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theme/themeOverride1.xml" ContentType="application/vnd.openxmlformats-officedocument.themeOverr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3"/>
  </p:notesMasterIdLst>
  <p:sldIdLst>
    <p:sldId id="257" r:id="rId2"/>
  </p:sldIdLst>
  <p:sldSz cx="43891200" cy="32918400"/>
  <p:notesSz cx="9296400" cy="14782800"/>
  <p:defaultTextStyle>
    <a:defPPr>
      <a:defRPr lang="en-US"/>
    </a:defPPr>
    <a:lvl1pPr marL="0" algn="l" defTabSz="3680988" rtl="0" eaLnBrk="1" latinLnBrk="0" hangingPunct="1">
      <a:defRPr sz="7246" kern="1200">
        <a:solidFill>
          <a:schemeClr val="tx1"/>
        </a:solidFill>
        <a:latin typeface="+mn-lt"/>
        <a:ea typeface="+mn-ea"/>
        <a:cs typeface="+mn-cs"/>
      </a:defRPr>
    </a:lvl1pPr>
    <a:lvl2pPr marL="1840495" algn="l" defTabSz="3680988" rtl="0" eaLnBrk="1" latinLnBrk="0" hangingPunct="1">
      <a:defRPr sz="7246" kern="1200">
        <a:solidFill>
          <a:schemeClr val="tx1"/>
        </a:solidFill>
        <a:latin typeface="+mn-lt"/>
        <a:ea typeface="+mn-ea"/>
        <a:cs typeface="+mn-cs"/>
      </a:defRPr>
    </a:lvl2pPr>
    <a:lvl3pPr marL="3680988" algn="l" defTabSz="3680988" rtl="0" eaLnBrk="1" latinLnBrk="0" hangingPunct="1">
      <a:defRPr sz="7246" kern="1200">
        <a:solidFill>
          <a:schemeClr val="tx1"/>
        </a:solidFill>
        <a:latin typeface="+mn-lt"/>
        <a:ea typeface="+mn-ea"/>
        <a:cs typeface="+mn-cs"/>
      </a:defRPr>
    </a:lvl3pPr>
    <a:lvl4pPr marL="5521482" algn="l" defTabSz="3680988" rtl="0" eaLnBrk="1" latinLnBrk="0" hangingPunct="1">
      <a:defRPr sz="7246" kern="1200">
        <a:solidFill>
          <a:schemeClr val="tx1"/>
        </a:solidFill>
        <a:latin typeface="+mn-lt"/>
        <a:ea typeface="+mn-ea"/>
        <a:cs typeface="+mn-cs"/>
      </a:defRPr>
    </a:lvl4pPr>
    <a:lvl5pPr marL="7361976" algn="l" defTabSz="3680988" rtl="0" eaLnBrk="1" latinLnBrk="0" hangingPunct="1">
      <a:defRPr sz="7246" kern="1200">
        <a:solidFill>
          <a:schemeClr val="tx1"/>
        </a:solidFill>
        <a:latin typeface="+mn-lt"/>
        <a:ea typeface="+mn-ea"/>
        <a:cs typeface="+mn-cs"/>
      </a:defRPr>
    </a:lvl5pPr>
    <a:lvl6pPr marL="9202470" algn="l" defTabSz="3680988" rtl="0" eaLnBrk="1" latinLnBrk="0" hangingPunct="1">
      <a:defRPr sz="7246" kern="1200">
        <a:solidFill>
          <a:schemeClr val="tx1"/>
        </a:solidFill>
        <a:latin typeface="+mn-lt"/>
        <a:ea typeface="+mn-ea"/>
        <a:cs typeface="+mn-cs"/>
      </a:defRPr>
    </a:lvl6pPr>
    <a:lvl7pPr marL="11042965" algn="l" defTabSz="3680988" rtl="0" eaLnBrk="1" latinLnBrk="0" hangingPunct="1">
      <a:defRPr sz="7246" kern="1200">
        <a:solidFill>
          <a:schemeClr val="tx1"/>
        </a:solidFill>
        <a:latin typeface="+mn-lt"/>
        <a:ea typeface="+mn-ea"/>
        <a:cs typeface="+mn-cs"/>
      </a:defRPr>
    </a:lvl7pPr>
    <a:lvl8pPr marL="12883458" algn="l" defTabSz="3680988" rtl="0" eaLnBrk="1" latinLnBrk="0" hangingPunct="1">
      <a:defRPr sz="7246" kern="1200">
        <a:solidFill>
          <a:schemeClr val="tx1"/>
        </a:solidFill>
        <a:latin typeface="+mn-lt"/>
        <a:ea typeface="+mn-ea"/>
        <a:cs typeface="+mn-cs"/>
      </a:defRPr>
    </a:lvl8pPr>
    <a:lvl9pPr marL="14723953" algn="l" defTabSz="3680988" rtl="0" eaLnBrk="1" latinLnBrk="0" hangingPunct="1">
      <a:defRPr sz="724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ka Offerdahl" initials="EO"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121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2508"/>
    <p:restoredTop sz="96322" autoAdjust="0"/>
  </p:normalViewPr>
  <p:slideViewPr>
    <p:cSldViewPr snapToGrid="0" snapToObjects="1">
      <p:cViewPr varScale="1">
        <p:scale>
          <a:sx n="26" d="100"/>
          <a:sy n="26" d="100"/>
        </p:scale>
        <p:origin x="1914" y="150"/>
      </p:cViewPr>
      <p:guideLst>
        <p:guide orient="horz" pos="10368"/>
        <p:guide pos="13824"/>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60" d="100"/>
          <a:sy n="60" d="100"/>
        </p:scale>
        <p:origin x="397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GFitzhugh\Box\PULSE\Deliverables\PULSE%20follow%20up%20charts%2006-12-19.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GFitzhugh\Box\PULSE\Deliverables\PULSE%20follow%20up%20charts%2006-12-19.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GFitzhugh\Box\PULSE\Deliverables\PULSE%20follow%20up%20charts%2006-12-19.xlsx" TargetMode="External"/><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3" Type="http://schemas.openxmlformats.org/officeDocument/2006/relationships/oleObject" Target="file:///C:\Users\GFitzhugh\Box\PULSE\Deliverables\PULSE%20follow%20up%20charts%2006-12-19.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703863036433812E-2"/>
          <c:y val="9.9802660592222717E-2"/>
          <c:w val="0.90729613696356615"/>
          <c:h val="0.74774964613163186"/>
        </c:manualLayout>
      </c:layout>
      <c:barChart>
        <c:barDir val="col"/>
        <c:grouping val="clustered"/>
        <c:varyColors val="0"/>
        <c:ser>
          <c:idx val="5"/>
          <c:order val="0"/>
          <c:spPr>
            <a:solidFill>
              <a:schemeClr val="accent6"/>
            </a:solidFill>
            <a:ln>
              <a:noFill/>
            </a:ln>
            <a:effectLst/>
          </c:spPr>
          <c:invertIfNegative val="0"/>
          <c:dPt>
            <c:idx val="0"/>
            <c:invertIfNegative val="0"/>
            <c:bubble3D val="0"/>
            <c:spPr>
              <a:solidFill>
                <a:schemeClr val="bg1">
                  <a:lumMod val="65000"/>
                </a:schemeClr>
              </a:solidFill>
              <a:ln>
                <a:noFill/>
              </a:ln>
              <a:effectLst/>
            </c:spPr>
            <c:extLst>
              <c:ext xmlns:c16="http://schemas.microsoft.com/office/drawing/2014/chart" uri="{C3380CC4-5D6E-409C-BE32-E72D297353CC}">
                <c16:uniqueId val="{00000001-2EA4-4492-B1BD-3A38F8A433EA}"/>
              </c:ext>
            </c:extLst>
          </c:dPt>
          <c:dPt>
            <c:idx val="1"/>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3-2EA4-4492-B1BD-3A38F8A433EA}"/>
              </c:ext>
            </c:extLst>
          </c:dPt>
          <c:dPt>
            <c:idx val="2"/>
            <c:invertIfNegative val="0"/>
            <c:bubble3D val="0"/>
            <c:spPr>
              <a:solidFill>
                <a:schemeClr val="accent6">
                  <a:lumMod val="40000"/>
                  <a:lumOff val="60000"/>
                </a:schemeClr>
              </a:solidFill>
              <a:ln>
                <a:noFill/>
              </a:ln>
              <a:effectLst/>
            </c:spPr>
            <c:extLst>
              <c:ext xmlns:c16="http://schemas.microsoft.com/office/drawing/2014/chart" uri="{C3380CC4-5D6E-409C-BE32-E72D297353CC}">
                <c16:uniqueId val="{00000005-2EA4-4492-B1BD-3A38F8A433EA}"/>
              </c:ext>
            </c:extLst>
          </c:dPt>
          <c:dPt>
            <c:idx val="3"/>
            <c:invertIfNegative val="0"/>
            <c:bubble3D val="0"/>
            <c:spPr>
              <a:solidFill>
                <a:schemeClr val="accent6">
                  <a:lumMod val="75000"/>
                </a:schemeClr>
              </a:solidFill>
              <a:ln>
                <a:noFill/>
              </a:ln>
              <a:effectLst/>
            </c:spPr>
            <c:extLst>
              <c:ext xmlns:c16="http://schemas.microsoft.com/office/drawing/2014/chart" uri="{C3380CC4-5D6E-409C-BE32-E72D297353CC}">
                <c16:uniqueId val="{00000007-2EA4-4492-B1BD-3A38F8A433EA}"/>
              </c:ext>
            </c:extLst>
          </c:dPt>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'Q1 Fig 2 (impact)'!$A$3:$A$6</c:f>
              <c:strCache>
                <c:ptCount val="4"/>
                <c:pt idx="0">
                  <c:v>No difference 
(n = 4)</c:v>
                </c:pt>
                <c:pt idx="1">
                  <c:v>Small difference 
(n = 32)</c:v>
                </c:pt>
                <c:pt idx="2">
                  <c:v>Moderate difference 
(n = 30)</c:v>
                </c:pt>
                <c:pt idx="3">
                  <c:v>Large difference 
(n = 13)</c:v>
                </c:pt>
              </c:strCache>
            </c:strRef>
          </c:cat>
          <c:val>
            <c:numRef>
              <c:f>'Q1 Fig 2 (impact)'!$B$3:$B$6</c:f>
              <c:numCache>
                <c:formatCode>0%</c:formatCode>
                <c:ptCount val="4"/>
                <c:pt idx="0">
                  <c:v>5.0632911392405063E-2</c:v>
                </c:pt>
                <c:pt idx="1">
                  <c:v>0.4050632911392405</c:v>
                </c:pt>
                <c:pt idx="2">
                  <c:v>0.379746835443038</c:v>
                </c:pt>
                <c:pt idx="3">
                  <c:v>0.16455696202531644</c:v>
                </c:pt>
              </c:numCache>
            </c:numRef>
          </c:val>
          <c:extLst>
            <c:ext xmlns:c16="http://schemas.microsoft.com/office/drawing/2014/chart" uri="{C3380CC4-5D6E-409C-BE32-E72D297353CC}">
              <c16:uniqueId val="{00000008-2EA4-4492-B1BD-3A38F8A433EA}"/>
            </c:ext>
          </c:extLst>
        </c:ser>
        <c:dLbls>
          <c:showLegendKey val="0"/>
          <c:showVal val="0"/>
          <c:showCatName val="0"/>
          <c:showSerName val="0"/>
          <c:showPercent val="0"/>
          <c:showBubbleSize val="0"/>
        </c:dLbls>
        <c:gapWidth val="80"/>
        <c:overlap val="-27"/>
        <c:axId val="177068784"/>
        <c:axId val="255699328"/>
        <c:extLst/>
      </c:barChart>
      <c:catAx>
        <c:axId val="177068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55699328"/>
        <c:crosses val="autoZero"/>
        <c:auto val="1"/>
        <c:lblAlgn val="ctr"/>
        <c:lblOffset val="100"/>
        <c:noMultiLvlLbl val="0"/>
      </c:catAx>
      <c:valAx>
        <c:axId val="255699328"/>
        <c:scaling>
          <c:orientation val="minMax"/>
          <c:max val="0.5"/>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bg1">
                    <a:lumMod val="65000"/>
                  </a:schemeClr>
                </a:solidFill>
                <a:latin typeface="+mn-lt"/>
                <a:ea typeface="+mn-ea"/>
                <a:cs typeface="+mn-cs"/>
              </a:defRPr>
            </a:pPr>
            <a:endParaRPr lang="en-US"/>
          </a:p>
        </c:txPr>
        <c:crossAx val="177068784"/>
        <c:crosses val="autoZero"/>
        <c:crossBetween val="between"/>
        <c:majorUnit val="0.1"/>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900"/>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'Q1 Fig 3 (faculty involve)'!$B$4</c:f>
              <c:strCache>
                <c:ptCount val="1"/>
                <c:pt idx="0">
                  <c:v>No difference</c:v>
                </c:pt>
              </c:strCache>
            </c:strRef>
          </c:tx>
          <c:spPr>
            <a:solidFill>
              <a:schemeClr val="bg1">
                <a:lumMod val="65000"/>
              </a:schemeClr>
            </a:solidFill>
            <a:ln>
              <a:noFill/>
            </a:ln>
            <a:effectLst/>
          </c:spPr>
          <c:invertIfNegative val="0"/>
          <c:dLbls>
            <c:dLbl>
              <c:idx val="4"/>
              <c:delete val="1"/>
              <c:extLst>
                <c:ext xmlns:c15="http://schemas.microsoft.com/office/drawing/2012/chart" uri="{CE6537A1-D6FC-4f65-9D91-7224C49458BB}"/>
                <c:ext xmlns:c16="http://schemas.microsoft.com/office/drawing/2014/chart" uri="{C3380CC4-5D6E-409C-BE32-E72D297353CC}">
                  <c16:uniqueId val="{00000000-4687-4A9B-BF15-9EE6B2E99AB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'Q1 Fig 3 (faculty involve)'!$A$5:$A$10</c:f>
              <c:strCache>
                <c:ptCount val="5"/>
                <c:pt idx="0">
                  <c:v>25% or less of 
faculty were involved 
(n = 13)</c:v>
                </c:pt>
                <c:pt idx="1">
                  <c:v>26%-50% of 
faculty were involved 
(n = 21)</c:v>
                </c:pt>
                <c:pt idx="2">
                  <c:v>51%-75% of 
faculty were involved 
(n = 12)</c:v>
                </c:pt>
                <c:pt idx="3">
                  <c:v>76% -99% of 
faculty were involved 
(n = 14)</c:v>
                </c:pt>
                <c:pt idx="4">
                  <c:v>100% of 
faculty were involved 
(n = 16)</c:v>
                </c:pt>
              </c:strCache>
              <c:extLst/>
            </c:strRef>
          </c:cat>
          <c:val>
            <c:numRef>
              <c:f>'Q1 Fig 3 (faculty involve)'!$B$5:$B$10</c:f>
              <c:numCache>
                <c:formatCode>0%</c:formatCode>
                <c:ptCount val="5"/>
                <c:pt idx="0">
                  <c:v>7.6923076923076927E-2</c:v>
                </c:pt>
                <c:pt idx="1">
                  <c:v>4.7619047619047616E-2</c:v>
                </c:pt>
                <c:pt idx="2">
                  <c:v>8.3333333333333329E-2</c:v>
                </c:pt>
                <c:pt idx="3">
                  <c:v>7.1428571428571425E-2</c:v>
                </c:pt>
                <c:pt idx="4">
                  <c:v>0</c:v>
                </c:pt>
              </c:numCache>
              <c:extLst/>
            </c:numRef>
          </c:val>
          <c:extLst>
            <c:ext xmlns:c16="http://schemas.microsoft.com/office/drawing/2014/chart" uri="{C3380CC4-5D6E-409C-BE32-E72D297353CC}">
              <c16:uniqueId val="{00000001-4687-4A9B-BF15-9EE6B2E99AB6}"/>
            </c:ext>
          </c:extLst>
        </c:ser>
        <c:ser>
          <c:idx val="1"/>
          <c:order val="1"/>
          <c:tx>
            <c:strRef>
              <c:f>'Q1 Fig 3 (faculty involve)'!$C$4</c:f>
              <c:strCache>
                <c:ptCount val="1"/>
                <c:pt idx="0">
                  <c:v>Small difference</c:v>
                </c:pt>
              </c:strCache>
            </c:strRef>
          </c:tx>
          <c:spPr>
            <a:solidFill>
              <a:schemeClr val="accent1">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'Q1 Fig 3 (faculty involve)'!$A$5:$A$10</c:f>
              <c:strCache>
                <c:ptCount val="5"/>
                <c:pt idx="0">
                  <c:v>25% or less of 
faculty were involved 
(n = 13)</c:v>
                </c:pt>
                <c:pt idx="1">
                  <c:v>26%-50% of 
faculty were involved 
(n = 21)</c:v>
                </c:pt>
                <c:pt idx="2">
                  <c:v>51%-75% of 
faculty were involved 
(n = 12)</c:v>
                </c:pt>
                <c:pt idx="3">
                  <c:v>76% -99% of 
faculty were involved 
(n = 14)</c:v>
                </c:pt>
                <c:pt idx="4">
                  <c:v>100% of 
faculty were involved 
(n = 16)</c:v>
                </c:pt>
              </c:strCache>
              <c:extLst/>
            </c:strRef>
          </c:cat>
          <c:val>
            <c:numRef>
              <c:f>'Q1 Fig 3 (faculty involve)'!$C$5:$C$10</c:f>
              <c:numCache>
                <c:formatCode>0%</c:formatCode>
                <c:ptCount val="5"/>
                <c:pt idx="0">
                  <c:v>0.61538461538461542</c:v>
                </c:pt>
                <c:pt idx="1">
                  <c:v>0.47619047619047616</c:v>
                </c:pt>
                <c:pt idx="2">
                  <c:v>0.41666666666666669</c:v>
                </c:pt>
                <c:pt idx="3">
                  <c:v>0.14285714285714285</c:v>
                </c:pt>
                <c:pt idx="4">
                  <c:v>0.3125</c:v>
                </c:pt>
              </c:numCache>
              <c:extLst/>
            </c:numRef>
          </c:val>
          <c:extLst>
            <c:ext xmlns:c16="http://schemas.microsoft.com/office/drawing/2014/chart" uri="{C3380CC4-5D6E-409C-BE32-E72D297353CC}">
              <c16:uniqueId val="{00000002-4687-4A9B-BF15-9EE6B2E99AB6}"/>
            </c:ext>
          </c:extLst>
        </c:ser>
        <c:ser>
          <c:idx val="2"/>
          <c:order val="2"/>
          <c:tx>
            <c:strRef>
              <c:f>'Q1 Fig 3 (faculty involve)'!$D$4</c:f>
              <c:strCache>
                <c:ptCount val="1"/>
                <c:pt idx="0">
                  <c:v>Moderate difference</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'Q1 Fig 3 (faculty involve)'!$A$5:$A$10</c:f>
              <c:strCache>
                <c:ptCount val="5"/>
                <c:pt idx="0">
                  <c:v>25% or less of 
faculty were involved 
(n = 13)</c:v>
                </c:pt>
                <c:pt idx="1">
                  <c:v>26%-50% of 
faculty were involved 
(n = 21)</c:v>
                </c:pt>
                <c:pt idx="2">
                  <c:v>51%-75% of 
faculty were involved 
(n = 12)</c:v>
                </c:pt>
                <c:pt idx="3">
                  <c:v>76% -99% of 
faculty were involved 
(n = 14)</c:v>
                </c:pt>
                <c:pt idx="4">
                  <c:v>100% of 
faculty were involved 
(n = 16)</c:v>
                </c:pt>
              </c:strCache>
              <c:extLst/>
            </c:strRef>
          </c:cat>
          <c:val>
            <c:numRef>
              <c:f>'Q1 Fig 3 (faculty involve)'!$D$5:$D$10</c:f>
              <c:numCache>
                <c:formatCode>0%</c:formatCode>
                <c:ptCount val="5"/>
                <c:pt idx="0">
                  <c:v>0.15384615384615385</c:v>
                </c:pt>
                <c:pt idx="1">
                  <c:v>0.47619047619047616</c:v>
                </c:pt>
                <c:pt idx="2">
                  <c:v>0.41666666666666669</c:v>
                </c:pt>
                <c:pt idx="3">
                  <c:v>0.42857142857142855</c:v>
                </c:pt>
                <c:pt idx="4">
                  <c:v>0.375</c:v>
                </c:pt>
              </c:numCache>
              <c:extLst/>
            </c:numRef>
          </c:val>
          <c:extLst>
            <c:ext xmlns:c16="http://schemas.microsoft.com/office/drawing/2014/chart" uri="{C3380CC4-5D6E-409C-BE32-E72D297353CC}">
              <c16:uniqueId val="{00000003-4687-4A9B-BF15-9EE6B2E99AB6}"/>
            </c:ext>
          </c:extLst>
        </c:ser>
        <c:ser>
          <c:idx val="3"/>
          <c:order val="3"/>
          <c:tx>
            <c:strRef>
              <c:f>'Q1 Fig 3 (faculty involve)'!$E$4</c:f>
              <c:strCache>
                <c:ptCount val="1"/>
                <c:pt idx="0">
                  <c:v>Large difference</c:v>
                </c:pt>
              </c:strCache>
            </c:strRef>
          </c:tx>
          <c:spPr>
            <a:solidFill>
              <a:schemeClr val="accent6">
                <a:lumMod val="75000"/>
              </a:schemeClr>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4-4687-4A9B-BF15-9EE6B2E99AB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'Q1 Fig 3 (faculty involve)'!$A$5:$A$10</c:f>
              <c:strCache>
                <c:ptCount val="5"/>
                <c:pt idx="0">
                  <c:v>25% or less of 
faculty were involved 
(n = 13)</c:v>
                </c:pt>
                <c:pt idx="1">
                  <c:v>26%-50% of 
faculty were involved 
(n = 21)</c:v>
                </c:pt>
                <c:pt idx="2">
                  <c:v>51%-75% of 
faculty were involved 
(n = 12)</c:v>
                </c:pt>
                <c:pt idx="3">
                  <c:v>76% -99% of 
faculty were involved 
(n = 14)</c:v>
                </c:pt>
                <c:pt idx="4">
                  <c:v>100% of 
faculty were involved 
(n = 16)</c:v>
                </c:pt>
              </c:strCache>
              <c:extLst/>
            </c:strRef>
          </c:cat>
          <c:val>
            <c:numRef>
              <c:f>'Q1 Fig 3 (faculty involve)'!$E$5:$E$10</c:f>
              <c:numCache>
                <c:formatCode>0%</c:formatCode>
                <c:ptCount val="5"/>
                <c:pt idx="0">
                  <c:v>0.15384615384615385</c:v>
                </c:pt>
                <c:pt idx="1">
                  <c:v>0</c:v>
                </c:pt>
                <c:pt idx="2">
                  <c:v>8.3333333333333329E-2</c:v>
                </c:pt>
                <c:pt idx="3">
                  <c:v>0.35714285714285715</c:v>
                </c:pt>
                <c:pt idx="4">
                  <c:v>0.3125</c:v>
                </c:pt>
              </c:numCache>
              <c:extLst/>
            </c:numRef>
          </c:val>
          <c:extLst>
            <c:ext xmlns:c16="http://schemas.microsoft.com/office/drawing/2014/chart" uri="{C3380CC4-5D6E-409C-BE32-E72D297353CC}">
              <c16:uniqueId val="{00000005-4687-4A9B-BF15-9EE6B2E99AB6}"/>
            </c:ext>
          </c:extLst>
        </c:ser>
        <c:dLbls>
          <c:dLblPos val="ctr"/>
          <c:showLegendKey val="0"/>
          <c:showVal val="1"/>
          <c:showCatName val="0"/>
          <c:showSerName val="0"/>
          <c:showPercent val="0"/>
          <c:showBubbleSize val="0"/>
        </c:dLbls>
        <c:gapWidth val="150"/>
        <c:overlap val="100"/>
        <c:axId val="255696976"/>
        <c:axId val="255703248"/>
      </c:barChart>
      <c:catAx>
        <c:axId val="255696976"/>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55703248"/>
        <c:crosses val="autoZero"/>
        <c:auto val="1"/>
        <c:lblAlgn val="ctr"/>
        <c:lblOffset val="100"/>
        <c:tickMarkSkip val="1"/>
        <c:noMultiLvlLbl val="0"/>
      </c:catAx>
      <c:valAx>
        <c:axId val="255703248"/>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Difference NW</a:t>
                </a:r>
                <a:r>
                  <a:rPr lang="en-US" sz="1200" baseline="0"/>
                  <a:t> PULSE efforts made</a:t>
                </a:r>
                <a:endParaRPr lang="en-US" sz="1200"/>
              </a:p>
            </c:rich>
          </c:tx>
          <c:layout>
            <c:manualLayout>
              <c:xMode val="edge"/>
              <c:yMode val="edge"/>
              <c:x val="5.208333333333333E-3"/>
              <c:y val="0.12042213473315835"/>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200" b="0" i="0" u="none" strike="noStrike" kern="1200" baseline="0">
                <a:solidFill>
                  <a:schemeClr val="bg1">
                    <a:lumMod val="65000"/>
                  </a:schemeClr>
                </a:solidFill>
                <a:latin typeface="+mn-lt"/>
                <a:ea typeface="+mn-ea"/>
                <a:cs typeface="+mn-cs"/>
              </a:defRPr>
            </a:pPr>
            <a:endParaRPr lang="en-US"/>
          </a:p>
        </c:txPr>
        <c:crossAx val="255696976"/>
        <c:crosses val="autoZero"/>
        <c:crossBetween val="between"/>
        <c:majorUnit val="0.2"/>
      </c:valAx>
      <c:spPr>
        <a:noFill/>
        <a:ln>
          <a:noFill/>
        </a:ln>
        <a:effectLst/>
      </c:spPr>
    </c:plotArea>
    <c:legend>
      <c:legendPos val="t"/>
      <c:layout>
        <c:manualLayout>
          <c:xMode val="edge"/>
          <c:yMode val="edge"/>
          <c:x val="4.2582020997375326E-2"/>
          <c:y val="1.6666666666666666E-2"/>
          <c:w val="0.90741797900262466"/>
          <c:h val="6.3663823272090983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4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7231692913385828"/>
          <c:y val="9.1777327834020761E-2"/>
          <c:w val="0.59694107611548541"/>
          <c:h val="0.86217342832145982"/>
        </c:manualLayout>
      </c:layout>
      <c:barChart>
        <c:barDir val="bar"/>
        <c:grouping val="stacked"/>
        <c:varyColors val="0"/>
        <c:ser>
          <c:idx val="2"/>
          <c:order val="2"/>
          <c:tx>
            <c:strRef>
              <c:f>'Q2 Fig 4 (PULSE comps)'!$D$2</c:f>
              <c:strCache>
                <c:ptCount val="1"/>
                <c:pt idx="0">
                  <c:v>Not at all useful + Not very useful</c:v>
                </c:pt>
              </c:strCache>
            </c:strRef>
          </c:tx>
          <c:spPr>
            <a:solidFill>
              <a:sysClr val="windowText" lastClr="000000">
                <a:lumMod val="50000"/>
                <a:lumOff val="50000"/>
              </a:sysClr>
            </a:solidFill>
            <a:ln>
              <a:noFill/>
            </a:ln>
            <a:effectLst/>
          </c:spPr>
          <c:invertIfNegative val="0"/>
          <c:dLbls>
            <c:dLbl>
              <c:idx val="0"/>
              <c:layout>
                <c:manualLayout>
                  <c:x val="3.0602249580772411E-3"/>
                  <c:y val="2.144339800662172E-7"/>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D910-4C64-9D9E-A12839EC76E4}"/>
                </c:ext>
              </c:extLst>
            </c:dLbl>
            <c:dLbl>
              <c:idx val="1"/>
              <c:layout>
                <c:manualLayout>
                  <c:x val="3.3333333333333335E-3"/>
                  <c:y val="0"/>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D910-4C64-9D9E-A12839EC76E4}"/>
                </c:ext>
              </c:extLst>
            </c:dLbl>
            <c:spPr>
              <a:noFill/>
              <a:ln>
                <a:noFill/>
              </a:ln>
              <a:effectLst/>
            </c:spPr>
            <c:txPr>
              <a:bodyPr wrap="square" lIns="38100" tIns="19050" rIns="38100" bIns="19050" anchor="ctr">
                <a:spAutoFit/>
              </a:bodyPr>
              <a:lstStyle/>
              <a:p>
                <a:pPr>
                  <a:defRPr sz="1200"/>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'Q2 Fig 4 (PULSE comps)'!$A$3:$A$8</c:f>
              <c:strCache>
                <c:ptCount val="6"/>
                <c:pt idx="0">
                  <c:v>Three-day NW PULSE October workshop 
(n = 79)</c:v>
                </c:pt>
                <c:pt idx="1">
                  <c:v>PULSE Vision &amp; Change Rubrics (n = 78)</c:v>
                </c:pt>
                <c:pt idx="2">
                  <c:v>NWBio PULSE Follow up Workshop (n = 53)</c:v>
                </c:pt>
                <c:pt idx="3">
                  <c:v>Networking with other NW PULSE participants (n = 74)</c:v>
                </c:pt>
                <c:pt idx="4">
                  <c:v>Follow-up support from NW PULSE Coach (n = 69)</c:v>
                </c:pt>
                <c:pt idx="5">
                  <c:v>Resources and other materials on the NW PULSE website (n = 72)</c:v>
                </c:pt>
              </c:strCache>
            </c:strRef>
          </c:cat>
          <c:val>
            <c:numRef>
              <c:f>'Q2 Fig 4 (PULSE comps)'!$D$3:$D$8</c:f>
              <c:numCache>
                <c:formatCode>0%</c:formatCode>
                <c:ptCount val="6"/>
                <c:pt idx="0">
                  <c:v>2.5999999999999999E-2</c:v>
                </c:pt>
                <c:pt idx="1">
                  <c:v>6.4000000000000001E-2</c:v>
                </c:pt>
                <c:pt idx="2">
                  <c:v>5.6999999999999995E-2</c:v>
                </c:pt>
                <c:pt idx="3">
                  <c:v>5.3999999999999999E-2</c:v>
                </c:pt>
                <c:pt idx="4">
                  <c:v>0.20299999999999999</c:v>
                </c:pt>
                <c:pt idx="5">
                  <c:v>7.0000000000000007E-2</c:v>
                </c:pt>
              </c:numCache>
            </c:numRef>
          </c:val>
          <c:extLst>
            <c:ext xmlns:c16="http://schemas.microsoft.com/office/drawing/2014/chart" uri="{C3380CC4-5D6E-409C-BE32-E72D297353CC}">
              <c16:uniqueId val="{00000002-D910-4C64-9D9E-A12839EC76E4}"/>
            </c:ext>
          </c:extLst>
        </c:ser>
        <c:ser>
          <c:idx val="3"/>
          <c:order val="3"/>
          <c:tx>
            <c:strRef>
              <c:f>'Q2 Fig 4 (PULSE comps)'!$E$2</c:f>
              <c:strCache>
                <c:ptCount val="1"/>
                <c:pt idx="0">
                  <c:v>Neutral</c:v>
                </c:pt>
              </c:strCache>
            </c:strRef>
          </c:tx>
          <c:spPr>
            <a:solidFill>
              <a:sysClr val="window" lastClr="FFFFFF">
                <a:lumMod val="85000"/>
              </a:sysClr>
            </a:solidFill>
            <a:ln w="6350">
              <a:noFill/>
            </a:ln>
          </c:spPr>
          <c:invertIfNegative val="0"/>
          <c:dLbls>
            <c:dLbl>
              <c:idx val="0"/>
              <c:layout>
                <c:manualLayout>
                  <c:x val="-1.6120476572060625E-3"/>
                  <c:y val="2.7233544336369733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D910-4C64-9D9E-A12839EC76E4}"/>
                </c:ext>
              </c:extLst>
            </c:dLbl>
            <c:spPr>
              <a:noFill/>
              <a:ln>
                <a:noFill/>
              </a:ln>
              <a:effectLst/>
            </c:spPr>
            <c:txPr>
              <a:bodyPr wrap="square" lIns="38100" tIns="19050" rIns="38100" bIns="19050" anchor="ctr">
                <a:spAutoFit/>
              </a:bodyPr>
              <a:lstStyle/>
              <a:p>
                <a:pPr>
                  <a:defRPr sz="1200"/>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'Q2 Fig 4 (PULSE comps)'!$A$3:$A$8</c:f>
              <c:strCache>
                <c:ptCount val="6"/>
                <c:pt idx="0">
                  <c:v>Three-day NW PULSE October workshop 
(n = 79)</c:v>
                </c:pt>
                <c:pt idx="1">
                  <c:v>PULSE Vision &amp; Change Rubrics (n = 78)</c:v>
                </c:pt>
                <c:pt idx="2">
                  <c:v>NWBio PULSE Follow up Workshop (n = 53)</c:v>
                </c:pt>
                <c:pt idx="3">
                  <c:v>Networking with other NW PULSE participants (n = 74)</c:v>
                </c:pt>
                <c:pt idx="4">
                  <c:v>Follow-up support from NW PULSE Coach (n = 69)</c:v>
                </c:pt>
                <c:pt idx="5">
                  <c:v>Resources and other materials on the NW PULSE website (n = 72)</c:v>
                </c:pt>
              </c:strCache>
            </c:strRef>
          </c:cat>
          <c:val>
            <c:numRef>
              <c:f>'Q2 Fig 4 (PULSE comps)'!$E$3:$E$8</c:f>
              <c:numCache>
                <c:formatCode>0%</c:formatCode>
                <c:ptCount val="6"/>
                <c:pt idx="0">
                  <c:v>5.0999999999999997E-2</c:v>
                </c:pt>
                <c:pt idx="1">
                  <c:v>0.13900000000000001</c:v>
                </c:pt>
                <c:pt idx="2">
                  <c:v>0.28299999999999997</c:v>
                </c:pt>
                <c:pt idx="3">
                  <c:v>0.24299999999999999</c:v>
                </c:pt>
                <c:pt idx="4">
                  <c:v>0.246</c:v>
                </c:pt>
                <c:pt idx="5">
                  <c:v>0.38900000000000001</c:v>
                </c:pt>
              </c:numCache>
            </c:numRef>
          </c:val>
          <c:extLst>
            <c:ext xmlns:c16="http://schemas.microsoft.com/office/drawing/2014/chart" uri="{C3380CC4-5D6E-409C-BE32-E72D297353CC}">
              <c16:uniqueId val="{00000003-D910-4C64-9D9E-A12839EC76E4}"/>
            </c:ext>
          </c:extLst>
        </c:ser>
        <c:ser>
          <c:idx val="4"/>
          <c:order val="4"/>
          <c:tx>
            <c:strRef>
              <c:f>'Q2 Fig 4 (PULSE comps)'!$F$2</c:f>
              <c:strCache>
                <c:ptCount val="1"/>
                <c:pt idx="0">
                  <c:v>Useful</c:v>
                </c:pt>
              </c:strCache>
            </c:strRef>
          </c:tx>
          <c:spPr>
            <a:solidFill>
              <a:srgbClr val="70AD47">
                <a:lumMod val="60000"/>
                <a:lumOff val="40000"/>
              </a:srgbClr>
            </a:solidFill>
            <a:ln w="6350">
              <a:noFill/>
            </a:ln>
          </c:spPr>
          <c:invertIfNegative val="0"/>
          <c:dLbls>
            <c:spPr>
              <a:noFill/>
              <a:ln>
                <a:noFill/>
              </a:ln>
              <a:effectLst/>
            </c:spPr>
            <c:txPr>
              <a:bodyPr wrap="square" lIns="38100" tIns="19050" rIns="38100" bIns="19050" anchor="ctr">
                <a:spAutoFit/>
              </a:bodyPr>
              <a:lstStyle/>
              <a:p>
                <a:pPr>
                  <a:defRPr sz="1200"/>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'Q2 Fig 4 (PULSE comps)'!$A$3:$A$8</c:f>
              <c:strCache>
                <c:ptCount val="6"/>
                <c:pt idx="0">
                  <c:v>Three-day NW PULSE October workshop 
(n = 79)</c:v>
                </c:pt>
                <c:pt idx="1">
                  <c:v>PULSE Vision &amp; Change Rubrics (n = 78)</c:v>
                </c:pt>
                <c:pt idx="2">
                  <c:v>NWBio PULSE Follow up Workshop (n = 53)</c:v>
                </c:pt>
                <c:pt idx="3">
                  <c:v>Networking with other NW PULSE participants (n = 74)</c:v>
                </c:pt>
                <c:pt idx="4">
                  <c:v>Follow-up support from NW PULSE Coach (n = 69)</c:v>
                </c:pt>
                <c:pt idx="5">
                  <c:v>Resources and other materials on the NW PULSE website (n = 72)</c:v>
                </c:pt>
              </c:strCache>
            </c:strRef>
          </c:cat>
          <c:val>
            <c:numRef>
              <c:f>'Q2 Fig 4 (PULSE comps)'!$F$3:$F$8</c:f>
              <c:numCache>
                <c:formatCode>0%</c:formatCode>
                <c:ptCount val="6"/>
                <c:pt idx="0">
                  <c:v>0.33300000000000002</c:v>
                </c:pt>
                <c:pt idx="1">
                  <c:v>0.51900000000000002</c:v>
                </c:pt>
                <c:pt idx="2">
                  <c:v>0.41499999999999998</c:v>
                </c:pt>
                <c:pt idx="3">
                  <c:v>0.47299999999999998</c:v>
                </c:pt>
                <c:pt idx="4">
                  <c:v>0.377</c:v>
                </c:pt>
                <c:pt idx="5">
                  <c:v>0.47199999999999998</c:v>
                </c:pt>
              </c:numCache>
            </c:numRef>
          </c:val>
          <c:extLst>
            <c:ext xmlns:c16="http://schemas.microsoft.com/office/drawing/2014/chart" uri="{C3380CC4-5D6E-409C-BE32-E72D297353CC}">
              <c16:uniqueId val="{00000004-D910-4C64-9D9E-A12839EC76E4}"/>
            </c:ext>
          </c:extLst>
        </c:ser>
        <c:ser>
          <c:idx val="5"/>
          <c:order val="5"/>
          <c:tx>
            <c:strRef>
              <c:f>'Q2 Fig 4 (PULSE comps)'!$G$2</c:f>
              <c:strCache>
                <c:ptCount val="1"/>
                <c:pt idx="0">
                  <c:v>Very useful</c:v>
                </c:pt>
              </c:strCache>
            </c:strRef>
          </c:tx>
          <c:spPr>
            <a:solidFill>
              <a:srgbClr val="70AD47">
                <a:lumMod val="75000"/>
              </a:srgbClr>
            </a:solidFill>
            <a:ln>
              <a:noFill/>
            </a:ln>
          </c:spPr>
          <c:invertIfNegative val="0"/>
          <c:dLbls>
            <c:spPr>
              <a:noFill/>
              <a:ln>
                <a:noFill/>
              </a:ln>
              <a:effectLst/>
            </c:spPr>
            <c:txPr>
              <a:bodyPr wrap="square" lIns="38100" tIns="19050" rIns="38100" bIns="19050" anchor="ctr">
                <a:spAutoFit/>
              </a:bodyPr>
              <a:lstStyle/>
              <a:p>
                <a:pPr>
                  <a:defRPr sz="1200"/>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'Q2 Fig 4 (PULSE comps)'!$A$3:$A$8</c:f>
              <c:strCache>
                <c:ptCount val="6"/>
                <c:pt idx="0">
                  <c:v>Three-day NW PULSE October workshop 
(n = 79)</c:v>
                </c:pt>
                <c:pt idx="1">
                  <c:v>PULSE Vision &amp; Change Rubrics (n = 78)</c:v>
                </c:pt>
                <c:pt idx="2">
                  <c:v>NWBio PULSE Follow up Workshop (n = 53)</c:v>
                </c:pt>
                <c:pt idx="3">
                  <c:v>Networking with other NW PULSE participants (n = 74)</c:v>
                </c:pt>
                <c:pt idx="4">
                  <c:v>Follow-up support from NW PULSE Coach (n = 69)</c:v>
                </c:pt>
                <c:pt idx="5">
                  <c:v>Resources and other materials on the NW PULSE website (n = 72)</c:v>
                </c:pt>
              </c:strCache>
            </c:strRef>
          </c:cat>
          <c:val>
            <c:numRef>
              <c:f>'Q2 Fig 4 (PULSE comps)'!$G$3:$G$8</c:f>
              <c:numCache>
                <c:formatCode>0%</c:formatCode>
                <c:ptCount val="6"/>
                <c:pt idx="0">
                  <c:v>0.59</c:v>
                </c:pt>
                <c:pt idx="1">
                  <c:v>0.27800000000000002</c:v>
                </c:pt>
                <c:pt idx="2">
                  <c:v>0.245</c:v>
                </c:pt>
                <c:pt idx="3">
                  <c:v>0.23</c:v>
                </c:pt>
                <c:pt idx="4">
                  <c:v>0.17399999999999999</c:v>
                </c:pt>
                <c:pt idx="5">
                  <c:v>6.9000000000000006E-2</c:v>
                </c:pt>
              </c:numCache>
            </c:numRef>
          </c:val>
          <c:extLst>
            <c:ext xmlns:c16="http://schemas.microsoft.com/office/drawing/2014/chart" uri="{C3380CC4-5D6E-409C-BE32-E72D297353CC}">
              <c16:uniqueId val="{00000005-D910-4C64-9D9E-A12839EC76E4}"/>
            </c:ext>
          </c:extLst>
        </c:ser>
        <c:dLbls>
          <c:dLblPos val="ctr"/>
          <c:showLegendKey val="0"/>
          <c:showVal val="1"/>
          <c:showCatName val="0"/>
          <c:showSerName val="0"/>
          <c:showPercent val="0"/>
          <c:showBubbleSize val="0"/>
        </c:dLbls>
        <c:gapWidth val="31"/>
        <c:overlap val="100"/>
        <c:axId val="255702072"/>
        <c:axId val="255698936"/>
        <c:extLst>
          <c:ext xmlns:c15="http://schemas.microsoft.com/office/drawing/2012/chart" uri="{02D57815-91ED-43cb-92C2-25804820EDAC}">
            <c15:filteredBarSeries>
              <c15:ser>
                <c:idx val="0"/>
                <c:order val="0"/>
                <c:tx>
                  <c:strRef>
                    <c:extLst>
                      <c:ext uri="{02D57815-91ED-43cb-92C2-25804820EDAC}">
                        <c15:formulaRef>
                          <c15:sqref>'Q2 Fig 4 (PULSE comps)'!$B$2</c15:sqref>
                        </c15:formulaRef>
                      </c:ext>
                    </c:extLst>
                    <c:strCache>
                      <c:ptCount val="1"/>
                      <c:pt idx="0">
                        <c:v>Not at all useful</c:v>
                      </c:pt>
                    </c:strCache>
                  </c:strRef>
                </c:tx>
                <c:spPr>
                  <a:solidFill>
                    <a:schemeClr val="accent1"/>
                  </a:solidFill>
                  <a:ln>
                    <a:solidFill>
                      <a:schemeClr val="accent1">
                        <a:lumMod val="60000"/>
                        <a:lumOff val="4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'Q2 Fig 4 (PULSE comps)'!$A$3:$A$8</c15:sqref>
                        </c15:formulaRef>
                      </c:ext>
                    </c:extLst>
                    <c:strCache>
                      <c:ptCount val="6"/>
                      <c:pt idx="0">
                        <c:v>Three-day NW PULSE October workshop 
(n = 79)</c:v>
                      </c:pt>
                      <c:pt idx="1">
                        <c:v>PULSE Vision &amp; Change Rubrics (n = 78)</c:v>
                      </c:pt>
                      <c:pt idx="2">
                        <c:v>NWBio PULSE Follow up Workshop (n = 53)</c:v>
                      </c:pt>
                      <c:pt idx="3">
                        <c:v>Networking with other NW PULSE participants (n = 74)</c:v>
                      </c:pt>
                      <c:pt idx="4">
                        <c:v>Follow-up support from NW PULSE Coach (n = 69)</c:v>
                      </c:pt>
                      <c:pt idx="5">
                        <c:v>Resources and other materials on the NW PULSE website (n = 72)</c:v>
                      </c:pt>
                    </c:strCache>
                  </c:strRef>
                </c:cat>
                <c:val>
                  <c:numRef>
                    <c:extLst>
                      <c:ext uri="{02D57815-91ED-43cb-92C2-25804820EDAC}">
                        <c15:formulaRef>
                          <c15:sqref>'Q2 Fig 4 (PULSE comps)'!$B$3:$B$8</c15:sqref>
                        </c15:formulaRef>
                      </c:ext>
                    </c:extLst>
                    <c:numCache>
                      <c:formatCode>0%</c:formatCode>
                      <c:ptCount val="6"/>
                      <c:pt idx="0">
                        <c:v>1.2999999999999999E-2</c:v>
                      </c:pt>
                      <c:pt idx="1">
                        <c:v>1.2999999999999999E-2</c:v>
                      </c:pt>
                      <c:pt idx="2">
                        <c:v>3.7999999999999999E-2</c:v>
                      </c:pt>
                      <c:pt idx="3">
                        <c:v>2.7E-2</c:v>
                      </c:pt>
                      <c:pt idx="4">
                        <c:v>5.8000000000000003E-2</c:v>
                      </c:pt>
                      <c:pt idx="5">
                        <c:v>2.8000000000000001E-2</c:v>
                      </c:pt>
                    </c:numCache>
                  </c:numRef>
                </c:val>
                <c:extLst>
                  <c:ext xmlns:c16="http://schemas.microsoft.com/office/drawing/2014/chart" uri="{C3380CC4-5D6E-409C-BE32-E72D297353CC}">
                    <c16:uniqueId val="{00000006-D910-4C64-9D9E-A12839EC76E4}"/>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'Q2 Fig 4 (PULSE comps)'!$C$2</c15:sqref>
                        </c15:formulaRef>
                      </c:ext>
                    </c:extLst>
                    <c:strCache>
                      <c:ptCount val="1"/>
                      <c:pt idx="0">
                        <c:v>Not very useful</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'Q2 Fig 4 (PULSE comps)'!$A$3:$A$8</c15:sqref>
                        </c15:formulaRef>
                      </c:ext>
                    </c:extLst>
                    <c:strCache>
                      <c:ptCount val="6"/>
                      <c:pt idx="0">
                        <c:v>Three-day NW PULSE October workshop 
(n = 79)</c:v>
                      </c:pt>
                      <c:pt idx="1">
                        <c:v>PULSE Vision &amp; Change Rubrics (n = 78)</c:v>
                      </c:pt>
                      <c:pt idx="2">
                        <c:v>NWBio PULSE Follow up Workshop (n = 53)</c:v>
                      </c:pt>
                      <c:pt idx="3">
                        <c:v>Networking with other NW PULSE participants (n = 74)</c:v>
                      </c:pt>
                      <c:pt idx="4">
                        <c:v>Follow-up support from NW PULSE Coach (n = 69)</c:v>
                      </c:pt>
                      <c:pt idx="5">
                        <c:v>Resources and other materials on the NW PULSE website (n = 72)</c:v>
                      </c:pt>
                    </c:strCache>
                  </c:strRef>
                </c:cat>
                <c:val>
                  <c:numRef>
                    <c:extLst xmlns:c15="http://schemas.microsoft.com/office/drawing/2012/chart">
                      <c:ext xmlns:c15="http://schemas.microsoft.com/office/drawing/2012/chart" uri="{02D57815-91ED-43cb-92C2-25804820EDAC}">
                        <c15:formulaRef>
                          <c15:sqref>'Q2 Fig 4 (PULSE comps)'!$C$3:$C$8</c15:sqref>
                        </c15:formulaRef>
                      </c:ext>
                    </c:extLst>
                    <c:numCache>
                      <c:formatCode>0%</c:formatCode>
                      <c:ptCount val="6"/>
                      <c:pt idx="0">
                        <c:v>1.2999999999999999E-2</c:v>
                      </c:pt>
                      <c:pt idx="1">
                        <c:v>5.0999999999999997E-2</c:v>
                      </c:pt>
                      <c:pt idx="2">
                        <c:v>1.9E-2</c:v>
                      </c:pt>
                      <c:pt idx="3">
                        <c:v>2.7E-2</c:v>
                      </c:pt>
                      <c:pt idx="4">
                        <c:v>0.14499999999999999</c:v>
                      </c:pt>
                      <c:pt idx="5">
                        <c:v>4.2000000000000003E-2</c:v>
                      </c:pt>
                    </c:numCache>
                  </c:numRef>
                </c:val>
                <c:extLst xmlns:c15="http://schemas.microsoft.com/office/drawing/2012/chart">
                  <c:ext xmlns:c16="http://schemas.microsoft.com/office/drawing/2014/chart" uri="{C3380CC4-5D6E-409C-BE32-E72D297353CC}">
                    <c16:uniqueId val="{00000007-D910-4C64-9D9E-A12839EC76E4}"/>
                  </c:ext>
                </c:extLst>
              </c15:ser>
            </c15:filteredBarSeries>
          </c:ext>
        </c:extLst>
      </c:barChart>
      <c:catAx>
        <c:axId val="25570207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200">
                <a:solidFill>
                  <a:schemeClr val="tx1">
                    <a:lumMod val="75000"/>
                    <a:lumOff val="25000"/>
                  </a:schemeClr>
                </a:solidFill>
              </a:defRPr>
            </a:pPr>
            <a:endParaRPr lang="en-US"/>
          </a:p>
        </c:txPr>
        <c:crossAx val="255698936"/>
        <c:crosses val="autoZero"/>
        <c:auto val="1"/>
        <c:lblAlgn val="ctr"/>
        <c:lblOffset val="100"/>
        <c:noMultiLvlLbl val="0"/>
      </c:catAx>
      <c:valAx>
        <c:axId val="255698936"/>
        <c:scaling>
          <c:orientation val="minMax"/>
          <c:max val="1"/>
        </c:scaling>
        <c:delete val="1"/>
        <c:axPos val="t"/>
        <c:numFmt formatCode="0%" sourceLinked="1"/>
        <c:majorTickMark val="out"/>
        <c:minorTickMark val="none"/>
        <c:tickLblPos val="nextTo"/>
        <c:crossAx val="255702072"/>
        <c:crosses val="autoZero"/>
        <c:crossBetween val="between"/>
      </c:valAx>
      <c:spPr>
        <a:noFill/>
        <a:ln>
          <a:noFill/>
        </a:ln>
        <a:effectLst/>
      </c:spPr>
    </c:plotArea>
    <c:legend>
      <c:legendPos val="r"/>
      <c:layout>
        <c:manualLayout>
          <c:xMode val="edge"/>
          <c:yMode val="edge"/>
          <c:x val="0.19925800524934384"/>
          <c:y val="1.4973128358955128E-2"/>
          <c:w val="0.76574199475065619"/>
          <c:h val="8.5114181862292165E-2"/>
        </c:manualLayout>
      </c:layout>
      <c:overlay val="0"/>
    </c:legend>
    <c:plotVisOnly val="1"/>
    <c:dispBlanksAs val="gap"/>
    <c:showDLblsOverMax val="0"/>
  </c:chart>
  <c:spPr>
    <a:solidFill>
      <a:schemeClr val="bg1"/>
    </a:solidFill>
    <a:ln w="9525" cap="flat" cmpd="sng" algn="ctr">
      <a:noFill/>
      <a:round/>
    </a:ln>
    <a:effectLst/>
  </c:spPr>
  <c:txPr>
    <a:bodyPr/>
    <a:lstStyle/>
    <a:p>
      <a:pPr>
        <a:defRPr sz="14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'Q3 Fig 6 (systems)'!$B$3</c:f>
              <c:strCache>
                <c:ptCount val="1"/>
                <c:pt idx="0">
                  <c:v>PULSE made "Moderate" or "Large difference"</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'Q3 Fig 6 (systems)'!$A$4:$A$7</c:f>
              <c:strCache>
                <c:ptCount val="4"/>
                <c:pt idx="0">
                  <c:v>Never used systems concepts
(n = 20)</c:v>
                </c:pt>
                <c:pt idx="1">
                  <c:v>Used systems concepts once or twice
(n = 17)</c:v>
                </c:pt>
                <c:pt idx="2">
                  <c:v>Used systems concepts several times
(n = 27)</c:v>
                </c:pt>
                <c:pt idx="3">
                  <c:v>Used systems concepts all or almost all the time
(n = 13)</c:v>
                </c:pt>
              </c:strCache>
            </c:strRef>
          </c:cat>
          <c:val>
            <c:numRef>
              <c:f>'Q3 Fig 6 (systems)'!$B$4:$B$7</c:f>
              <c:numCache>
                <c:formatCode>0%</c:formatCode>
                <c:ptCount val="4"/>
                <c:pt idx="0">
                  <c:v>0.4</c:v>
                </c:pt>
                <c:pt idx="1">
                  <c:v>0.47</c:v>
                </c:pt>
                <c:pt idx="2">
                  <c:v>0.6</c:v>
                </c:pt>
                <c:pt idx="3">
                  <c:v>0.69</c:v>
                </c:pt>
              </c:numCache>
            </c:numRef>
          </c:val>
          <c:extLst>
            <c:ext xmlns:c16="http://schemas.microsoft.com/office/drawing/2014/chart" uri="{C3380CC4-5D6E-409C-BE32-E72D297353CC}">
              <c16:uniqueId val="{00000000-7922-4D9F-806B-74399E98E585}"/>
            </c:ext>
          </c:extLst>
        </c:ser>
        <c:ser>
          <c:idx val="1"/>
          <c:order val="1"/>
          <c:tx>
            <c:strRef>
              <c:f>'Q3 Fig 6 (systems)'!$C$3</c:f>
              <c:strCache>
                <c:ptCount val="1"/>
                <c:pt idx="0">
                  <c:v>PULSE made "No difference" or "Small difference"</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'Q3 Fig 6 (systems)'!$A$4:$A$7</c:f>
              <c:strCache>
                <c:ptCount val="4"/>
                <c:pt idx="0">
                  <c:v>Never used systems concepts
(n = 20)</c:v>
                </c:pt>
                <c:pt idx="1">
                  <c:v>Used systems concepts once or twice
(n = 17)</c:v>
                </c:pt>
                <c:pt idx="2">
                  <c:v>Used systems concepts several times
(n = 27)</c:v>
                </c:pt>
                <c:pt idx="3">
                  <c:v>Used systems concepts all or almost all the time
(n = 13)</c:v>
                </c:pt>
              </c:strCache>
            </c:strRef>
          </c:cat>
          <c:val>
            <c:numRef>
              <c:f>'Q3 Fig 6 (systems)'!$C$4:$C$7</c:f>
              <c:numCache>
                <c:formatCode>0%</c:formatCode>
                <c:ptCount val="4"/>
                <c:pt idx="0">
                  <c:v>0.6</c:v>
                </c:pt>
                <c:pt idx="1">
                  <c:v>0.53</c:v>
                </c:pt>
                <c:pt idx="2">
                  <c:v>0.4</c:v>
                </c:pt>
                <c:pt idx="3">
                  <c:v>0.31</c:v>
                </c:pt>
              </c:numCache>
            </c:numRef>
          </c:val>
          <c:extLst>
            <c:ext xmlns:c16="http://schemas.microsoft.com/office/drawing/2014/chart" uri="{C3380CC4-5D6E-409C-BE32-E72D297353CC}">
              <c16:uniqueId val="{00000001-7922-4D9F-806B-74399E98E585}"/>
            </c:ext>
          </c:extLst>
        </c:ser>
        <c:dLbls>
          <c:dLblPos val="ctr"/>
          <c:showLegendKey val="0"/>
          <c:showVal val="1"/>
          <c:showCatName val="0"/>
          <c:showSerName val="0"/>
          <c:showPercent val="0"/>
          <c:showBubbleSize val="0"/>
        </c:dLbls>
        <c:gapWidth val="150"/>
        <c:overlap val="100"/>
        <c:axId val="255701680"/>
        <c:axId val="255702464"/>
      </c:barChart>
      <c:catAx>
        <c:axId val="255701680"/>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55702464"/>
        <c:crosses val="autoZero"/>
        <c:auto val="1"/>
        <c:lblAlgn val="ctr"/>
        <c:lblOffset val="100"/>
        <c:tickMarkSkip val="1"/>
        <c:noMultiLvlLbl val="0"/>
      </c:catAx>
      <c:valAx>
        <c:axId val="255702464"/>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Difference NW</a:t>
                </a:r>
                <a:r>
                  <a:rPr lang="en-US" sz="1200" baseline="0"/>
                  <a:t> PULSE efforts made</a:t>
                </a:r>
                <a:endParaRPr lang="en-US" sz="1200"/>
              </a:p>
            </c:rich>
          </c:tx>
          <c:layout>
            <c:manualLayout>
              <c:xMode val="edge"/>
              <c:yMode val="edge"/>
              <c:x val="5.208333333333333E-3"/>
              <c:y val="0.12042213473315835"/>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200" b="0" i="0" u="none" strike="noStrike" kern="1200" baseline="0">
                <a:solidFill>
                  <a:schemeClr val="bg1">
                    <a:lumMod val="65000"/>
                  </a:schemeClr>
                </a:solidFill>
                <a:latin typeface="+mn-lt"/>
                <a:ea typeface="+mn-ea"/>
                <a:cs typeface="+mn-cs"/>
              </a:defRPr>
            </a:pPr>
            <a:endParaRPr lang="en-US"/>
          </a:p>
        </c:txPr>
        <c:crossAx val="255701680"/>
        <c:crosses val="autoZero"/>
        <c:crossBetween val="between"/>
        <c:majorUnit val="0.2"/>
      </c:valAx>
      <c:spPr>
        <a:noFill/>
        <a:ln>
          <a:noFill/>
        </a:ln>
        <a:effectLst/>
      </c:spPr>
    </c:plotArea>
    <c:legend>
      <c:legendPos val="t"/>
      <c:layout>
        <c:manualLayout>
          <c:xMode val="edge"/>
          <c:yMode val="edge"/>
          <c:x val="4.2582020997375326E-2"/>
          <c:y val="1.6666666666666666E-2"/>
          <c:w val="0.90741797900262466"/>
          <c:h val="0.1124443590892601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0.70924</cdr:x>
      <cdr:y>0</cdr:y>
    </cdr:from>
    <cdr:to>
      <cdr:x>0.8611</cdr:x>
      <cdr:y>0.14452</cdr:y>
    </cdr:to>
    <cdr:sp macro="" textlink="">
      <cdr:nvSpPr>
        <cdr:cNvPr id="2" name="TextBox 8"/>
        <cdr:cNvSpPr txBox="1"/>
      </cdr:nvSpPr>
      <cdr:spPr>
        <a:xfrm xmlns:a="http://schemas.openxmlformats.org/drawingml/2006/main">
          <a:off x="5032585" y="0"/>
          <a:ext cx="1077560" cy="650184"/>
        </a:xfrm>
        <a:prstGeom xmlns:a="http://schemas.openxmlformats.org/drawingml/2006/main" prst="rect">
          <a:avLst/>
        </a:prstGeom>
        <a:noFill xmlns:a="http://schemas.openxmlformats.org/drawingml/2006/main"/>
      </cdr:spPr>
      <cdr:txBody>
        <a:bodyPr xmlns:a="http://schemas.openxmlformats.org/drawingml/2006/main" wrap="none" rtlCol="0">
          <a:no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4000" b="1" dirty="0"/>
            <a:t>54%</a:t>
          </a:r>
        </a:p>
      </cdr:txBody>
    </cdr:sp>
  </cdr:relSizeAnchor>
  <cdr:relSizeAnchor xmlns:cdr="http://schemas.openxmlformats.org/drawingml/2006/chartDrawing">
    <cdr:from>
      <cdr:x>0.58641</cdr:x>
      <cdr:y>0.16512</cdr:y>
    </cdr:from>
    <cdr:to>
      <cdr:x>0.97432</cdr:x>
      <cdr:y>0.20419</cdr:y>
    </cdr:to>
    <cdr:sp macro="" textlink="">
      <cdr:nvSpPr>
        <cdr:cNvPr id="3" name="Left Brace 2"/>
        <cdr:cNvSpPr/>
      </cdr:nvSpPr>
      <cdr:spPr>
        <a:xfrm xmlns:a="http://schemas.openxmlformats.org/drawingml/2006/main" rot="5400000">
          <a:off x="5449397" y="-545517"/>
          <a:ext cx="175744" cy="2752514"/>
        </a:xfrm>
        <a:prstGeom xmlns:a="http://schemas.openxmlformats.org/drawingml/2006/main" prst="leftBrace">
          <a:avLst/>
        </a:prstGeom>
        <a:ln xmlns:a="http://schemas.openxmlformats.org/drawingml/2006/main" w="38100"/>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741707"/>
          </a:xfrm>
          <a:prstGeom prst="rect">
            <a:avLst/>
          </a:prstGeom>
        </p:spPr>
        <p:txBody>
          <a:bodyPr vert="horz" lIns="137579" tIns="68790" rIns="137579" bIns="68790" rtlCol="0"/>
          <a:lstStyle>
            <a:lvl1pPr algn="l">
              <a:defRPr sz="1800"/>
            </a:lvl1pPr>
          </a:lstStyle>
          <a:p>
            <a:endParaRPr lang="en-US"/>
          </a:p>
        </p:txBody>
      </p:sp>
      <p:sp>
        <p:nvSpPr>
          <p:cNvPr id="3" name="Date Placeholder 2"/>
          <p:cNvSpPr>
            <a:spLocks noGrp="1"/>
          </p:cNvSpPr>
          <p:nvPr>
            <p:ph type="dt" idx="1"/>
          </p:nvPr>
        </p:nvSpPr>
        <p:spPr>
          <a:xfrm>
            <a:off x="5265809" y="0"/>
            <a:ext cx="4028440" cy="741707"/>
          </a:xfrm>
          <a:prstGeom prst="rect">
            <a:avLst/>
          </a:prstGeom>
        </p:spPr>
        <p:txBody>
          <a:bodyPr vert="horz" lIns="137579" tIns="68790" rIns="137579" bIns="68790" rtlCol="0"/>
          <a:lstStyle>
            <a:lvl1pPr algn="r">
              <a:defRPr sz="1800"/>
            </a:lvl1pPr>
          </a:lstStyle>
          <a:p>
            <a:fld id="{54872FAD-7D4A-FD44-9AAA-7FB39FC02B98}" type="datetimeFigureOut">
              <a:rPr lang="en-US" smtClean="0"/>
              <a:t>7/10/2019</a:t>
            </a:fld>
            <a:endParaRPr lang="en-US"/>
          </a:p>
        </p:txBody>
      </p:sp>
      <p:sp>
        <p:nvSpPr>
          <p:cNvPr id="4" name="Slide Image Placeholder 3"/>
          <p:cNvSpPr>
            <a:spLocks noGrp="1" noRot="1" noChangeAspect="1"/>
          </p:cNvSpPr>
          <p:nvPr>
            <p:ph type="sldImg" idx="2"/>
          </p:nvPr>
        </p:nvSpPr>
        <p:spPr>
          <a:xfrm>
            <a:off x="1323975" y="1847850"/>
            <a:ext cx="6648450" cy="4987925"/>
          </a:xfrm>
          <a:prstGeom prst="rect">
            <a:avLst/>
          </a:prstGeom>
          <a:noFill/>
          <a:ln w="12700">
            <a:solidFill>
              <a:prstClr val="black"/>
            </a:solidFill>
          </a:ln>
        </p:spPr>
        <p:txBody>
          <a:bodyPr vert="horz" lIns="137579" tIns="68790" rIns="137579" bIns="68790" rtlCol="0" anchor="ctr"/>
          <a:lstStyle/>
          <a:p>
            <a:endParaRPr lang="en-US"/>
          </a:p>
        </p:txBody>
      </p:sp>
      <p:sp>
        <p:nvSpPr>
          <p:cNvPr id="5" name="Notes Placeholder 4"/>
          <p:cNvSpPr>
            <a:spLocks noGrp="1"/>
          </p:cNvSpPr>
          <p:nvPr>
            <p:ph type="body" sz="quarter" idx="3"/>
          </p:nvPr>
        </p:nvSpPr>
        <p:spPr>
          <a:xfrm>
            <a:off x="929640" y="7114222"/>
            <a:ext cx="7437120" cy="5820728"/>
          </a:xfrm>
          <a:prstGeom prst="rect">
            <a:avLst/>
          </a:prstGeom>
        </p:spPr>
        <p:txBody>
          <a:bodyPr vert="horz" lIns="137579" tIns="68790" rIns="137579" bIns="6879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4041097"/>
            <a:ext cx="4028440" cy="741705"/>
          </a:xfrm>
          <a:prstGeom prst="rect">
            <a:avLst/>
          </a:prstGeom>
        </p:spPr>
        <p:txBody>
          <a:bodyPr vert="horz" lIns="137579" tIns="68790" rIns="137579" bIns="68790" rtlCol="0" anchor="b"/>
          <a:lstStyle>
            <a:lvl1pPr algn="l">
              <a:defRPr sz="1800"/>
            </a:lvl1pPr>
          </a:lstStyle>
          <a:p>
            <a:endParaRPr lang="en-US"/>
          </a:p>
        </p:txBody>
      </p:sp>
      <p:sp>
        <p:nvSpPr>
          <p:cNvPr id="7" name="Slide Number Placeholder 6"/>
          <p:cNvSpPr>
            <a:spLocks noGrp="1"/>
          </p:cNvSpPr>
          <p:nvPr>
            <p:ph type="sldNum" sz="quarter" idx="5"/>
          </p:nvPr>
        </p:nvSpPr>
        <p:spPr>
          <a:xfrm>
            <a:off x="5265809" y="14041097"/>
            <a:ext cx="4028440" cy="741705"/>
          </a:xfrm>
          <a:prstGeom prst="rect">
            <a:avLst/>
          </a:prstGeom>
        </p:spPr>
        <p:txBody>
          <a:bodyPr vert="horz" lIns="137579" tIns="68790" rIns="137579" bIns="68790" rtlCol="0" anchor="b"/>
          <a:lstStyle>
            <a:lvl1pPr algn="r">
              <a:defRPr sz="1800"/>
            </a:lvl1pPr>
          </a:lstStyle>
          <a:p>
            <a:fld id="{D3497D5C-B282-F844-A9B8-25E42EEDF1BE}" type="slidenum">
              <a:rPr lang="en-US" smtClean="0"/>
              <a:t>‹#›</a:t>
            </a:fld>
            <a:endParaRPr lang="en-US"/>
          </a:p>
        </p:txBody>
      </p:sp>
    </p:spTree>
    <p:extLst>
      <p:ext uri="{BB962C8B-B14F-4D97-AF65-F5344CB8AC3E}">
        <p14:creationId xmlns:p14="http://schemas.microsoft.com/office/powerpoint/2010/main" val="2217323019"/>
      </p:ext>
    </p:extLst>
  </p:cSld>
  <p:clrMap bg1="lt1" tx1="dk1" bg2="lt2" tx2="dk2" accent1="accent1" accent2="accent2" accent3="accent3" accent4="accent4" accent5="accent5" accent6="accent6" hlink="hlink" folHlink="folHlink"/>
  <p:notesStyle>
    <a:lvl1pPr marL="0" algn="l" defTabSz="3680988" rtl="0" eaLnBrk="1" latinLnBrk="0" hangingPunct="1">
      <a:defRPr sz="4831" kern="1200">
        <a:solidFill>
          <a:schemeClr val="tx1"/>
        </a:solidFill>
        <a:latin typeface="+mn-lt"/>
        <a:ea typeface="+mn-ea"/>
        <a:cs typeface="+mn-cs"/>
      </a:defRPr>
    </a:lvl1pPr>
    <a:lvl2pPr marL="1840495" algn="l" defTabSz="3680988" rtl="0" eaLnBrk="1" latinLnBrk="0" hangingPunct="1">
      <a:defRPr sz="4831" kern="1200">
        <a:solidFill>
          <a:schemeClr val="tx1"/>
        </a:solidFill>
        <a:latin typeface="+mn-lt"/>
        <a:ea typeface="+mn-ea"/>
        <a:cs typeface="+mn-cs"/>
      </a:defRPr>
    </a:lvl2pPr>
    <a:lvl3pPr marL="3680988" algn="l" defTabSz="3680988" rtl="0" eaLnBrk="1" latinLnBrk="0" hangingPunct="1">
      <a:defRPr sz="4831" kern="1200">
        <a:solidFill>
          <a:schemeClr val="tx1"/>
        </a:solidFill>
        <a:latin typeface="+mn-lt"/>
        <a:ea typeface="+mn-ea"/>
        <a:cs typeface="+mn-cs"/>
      </a:defRPr>
    </a:lvl3pPr>
    <a:lvl4pPr marL="5521482" algn="l" defTabSz="3680988" rtl="0" eaLnBrk="1" latinLnBrk="0" hangingPunct="1">
      <a:defRPr sz="4831" kern="1200">
        <a:solidFill>
          <a:schemeClr val="tx1"/>
        </a:solidFill>
        <a:latin typeface="+mn-lt"/>
        <a:ea typeface="+mn-ea"/>
        <a:cs typeface="+mn-cs"/>
      </a:defRPr>
    </a:lvl4pPr>
    <a:lvl5pPr marL="7361976" algn="l" defTabSz="3680988" rtl="0" eaLnBrk="1" latinLnBrk="0" hangingPunct="1">
      <a:defRPr sz="4831" kern="1200">
        <a:solidFill>
          <a:schemeClr val="tx1"/>
        </a:solidFill>
        <a:latin typeface="+mn-lt"/>
        <a:ea typeface="+mn-ea"/>
        <a:cs typeface="+mn-cs"/>
      </a:defRPr>
    </a:lvl5pPr>
    <a:lvl6pPr marL="9202470" algn="l" defTabSz="3680988" rtl="0" eaLnBrk="1" latinLnBrk="0" hangingPunct="1">
      <a:defRPr sz="4831" kern="1200">
        <a:solidFill>
          <a:schemeClr val="tx1"/>
        </a:solidFill>
        <a:latin typeface="+mn-lt"/>
        <a:ea typeface="+mn-ea"/>
        <a:cs typeface="+mn-cs"/>
      </a:defRPr>
    </a:lvl6pPr>
    <a:lvl7pPr marL="11042965" algn="l" defTabSz="3680988" rtl="0" eaLnBrk="1" latinLnBrk="0" hangingPunct="1">
      <a:defRPr sz="4831" kern="1200">
        <a:solidFill>
          <a:schemeClr val="tx1"/>
        </a:solidFill>
        <a:latin typeface="+mn-lt"/>
        <a:ea typeface="+mn-ea"/>
        <a:cs typeface="+mn-cs"/>
      </a:defRPr>
    </a:lvl7pPr>
    <a:lvl8pPr marL="12883458" algn="l" defTabSz="3680988" rtl="0" eaLnBrk="1" latinLnBrk="0" hangingPunct="1">
      <a:defRPr sz="4831" kern="1200">
        <a:solidFill>
          <a:schemeClr val="tx1"/>
        </a:solidFill>
        <a:latin typeface="+mn-lt"/>
        <a:ea typeface="+mn-ea"/>
        <a:cs typeface="+mn-cs"/>
      </a:defRPr>
    </a:lvl8pPr>
    <a:lvl9pPr marL="14723953" algn="l" defTabSz="3680988" rtl="0" eaLnBrk="1" latinLnBrk="0" hangingPunct="1">
      <a:defRPr sz="483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3975" y="1847850"/>
            <a:ext cx="6648450" cy="4987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813F07-DB92-304D-B5FD-26C2887833C9}" type="slidenum">
              <a:rPr lang="en-US" smtClean="0"/>
              <a:t>1</a:t>
            </a:fld>
            <a:endParaRPr lang="en-US"/>
          </a:p>
        </p:txBody>
      </p:sp>
    </p:spTree>
    <p:extLst>
      <p:ext uri="{BB962C8B-B14F-4D97-AF65-F5344CB8AC3E}">
        <p14:creationId xmlns:p14="http://schemas.microsoft.com/office/powerpoint/2010/main" val="3845142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3"/>
            <a:ext cx="37307520" cy="11460480"/>
          </a:xfrm>
        </p:spPr>
        <p:txBody>
          <a:bodyPr anchor="b"/>
          <a:lstStyle>
            <a:lvl1pPr algn="ctr">
              <a:defRPr sz="25920"/>
            </a:lvl1pPr>
          </a:lstStyle>
          <a:p>
            <a:r>
              <a:rPr lang="en-US"/>
              <a:t>Click to edit Master title style</a:t>
            </a:r>
            <a:endParaRPr lang="en-US" dirty="0"/>
          </a:p>
        </p:txBody>
      </p:sp>
      <p:sp>
        <p:nvSpPr>
          <p:cNvPr id="3" name="Subtitle 2"/>
          <p:cNvSpPr>
            <a:spLocks noGrp="1"/>
          </p:cNvSpPr>
          <p:nvPr>
            <p:ph type="subTitle" idx="1"/>
          </p:nvPr>
        </p:nvSpPr>
        <p:spPr>
          <a:xfrm>
            <a:off x="5486400" y="17289783"/>
            <a:ext cx="32918400" cy="7947658"/>
          </a:xfrm>
        </p:spPr>
        <p:txBody>
          <a:bodyPr/>
          <a:lstStyle>
            <a:lvl1pPr marL="0" indent="0" algn="ctr">
              <a:buNone/>
              <a:defRPr sz="10368"/>
            </a:lvl1pPr>
            <a:lvl2pPr marL="1975104" indent="0" algn="ctr">
              <a:buNone/>
              <a:defRPr sz="8640"/>
            </a:lvl2pPr>
            <a:lvl3pPr marL="3950208" indent="0" algn="ctr">
              <a:buNone/>
              <a:defRPr sz="7776"/>
            </a:lvl3pPr>
            <a:lvl4pPr marL="5925312" indent="0" algn="ctr">
              <a:buNone/>
              <a:defRPr sz="6912"/>
            </a:lvl4pPr>
            <a:lvl5pPr marL="7900416" indent="0" algn="ctr">
              <a:buNone/>
              <a:defRPr sz="6912"/>
            </a:lvl5pPr>
            <a:lvl6pPr marL="9875520" indent="0" algn="ctr">
              <a:buNone/>
              <a:defRPr sz="6912"/>
            </a:lvl6pPr>
            <a:lvl7pPr marL="11850624" indent="0" algn="ctr">
              <a:buNone/>
              <a:defRPr sz="6912"/>
            </a:lvl7pPr>
            <a:lvl8pPr marL="13825728" indent="0" algn="ctr">
              <a:buNone/>
              <a:defRPr sz="6912"/>
            </a:lvl8pPr>
            <a:lvl9pPr marL="15800832" indent="0" algn="ctr">
              <a:buNone/>
              <a:defRPr sz="691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89BA679-B48F-984F-86B7-E6DEA09244DC}" type="datetimeFigureOut">
              <a:rPr lang="en-US" smtClean="0"/>
              <a:t>7/10/2019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45A6A-9539-FE46-BD4A-62759ACF249B}" type="slidenum">
              <a:rPr lang="en-US" smtClean="0"/>
              <a:t>‹#›</a:t>
            </a:fld>
            <a:endParaRPr lang="en-US"/>
          </a:p>
        </p:txBody>
      </p:sp>
    </p:spTree>
    <p:extLst>
      <p:ext uri="{BB962C8B-B14F-4D97-AF65-F5344CB8AC3E}">
        <p14:creationId xmlns:p14="http://schemas.microsoft.com/office/powerpoint/2010/main" val="1065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9BA679-B48F-984F-86B7-E6DEA09244DC}" type="datetimeFigureOut">
              <a:rPr lang="en-US" smtClean="0"/>
              <a:t>7/10/2019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45A6A-9539-FE46-BD4A-62759ACF249B}" type="slidenum">
              <a:rPr lang="en-US" smtClean="0"/>
              <a:t>‹#›</a:t>
            </a:fld>
            <a:endParaRPr lang="en-US"/>
          </a:p>
        </p:txBody>
      </p:sp>
    </p:spTree>
    <p:extLst>
      <p:ext uri="{BB962C8B-B14F-4D97-AF65-F5344CB8AC3E}">
        <p14:creationId xmlns:p14="http://schemas.microsoft.com/office/powerpoint/2010/main" val="1011185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1"/>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1"/>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9BA679-B48F-984F-86B7-E6DEA09244DC}" type="datetimeFigureOut">
              <a:rPr lang="en-US" smtClean="0"/>
              <a:t>7/10/2019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45A6A-9539-FE46-BD4A-62759ACF249B}" type="slidenum">
              <a:rPr lang="en-US" smtClean="0"/>
              <a:t>‹#›</a:t>
            </a:fld>
            <a:endParaRPr lang="en-US"/>
          </a:p>
        </p:txBody>
      </p:sp>
    </p:spTree>
    <p:extLst>
      <p:ext uri="{BB962C8B-B14F-4D97-AF65-F5344CB8AC3E}">
        <p14:creationId xmlns:p14="http://schemas.microsoft.com/office/powerpoint/2010/main" val="111727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9BA679-B48F-984F-86B7-E6DEA09244DC}" type="datetimeFigureOut">
              <a:rPr lang="en-US" smtClean="0"/>
              <a:t>7/10/2019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45A6A-9539-FE46-BD4A-62759ACF249B}" type="slidenum">
              <a:rPr lang="en-US" smtClean="0"/>
              <a:t>‹#›</a:t>
            </a:fld>
            <a:endParaRPr lang="en-US"/>
          </a:p>
        </p:txBody>
      </p:sp>
    </p:spTree>
    <p:extLst>
      <p:ext uri="{BB962C8B-B14F-4D97-AF65-F5344CB8AC3E}">
        <p14:creationId xmlns:p14="http://schemas.microsoft.com/office/powerpoint/2010/main" val="2275977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51"/>
            <a:ext cx="37856160" cy="13693137"/>
          </a:xfrm>
        </p:spPr>
        <p:txBody>
          <a:bodyPr anchor="b"/>
          <a:lstStyle>
            <a:lvl1pPr>
              <a:defRPr sz="25920"/>
            </a:lvl1pPr>
          </a:lstStyle>
          <a:p>
            <a:r>
              <a:rPr lang="en-US"/>
              <a:t>Click to edit Master title style</a:t>
            </a:r>
            <a:endParaRPr lang="en-US" dirty="0"/>
          </a:p>
        </p:txBody>
      </p:sp>
      <p:sp>
        <p:nvSpPr>
          <p:cNvPr id="3" name="Text Placeholder 2"/>
          <p:cNvSpPr>
            <a:spLocks noGrp="1"/>
          </p:cNvSpPr>
          <p:nvPr>
            <p:ph type="body" idx="1"/>
          </p:nvPr>
        </p:nvSpPr>
        <p:spPr>
          <a:xfrm>
            <a:off x="2994662" y="22029430"/>
            <a:ext cx="37856160" cy="7200897"/>
          </a:xfrm>
        </p:spPr>
        <p:txBody>
          <a:bodyPr/>
          <a:lstStyle>
            <a:lvl1pPr marL="0" indent="0">
              <a:buNone/>
              <a:defRPr sz="10368">
                <a:solidFill>
                  <a:schemeClr val="tx1"/>
                </a:solidFill>
              </a:defRPr>
            </a:lvl1pPr>
            <a:lvl2pPr marL="1975104" indent="0">
              <a:buNone/>
              <a:defRPr sz="8640">
                <a:solidFill>
                  <a:schemeClr val="tx1">
                    <a:tint val="75000"/>
                  </a:schemeClr>
                </a:solidFill>
              </a:defRPr>
            </a:lvl2pPr>
            <a:lvl3pPr marL="3950208" indent="0">
              <a:buNone/>
              <a:defRPr sz="7776">
                <a:solidFill>
                  <a:schemeClr val="tx1">
                    <a:tint val="75000"/>
                  </a:schemeClr>
                </a:solidFill>
              </a:defRPr>
            </a:lvl3pPr>
            <a:lvl4pPr marL="5925312" indent="0">
              <a:buNone/>
              <a:defRPr sz="6912">
                <a:solidFill>
                  <a:schemeClr val="tx1">
                    <a:tint val="75000"/>
                  </a:schemeClr>
                </a:solidFill>
              </a:defRPr>
            </a:lvl4pPr>
            <a:lvl5pPr marL="7900416" indent="0">
              <a:buNone/>
              <a:defRPr sz="6912">
                <a:solidFill>
                  <a:schemeClr val="tx1">
                    <a:tint val="75000"/>
                  </a:schemeClr>
                </a:solidFill>
              </a:defRPr>
            </a:lvl5pPr>
            <a:lvl6pPr marL="9875520" indent="0">
              <a:buNone/>
              <a:defRPr sz="6912">
                <a:solidFill>
                  <a:schemeClr val="tx1">
                    <a:tint val="75000"/>
                  </a:schemeClr>
                </a:solidFill>
              </a:defRPr>
            </a:lvl6pPr>
            <a:lvl7pPr marL="11850624" indent="0">
              <a:buNone/>
              <a:defRPr sz="6912">
                <a:solidFill>
                  <a:schemeClr val="tx1">
                    <a:tint val="75000"/>
                  </a:schemeClr>
                </a:solidFill>
              </a:defRPr>
            </a:lvl7pPr>
            <a:lvl8pPr marL="13825728" indent="0">
              <a:buNone/>
              <a:defRPr sz="6912">
                <a:solidFill>
                  <a:schemeClr val="tx1">
                    <a:tint val="75000"/>
                  </a:schemeClr>
                </a:solidFill>
              </a:defRPr>
            </a:lvl8pPr>
            <a:lvl9pPr marL="15800832" indent="0">
              <a:buNone/>
              <a:defRPr sz="6912">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89BA679-B48F-984F-86B7-E6DEA09244DC}" type="datetimeFigureOut">
              <a:rPr lang="en-US" smtClean="0"/>
              <a:t>7/10/2019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45A6A-9539-FE46-BD4A-62759ACF249B}" type="slidenum">
              <a:rPr lang="en-US" smtClean="0"/>
              <a:t>‹#›</a:t>
            </a:fld>
            <a:endParaRPr lang="en-US"/>
          </a:p>
        </p:txBody>
      </p:sp>
    </p:spTree>
    <p:extLst>
      <p:ext uri="{BB962C8B-B14F-4D97-AF65-F5344CB8AC3E}">
        <p14:creationId xmlns:p14="http://schemas.microsoft.com/office/powerpoint/2010/main" val="1140230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1"/>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1"/>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9BA679-B48F-984F-86B7-E6DEA09244DC}" type="datetimeFigureOut">
              <a:rPr lang="en-US" smtClean="0"/>
              <a:t>7/10/2019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645A6A-9539-FE46-BD4A-62759ACF249B}" type="slidenum">
              <a:rPr lang="en-US" smtClean="0"/>
              <a:t>‹#›</a:t>
            </a:fld>
            <a:endParaRPr lang="en-US"/>
          </a:p>
        </p:txBody>
      </p:sp>
    </p:spTree>
    <p:extLst>
      <p:ext uri="{BB962C8B-B14F-4D97-AF65-F5344CB8AC3E}">
        <p14:creationId xmlns:p14="http://schemas.microsoft.com/office/powerpoint/2010/main" val="1707388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8"/>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3"/>
            <a:ext cx="18568032" cy="3954777"/>
          </a:xfrm>
        </p:spPr>
        <p:txBody>
          <a:bodyPr anchor="b"/>
          <a:lstStyle>
            <a:lvl1pPr marL="0" indent="0">
              <a:buNone/>
              <a:defRPr sz="10368" b="1"/>
            </a:lvl1pPr>
            <a:lvl2pPr marL="1975104" indent="0">
              <a:buNone/>
              <a:defRPr sz="8640" b="1"/>
            </a:lvl2pPr>
            <a:lvl3pPr marL="3950208" indent="0">
              <a:buNone/>
              <a:defRPr sz="7776" b="1"/>
            </a:lvl3pPr>
            <a:lvl4pPr marL="5925312" indent="0">
              <a:buNone/>
              <a:defRPr sz="6912" b="1"/>
            </a:lvl4pPr>
            <a:lvl5pPr marL="7900416" indent="0">
              <a:buNone/>
              <a:defRPr sz="6912" b="1"/>
            </a:lvl5pPr>
            <a:lvl6pPr marL="9875520" indent="0">
              <a:buNone/>
              <a:defRPr sz="6912" b="1"/>
            </a:lvl6pPr>
            <a:lvl7pPr marL="11850624" indent="0">
              <a:buNone/>
              <a:defRPr sz="6912" b="1"/>
            </a:lvl7pPr>
            <a:lvl8pPr marL="13825728" indent="0">
              <a:buNone/>
              <a:defRPr sz="6912" b="1"/>
            </a:lvl8pPr>
            <a:lvl9pPr marL="15800832" indent="0">
              <a:buNone/>
              <a:defRPr sz="6912"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3" y="8069583"/>
            <a:ext cx="18659477" cy="3954777"/>
          </a:xfrm>
        </p:spPr>
        <p:txBody>
          <a:bodyPr anchor="b"/>
          <a:lstStyle>
            <a:lvl1pPr marL="0" indent="0">
              <a:buNone/>
              <a:defRPr sz="10368" b="1"/>
            </a:lvl1pPr>
            <a:lvl2pPr marL="1975104" indent="0">
              <a:buNone/>
              <a:defRPr sz="8640" b="1"/>
            </a:lvl2pPr>
            <a:lvl3pPr marL="3950208" indent="0">
              <a:buNone/>
              <a:defRPr sz="7776" b="1"/>
            </a:lvl3pPr>
            <a:lvl4pPr marL="5925312" indent="0">
              <a:buNone/>
              <a:defRPr sz="6912" b="1"/>
            </a:lvl4pPr>
            <a:lvl5pPr marL="7900416" indent="0">
              <a:buNone/>
              <a:defRPr sz="6912" b="1"/>
            </a:lvl5pPr>
            <a:lvl6pPr marL="9875520" indent="0">
              <a:buNone/>
              <a:defRPr sz="6912" b="1"/>
            </a:lvl6pPr>
            <a:lvl7pPr marL="11850624" indent="0">
              <a:buNone/>
              <a:defRPr sz="6912" b="1"/>
            </a:lvl7pPr>
            <a:lvl8pPr marL="13825728" indent="0">
              <a:buNone/>
              <a:defRPr sz="6912" b="1"/>
            </a:lvl8pPr>
            <a:lvl9pPr marL="15800832" indent="0">
              <a:buNone/>
              <a:defRPr sz="6912" b="1"/>
            </a:lvl9pPr>
          </a:lstStyle>
          <a:p>
            <a:pPr lvl="0"/>
            <a:r>
              <a:rPr lang="en-US"/>
              <a:t>Edit Master text styles</a:t>
            </a:r>
          </a:p>
        </p:txBody>
      </p:sp>
      <p:sp>
        <p:nvSpPr>
          <p:cNvPr id="6" name="Content Placeholder 5"/>
          <p:cNvSpPr>
            <a:spLocks noGrp="1"/>
          </p:cNvSpPr>
          <p:nvPr>
            <p:ph sz="quarter" idx="4"/>
          </p:nvPr>
        </p:nvSpPr>
        <p:spPr>
          <a:xfrm>
            <a:off x="22219923"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89BA679-B48F-984F-86B7-E6DEA09244DC}" type="datetimeFigureOut">
              <a:rPr lang="en-US" smtClean="0"/>
              <a:t>7/10/2019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645A6A-9539-FE46-BD4A-62759ACF249B}" type="slidenum">
              <a:rPr lang="en-US" smtClean="0"/>
              <a:t>‹#›</a:t>
            </a:fld>
            <a:endParaRPr lang="en-US"/>
          </a:p>
        </p:txBody>
      </p:sp>
    </p:spTree>
    <p:extLst>
      <p:ext uri="{BB962C8B-B14F-4D97-AF65-F5344CB8AC3E}">
        <p14:creationId xmlns:p14="http://schemas.microsoft.com/office/powerpoint/2010/main" val="4136439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89BA679-B48F-984F-86B7-E6DEA09244DC}" type="datetimeFigureOut">
              <a:rPr lang="en-US" smtClean="0"/>
              <a:t>7/10/2019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645A6A-9539-FE46-BD4A-62759ACF249B}" type="slidenum">
              <a:rPr lang="en-US" smtClean="0"/>
              <a:t>‹#›</a:t>
            </a:fld>
            <a:endParaRPr lang="en-US"/>
          </a:p>
        </p:txBody>
      </p:sp>
    </p:spTree>
    <p:extLst>
      <p:ext uri="{BB962C8B-B14F-4D97-AF65-F5344CB8AC3E}">
        <p14:creationId xmlns:p14="http://schemas.microsoft.com/office/powerpoint/2010/main" val="4253587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9BA679-B48F-984F-86B7-E6DEA09244DC}" type="datetimeFigureOut">
              <a:rPr lang="en-US" smtClean="0"/>
              <a:t>7/10/2019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645A6A-9539-FE46-BD4A-62759ACF249B}" type="slidenum">
              <a:rPr lang="en-US" smtClean="0"/>
              <a:t>‹#›</a:t>
            </a:fld>
            <a:endParaRPr lang="en-US"/>
          </a:p>
        </p:txBody>
      </p:sp>
    </p:spTree>
    <p:extLst>
      <p:ext uri="{BB962C8B-B14F-4D97-AF65-F5344CB8AC3E}">
        <p14:creationId xmlns:p14="http://schemas.microsoft.com/office/powerpoint/2010/main" val="882571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3824"/>
            </a:lvl1pPr>
          </a:lstStyle>
          <a:p>
            <a:r>
              <a:rPr lang="en-US"/>
              <a:t>Click to edit Master title style</a:t>
            </a:r>
            <a:endParaRPr lang="en-US" dirty="0"/>
          </a:p>
        </p:txBody>
      </p:sp>
      <p:sp>
        <p:nvSpPr>
          <p:cNvPr id="3" name="Content Placeholder 2"/>
          <p:cNvSpPr>
            <a:spLocks noGrp="1"/>
          </p:cNvSpPr>
          <p:nvPr>
            <p:ph idx="1"/>
          </p:nvPr>
        </p:nvSpPr>
        <p:spPr>
          <a:xfrm>
            <a:off x="18659477" y="4739648"/>
            <a:ext cx="22219920" cy="23393400"/>
          </a:xfrm>
        </p:spPr>
        <p:txBody>
          <a:bodyPr/>
          <a:lstStyle>
            <a:lvl1pPr>
              <a:defRPr sz="13824"/>
            </a:lvl1pPr>
            <a:lvl2pPr>
              <a:defRPr sz="12096"/>
            </a:lvl2pPr>
            <a:lvl3pPr>
              <a:defRPr sz="10368"/>
            </a:lvl3pPr>
            <a:lvl4pPr>
              <a:defRPr sz="8640"/>
            </a:lvl4pPr>
            <a:lvl5pPr>
              <a:defRPr sz="8640"/>
            </a:lvl5pPr>
            <a:lvl6pPr>
              <a:defRPr sz="8640"/>
            </a:lvl6pPr>
            <a:lvl7pPr>
              <a:defRPr sz="8640"/>
            </a:lvl7pPr>
            <a:lvl8pPr>
              <a:defRPr sz="8640"/>
            </a:lvl8pPr>
            <a:lvl9pPr>
              <a:defRPr sz="864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1"/>
            <a:ext cx="14156054" cy="18295622"/>
          </a:xfrm>
        </p:spPr>
        <p:txBody>
          <a:bodyPr/>
          <a:lstStyle>
            <a:lvl1pPr marL="0" indent="0">
              <a:buNone/>
              <a:defRPr sz="6912"/>
            </a:lvl1pPr>
            <a:lvl2pPr marL="1975104" indent="0">
              <a:buNone/>
              <a:defRPr sz="6048"/>
            </a:lvl2pPr>
            <a:lvl3pPr marL="3950208" indent="0">
              <a:buNone/>
              <a:defRPr sz="5184"/>
            </a:lvl3pPr>
            <a:lvl4pPr marL="5925312" indent="0">
              <a:buNone/>
              <a:defRPr sz="4320"/>
            </a:lvl4pPr>
            <a:lvl5pPr marL="7900416" indent="0">
              <a:buNone/>
              <a:defRPr sz="4320"/>
            </a:lvl5pPr>
            <a:lvl6pPr marL="9875520" indent="0">
              <a:buNone/>
              <a:defRPr sz="4320"/>
            </a:lvl6pPr>
            <a:lvl7pPr marL="11850624" indent="0">
              <a:buNone/>
              <a:defRPr sz="4320"/>
            </a:lvl7pPr>
            <a:lvl8pPr marL="13825728" indent="0">
              <a:buNone/>
              <a:defRPr sz="4320"/>
            </a:lvl8pPr>
            <a:lvl9pPr marL="15800832" indent="0">
              <a:buNone/>
              <a:defRPr sz="4320"/>
            </a:lvl9pPr>
          </a:lstStyle>
          <a:p>
            <a:pPr lvl="0"/>
            <a:r>
              <a:rPr lang="en-US"/>
              <a:t>Edit Master text styles</a:t>
            </a:r>
          </a:p>
        </p:txBody>
      </p:sp>
      <p:sp>
        <p:nvSpPr>
          <p:cNvPr id="5" name="Date Placeholder 4"/>
          <p:cNvSpPr>
            <a:spLocks noGrp="1"/>
          </p:cNvSpPr>
          <p:nvPr>
            <p:ph type="dt" sz="half" idx="10"/>
          </p:nvPr>
        </p:nvSpPr>
        <p:spPr/>
        <p:txBody>
          <a:bodyPr/>
          <a:lstStyle/>
          <a:p>
            <a:fld id="{189BA679-B48F-984F-86B7-E6DEA09244DC}" type="datetimeFigureOut">
              <a:rPr lang="en-US" smtClean="0"/>
              <a:t>7/10/2019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645A6A-9539-FE46-BD4A-62759ACF249B}" type="slidenum">
              <a:rPr lang="en-US" smtClean="0"/>
              <a:t>‹#›</a:t>
            </a:fld>
            <a:endParaRPr lang="en-US"/>
          </a:p>
        </p:txBody>
      </p:sp>
    </p:spTree>
    <p:extLst>
      <p:ext uri="{BB962C8B-B14F-4D97-AF65-F5344CB8AC3E}">
        <p14:creationId xmlns:p14="http://schemas.microsoft.com/office/powerpoint/2010/main" val="2451150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3824"/>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8"/>
            <a:ext cx="22219920" cy="23393400"/>
          </a:xfrm>
        </p:spPr>
        <p:txBody>
          <a:bodyPr anchor="t"/>
          <a:lstStyle>
            <a:lvl1pPr marL="0" indent="0">
              <a:buNone/>
              <a:defRPr sz="13824"/>
            </a:lvl1pPr>
            <a:lvl2pPr marL="1975104" indent="0">
              <a:buNone/>
              <a:defRPr sz="12096"/>
            </a:lvl2pPr>
            <a:lvl3pPr marL="3950208" indent="0">
              <a:buNone/>
              <a:defRPr sz="10368"/>
            </a:lvl3pPr>
            <a:lvl4pPr marL="5925312" indent="0">
              <a:buNone/>
              <a:defRPr sz="8640"/>
            </a:lvl4pPr>
            <a:lvl5pPr marL="7900416" indent="0">
              <a:buNone/>
              <a:defRPr sz="8640"/>
            </a:lvl5pPr>
            <a:lvl6pPr marL="9875520" indent="0">
              <a:buNone/>
              <a:defRPr sz="8640"/>
            </a:lvl6pPr>
            <a:lvl7pPr marL="11850624" indent="0">
              <a:buNone/>
              <a:defRPr sz="8640"/>
            </a:lvl7pPr>
            <a:lvl8pPr marL="13825728" indent="0">
              <a:buNone/>
              <a:defRPr sz="8640"/>
            </a:lvl8pPr>
            <a:lvl9pPr marL="15800832" indent="0">
              <a:buNone/>
              <a:defRPr sz="8640"/>
            </a:lvl9pPr>
          </a:lstStyle>
          <a:p>
            <a:r>
              <a:rPr lang="en-US"/>
              <a:t>Click icon to add picture</a:t>
            </a:r>
            <a:endParaRPr lang="en-US" dirty="0"/>
          </a:p>
        </p:txBody>
      </p:sp>
      <p:sp>
        <p:nvSpPr>
          <p:cNvPr id="4" name="Text Placeholder 3"/>
          <p:cNvSpPr>
            <a:spLocks noGrp="1"/>
          </p:cNvSpPr>
          <p:nvPr>
            <p:ph type="body" sz="half" idx="2"/>
          </p:nvPr>
        </p:nvSpPr>
        <p:spPr>
          <a:xfrm>
            <a:off x="3023237" y="9875521"/>
            <a:ext cx="14156054" cy="18295622"/>
          </a:xfrm>
        </p:spPr>
        <p:txBody>
          <a:bodyPr/>
          <a:lstStyle>
            <a:lvl1pPr marL="0" indent="0">
              <a:buNone/>
              <a:defRPr sz="6912"/>
            </a:lvl1pPr>
            <a:lvl2pPr marL="1975104" indent="0">
              <a:buNone/>
              <a:defRPr sz="6048"/>
            </a:lvl2pPr>
            <a:lvl3pPr marL="3950208" indent="0">
              <a:buNone/>
              <a:defRPr sz="5184"/>
            </a:lvl3pPr>
            <a:lvl4pPr marL="5925312" indent="0">
              <a:buNone/>
              <a:defRPr sz="4320"/>
            </a:lvl4pPr>
            <a:lvl5pPr marL="7900416" indent="0">
              <a:buNone/>
              <a:defRPr sz="4320"/>
            </a:lvl5pPr>
            <a:lvl6pPr marL="9875520" indent="0">
              <a:buNone/>
              <a:defRPr sz="4320"/>
            </a:lvl6pPr>
            <a:lvl7pPr marL="11850624" indent="0">
              <a:buNone/>
              <a:defRPr sz="4320"/>
            </a:lvl7pPr>
            <a:lvl8pPr marL="13825728" indent="0">
              <a:buNone/>
              <a:defRPr sz="4320"/>
            </a:lvl8pPr>
            <a:lvl9pPr marL="15800832" indent="0">
              <a:buNone/>
              <a:defRPr sz="4320"/>
            </a:lvl9pPr>
          </a:lstStyle>
          <a:p>
            <a:pPr lvl="0"/>
            <a:r>
              <a:rPr lang="en-US"/>
              <a:t>Edit Master text styles</a:t>
            </a:r>
          </a:p>
        </p:txBody>
      </p:sp>
      <p:sp>
        <p:nvSpPr>
          <p:cNvPr id="5" name="Date Placeholder 4"/>
          <p:cNvSpPr>
            <a:spLocks noGrp="1"/>
          </p:cNvSpPr>
          <p:nvPr>
            <p:ph type="dt" sz="half" idx="10"/>
          </p:nvPr>
        </p:nvSpPr>
        <p:spPr/>
        <p:txBody>
          <a:bodyPr/>
          <a:lstStyle/>
          <a:p>
            <a:fld id="{189BA679-B48F-984F-86B7-E6DEA09244DC}" type="datetimeFigureOut">
              <a:rPr lang="en-US" smtClean="0"/>
              <a:t>7/10/2019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645A6A-9539-FE46-BD4A-62759ACF249B}" type="slidenum">
              <a:rPr lang="en-US" smtClean="0"/>
              <a:t>‹#›</a:t>
            </a:fld>
            <a:endParaRPr lang="en-US"/>
          </a:p>
        </p:txBody>
      </p:sp>
    </p:spTree>
    <p:extLst>
      <p:ext uri="{BB962C8B-B14F-4D97-AF65-F5344CB8AC3E}">
        <p14:creationId xmlns:p14="http://schemas.microsoft.com/office/powerpoint/2010/main" val="2988343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8"/>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1"/>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8"/>
            <a:ext cx="9875520" cy="1752600"/>
          </a:xfrm>
          <a:prstGeom prst="rect">
            <a:avLst/>
          </a:prstGeom>
        </p:spPr>
        <p:txBody>
          <a:bodyPr vert="horz" lIns="91440" tIns="45720" rIns="91440" bIns="45720" rtlCol="0" anchor="ctr"/>
          <a:lstStyle>
            <a:lvl1pPr algn="l">
              <a:defRPr sz="5184">
                <a:solidFill>
                  <a:schemeClr val="tx1">
                    <a:tint val="75000"/>
                  </a:schemeClr>
                </a:solidFill>
              </a:defRPr>
            </a:lvl1pPr>
          </a:lstStyle>
          <a:p>
            <a:fld id="{189BA679-B48F-984F-86B7-E6DEA09244DC}" type="datetimeFigureOut">
              <a:rPr lang="en-US" smtClean="0"/>
              <a:t>7/10/2019</a:t>
            </a:fld>
            <a:endParaRPr lang="en-US"/>
          </a:p>
        </p:txBody>
      </p:sp>
      <p:sp>
        <p:nvSpPr>
          <p:cNvPr id="5" name="Footer Placeholder 4"/>
          <p:cNvSpPr>
            <a:spLocks noGrp="1"/>
          </p:cNvSpPr>
          <p:nvPr>
            <p:ph type="ftr" sz="quarter" idx="3"/>
          </p:nvPr>
        </p:nvSpPr>
        <p:spPr>
          <a:xfrm>
            <a:off x="14538960" y="30510488"/>
            <a:ext cx="14813280" cy="1752600"/>
          </a:xfrm>
          <a:prstGeom prst="rect">
            <a:avLst/>
          </a:prstGeom>
        </p:spPr>
        <p:txBody>
          <a:bodyPr vert="horz" lIns="91440" tIns="45720" rIns="91440" bIns="45720" rtlCol="0" anchor="ctr"/>
          <a:lstStyle>
            <a:lvl1pPr algn="ctr">
              <a:defRPr sz="5184">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8"/>
            <a:ext cx="9875520" cy="1752600"/>
          </a:xfrm>
          <a:prstGeom prst="rect">
            <a:avLst/>
          </a:prstGeom>
        </p:spPr>
        <p:txBody>
          <a:bodyPr vert="horz" lIns="91440" tIns="45720" rIns="91440" bIns="45720" rtlCol="0" anchor="ctr"/>
          <a:lstStyle>
            <a:lvl1pPr algn="r">
              <a:defRPr sz="5184">
                <a:solidFill>
                  <a:schemeClr val="tx1">
                    <a:tint val="75000"/>
                  </a:schemeClr>
                </a:solidFill>
              </a:defRPr>
            </a:lvl1pPr>
          </a:lstStyle>
          <a:p>
            <a:fld id="{8C645A6A-9539-FE46-BD4A-62759ACF249B}" type="slidenum">
              <a:rPr lang="en-US" smtClean="0"/>
              <a:t>‹#›</a:t>
            </a:fld>
            <a:endParaRPr lang="en-US"/>
          </a:p>
        </p:txBody>
      </p:sp>
    </p:spTree>
    <p:extLst>
      <p:ext uri="{BB962C8B-B14F-4D97-AF65-F5344CB8AC3E}">
        <p14:creationId xmlns:p14="http://schemas.microsoft.com/office/powerpoint/2010/main" val="141317635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950208" rtl="0" eaLnBrk="1" latinLnBrk="0" hangingPunct="1">
        <a:lnSpc>
          <a:spcPct val="90000"/>
        </a:lnSpc>
        <a:spcBef>
          <a:spcPct val="0"/>
        </a:spcBef>
        <a:buNone/>
        <a:defRPr sz="19008" kern="1200">
          <a:solidFill>
            <a:schemeClr val="tx1"/>
          </a:solidFill>
          <a:latin typeface="+mj-lt"/>
          <a:ea typeface="+mj-ea"/>
          <a:cs typeface="+mj-cs"/>
        </a:defRPr>
      </a:lvl1pPr>
    </p:titleStyle>
    <p:bodyStyle>
      <a:lvl1pPr marL="987552" indent="-987552" algn="l" defTabSz="3950208" rtl="0" eaLnBrk="1" latinLnBrk="0" hangingPunct="1">
        <a:lnSpc>
          <a:spcPct val="90000"/>
        </a:lnSpc>
        <a:spcBef>
          <a:spcPts val="4320"/>
        </a:spcBef>
        <a:buFont typeface="Arial" panose="020B0604020202020204" pitchFamily="34" charset="0"/>
        <a:buChar char="•"/>
        <a:defRPr sz="12096" kern="1200">
          <a:solidFill>
            <a:schemeClr val="tx1"/>
          </a:solidFill>
          <a:latin typeface="+mn-lt"/>
          <a:ea typeface="+mn-ea"/>
          <a:cs typeface="+mn-cs"/>
        </a:defRPr>
      </a:lvl1pPr>
      <a:lvl2pPr marL="2962656" indent="-987552" algn="l" defTabSz="3950208" rtl="0" eaLnBrk="1" latinLnBrk="0" hangingPunct="1">
        <a:lnSpc>
          <a:spcPct val="90000"/>
        </a:lnSpc>
        <a:spcBef>
          <a:spcPts val="2160"/>
        </a:spcBef>
        <a:buFont typeface="Arial" panose="020B0604020202020204" pitchFamily="34" charset="0"/>
        <a:buChar char="•"/>
        <a:defRPr sz="10368" kern="1200">
          <a:solidFill>
            <a:schemeClr val="tx1"/>
          </a:solidFill>
          <a:latin typeface="+mn-lt"/>
          <a:ea typeface="+mn-ea"/>
          <a:cs typeface="+mn-cs"/>
        </a:defRPr>
      </a:lvl2pPr>
      <a:lvl3pPr marL="4937760" indent="-987552" algn="l" defTabSz="3950208" rtl="0" eaLnBrk="1" latinLnBrk="0" hangingPunct="1">
        <a:lnSpc>
          <a:spcPct val="90000"/>
        </a:lnSpc>
        <a:spcBef>
          <a:spcPts val="2160"/>
        </a:spcBef>
        <a:buFont typeface="Arial" panose="020B0604020202020204" pitchFamily="34" charset="0"/>
        <a:buChar char="•"/>
        <a:defRPr sz="8640" kern="1200">
          <a:solidFill>
            <a:schemeClr val="tx1"/>
          </a:solidFill>
          <a:latin typeface="+mn-lt"/>
          <a:ea typeface="+mn-ea"/>
          <a:cs typeface="+mn-cs"/>
        </a:defRPr>
      </a:lvl3pPr>
      <a:lvl4pPr marL="6912864" indent="-987552" algn="l" defTabSz="3950208" rtl="0" eaLnBrk="1" latinLnBrk="0" hangingPunct="1">
        <a:lnSpc>
          <a:spcPct val="90000"/>
        </a:lnSpc>
        <a:spcBef>
          <a:spcPts val="2160"/>
        </a:spcBef>
        <a:buFont typeface="Arial" panose="020B0604020202020204" pitchFamily="34" charset="0"/>
        <a:buChar char="•"/>
        <a:defRPr sz="7776" kern="1200">
          <a:solidFill>
            <a:schemeClr val="tx1"/>
          </a:solidFill>
          <a:latin typeface="+mn-lt"/>
          <a:ea typeface="+mn-ea"/>
          <a:cs typeface="+mn-cs"/>
        </a:defRPr>
      </a:lvl4pPr>
      <a:lvl5pPr marL="8887968" indent="-987552" algn="l" defTabSz="3950208" rtl="0" eaLnBrk="1" latinLnBrk="0" hangingPunct="1">
        <a:lnSpc>
          <a:spcPct val="90000"/>
        </a:lnSpc>
        <a:spcBef>
          <a:spcPts val="2160"/>
        </a:spcBef>
        <a:buFont typeface="Arial" panose="020B0604020202020204" pitchFamily="34" charset="0"/>
        <a:buChar char="•"/>
        <a:defRPr sz="7776" kern="1200">
          <a:solidFill>
            <a:schemeClr val="tx1"/>
          </a:solidFill>
          <a:latin typeface="+mn-lt"/>
          <a:ea typeface="+mn-ea"/>
          <a:cs typeface="+mn-cs"/>
        </a:defRPr>
      </a:lvl5pPr>
      <a:lvl6pPr marL="10863072" indent="-987552" algn="l" defTabSz="3950208" rtl="0" eaLnBrk="1" latinLnBrk="0" hangingPunct="1">
        <a:lnSpc>
          <a:spcPct val="90000"/>
        </a:lnSpc>
        <a:spcBef>
          <a:spcPts val="2160"/>
        </a:spcBef>
        <a:buFont typeface="Arial" panose="020B0604020202020204" pitchFamily="34" charset="0"/>
        <a:buChar char="•"/>
        <a:defRPr sz="7776" kern="1200">
          <a:solidFill>
            <a:schemeClr val="tx1"/>
          </a:solidFill>
          <a:latin typeface="+mn-lt"/>
          <a:ea typeface="+mn-ea"/>
          <a:cs typeface="+mn-cs"/>
        </a:defRPr>
      </a:lvl6pPr>
      <a:lvl7pPr marL="12838176" indent="-987552" algn="l" defTabSz="3950208" rtl="0" eaLnBrk="1" latinLnBrk="0" hangingPunct="1">
        <a:lnSpc>
          <a:spcPct val="90000"/>
        </a:lnSpc>
        <a:spcBef>
          <a:spcPts val="2160"/>
        </a:spcBef>
        <a:buFont typeface="Arial" panose="020B0604020202020204" pitchFamily="34" charset="0"/>
        <a:buChar char="•"/>
        <a:defRPr sz="7776" kern="1200">
          <a:solidFill>
            <a:schemeClr val="tx1"/>
          </a:solidFill>
          <a:latin typeface="+mn-lt"/>
          <a:ea typeface="+mn-ea"/>
          <a:cs typeface="+mn-cs"/>
        </a:defRPr>
      </a:lvl7pPr>
      <a:lvl8pPr marL="14813280" indent="-987552" algn="l" defTabSz="3950208" rtl="0" eaLnBrk="1" latinLnBrk="0" hangingPunct="1">
        <a:lnSpc>
          <a:spcPct val="90000"/>
        </a:lnSpc>
        <a:spcBef>
          <a:spcPts val="2160"/>
        </a:spcBef>
        <a:buFont typeface="Arial" panose="020B0604020202020204" pitchFamily="34" charset="0"/>
        <a:buChar char="•"/>
        <a:defRPr sz="7776" kern="1200">
          <a:solidFill>
            <a:schemeClr val="tx1"/>
          </a:solidFill>
          <a:latin typeface="+mn-lt"/>
          <a:ea typeface="+mn-ea"/>
          <a:cs typeface="+mn-cs"/>
        </a:defRPr>
      </a:lvl8pPr>
      <a:lvl9pPr marL="16788384" indent="-987552" algn="l" defTabSz="3950208" rtl="0" eaLnBrk="1" latinLnBrk="0" hangingPunct="1">
        <a:lnSpc>
          <a:spcPct val="90000"/>
        </a:lnSpc>
        <a:spcBef>
          <a:spcPts val="2160"/>
        </a:spcBef>
        <a:buFont typeface="Arial" panose="020B0604020202020204" pitchFamily="34" charset="0"/>
        <a:buChar char="•"/>
        <a:defRPr sz="7776" kern="1200">
          <a:solidFill>
            <a:schemeClr val="tx1"/>
          </a:solidFill>
          <a:latin typeface="+mn-lt"/>
          <a:ea typeface="+mn-ea"/>
          <a:cs typeface="+mn-cs"/>
        </a:defRPr>
      </a:lvl9pPr>
    </p:bodyStyle>
    <p:otherStyle>
      <a:defPPr>
        <a:defRPr lang="en-US"/>
      </a:defPPr>
      <a:lvl1pPr marL="0" algn="l" defTabSz="3950208" rtl="0" eaLnBrk="1" latinLnBrk="0" hangingPunct="1">
        <a:defRPr sz="7776" kern="1200">
          <a:solidFill>
            <a:schemeClr val="tx1"/>
          </a:solidFill>
          <a:latin typeface="+mn-lt"/>
          <a:ea typeface="+mn-ea"/>
          <a:cs typeface="+mn-cs"/>
        </a:defRPr>
      </a:lvl1pPr>
      <a:lvl2pPr marL="1975104" algn="l" defTabSz="3950208" rtl="0" eaLnBrk="1" latinLnBrk="0" hangingPunct="1">
        <a:defRPr sz="7776" kern="1200">
          <a:solidFill>
            <a:schemeClr val="tx1"/>
          </a:solidFill>
          <a:latin typeface="+mn-lt"/>
          <a:ea typeface="+mn-ea"/>
          <a:cs typeface="+mn-cs"/>
        </a:defRPr>
      </a:lvl2pPr>
      <a:lvl3pPr marL="3950208" algn="l" defTabSz="3950208" rtl="0" eaLnBrk="1" latinLnBrk="0" hangingPunct="1">
        <a:defRPr sz="7776" kern="1200">
          <a:solidFill>
            <a:schemeClr val="tx1"/>
          </a:solidFill>
          <a:latin typeface="+mn-lt"/>
          <a:ea typeface="+mn-ea"/>
          <a:cs typeface="+mn-cs"/>
        </a:defRPr>
      </a:lvl3pPr>
      <a:lvl4pPr marL="5925312" algn="l" defTabSz="3950208" rtl="0" eaLnBrk="1" latinLnBrk="0" hangingPunct="1">
        <a:defRPr sz="7776" kern="1200">
          <a:solidFill>
            <a:schemeClr val="tx1"/>
          </a:solidFill>
          <a:latin typeface="+mn-lt"/>
          <a:ea typeface="+mn-ea"/>
          <a:cs typeface="+mn-cs"/>
        </a:defRPr>
      </a:lvl4pPr>
      <a:lvl5pPr marL="7900416" algn="l" defTabSz="3950208" rtl="0" eaLnBrk="1" latinLnBrk="0" hangingPunct="1">
        <a:defRPr sz="7776" kern="1200">
          <a:solidFill>
            <a:schemeClr val="tx1"/>
          </a:solidFill>
          <a:latin typeface="+mn-lt"/>
          <a:ea typeface="+mn-ea"/>
          <a:cs typeface="+mn-cs"/>
        </a:defRPr>
      </a:lvl5pPr>
      <a:lvl6pPr marL="9875520" algn="l" defTabSz="3950208" rtl="0" eaLnBrk="1" latinLnBrk="0" hangingPunct="1">
        <a:defRPr sz="7776" kern="1200">
          <a:solidFill>
            <a:schemeClr val="tx1"/>
          </a:solidFill>
          <a:latin typeface="+mn-lt"/>
          <a:ea typeface="+mn-ea"/>
          <a:cs typeface="+mn-cs"/>
        </a:defRPr>
      </a:lvl6pPr>
      <a:lvl7pPr marL="11850624" algn="l" defTabSz="3950208" rtl="0" eaLnBrk="1" latinLnBrk="0" hangingPunct="1">
        <a:defRPr sz="7776" kern="1200">
          <a:solidFill>
            <a:schemeClr val="tx1"/>
          </a:solidFill>
          <a:latin typeface="+mn-lt"/>
          <a:ea typeface="+mn-ea"/>
          <a:cs typeface="+mn-cs"/>
        </a:defRPr>
      </a:lvl7pPr>
      <a:lvl8pPr marL="13825728" algn="l" defTabSz="3950208" rtl="0" eaLnBrk="1" latinLnBrk="0" hangingPunct="1">
        <a:defRPr sz="7776" kern="1200">
          <a:solidFill>
            <a:schemeClr val="tx1"/>
          </a:solidFill>
          <a:latin typeface="+mn-lt"/>
          <a:ea typeface="+mn-ea"/>
          <a:cs typeface="+mn-cs"/>
        </a:defRPr>
      </a:lvl8pPr>
      <a:lvl9pPr marL="15800832" algn="l" defTabSz="3950208" rtl="0" eaLnBrk="1" latinLnBrk="0" hangingPunct="1">
        <a:defRPr sz="777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13" Type="http://schemas.openxmlformats.org/officeDocument/2006/relationships/image" Target="../media/image7.jpg"/><Relationship Id="rId3" Type="http://schemas.openxmlformats.org/officeDocument/2006/relationships/image" Target="../media/image1.png"/><Relationship Id="rId7" Type="http://schemas.openxmlformats.org/officeDocument/2006/relationships/chart" Target="../charts/chart2.xml"/><Relationship Id="rId12" Type="http://schemas.openxmlformats.org/officeDocument/2006/relationships/image" Target="../media/image6.jpeg"/><Relationship Id="rId17" Type="http://schemas.openxmlformats.org/officeDocument/2006/relationships/image" Target="../media/image11.png"/><Relationship Id="rId2" Type="http://schemas.openxmlformats.org/officeDocument/2006/relationships/notesSlide" Target="../notesSlides/notesSlide1.xml"/><Relationship Id="rId16" Type="http://schemas.openxmlformats.org/officeDocument/2006/relationships/image" Target="../media/image10.png"/><Relationship Id="rId1" Type="http://schemas.openxmlformats.org/officeDocument/2006/relationships/slideLayout" Target="../slideLayouts/slideLayout6.xml"/><Relationship Id="rId6" Type="http://schemas.openxmlformats.org/officeDocument/2006/relationships/chart" Target="../charts/chart1.xml"/><Relationship Id="rId11" Type="http://schemas.openxmlformats.org/officeDocument/2006/relationships/image" Target="../media/image5.png"/><Relationship Id="rId5" Type="http://schemas.openxmlformats.org/officeDocument/2006/relationships/image" Target="../media/image3.jpeg"/><Relationship Id="rId15" Type="http://schemas.openxmlformats.org/officeDocument/2006/relationships/image" Target="../media/image9.png"/><Relationship Id="rId10" Type="http://schemas.openxmlformats.org/officeDocument/2006/relationships/image" Target="../media/image4.png"/><Relationship Id="rId4" Type="http://schemas.openxmlformats.org/officeDocument/2006/relationships/image" Target="../media/image2.png"/><Relationship Id="rId9" Type="http://schemas.openxmlformats.org/officeDocument/2006/relationships/chart" Target="../charts/chart4.xml"/><Relationship Id="rId1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83225" y="636906"/>
            <a:ext cx="41778621" cy="4207279"/>
          </a:xfrm>
        </p:spPr>
        <p:txBody>
          <a:bodyPr>
            <a:normAutofit fontScale="90000"/>
          </a:bodyPr>
          <a:lstStyle/>
          <a:p>
            <a:pPr algn="ctr"/>
            <a:r>
              <a:rPr lang="en-US" sz="10700" b="1" dirty="0">
                <a:solidFill>
                  <a:schemeClr val="accent1">
                    <a:lumMod val="75000"/>
                  </a:schemeClr>
                </a:solidFill>
              </a:rPr>
              <a:t>Successful Strategies for Promoting Change in </a:t>
            </a:r>
            <a:br>
              <a:rPr lang="en-US" sz="10700" b="1" dirty="0">
                <a:solidFill>
                  <a:schemeClr val="accent1">
                    <a:lumMod val="75000"/>
                  </a:schemeClr>
                </a:solidFill>
              </a:rPr>
            </a:br>
            <a:r>
              <a:rPr lang="en-US" sz="10700" b="1" dirty="0">
                <a:solidFill>
                  <a:schemeClr val="accent1">
                    <a:lumMod val="75000"/>
                  </a:schemeClr>
                </a:solidFill>
              </a:rPr>
              <a:t>Undergraduate Biology Departments </a:t>
            </a:r>
            <a:r>
              <a:rPr lang="en-US" dirty="0"/>
              <a:t/>
            </a:r>
            <a:br>
              <a:rPr lang="en-US" dirty="0"/>
            </a:br>
            <a:r>
              <a:rPr lang="en-US" sz="3240" dirty="0"/>
              <a:t/>
            </a:r>
            <a:br>
              <a:rPr lang="en-US" sz="3240" dirty="0"/>
            </a:br>
            <a:r>
              <a:rPr lang="en-US" sz="5300" dirty="0"/>
              <a:t>C. Gary Reiness</a:t>
            </a:r>
            <a:r>
              <a:rPr lang="en-US" sz="5300" baseline="30000" dirty="0"/>
              <a:t>1</a:t>
            </a:r>
            <a:r>
              <a:rPr lang="en-US" sz="5300" dirty="0"/>
              <a:t>, Gita Bangera</a:t>
            </a:r>
            <a:r>
              <a:rPr lang="en-US" sz="5300" baseline="30000" dirty="0"/>
              <a:t>2</a:t>
            </a:r>
            <a:r>
              <a:rPr lang="en-US" sz="5300" dirty="0"/>
              <a:t>, Claire Bronson</a:t>
            </a:r>
            <a:r>
              <a:rPr lang="en-US" sz="5300" baseline="30000" dirty="0"/>
              <a:t>3</a:t>
            </a:r>
            <a:r>
              <a:rPr lang="en-US" sz="5300" dirty="0"/>
              <a:t>, Steve Byers</a:t>
            </a:r>
            <a:r>
              <a:rPr lang="en-US" sz="5300" baseline="30000" dirty="0"/>
              <a:t>4</a:t>
            </a:r>
            <a:r>
              <a:rPr lang="en-US" sz="5300" dirty="0"/>
              <a:t>, Bill Davis</a:t>
            </a:r>
            <a:r>
              <a:rPr lang="en-US" sz="5300" baseline="30000" dirty="0"/>
              <a:t>5</a:t>
            </a:r>
            <a:r>
              <a:rPr lang="en-US" sz="5300" dirty="0"/>
              <a:t>, Alyce DeMarais</a:t>
            </a:r>
            <a:r>
              <a:rPr lang="en-US" sz="5300" baseline="30000" dirty="0"/>
              <a:t>6</a:t>
            </a:r>
            <a:r>
              <a:rPr lang="en-US" sz="5300" dirty="0"/>
              <a:t>, Ginger Fitzhugh</a:t>
            </a:r>
            <a:r>
              <a:rPr lang="en-US" sz="5300" baseline="30000" dirty="0"/>
              <a:t>7</a:t>
            </a:r>
            <a:r>
              <a:rPr lang="en-US" sz="5300" dirty="0"/>
              <a:t>, Christine Goedhart</a:t>
            </a:r>
            <a:r>
              <a:rPr lang="en-US" sz="5300" baseline="30000" dirty="0"/>
              <a:t>8</a:t>
            </a:r>
            <a:r>
              <a:rPr lang="en-US" sz="5300" dirty="0"/>
              <a:t>, </a:t>
            </a:r>
            <a:br>
              <a:rPr lang="en-US" sz="5300" dirty="0"/>
            </a:br>
            <a:r>
              <a:rPr lang="en-US" sz="5300" dirty="0"/>
              <a:t>Nalani Linder</a:t>
            </a:r>
            <a:r>
              <a:rPr lang="en-US" sz="5300" baseline="30000" dirty="0"/>
              <a:t>9</a:t>
            </a:r>
            <a:r>
              <a:rPr lang="en-US" sz="5300" dirty="0"/>
              <a:t>, Carrie Liston</a:t>
            </a:r>
            <a:r>
              <a:rPr lang="en-US" sz="5300" baseline="30000" dirty="0"/>
              <a:t>7</a:t>
            </a:r>
            <a:r>
              <a:rPr lang="en-US" sz="5300" dirty="0"/>
              <a:t>, Jenny McFarland</a:t>
            </a:r>
            <a:r>
              <a:rPr lang="en-US" sz="5300" baseline="30000" dirty="0"/>
              <a:t>10</a:t>
            </a:r>
            <a:r>
              <a:rPr lang="en-US" sz="5300" dirty="0"/>
              <a:t>, Erika Offerdahl</a:t>
            </a:r>
            <a:r>
              <a:rPr lang="en-US" sz="5300" baseline="30000" dirty="0"/>
              <a:t>5</a:t>
            </a:r>
            <a:r>
              <a:rPr lang="en-US" sz="5300" dirty="0"/>
              <a:t>, Joann Otto</a:t>
            </a:r>
            <a:r>
              <a:rPr lang="en-US" sz="5300" baseline="30000" dirty="0"/>
              <a:t>11</a:t>
            </a:r>
            <a:r>
              <a:rPr lang="en-US" sz="5300" dirty="0"/>
              <a:t>, Carol Pollock</a:t>
            </a:r>
            <a:r>
              <a:rPr lang="en-US" sz="5300" baseline="30000" dirty="0"/>
              <a:t>8</a:t>
            </a:r>
            <a:r>
              <a:rPr lang="en-US" sz="5300" dirty="0"/>
              <a:t>, Pamela Pape-Lindstrom</a:t>
            </a:r>
            <a:r>
              <a:rPr lang="en-US" sz="5300" baseline="30000" dirty="0"/>
              <a:t>12</a:t>
            </a:r>
            <a:r>
              <a:rPr lang="en-US" sz="5300" dirty="0"/>
              <a:t>, </a:t>
            </a:r>
            <a:r>
              <a:rPr lang="en-US" sz="5300" dirty="0" err="1"/>
              <a:t>Stas</a:t>
            </a:r>
            <a:r>
              <a:rPr lang="en-US" sz="5300" dirty="0"/>
              <a:t> Stavrianeas</a:t>
            </a:r>
            <a:r>
              <a:rPr lang="en-US" sz="5300" baseline="30000" dirty="0"/>
              <a:t>13</a:t>
            </a:r>
            <a:endParaRPr lang="en-US" sz="5300" dirty="0"/>
          </a:p>
        </p:txBody>
      </p:sp>
      <p:sp>
        <p:nvSpPr>
          <p:cNvPr id="14" name="TextBox 13"/>
          <p:cNvSpPr txBox="1"/>
          <p:nvPr/>
        </p:nvSpPr>
        <p:spPr>
          <a:xfrm>
            <a:off x="13492673" y="15370564"/>
            <a:ext cx="1769243" cy="204993"/>
          </a:xfrm>
          <a:prstGeom prst="rect">
            <a:avLst/>
          </a:prstGeom>
          <a:noFill/>
        </p:spPr>
        <p:txBody>
          <a:bodyPr wrap="square" rtlCol="0">
            <a:spAutoFit/>
          </a:bodyPr>
          <a:lstStyle/>
          <a:p>
            <a:endParaRPr lang="en-US" sz="732" dirty="0"/>
          </a:p>
        </p:txBody>
      </p:sp>
      <p:pic>
        <p:nvPicPr>
          <p:cNvPr id="16" name="Picture 15"/>
          <p:cNvPicPr>
            <a:picLocks noChangeAspect="1"/>
          </p:cNvPicPr>
          <p:nvPr/>
        </p:nvPicPr>
        <p:blipFill rotWithShape="1">
          <a:blip r:embed="rId3">
            <a:extLst>
              <a:ext uri="{28A0092B-C50C-407E-A947-70E740481C1C}">
                <a14:useLocalDpi xmlns:a14="http://schemas.microsoft.com/office/drawing/2010/main" val="0"/>
              </a:ext>
            </a:extLst>
          </a:blip>
          <a:srcRect t="-1" b="-15248"/>
          <a:stretch/>
        </p:blipFill>
        <p:spPr>
          <a:xfrm>
            <a:off x="3651655" y="918245"/>
            <a:ext cx="3954137" cy="2149415"/>
          </a:xfrm>
          <a:prstGeom prst="rect">
            <a:avLst/>
          </a:prstGeom>
        </p:spPr>
      </p:pic>
      <p:sp>
        <p:nvSpPr>
          <p:cNvPr id="22" name="Title 1"/>
          <p:cNvSpPr txBox="1">
            <a:spLocks/>
          </p:cNvSpPr>
          <p:nvPr/>
        </p:nvSpPr>
        <p:spPr>
          <a:xfrm>
            <a:off x="13787111" y="19619653"/>
            <a:ext cx="1422077" cy="320613"/>
          </a:xfrm>
          <a:prstGeom prst="rect">
            <a:avLst/>
          </a:prstGeom>
        </p:spPr>
        <p:txBody>
          <a:bodyPr vert="horz" lIns="37157" tIns="18579" rIns="37157" bIns="18579" rtlCol="0" anchor="ctr">
            <a:noAutofit/>
          </a:bodyPr>
          <a:lst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a:lstStyle>
          <a:p>
            <a:pPr>
              <a:defRPr/>
            </a:pPr>
            <a:r>
              <a:rPr lang="en-US" sz="8585" b="1" dirty="0">
                <a:solidFill>
                  <a:srgbClr val="426FB6"/>
                </a:solidFill>
              </a:rPr>
              <a:t/>
            </a:r>
            <a:br>
              <a:rPr lang="en-US" sz="8585" b="1" dirty="0">
                <a:solidFill>
                  <a:srgbClr val="426FB6"/>
                </a:solidFill>
              </a:rPr>
            </a:br>
            <a:endParaRPr lang="en-US" sz="8585" b="1" dirty="0">
              <a:solidFill>
                <a:srgbClr val="426FB6"/>
              </a:solidFill>
            </a:endParaRPr>
          </a:p>
        </p:txBody>
      </p:sp>
      <p:sp>
        <p:nvSpPr>
          <p:cNvPr id="32" name="TextBox 31"/>
          <p:cNvSpPr txBox="1"/>
          <p:nvPr/>
        </p:nvSpPr>
        <p:spPr>
          <a:xfrm>
            <a:off x="18122511" y="21743824"/>
            <a:ext cx="184731" cy="204993"/>
          </a:xfrm>
          <a:prstGeom prst="rect">
            <a:avLst/>
          </a:prstGeom>
          <a:noFill/>
        </p:spPr>
        <p:txBody>
          <a:bodyPr wrap="none" rtlCol="0">
            <a:spAutoFit/>
          </a:bodyPr>
          <a:lstStyle/>
          <a:p>
            <a:endParaRPr lang="en-US" sz="732" dirty="0"/>
          </a:p>
        </p:txBody>
      </p:sp>
      <p:sp>
        <p:nvSpPr>
          <p:cNvPr id="37" name="TextBox 36"/>
          <p:cNvSpPr txBox="1"/>
          <p:nvPr/>
        </p:nvSpPr>
        <p:spPr>
          <a:xfrm>
            <a:off x="21887805" y="10695660"/>
            <a:ext cx="184731" cy="204993"/>
          </a:xfrm>
          <a:prstGeom prst="rect">
            <a:avLst/>
          </a:prstGeom>
          <a:noFill/>
        </p:spPr>
        <p:txBody>
          <a:bodyPr wrap="none" rtlCol="0">
            <a:spAutoFit/>
          </a:bodyPr>
          <a:lstStyle/>
          <a:p>
            <a:endParaRPr lang="en-US" sz="732" dirty="0"/>
          </a:p>
        </p:txBody>
      </p:sp>
      <p:sp>
        <p:nvSpPr>
          <p:cNvPr id="39" name="TextBox 38"/>
          <p:cNvSpPr txBox="1"/>
          <p:nvPr/>
        </p:nvSpPr>
        <p:spPr>
          <a:xfrm>
            <a:off x="22354336" y="14731377"/>
            <a:ext cx="184731" cy="204993"/>
          </a:xfrm>
          <a:prstGeom prst="rect">
            <a:avLst/>
          </a:prstGeom>
          <a:noFill/>
        </p:spPr>
        <p:txBody>
          <a:bodyPr wrap="none" rtlCol="0">
            <a:spAutoFit/>
          </a:bodyPr>
          <a:lstStyle/>
          <a:p>
            <a:endParaRPr lang="en-US" sz="732"/>
          </a:p>
        </p:txBody>
      </p:sp>
      <p:sp>
        <p:nvSpPr>
          <p:cNvPr id="52" name="TextBox 51"/>
          <p:cNvSpPr txBox="1"/>
          <p:nvPr/>
        </p:nvSpPr>
        <p:spPr>
          <a:xfrm>
            <a:off x="2647586" y="29972379"/>
            <a:ext cx="8332622" cy="2462213"/>
          </a:xfrm>
          <a:prstGeom prst="rect">
            <a:avLst/>
          </a:prstGeom>
          <a:noFill/>
        </p:spPr>
        <p:txBody>
          <a:bodyPr wrap="square" rtlCol="0">
            <a:spAutoFit/>
          </a:bodyPr>
          <a:lstStyle/>
          <a:p>
            <a:r>
              <a:rPr lang="en-US" sz="2200" dirty="0">
                <a:latin typeface="Arial" charset="0"/>
                <a:ea typeface="Arial" charset="0"/>
                <a:cs typeface="Arial" charset="0"/>
              </a:rPr>
              <a:t>Author Affiliations:  1.Lewis &amp; Clark College, 2.Bellevue College, 3. </a:t>
            </a:r>
            <a:r>
              <a:rPr lang="en-US" sz="2200" dirty="0" err="1">
                <a:latin typeface="Arial" charset="0"/>
                <a:ea typeface="Arial" charset="0"/>
                <a:cs typeface="Arial" charset="0"/>
              </a:rPr>
              <a:t>Viz</a:t>
            </a:r>
            <a:r>
              <a:rPr lang="en-US" sz="2200" dirty="0">
                <a:latin typeface="Arial" charset="0"/>
                <a:ea typeface="Arial" charset="0"/>
                <a:cs typeface="Arial" charset="0"/>
              </a:rPr>
              <a:t>-Spark, 4. Helping Human Systems, 5. Washington State University, 6. University of Puget Sound, 7. Education Development Center, 8.</a:t>
            </a:r>
            <a:r>
              <a:rPr lang="en-US" sz="2200" dirty="0">
                <a:solidFill>
                  <a:schemeClr val="tx1">
                    <a:lumMod val="95000"/>
                    <a:lumOff val="5000"/>
                  </a:schemeClr>
                </a:solidFill>
                <a:latin typeface="Arial" charset="0"/>
                <a:ea typeface="Arial" charset="0"/>
                <a:cs typeface="Arial" charset="0"/>
              </a:rPr>
              <a:t> University of British Columbia, 9. NP Linder Consulting, </a:t>
            </a:r>
            <a:r>
              <a:rPr lang="en-US" sz="2200" dirty="0">
                <a:latin typeface="Arial" charset="0"/>
                <a:ea typeface="Arial" charset="0"/>
                <a:cs typeface="Arial" charset="0"/>
              </a:rPr>
              <a:t>10. Edmonds Community College , 11. Western Washington University, 12. Harford Community College, </a:t>
            </a:r>
            <a:r>
              <a:rPr lang="en-US" sz="2200" dirty="0">
                <a:solidFill>
                  <a:schemeClr val="tx1">
                    <a:lumMod val="95000"/>
                    <a:lumOff val="5000"/>
                  </a:schemeClr>
                </a:solidFill>
                <a:latin typeface="Arial" charset="0"/>
                <a:ea typeface="Arial" charset="0"/>
                <a:cs typeface="Arial" charset="0"/>
              </a:rPr>
              <a:t>13. Willamette University</a:t>
            </a:r>
          </a:p>
        </p:txBody>
      </p:sp>
      <p:sp>
        <p:nvSpPr>
          <p:cNvPr id="33" name="Text Placeholder 70"/>
          <p:cNvSpPr txBox="1">
            <a:spLocks/>
          </p:cNvSpPr>
          <p:nvPr/>
        </p:nvSpPr>
        <p:spPr>
          <a:xfrm>
            <a:off x="2934391" y="5287234"/>
            <a:ext cx="7992209" cy="680525"/>
          </a:xfrm>
          <a:prstGeom prst="rect">
            <a:avLst/>
          </a:prstGeom>
          <a:solidFill>
            <a:schemeClr val="accent1">
              <a:lumMod val="60000"/>
              <a:lumOff val="40000"/>
            </a:schemeClr>
          </a:solidFill>
        </p:spPr>
        <p:txBody>
          <a:bodyPr vert="horz" lIns="292577" tIns="36572" rIns="73145" bIns="36572"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pPr>
              <a:buClr>
                <a:sysClr val="window" lastClr="FFFFFF">
                  <a:lumMod val="65000"/>
                </a:sysClr>
              </a:buClr>
            </a:pPr>
            <a:r>
              <a:rPr lang="en-US" sz="4000" dirty="0">
                <a:solidFill>
                  <a:sysClr val="window" lastClr="FFFFFF"/>
                </a:solidFill>
                <a:latin typeface="Calibri" charset="0"/>
                <a:ea typeface="Calibri" charset="0"/>
                <a:cs typeface="Calibri" charset="0"/>
              </a:rPr>
              <a:t>NW PULSE workshops</a:t>
            </a:r>
          </a:p>
        </p:txBody>
      </p:sp>
      <p:sp>
        <p:nvSpPr>
          <p:cNvPr id="34" name="Text Placeholder 70"/>
          <p:cNvSpPr txBox="1">
            <a:spLocks/>
          </p:cNvSpPr>
          <p:nvPr/>
        </p:nvSpPr>
        <p:spPr>
          <a:xfrm>
            <a:off x="11497825" y="5287234"/>
            <a:ext cx="9186206" cy="1250269"/>
          </a:xfrm>
          <a:prstGeom prst="rect">
            <a:avLst/>
          </a:prstGeom>
          <a:solidFill>
            <a:schemeClr val="accent1">
              <a:lumMod val="60000"/>
              <a:lumOff val="40000"/>
            </a:schemeClr>
          </a:solidFill>
        </p:spPr>
        <p:txBody>
          <a:bodyPr vert="horz" lIns="292577" tIns="36572" rIns="73145" bIns="36572"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pPr algn="l"/>
            <a:r>
              <a:rPr lang="en-US" sz="4000" b="1" dirty="0"/>
              <a:t>Q1:  Did engagement with NW PULSE contribute to departmental change?</a:t>
            </a:r>
            <a:endParaRPr lang="en-US" sz="4000" dirty="0"/>
          </a:p>
        </p:txBody>
      </p:sp>
      <p:sp>
        <p:nvSpPr>
          <p:cNvPr id="42" name="TextBox 41">
            <a:extLst>
              <a:ext uri="{FF2B5EF4-FFF2-40B4-BE49-F238E27FC236}">
                <a16:creationId xmlns:a16="http://schemas.microsoft.com/office/drawing/2014/main" id="{96BE4679-63FF-984A-80A1-343DB7E1A3AA}"/>
              </a:ext>
            </a:extLst>
          </p:cNvPr>
          <p:cNvSpPr txBox="1"/>
          <p:nvPr/>
        </p:nvSpPr>
        <p:spPr>
          <a:xfrm>
            <a:off x="2870750" y="5938246"/>
            <a:ext cx="8330693" cy="8463855"/>
          </a:xfrm>
          <a:prstGeom prst="rect">
            <a:avLst/>
          </a:prstGeom>
          <a:noFill/>
        </p:spPr>
        <p:txBody>
          <a:bodyPr wrap="square" rtlCol="0">
            <a:spAutoFit/>
          </a:bodyPr>
          <a:lstStyle/>
          <a:p>
            <a:r>
              <a:rPr lang="en-US" sz="3200" dirty="0"/>
              <a:t>The Partnership for Undergraduate Life Sciences Education (PULSE) works with life sciences departments to promote adoption of the recommendations of Vision and Change (V&amp;C).</a:t>
            </a:r>
          </a:p>
          <a:p>
            <a:r>
              <a:rPr lang="en-US" sz="3200" dirty="0"/>
              <a:t>The Northwest (NW) PULSE transformation project included: (1) a three-day, team-based workshop on how to apply systems-thinking approaches to organizational change; (2) “coaching” over 6-7 months; and (3) a follow-up meeting 7 months after the workshop. See Ref. 1 for further details of the project.</a:t>
            </a:r>
          </a:p>
          <a:p>
            <a:endParaRPr lang="en-US" sz="3200" dirty="0"/>
          </a:p>
          <a:p>
            <a:r>
              <a:rPr lang="en-US" sz="3200" dirty="0">
                <a:ea typeface="Arial" charset="0"/>
                <a:cs typeface="Arial" charset="0"/>
              </a:rPr>
              <a:t>From 2013-17 NW PULSE Workshops engaged 3-person faculty teams from over 40% (63/148) of all types of Colleges and Universities in </a:t>
            </a:r>
            <a:r>
              <a:rPr lang="en-US" sz="3200" dirty="0"/>
              <a:t>AK, ID, MT, OR, WA, and WY, plus one each from CA, UT, and NC.</a:t>
            </a:r>
          </a:p>
        </p:txBody>
      </p:sp>
      <p:sp>
        <p:nvSpPr>
          <p:cNvPr id="53" name="Text Placeholder 70"/>
          <p:cNvSpPr txBox="1">
            <a:spLocks/>
          </p:cNvSpPr>
          <p:nvPr/>
        </p:nvSpPr>
        <p:spPr>
          <a:xfrm>
            <a:off x="2796319" y="20547686"/>
            <a:ext cx="7992209" cy="680525"/>
          </a:xfrm>
          <a:prstGeom prst="rect">
            <a:avLst/>
          </a:prstGeom>
          <a:solidFill>
            <a:schemeClr val="accent1">
              <a:lumMod val="60000"/>
              <a:lumOff val="40000"/>
            </a:schemeClr>
          </a:solidFill>
        </p:spPr>
        <p:txBody>
          <a:bodyPr vert="horz" lIns="292577" tIns="36572" rIns="73145" bIns="36572"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pPr>
              <a:buClr>
                <a:sysClr val="window" lastClr="FFFFFF">
                  <a:lumMod val="65000"/>
                </a:sysClr>
              </a:buClr>
            </a:pPr>
            <a:r>
              <a:rPr lang="en-US" sz="4000" dirty="0">
                <a:solidFill>
                  <a:sysClr val="window" lastClr="FFFFFF"/>
                </a:solidFill>
                <a:latin typeface="Calibri" charset="0"/>
                <a:ea typeface="Calibri" charset="0"/>
                <a:cs typeface="Calibri" charset="0"/>
              </a:rPr>
              <a:t>Methods</a:t>
            </a:r>
          </a:p>
        </p:txBody>
      </p:sp>
      <p:sp>
        <p:nvSpPr>
          <p:cNvPr id="55" name="TextBox 54">
            <a:extLst>
              <a:ext uri="{FF2B5EF4-FFF2-40B4-BE49-F238E27FC236}">
                <a16:creationId xmlns:a16="http://schemas.microsoft.com/office/drawing/2014/main" id="{D49220F3-2EFA-5045-BB54-5C586E7CA633}"/>
              </a:ext>
            </a:extLst>
          </p:cNvPr>
          <p:cNvSpPr txBox="1"/>
          <p:nvPr/>
        </p:nvSpPr>
        <p:spPr>
          <a:xfrm>
            <a:off x="2672529" y="21377806"/>
            <a:ext cx="8150636" cy="8463855"/>
          </a:xfrm>
          <a:prstGeom prst="rect">
            <a:avLst/>
          </a:prstGeom>
          <a:noFill/>
        </p:spPr>
        <p:txBody>
          <a:bodyPr wrap="square" rtlCol="0">
            <a:spAutoFit/>
          </a:bodyPr>
          <a:lstStyle/>
          <a:p>
            <a:r>
              <a:rPr lang="en-US" sz="3200" dirty="0"/>
              <a:t>Education Development Center, an external evaluation team, assessed longer-term impact of NW PULSE workshop participation through surveys of individual participants and targeted interviews. Schools from all institution types in the first three NW PULSE workshop cohorts were surveyed. Seventy-nine of 138 individual participants (57%), representing 39 of 45 institutions (87%), responded to the survey. From these data, EDC identified schools that were especially successful or less successful at transforming life sciences education. Next, outlier sampling was used to select seven particularly successful and five less successful schools. Semi-structured interviews were conducted with faculty and administrator participants from these twelve schools. </a:t>
            </a:r>
            <a:endParaRPr lang="en-US" dirty="0"/>
          </a:p>
        </p:txBody>
      </p:sp>
      <p:sp>
        <p:nvSpPr>
          <p:cNvPr id="57" name="Text Placeholder 70"/>
          <p:cNvSpPr txBox="1">
            <a:spLocks/>
          </p:cNvSpPr>
          <p:nvPr/>
        </p:nvSpPr>
        <p:spPr>
          <a:xfrm>
            <a:off x="11437161" y="20104107"/>
            <a:ext cx="9460526" cy="1410289"/>
          </a:xfrm>
          <a:prstGeom prst="rect">
            <a:avLst/>
          </a:prstGeom>
          <a:solidFill>
            <a:schemeClr val="accent1">
              <a:lumMod val="60000"/>
              <a:lumOff val="40000"/>
            </a:schemeClr>
          </a:solidFill>
        </p:spPr>
        <p:txBody>
          <a:bodyPr vert="horz" lIns="292577" tIns="36572" rIns="73145" bIns="36572"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pPr algn="l"/>
            <a:r>
              <a:rPr lang="en-US" sz="4000" b="1" dirty="0"/>
              <a:t>Q2: What components of NW PULSE engagement were most helpful?</a:t>
            </a:r>
            <a:endParaRPr lang="en-US" sz="4000" dirty="0"/>
          </a:p>
        </p:txBody>
      </p:sp>
      <p:sp>
        <p:nvSpPr>
          <p:cNvPr id="71" name="Rectangle 70"/>
          <p:cNvSpPr/>
          <p:nvPr/>
        </p:nvSpPr>
        <p:spPr>
          <a:xfrm>
            <a:off x="11417797" y="29274605"/>
            <a:ext cx="2360383" cy="2246769"/>
          </a:xfrm>
          <a:prstGeom prst="rect">
            <a:avLst/>
          </a:prstGeom>
        </p:spPr>
        <p:txBody>
          <a:bodyPr wrap="square">
            <a:spAutoFit/>
          </a:bodyPr>
          <a:lstStyle/>
          <a:p>
            <a:pPr marL="45720"/>
            <a:r>
              <a:rPr lang="en-US" sz="2800" dirty="0"/>
              <a:t>Most respondents rated the Fall workshop as “very useful”.</a:t>
            </a:r>
          </a:p>
        </p:txBody>
      </p:sp>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83862" y="26223560"/>
            <a:ext cx="1577339" cy="1577339"/>
          </a:xfrm>
          <a:prstGeom prst="rect">
            <a:avLst/>
          </a:prstGeom>
        </p:spPr>
      </p:pic>
      <p:sp>
        <p:nvSpPr>
          <p:cNvPr id="7" name="TextBox 6"/>
          <p:cNvSpPr txBox="1"/>
          <p:nvPr/>
        </p:nvSpPr>
        <p:spPr>
          <a:xfrm>
            <a:off x="4739765" y="14734025"/>
            <a:ext cx="4865115" cy="523220"/>
          </a:xfrm>
          <a:prstGeom prst="rect">
            <a:avLst/>
          </a:prstGeom>
          <a:noFill/>
        </p:spPr>
        <p:txBody>
          <a:bodyPr wrap="square" rtlCol="0">
            <a:spAutoFit/>
          </a:bodyPr>
          <a:lstStyle/>
          <a:p>
            <a:pPr algn="r"/>
            <a:r>
              <a:rPr lang="en-US" sz="2800" dirty="0">
                <a:solidFill>
                  <a:schemeClr val="bg1"/>
                </a:solidFill>
              </a:rPr>
              <a:t>Fig. 1 </a:t>
            </a:r>
          </a:p>
        </p:txBody>
      </p:sp>
      <p:sp>
        <p:nvSpPr>
          <p:cNvPr id="46" name="TextBox 45"/>
          <p:cNvSpPr txBox="1"/>
          <p:nvPr/>
        </p:nvSpPr>
        <p:spPr>
          <a:xfrm>
            <a:off x="15689952" y="8410254"/>
            <a:ext cx="4865115" cy="523220"/>
          </a:xfrm>
          <a:prstGeom prst="rect">
            <a:avLst/>
          </a:prstGeom>
          <a:noFill/>
        </p:spPr>
        <p:txBody>
          <a:bodyPr wrap="square" rtlCol="0">
            <a:spAutoFit/>
          </a:bodyPr>
          <a:lstStyle/>
          <a:p>
            <a:pPr algn="r"/>
            <a:r>
              <a:rPr lang="en-US" sz="2800" dirty="0">
                <a:solidFill>
                  <a:schemeClr val="bg1"/>
                </a:solidFill>
              </a:rPr>
              <a:t>Fig. 2 </a:t>
            </a:r>
          </a:p>
        </p:txBody>
      </p:sp>
      <p:sp>
        <p:nvSpPr>
          <p:cNvPr id="47" name="TextBox 46"/>
          <p:cNvSpPr txBox="1"/>
          <p:nvPr/>
        </p:nvSpPr>
        <p:spPr>
          <a:xfrm>
            <a:off x="15689953" y="14852346"/>
            <a:ext cx="4865115" cy="523220"/>
          </a:xfrm>
          <a:prstGeom prst="rect">
            <a:avLst/>
          </a:prstGeom>
          <a:noFill/>
        </p:spPr>
        <p:txBody>
          <a:bodyPr wrap="square" rtlCol="0">
            <a:spAutoFit/>
          </a:bodyPr>
          <a:lstStyle/>
          <a:p>
            <a:pPr algn="r"/>
            <a:r>
              <a:rPr lang="en-US" sz="2800" dirty="0">
                <a:solidFill>
                  <a:schemeClr val="bg1"/>
                </a:solidFill>
              </a:rPr>
              <a:t>Fig. 3 </a:t>
            </a:r>
          </a:p>
        </p:txBody>
      </p:sp>
      <p:sp>
        <p:nvSpPr>
          <p:cNvPr id="51" name="TextBox 50"/>
          <p:cNvSpPr txBox="1"/>
          <p:nvPr/>
        </p:nvSpPr>
        <p:spPr>
          <a:xfrm>
            <a:off x="15612835" y="27645599"/>
            <a:ext cx="4865115" cy="523220"/>
          </a:xfrm>
          <a:prstGeom prst="rect">
            <a:avLst/>
          </a:prstGeom>
          <a:noFill/>
        </p:spPr>
        <p:txBody>
          <a:bodyPr wrap="square" rtlCol="0">
            <a:spAutoFit/>
          </a:bodyPr>
          <a:lstStyle/>
          <a:p>
            <a:pPr algn="r"/>
            <a:r>
              <a:rPr lang="en-US" sz="2800" dirty="0">
                <a:solidFill>
                  <a:schemeClr val="bg1"/>
                </a:solidFill>
              </a:rPr>
              <a:t>Fig. 5 </a:t>
            </a:r>
          </a:p>
        </p:txBody>
      </p:sp>
      <p:grpSp>
        <p:nvGrpSpPr>
          <p:cNvPr id="25" name="Group 24"/>
          <p:cNvGrpSpPr/>
          <p:nvPr/>
        </p:nvGrpSpPr>
        <p:grpSpPr>
          <a:xfrm>
            <a:off x="31372973" y="5270691"/>
            <a:ext cx="9507929" cy="27097308"/>
            <a:chOff x="32191577" y="6047665"/>
            <a:chExt cx="9507929" cy="27097308"/>
          </a:xfrm>
        </p:grpSpPr>
        <p:grpSp>
          <p:nvGrpSpPr>
            <p:cNvPr id="24" name="Group 23"/>
            <p:cNvGrpSpPr/>
            <p:nvPr/>
          </p:nvGrpSpPr>
          <p:grpSpPr>
            <a:xfrm>
              <a:off x="32191577" y="6047665"/>
              <a:ext cx="9507929" cy="27097308"/>
              <a:chOff x="32191577" y="6047665"/>
              <a:chExt cx="9507929" cy="27097308"/>
            </a:xfrm>
          </p:grpSpPr>
          <p:pic>
            <p:nvPicPr>
              <p:cNvPr id="45" name="Picture 44" descr="NSF_Logo.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889240" y="32270578"/>
                <a:ext cx="851932" cy="874395"/>
              </a:xfrm>
              <a:prstGeom prst="rect">
                <a:avLst/>
              </a:prstGeom>
            </p:spPr>
          </p:pic>
          <p:sp>
            <p:nvSpPr>
              <p:cNvPr id="72" name="Rectangle 71"/>
              <p:cNvSpPr/>
              <p:nvPr/>
            </p:nvSpPr>
            <p:spPr>
              <a:xfrm>
                <a:off x="32191577" y="31004109"/>
                <a:ext cx="9121140" cy="1569660"/>
              </a:xfrm>
              <a:prstGeom prst="rect">
                <a:avLst/>
              </a:prstGeom>
            </p:spPr>
            <p:txBody>
              <a:bodyPr wrap="square">
                <a:spAutoFit/>
              </a:bodyPr>
              <a:lstStyle/>
              <a:p>
                <a:pPr marL="45720"/>
                <a:r>
                  <a:rPr lang="en-US" sz="2400" dirty="0">
                    <a:cs typeface="Arial" panose="020B0604020202020204" pitchFamily="34" charset="0"/>
                  </a:rPr>
                  <a:t>We are grateful to  Mary Pat </a:t>
                </a:r>
                <a:r>
                  <a:rPr lang="en-US" sz="2400" dirty="0" err="1">
                    <a:cs typeface="Arial" panose="020B0604020202020204" pitchFamily="34" charset="0"/>
                  </a:rPr>
                  <a:t>Wenderoth</a:t>
                </a:r>
                <a:r>
                  <a:rPr lang="en-US" sz="2400" dirty="0">
                    <a:cs typeface="Arial" panose="020B0604020202020204" pitchFamily="34" charset="0"/>
                  </a:rPr>
                  <a:t>, University of Washington, Seattle, for her significant contributions to the design and execution of this project. This NW PULSE project was supported by </a:t>
                </a:r>
                <a:r>
                  <a:rPr lang="de-DE" sz="2400" dirty="0"/>
                  <a:t>NSF EAGER </a:t>
                </a:r>
                <a:r>
                  <a:rPr lang="de-DE" sz="2400" dirty="0" err="1"/>
                  <a:t>grant</a:t>
                </a:r>
                <a:r>
                  <a:rPr lang="de-DE" sz="2400" dirty="0"/>
                  <a:t> #1347553 &amp; NSF RCN-UBE </a:t>
                </a:r>
                <a:r>
                  <a:rPr lang="de-DE" sz="2400" dirty="0" err="1"/>
                  <a:t>grant</a:t>
                </a:r>
                <a:r>
                  <a:rPr lang="de-DE" sz="2400" dirty="0"/>
                  <a:t> #1346583. </a:t>
                </a:r>
              </a:p>
            </p:txBody>
          </p:sp>
          <p:sp>
            <p:nvSpPr>
              <p:cNvPr id="73" name="Text Placeholder 70"/>
              <p:cNvSpPr txBox="1">
                <a:spLocks/>
              </p:cNvSpPr>
              <p:nvPr/>
            </p:nvSpPr>
            <p:spPr>
              <a:xfrm>
                <a:off x="32319801" y="30252662"/>
                <a:ext cx="8971335" cy="633049"/>
              </a:xfrm>
              <a:prstGeom prst="rect">
                <a:avLst/>
              </a:prstGeom>
              <a:solidFill>
                <a:schemeClr val="accent1">
                  <a:lumMod val="60000"/>
                  <a:lumOff val="40000"/>
                </a:schemeClr>
              </a:solidFill>
            </p:spPr>
            <p:txBody>
              <a:bodyPr vert="horz" lIns="292577" tIns="36572" rIns="73145" bIns="36572"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r>
                  <a:rPr lang="en-US" sz="4000" dirty="0">
                    <a:solidFill>
                      <a:sysClr val="window" lastClr="FFFFFF"/>
                    </a:solidFill>
                  </a:rPr>
                  <a:t>Acknowledgments</a:t>
                </a:r>
                <a:endParaRPr lang="en-US" sz="4000" dirty="0"/>
              </a:p>
            </p:txBody>
          </p:sp>
          <p:sp>
            <p:nvSpPr>
              <p:cNvPr id="74" name="Text Placeholder 70"/>
              <p:cNvSpPr txBox="1">
                <a:spLocks/>
              </p:cNvSpPr>
              <p:nvPr/>
            </p:nvSpPr>
            <p:spPr>
              <a:xfrm>
                <a:off x="32278799" y="26408697"/>
                <a:ext cx="9214116" cy="770519"/>
              </a:xfrm>
              <a:prstGeom prst="rect">
                <a:avLst/>
              </a:prstGeom>
              <a:solidFill>
                <a:schemeClr val="accent1">
                  <a:lumMod val="60000"/>
                  <a:lumOff val="40000"/>
                </a:schemeClr>
              </a:solidFill>
            </p:spPr>
            <p:txBody>
              <a:bodyPr vert="horz" lIns="292577" tIns="36572" rIns="73145" bIns="36572"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r>
                  <a:rPr lang="en-US" sz="4000" dirty="0">
                    <a:solidFill>
                      <a:sysClr val="window" lastClr="FFFFFF"/>
                    </a:solidFill>
                  </a:rPr>
                  <a:t>References</a:t>
                </a:r>
                <a:endParaRPr lang="en-US" sz="4000" dirty="0"/>
              </a:p>
            </p:txBody>
          </p:sp>
          <p:sp>
            <p:nvSpPr>
              <p:cNvPr id="12" name="Rectangle 11"/>
              <p:cNvSpPr/>
              <p:nvPr/>
            </p:nvSpPr>
            <p:spPr>
              <a:xfrm>
                <a:off x="32514013" y="27193757"/>
                <a:ext cx="8389964" cy="3416320"/>
              </a:xfrm>
              <a:prstGeom prst="rect">
                <a:avLst/>
              </a:prstGeom>
            </p:spPr>
            <p:txBody>
              <a:bodyPr wrap="square">
                <a:spAutoFit/>
              </a:bodyPr>
              <a:lstStyle/>
              <a:p>
                <a:pPr marL="457200" indent="-457200">
                  <a:buAutoNum type="arabicPeriod"/>
                </a:pPr>
                <a:r>
                  <a:rPr lang="en-US" sz="2400" dirty="0"/>
                  <a:t>Reiness. C.G. &amp; P. Pape-Lindstrom.  2017. The Northwest PULSE Regional Network: Building Commitment to Vision &amp; Change. Undergraduate Biology Edu Research GRC. </a:t>
                </a:r>
              </a:p>
              <a:p>
                <a:pPr marL="457200" indent="-457200">
                  <a:buAutoNum type="arabicPeriod"/>
                </a:pPr>
                <a:endParaRPr lang="en-US" sz="2400" dirty="0"/>
              </a:p>
              <a:p>
                <a:pPr marL="457200" indent="-457200">
                  <a:buAutoNum type="arabicPeriod"/>
                </a:pPr>
                <a:r>
                  <a:rPr lang="en-US" sz="2400" smtClean="0"/>
                  <a:t>Brancaccio-Taras</a:t>
                </a:r>
                <a:r>
                  <a:rPr lang="en-US" sz="2400" dirty="0"/>
                  <a:t>, L., et al. 2016.  The PULSE Vision &amp; Change Rubrics, Version 1.0: A Valid and Equitable Tool to Measure Transformation of Life Sciences Departments at All Institution Types</a:t>
                </a:r>
                <a:r>
                  <a:rPr lang="en-US" sz="2400" b="1" dirty="0"/>
                  <a:t>. </a:t>
                </a:r>
                <a:r>
                  <a:rPr lang="en-US" sz="2400" dirty="0"/>
                  <a:t>CBE-Life Sci. Ed., 15:ar60.</a:t>
                </a:r>
              </a:p>
              <a:p>
                <a:endParaRPr lang="en-US" sz="2400" dirty="0"/>
              </a:p>
            </p:txBody>
          </p:sp>
          <p:sp>
            <p:nvSpPr>
              <p:cNvPr id="75" name="Text Placeholder 70"/>
              <p:cNvSpPr txBox="1">
                <a:spLocks/>
              </p:cNvSpPr>
              <p:nvPr/>
            </p:nvSpPr>
            <p:spPr>
              <a:xfrm>
                <a:off x="32247669" y="15329323"/>
                <a:ext cx="9260794" cy="1266050"/>
              </a:xfrm>
              <a:prstGeom prst="rect">
                <a:avLst/>
              </a:prstGeom>
              <a:solidFill>
                <a:schemeClr val="accent1">
                  <a:lumMod val="60000"/>
                  <a:lumOff val="40000"/>
                </a:schemeClr>
              </a:solidFill>
            </p:spPr>
            <p:txBody>
              <a:bodyPr vert="horz" lIns="292577" tIns="36572" rIns="73145" bIns="36572"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r>
                  <a:rPr lang="en-US" sz="4000" dirty="0">
                    <a:solidFill>
                      <a:sysClr val="window" lastClr="FFFFFF"/>
                    </a:solidFill>
                  </a:rPr>
                  <a:t>Conclusions: Emerging Promising Practices for Departmental Change</a:t>
                </a:r>
                <a:endParaRPr lang="en-US" sz="4000" dirty="0"/>
              </a:p>
            </p:txBody>
          </p:sp>
          <p:sp>
            <p:nvSpPr>
              <p:cNvPr id="15" name="Rectangle 14"/>
              <p:cNvSpPr/>
              <p:nvPr/>
            </p:nvSpPr>
            <p:spPr>
              <a:xfrm>
                <a:off x="32247669" y="16662013"/>
                <a:ext cx="9451837" cy="9653925"/>
              </a:xfrm>
              <a:prstGeom prst="rect">
                <a:avLst/>
              </a:prstGeom>
            </p:spPr>
            <p:txBody>
              <a:bodyPr wrap="square">
                <a:spAutoFit/>
              </a:bodyPr>
              <a:lstStyle/>
              <a:p>
                <a:r>
                  <a:rPr lang="en-US" sz="3200" dirty="0">
                    <a:solidFill>
                      <a:srgbClr val="426FB6"/>
                    </a:solidFill>
                  </a:rPr>
                  <a:t>Engage People Systematically</a:t>
                </a:r>
              </a:p>
              <a:p>
                <a:pPr marL="411480" indent="-411480">
                  <a:buFont typeface="Arial" charset="0"/>
                  <a:buChar char="•"/>
                </a:pPr>
                <a:r>
                  <a:rPr lang="en-US" sz="3200" dirty="0"/>
                  <a:t>Engage a critical mass of departmental faculty, including adjuncts, tenured &amp; tenure-track</a:t>
                </a:r>
              </a:p>
              <a:p>
                <a:pPr marL="411480" indent="-411480">
                  <a:buFont typeface="Arial" charset="0"/>
                  <a:buChar char="•"/>
                </a:pPr>
                <a:r>
                  <a:rPr lang="en-US" sz="3200" dirty="0"/>
                  <a:t>Engage with faculty who are “influencers” &amp; decision-makers</a:t>
                </a:r>
              </a:p>
              <a:p>
                <a:pPr marL="411480" indent="-411480">
                  <a:buFont typeface="Arial" charset="0"/>
                  <a:buChar char="•"/>
                </a:pPr>
                <a:r>
                  <a:rPr lang="en-US" sz="3200" dirty="0"/>
                  <a:t>Prepare to work around resistant faculty</a:t>
                </a:r>
              </a:p>
              <a:p>
                <a:pPr marL="411480" indent="-411480">
                  <a:buFont typeface="Arial" charset="0"/>
                  <a:buChar char="•"/>
                </a:pPr>
                <a:r>
                  <a:rPr lang="en-US" sz="3200" dirty="0"/>
                  <a:t>Acquire support from administrators</a:t>
                </a:r>
              </a:p>
              <a:p>
                <a:pPr marL="411480" indent="-411480">
                  <a:buFont typeface="Arial" charset="0"/>
                  <a:buChar char="•"/>
                </a:pPr>
                <a:endParaRPr lang="en-US" sz="3200" dirty="0"/>
              </a:p>
              <a:p>
                <a:r>
                  <a:rPr lang="en-US" sz="3200" dirty="0">
                    <a:solidFill>
                      <a:srgbClr val="426FB6"/>
                    </a:solidFill>
                  </a:rPr>
                  <a:t>Provide a Range of Resources and Support</a:t>
                </a:r>
              </a:p>
              <a:p>
                <a:pPr marL="411480" indent="-411480">
                  <a:buFont typeface="Arial" charset="0"/>
                  <a:buChar char="•"/>
                </a:pPr>
                <a:r>
                  <a:rPr lang="en-US" sz="3200" dirty="0"/>
                  <a:t>Create team-based workshops with follow-up &amp; accountability</a:t>
                </a:r>
              </a:p>
              <a:p>
                <a:pPr marL="411480" indent="-411480">
                  <a:buFont typeface="Arial" charset="0"/>
                  <a:buChar char="•"/>
                </a:pPr>
                <a:r>
                  <a:rPr lang="en-US" sz="3200" dirty="0"/>
                  <a:t>Dedicate extensive time for teams to work together</a:t>
                </a:r>
              </a:p>
              <a:p>
                <a:pPr marL="411480" indent="-411480">
                  <a:buFont typeface="Arial" charset="0"/>
                  <a:buChar char="•"/>
                </a:pPr>
                <a:r>
                  <a:rPr lang="en-US" sz="3200" dirty="0"/>
                  <a:t>Develop support networks, with regular coaching</a:t>
                </a:r>
              </a:p>
              <a:p>
                <a:pPr marL="411480" indent="-411480">
                  <a:buFont typeface="Arial" charset="0"/>
                  <a:buChar char="•"/>
                </a:pPr>
                <a:r>
                  <a:rPr lang="en-US" sz="3200" dirty="0"/>
                  <a:t>Guide transition from rubric results to action plans</a:t>
                </a:r>
              </a:p>
              <a:p>
                <a:pPr marL="411480" indent="-411480">
                  <a:buFont typeface="Arial" charset="0"/>
                  <a:buChar char="•"/>
                </a:pPr>
                <a:endParaRPr lang="en-US" sz="3200" dirty="0"/>
              </a:p>
              <a:p>
                <a:pPr>
                  <a:spcBef>
                    <a:spcPts val="1620"/>
                  </a:spcBef>
                </a:pPr>
                <a:r>
                  <a:rPr lang="en-US" sz="3200" dirty="0">
                    <a:solidFill>
                      <a:srgbClr val="426FB6"/>
                    </a:solidFill>
                  </a:rPr>
                  <a:t>Think Ecologically / Systemically</a:t>
                </a:r>
              </a:p>
              <a:p>
                <a:pPr marL="411480" indent="-411480">
                  <a:buFont typeface="Arial" charset="0"/>
                  <a:buChar char="•"/>
                </a:pPr>
                <a:r>
                  <a:rPr lang="en-US" sz="3200" dirty="0"/>
                  <a:t>Foster systems thinking</a:t>
                </a:r>
              </a:p>
              <a:p>
                <a:pPr marL="411480" indent="-411480">
                  <a:buFont typeface="Arial" charset="0"/>
                  <a:buChar char="•"/>
                </a:pPr>
                <a:r>
                  <a:rPr lang="en-US" sz="3200" dirty="0"/>
                  <a:t>Connect institutions to additional existing resources</a:t>
                </a:r>
              </a:p>
              <a:p>
                <a:pPr marL="411480" indent="-411480">
                  <a:buFont typeface="Arial" charset="0"/>
                  <a:buChar char="•"/>
                </a:pPr>
                <a:r>
                  <a:rPr lang="en-US" sz="3200" dirty="0"/>
                  <a:t>Have patience (change takes time)</a:t>
                </a:r>
              </a:p>
            </p:txBody>
          </p:sp>
          <p:sp>
            <p:nvSpPr>
              <p:cNvPr id="82" name="Text Placeholder 70"/>
              <p:cNvSpPr txBox="1">
                <a:spLocks/>
              </p:cNvSpPr>
              <p:nvPr/>
            </p:nvSpPr>
            <p:spPr>
              <a:xfrm>
                <a:off x="32249502" y="6047665"/>
                <a:ext cx="9226369" cy="1250269"/>
              </a:xfrm>
              <a:prstGeom prst="rect">
                <a:avLst/>
              </a:prstGeom>
              <a:solidFill>
                <a:schemeClr val="accent1">
                  <a:lumMod val="60000"/>
                  <a:lumOff val="40000"/>
                </a:schemeClr>
              </a:solidFill>
            </p:spPr>
            <p:txBody>
              <a:bodyPr vert="horz" lIns="292577" tIns="36572" rIns="73145" bIns="36572"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pPr algn="l"/>
                <a:r>
                  <a:rPr lang="en-US" sz="4000" b="1" dirty="0"/>
                  <a:t>Q6: What challenges did teams commonly encounter?</a:t>
                </a:r>
                <a:endParaRPr lang="en-US" sz="4000" dirty="0"/>
              </a:p>
            </p:txBody>
          </p:sp>
          <p:sp>
            <p:nvSpPr>
              <p:cNvPr id="6" name="TextBox 5"/>
              <p:cNvSpPr txBox="1"/>
              <p:nvPr/>
            </p:nvSpPr>
            <p:spPr>
              <a:xfrm>
                <a:off x="33027735" y="14206435"/>
                <a:ext cx="7628981" cy="954107"/>
              </a:xfrm>
              <a:prstGeom prst="rect">
                <a:avLst/>
              </a:prstGeom>
              <a:noFill/>
            </p:spPr>
            <p:txBody>
              <a:bodyPr wrap="square" rtlCol="0">
                <a:spAutoFit/>
              </a:bodyPr>
              <a:lstStyle/>
              <a:p>
                <a:r>
                  <a:rPr lang="en-US" sz="2800" dirty="0"/>
                  <a:t>Other barriers included funding, communication, coordination between departments &amp; faculty skill.</a:t>
                </a:r>
              </a:p>
            </p:txBody>
          </p:sp>
        </p:grpSp>
        <p:sp>
          <p:nvSpPr>
            <p:cNvPr id="58" name="TextBox 57"/>
            <p:cNvSpPr txBox="1"/>
            <p:nvPr/>
          </p:nvSpPr>
          <p:spPr>
            <a:xfrm>
              <a:off x="35664541" y="7794136"/>
              <a:ext cx="4865115" cy="584775"/>
            </a:xfrm>
            <a:prstGeom prst="rect">
              <a:avLst/>
            </a:prstGeom>
            <a:noFill/>
          </p:spPr>
          <p:txBody>
            <a:bodyPr wrap="square" rtlCol="0">
              <a:spAutoFit/>
            </a:bodyPr>
            <a:lstStyle/>
            <a:p>
              <a:pPr algn="r"/>
              <a:r>
                <a:rPr lang="en-US" sz="3200" dirty="0">
                  <a:solidFill>
                    <a:schemeClr val="bg1"/>
                  </a:solidFill>
                </a:rPr>
                <a:t>Fig. 8  </a:t>
              </a:r>
            </a:p>
          </p:txBody>
        </p:sp>
      </p:grpSp>
      <p:sp>
        <p:nvSpPr>
          <p:cNvPr id="9" name="TextBox 8"/>
          <p:cNvSpPr txBox="1"/>
          <p:nvPr/>
        </p:nvSpPr>
        <p:spPr>
          <a:xfrm>
            <a:off x="2934391" y="14444926"/>
            <a:ext cx="7987416" cy="1077218"/>
          </a:xfrm>
          <a:prstGeom prst="rect">
            <a:avLst/>
          </a:prstGeom>
          <a:solidFill>
            <a:schemeClr val="tx2">
              <a:lumMod val="75000"/>
            </a:schemeClr>
          </a:solidFill>
        </p:spPr>
        <p:txBody>
          <a:bodyPr wrap="square" rtlCol="0">
            <a:spAutoFit/>
          </a:bodyPr>
          <a:lstStyle/>
          <a:p>
            <a:r>
              <a:rPr lang="en-US" sz="3200" dirty="0">
                <a:solidFill>
                  <a:schemeClr val="bg1"/>
                </a:solidFill>
              </a:rPr>
              <a:t>Fig 1. Institutional representation of all NW PULSE teams </a:t>
            </a:r>
          </a:p>
        </p:txBody>
      </p:sp>
      <p:sp>
        <p:nvSpPr>
          <p:cNvPr id="64" name="Title 4"/>
          <p:cNvSpPr txBox="1">
            <a:spLocks/>
          </p:cNvSpPr>
          <p:nvPr/>
        </p:nvSpPr>
        <p:spPr>
          <a:xfrm>
            <a:off x="11518928" y="6505807"/>
            <a:ext cx="1538745" cy="6858000"/>
          </a:xfrm>
          <a:prstGeom prst="rect">
            <a:avLst/>
          </a:prstGeom>
          <a:solidFill>
            <a:schemeClr val="bg1">
              <a:lumMod val="85000"/>
            </a:schemeClr>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274320" bIns="45720" numCol="1" spcCol="0" rtlCol="0" fromWordArt="0" anchor="ctr" anchorCtr="0" forceAA="0" compatLnSpc="1">
            <a:prstTxWarp prst="textNoShape">
              <a:avLst/>
            </a:prstTxWarp>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171450" algn="l">
              <a:spcBef>
                <a:spcPts val="0"/>
              </a:spcBef>
            </a:pPr>
            <a:endParaRPr lang="en-US" sz="1400" i="1" dirty="0">
              <a:solidFill>
                <a:schemeClr val="tx1">
                  <a:lumMod val="65000"/>
                  <a:lumOff val="35000"/>
                </a:schemeClr>
              </a:solidFill>
            </a:endParaRPr>
          </a:p>
          <a:p>
            <a:pPr marL="171450" algn="l">
              <a:spcBef>
                <a:spcPts val="0"/>
              </a:spcBef>
            </a:pPr>
            <a:endParaRPr lang="en-US" sz="1400" i="1" dirty="0">
              <a:solidFill>
                <a:schemeClr val="tx1">
                  <a:lumMod val="65000"/>
                  <a:lumOff val="35000"/>
                </a:schemeClr>
              </a:solidFill>
            </a:endParaRPr>
          </a:p>
          <a:p>
            <a:pPr marL="171450" algn="l">
              <a:spcBef>
                <a:spcPts val="0"/>
              </a:spcBef>
            </a:pPr>
            <a:endParaRPr lang="en-US" sz="1400" i="1" dirty="0">
              <a:solidFill>
                <a:schemeClr val="tx1">
                  <a:lumMod val="65000"/>
                  <a:lumOff val="35000"/>
                </a:schemeClr>
              </a:solidFill>
            </a:endParaRPr>
          </a:p>
          <a:p>
            <a:pPr marL="171450" algn="l">
              <a:spcBef>
                <a:spcPts val="0"/>
              </a:spcBef>
            </a:pPr>
            <a:r>
              <a:rPr lang="en-US" sz="1400" i="1" dirty="0">
                <a:solidFill>
                  <a:schemeClr val="tx1">
                    <a:lumMod val="65000"/>
                    <a:lumOff val="35000"/>
                  </a:schemeClr>
                </a:solidFill>
              </a:rPr>
              <a:t>“How much of a difference has your involvement in NW PULSE had in your depart-</a:t>
            </a:r>
            <a:r>
              <a:rPr lang="en-US" sz="1400" i="1" dirty="0" err="1">
                <a:solidFill>
                  <a:schemeClr val="tx1">
                    <a:lumMod val="65000"/>
                    <a:lumOff val="35000"/>
                  </a:schemeClr>
                </a:solidFill>
              </a:rPr>
              <a:t>ment</a:t>
            </a:r>
            <a:r>
              <a:rPr lang="en-US" sz="1400" i="1" dirty="0">
                <a:solidFill>
                  <a:schemeClr val="tx1">
                    <a:lumMod val="65000"/>
                    <a:lumOff val="35000"/>
                  </a:schemeClr>
                </a:solidFill>
              </a:rPr>
              <a:t>?”</a:t>
            </a:r>
            <a:r>
              <a:rPr lang="en-US" sz="1400" b="1" dirty="0"/>
              <a:t> </a:t>
            </a:r>
            <a:endParaRPr lang="en-US" sz="1400" i="1" dirty="0">
              <a:solidFill>
                <a:schemeClr val="tx1">
                  <a:lumMod val="65000"/>
                  <a:lumOff val="35000"/>
                </a:schemeClr>
              </a:solidFill>
            </a:endParaRPr>
          </a:p>
        </p:txBody>
      </p:sp>
      <p:sp>
        <p:nvSpPr>
          <p:cNvPr id="65" name="TextBox 64"/>
          <p:cNvSpPr txBox="1"/>
          <p:nvPr/>
        </p:nvSpPr>
        <p:spPr>
          <a:xfrm>
            <a:off x="11518928" y="6505806"/>
            <a:ext cx="9144000" cy="1815882"/>
          </a:xfrm>
          <a:prstGeom prst="rect">
            <a:avLst/>
          </a:prstGeom>
          <a:solidFill>
            <a:srgbClr val="001848"/>
          </a:solidFill>
        </p:spPr>
        <p:txBody>
          <a:bodyPr wrap="square" rtlCol="0">
            <a:spAutoFit/>
          </a:bodyPr>
          <a:lstStyle/>
          <a:p>
            <a:pPr marL="347662">
              <a:buSzPct val="150000"/>
            </a:pPr>
            <a:endParaRPr lang="en-US" sz="1600" b="1" dirty="0"/>
          </a:p>
          <a:p>
            <a:pPr marL="347663">
              <a:buSzPct val="150000"/>
              <a:tabLst>
                <a:tab pos="8521700" algn="r"/>
              </a:tabLst>
            </a:pPr>
            <a:r>
              <a:rPr lang="en-US" sz="3200" dirty="0">
                <a:solidFill>
                  <a:schemeClr val="bg1"/>
                </a:solidFill>
              </a:rPr>
              <a:t>Fig. 2. 54% of respondents said their involvement in NW PULSE had made at least a moderate difference in their department 	</a:t>
            </a:r>
            <a:endParaRPr lang="en-US" sz="1200" b="1" dirty="0"/>
          </a:p>
        </p:txBody>
      </p:sp>
      <p:graphicFrame>
        <p:nvGraphicFramePr>
          <p:cNvPr id="66" name="Chart 65"/>
          <p:cNvGraphicFramePr>
            <a:graphicFrameLocks/>
          </p:cNvGraphicFramePr>
          <p:nvPr>
            <p:extLst>
              <p:ext uri="{D42A27DB-BD31-4B8C-83A1-F6EECF244321}">
                <p14:modId xmlns:p14="http://schemas.microsoft.com/office/powerpoint/2010/main" val="4222929867"/>
              </p:ext>
            </p:extLst>
          </p:nvPr>
        </p:nvGraphicFramePr>
        <p:xfrm>
          <a:off x="13312428" y="8685657"/>
          <a:ext cx="7095744" cy="4498847"/>
        </p:xfrm>
        <a:graphic>
          <a:graphicData uri="http://schemas.openxmlformats.org/drawingml/2006/chart">
            <c:chart xmlns:c="http://schemas.openxmlformats.org/drawingml/2006/chart" xmlns:r="http://schemas.openxmlformats.org/officeDocument/2006/relationships" r:id="rId6"/>
          </a:graphicData>
        </a:graphic>
      </p:graphicFrame>
      <p:grpSp>
        <p:nvGrpSpPr>
          <p:cNvPr id="79" name="Group 78"/>
          <p:cNvGrpSpPr/>
          <p:nvPr/>
        </p:nvGrpSpPr>
        <p:grpSpPr>
          <a:xfrm>
            <a:off x="11466776" y="13246106"/>
            <a:ext cx="9144000" cy="6858001"/>
            <a:chOff x="0" y="0"/>
            <a:chExt cx="9144000" cy="6858001"/>
          </a:xfrm>
        </p:grpSpPr>
        <p:sp>
          <p:nvSpPr>
            <p:cNvPr id="80" name="Title 4"/>
            <p:cNvSpPr txBox="1">
              <a:spLocks/>
            </p:cNvSpPr>
            <p:nvPr/>
          </p:nvSpPr>
          <p:spPr>
            <a:xfrm>
              <a:off x="0" y="1"/>
              <a:ext cx="1538745" cy="6858000"/>
            </a:xfrm>
            <a:prstGeom prst="rect">
              <a:avLst/>
            </a:prstGeom>
            <a:solidFill>
              <a:schemeClr val="bg1">
                <a:lumMod val="85000"/>
              </a:schemeClr>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274320" bIns="45720" numCol="1" spcCol="0" rtlCol="0" fromWordArt="0" anchor="ctr" anchorCtr="0" forceAA="0" compatLnSpc="1">
              <a:prstTxWarp prst="textNoShape">
                <a:avLst/>
              </a:prstTxWarp>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171450" algn="l">
                <a:spcBef>
                  <a:spcPts val="0"/>
                </a:spcBef>
              </a:pPr>
              <a:endParaRPr lang="en-US" sz="1400" i="1" dirty="0">
                <a:solidFill>
                  <a:schemeClr val="tx1">
                    <a:lumMod val="65000"/>
                    <a:lumOff val="35000"/>
                  </a:schemeClr>
                </a:solidFill>
              </a:endParaRPr>
            </a:p>
            <a:p>
              <a:pPr marL="171450" algn="l">
                <a:spcBef>
                  <a:spcPts val="0"/>
                </a:spcBef>
              </a:pPr>
              <a:r>
                <a:rPr lang="en-US" sz="1400" i="1" dirty="0">
                  <a:solidFill>
                    <a:schemeClr val="tx1">
                      <a:lumMod val="65000"/>
                      <a:lumOff val="35000"/>
                    </a:schemeClr>
                  </a:solidFill>
                </a:rPr>
                <a:t>“How much of a difference has your involvement in NW PULSE had in your depart-</a:t>
              </a:r>
              <a:r>
                <a:rPr lang="en-US" sz="1400" i="1" dirty="0" err="1">
                  <a:solidFill>
                    <a:schemeClr val="tx1">
                      <a:lumMod val="65000"/>
                      <a:lumOff val="35000"/>
                    </a:schemeClr>
                  </a:solidFill>
                </a:rPr>
                <a:t>ment</a:t>
              </a:r>
              <a:r>
                <a:rPr lang="en-US" sz="1400" i="1" dirty="0">
                  <a:solidFill>
                    <a:schemeClr val="tx1">
                      <a:lumMod val="65000"/>
                      <a:lumOff val="35000"/>
                    </a:schemeClr>
                  </a:solidFill>
                </a:rPr>
                <a:t>?”</a:t>
              </a:r>
              <a:r>
                <a:rPr lang="en-US" sz="1400" b="1" dirty="0"/>
                <a:t> </a:t>
              </a:r>
              <a:endParaRPr lang="en-US" sz="1400" i="1" dirty="0">
                <a:solidFill>
                  <a:schemeClr val="tx1">
                    <a:lumMod val="65000"/>
                    <a:lumOff val="35000"/>
                  </a:schemeClr>
                </a:solidFill>
              </a:endParaRPr>
            </a:p>
          </p:txBody>
        </p:sp>
        <p:sp>
          <p:nvSpPr>
            <p:cNvPr id="83" name="TextBox 82"/>
            <p:cNvSpPr txBox="1"/>
            <p:nvPr/>
          </p:nvSpPr>
          <p:spPr>
            <a:xfrm>
              <a:off x="0" y="0"/>
              <a:ext cx="9144000" cy="1508105"/>
            </a:xfrm>
            <a:prstGeom prst="rect">
              <a:avLst/>
            </a:prstGeom>
            <a:solidFill>
              <a:srgbClr val="001848"/>
            </a:solidFill>
          </p:spPr>
          <p:txBody>
            <a:bodyPr wrap="square" rtlCol="0">
              <a:spAutoFit/>
            </a:bodyPr>
            <a:lstStyle/>
            <a:p>
              <a:pPr marL="347662">
                <a:buSzPct val="150000"/>
              </a:pPr>
              <a:endParaRPr lang="en-US" sz="1600" b="1" dirty="0"/>
            </a:p>
            <a:p>
              <a:pPr marL="347663">
                <a:buSzPct val="150000"/>
              </a:pPr>
              <a:r>
                <a:rPr lang="en-US" sz="3200" dirty="0">
                  <a:solidFill>
                    <a:schemeClr val="bg1"/>
                  </a:solidFill>
                </a:rPr>
                <a:t>Fig. 3. In general, the higher the % of dept. faculty involved, the greater impact by NW PULSE reported         </a:t>
              </a:r>
              <a:endParaRPr lang="en-US" sz="2800" dirty="0">
                <a:solidFill>
                  <a:schemeClr val="bg1"/>
                </a:solidFill>
              </a:endParaRPr>
            </a:p>
            <a:p>
              <a:pPr marL="347662">
                <a:buSzPct val="150000"/>
              </a:pPr>
              <a:endParaRPr lang="en-US" sz="1200" b="1" dirty="0"/>
            </a:p>
          </p:txBody>
        </p:sp>
        <p:graphicFrame>
          <p:nvGraphicFramePr>
            <p:cNvPr id="84" name="Chart 83"/>
            <p:cNvGraphicFramePr>
              <a:graphicFrameLocks/>
            </p:cNvGraphicFramePr>
            <p:nvPr>
              <p:extLst>
                <p:ext uri="{D42A27DB-BD31-4B8C-83A1-F6EECF244321}">
                  <p14:modId xmlns:p14="http://schemas.microsoft.com/office/powerpoint/2010/main" val="3101847651"/>
                </p:ext>
              </p:extLst>
            </p:nvPr>
          </p:nvGraphicFramePr>
          <p:xfrm>
            <a:off x="1795691" y="1508105"/>
            <a:ext cx="7091363" cy="5029200"/>
          </p:xfrm>
          <a:graphic>
            <a:graphicData uri="http://schemas.openxmlformats.org/drawingml/2006/chart">
              <c:chart xmlns:c="http://schemas.openxmlformats.org/drawingml/2006/chart" xmlns:r="http://schemas.openxmlformats.org/officeDocument/2006/relationships" r:id="rId7"/>
            </a:graphicData>
          </a:graphic>
        </p:graphicFrame>
      </p:grpSp>
      <p:grpSp>
        <p:nvGrpSpPr>
          <p:cNvPr id="88" name="Group 87"/>
          <p:cNvGrpSpPr/>
          <p:nvPr/>
        </p:nvGrpSpPr>
        <p:grpSpPr>
          <a:xfrm>
            <a:off x="11437160" y="21508740"/>
            <a:ext cx="9472165" cy="6097650"/>
            <a:chOff x="11470653" y="22279511"/>
            <a:chExt cx="9161749" cy="6097650"/>
          </a:xfrm>
        </p:grpSpPr>
        <p:sp>
          <p:nvSpPr>
            <p:cNvPr id="89" name="TextBox 88"/>
            <p:cNvSpPr txBox="1"/>
            <p:nvPr/>
          </p:nvSpPr>
          <p:spPr>
            <a:xfrm>
              <a:off x="11470653" y="22279511"/>
              <a:ext cx="9161749" cy="1354605"/>
            </a:xfrm>
            <a:prstGeom prst="rect">
              <a:avLst/>
            </a:prstGeom>
            <a:solidFill>
              <a:srgbClr val="001848"/>
            </a:solidFill>
          </p:spPr>
          <p:txBody>
            <a:bodyPr wrap="square" rtlCol="0">
              <a:spAutoFit/>
            </a:bodyPr>
            <a:lstStyle/>
            <a:p>
              <a:pPr marL="347662">
                <a:buSzPct val="150000"/>
              </a:pPr>
              <a:endParaRPr lang="en-US" sz="1600" b="1" dirty="0"/>
            </a:p>
            <a:p>
              <a:pPr marL="342900">
                <a:buSzPct val="150000"/>
              </a:pPr>
              <a:r>
                <a:rPr lang="en-US" sz="3200" dirty="0">
                  <a:solidFill>
                    <a:schemeClr val="bg1"/>
                  </a:solidFill>
                </a:rPr>
                <a:t>Fig. 4. The fall workshop was the most useful component of the NW </a:t>
              </a:r>
              <a:r>
                <a:rPr lang="en-US" sz="3200">
                  <a:solidFill>
                    <a:schemeClr val="bg1"/>
                  </a:solidFill>
                </a:rPr>
                <a:t>PULSE project</a:t>
              </a:r>
              <a:endParaRPr lang="en-US" sz="3200" b="1" dirty="0"/>
            </a:p>
          </p:txBody>
        </p:sp>
        <p:graphicFrame>
          <p:nvGraphicFramePr>
            <p:cNvPr id="90" name="Chart 89"/>
            <p:cNvGraphicFramePr>
              <a:graphicFrameLocks/>
            </p:cNvGraphicFramePr>
            <p:nvPr>
              <p:extLst>
                <p:ext uri="{D42A27DB-BD31-4B8C-83A1-F6EECF244321}">
                  <p14:modId xmlns:p14="http://schemas.microsoft.com/office/powerpoint/2010/main" val="1785922455"/>
                </p:ext>
              </p:extLst>
            </p:nvPr>
          </p:nvGraphicFramePr>
          <p:xfrm>
            <a:off x="11921255" y="23713721"/>
            <a:ext cx="7620000" cy="4663440"/>
          </p:xfrm>
          <a:graphic>
            <a:graphicData uri="http://schemas.openxmlformats.org/drawingml/2006/chart">
              <c:chart xmlns:c="http://schemas.openxmlformats.org/drawingml/2006/chart" xmlns:r="http://schemas.openxmlformats.org/officeDocument/2006/relationships" r:id="rId8"/>
            </a:graphicData>
          </a:graphic>
        </p:graphicFrame>
      </p:grpSp>
      <p:grpSp>
        <p:nvGrpSpPr>
          <p:cNvPr id="91" name="Group 90"/>
          <p:cNvGrpSpPr/>
          <p:nvPr/>
        </p:nvGrpSpPr>
        <p:grpSpPr>
          <a:xfrm>
            <a:off x="21422139" y="6330634"/>
            <a:ext cx="8981780" cy="7130567"/>
            <a:chOff x="22196522" y="7014924"/>
            <a:chExt cx="9144000" cy="7130567"/>
          </a:xfrm>
        </p:grpSpPr>
        <p:sp>
          <p:nvSpPr>
            <p:cNvPr id="92" name="Title 4"/>
            <p:cNvSpPr txBox="1">
              <a:spLocks/>
            </p:cNvSpPr>
            <p:nvPr/>
          </p:nvSpPr>
          <p:spPr>
            <a:xfrm>
              <a:off x="22198388" y="7168072"/>
              <a:ext cx="1583140" cy="6977419"/>
            </a:xfrm>
            <a:prstGeom prst="rect">
              <a:avLst/>
            </a:prstGeom>
            <a:solidFill>
              <a:schemeClr val="bg1">
                <a:lumMod val="85000"/>
              </a:schemeClr>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274320" bIns="45720" numCol="1" spcCol="0" rtlCol="0" fromWordArt="0" anchor="ctr" anchorCtr="0" forceAA="0" compatLnSpc="1">
              <a:prstTxWarp prst="textNoShape">
                <a:avLst/>
              </a:prstTxWarp>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171450" algn="l">
                <a:spcBef>
                  <a:spcPts val="0"/>
                </a:spcBef>
              </a:pPr>
              <a:endParaRPr lang="en-US" sz="1400" i="1" dirty="0">
                <a:solidFill>
                  <a:schemeClr val="tx1">
                    <a:lumMod val="65000"/>
                    <a:lumOff val="35000"/>
                  </a:schemeClr>
                </a:solidFill>
              </a:endParaRPr>
            </a:p>
            <a:p>
              <a:pPr marL="171450" algn="l">
                <a:spcBef>
                  <a:spcPts val="0"/>
                </a:spcBef>
              </a:pPr>
              <a:endParaRPr lang="en-US" sz="1400" i="1" dirty="0">
                <a:solidFill>
                  <a:schemeClr val="tx1">
                    <a:lumMod val="65000"/>
                    <a:lumOff val="35000"/>
                  </a:schemeClr>
                </a:solidFill>
              </a:endParaRPr>
            </a:p>
            <a:p>
              <a:pPr marL="171450" algn="l">
                <a:spcBef>
                  <a:spcPts val="0"/>
                </a:spcBef>
              </a:pPr>
              <a:endParaRPr lang="en-US" sz="1400" i="1" dirty="0">
                <a:solidFill>
                  <a:schemeClr val="tx1">
                    <a:lumMod val="65000"/>
                    <a:lumOff val="35000"/>
                  </a:schemeClr>
                </a:solidFill>
              </a:endParaRPr>
            </a:p>
            <a:p>
              <a:pPr marL="171450" algn="l">
                <a:spcBef>
                  <a:spcPts val="0"/>
                </a:spcBef>
              </a:pPr>
              <a:endParaRPr lang="en-US" sz="1400" i="1" dirty="0">
                <a:solidFill>
                  <a:schemeClr val="tx1">
                    <a:lumMod val="65000"/>
                    <a:lumOff val="35000"/>
                  </a:schemeClr>
                </a:solidFill>
              </a:endParaRPr>
            </a:p>
            <a:p>
              <a:pPr marL="171450" algn="l">
                <a:spcBef>
                  <a:spcPts val="0"/>
                </a:spcBef>
              </a:pPr>
              <a:endParaRPr lang="en-US" sz="1400" i="1" dirty="0">
                <a:solidFill>
                  <a:schemeClr val="tx1">
                    <a:lumMod val="65000"/>
                    <a:lumOff val="35000"/>
                  </a:schemeClr>
                </a:solidFill>
              </a:endParaRPr>
            </a:p>
            <a:p>
              <a:pPr marL="171450" algn="l">
                <a:spcBef>
                  <a:spcPts val="0"/>
                </a:spcBef>
              </a:pPr>
              <a:endParaRPr lang="en-US" sz="1400" i="1" dirty="0">
                <a:solidFill>
                  <a:schemeClr val="tx1">
                    <a:lumMod val="65000"/>
                    <a:lumOff val="35000"/>
                  </a:schemeClr>
                </a:solidFill>
              </a:endParaRPr>
            </a:p>
            <a:p>
              <a:pPr marL="171450" algn="l">
                <a:spcBef>
                  <a:spcPts val="0"/>
                </a:spcBef>
              </a:pPr>
              <a:endParaRPr lang="en-US" sz="1400" i="1" dirty="0">
                <a:solidFill>
                  <a:schemeClr val="tx1">
                    <a:lumMod val="65000"/>
                    <a:lumOff val="35000"/>
                  </a:schemeClr>
                </a:solidFill>
              </a:endParaRPr>
            </a:p>
            <a:p>
              <a:pPr marL="171450" algn="l">
                <a:spcBef>
                  <a:spcPts val="0"/>
                </a:spcBef>
              </a:pPr>
              <a:endParaRPr lang="en-US" sz="1400" i="1" dirty="0">
                <a:solidFill>
                  <a:schemeClr val="tx1">
                    <a:lumMod val="65000"/>
                    <a:lumOff val="35000"/>
                  </a:schemeClr>
                </a:solidFill>
              </a:endParaRPr>
            </a:p>
            <a:p>
              <a:pPr marL="171450" algn="l">
                <a:spcBef>
                  <a:spcPts val="0"/>
                </a:spcBef>
              </a:pPr>
              <a:r>
                <a:rPr lang="en-US" sz="1400" i="1" dirty="0">
                  <a:solidFill>
                    <a:schemeClr val="tx1">
                      <a:lumMod val="65000"/>
                      <a:lumOff val="35000"/>
                    </a:schemeClr>
                  </a:solidFill>
                </a:rPr>
                <a:t>“How much of a difference has your involvement in NW PULSE had in your department?” </a:t>
              </a:r>
            </a:p>
            <a:p>
              <a:pPr marL="171450" algn="l">
                <a:spcBef>
                  <a:spcPts val="0"/>
                </a:spcBef>
              </a:pPr>
              <a:endParaRPr lang="en-US" sz="600" i="1" dirty="0">
                <a:solidFill>
                  <a:schemeClr val="tx1">
                    <a:lumMod val="65000"/>
                    <a:lumOff val="35000"/>
                  </a:schemeClr>
                </a:solidFill>
              </a:endParaRPr>
            </a:p>
            <a:p>
              <a:pPr marL="171450" algn="l">
                <a:spcBef>
                  <a:spcPts val="0"/>
                </a:spcBef>
              </a:pPr>
              <a:r>
                <a:rPr lang="en-US" sz="1400" i="1" dirty="0">
                  <a:solidFill>
                    <a:schemeClr val="tx1">
                      <a:lumMod val="65000"/>
                      <a:lumOff val="35000"/>
                    </a:schemeClr>
                  </a:solidFill>
                </a:rPr>
                <a:t>and </a:t>
              </a:r>
            </a:p>
            <a:p>
              <a:pPr marL="171450" algn="l">
                <a:spcBef>
                  <a:spcPts val="0"/>
                </a:spcBef>
              </a:pPr>
              <a:endParaRPr lang="en-US" sz="600" i="1" dirty="0">
                <a:solidFill>
                  <a:schemeClr val="tx1">
                    <a:lumMod val="65000"/>
                    <a:lumOff val="35000"/>
                  </a:schemeClr>
                </a:solidFill>
              </a:endParaRPr>
            </a:p>
            <a:p>
              <a:pPr marL="171450" algn="l">
                <a:spcBef>
                  <a:spcPts val="0"/>
                </a:spcBef>
              </a:pPr>
              <a:r>
                <a:rPr lang="en-US" sz="1400" i="1" dirty="0">
                  <a:solidFill>
                    <a:schemeClr val="tx1">
                      <a:lumMod val="65000"/>
                      <a:lumOff val="35000"/>
                    </a:schemeClr>
                  </a:solidFill>
                </a:rPr>
                <a:t>“How often have you used systems thinking concepts that you learned through NW PULSE in efforts to move your </a:t>
              </a:r>
              <a:r>
                <a:rPr lang="en-US" sz="1400" i="1" dirty="0" err="1">
                  <a:solidFill>
                    <a:schemeClr val="tx1">
                      <a:lumMod val="65000"/>
                      <a:lumOff val="35000"/>
                    </a:schemeClr>
                  </a:solidFill>
                </a:rPr>
                <a:t>dept</a:t>
              </a:r>
              <a:r>
                <a:rPr lang="en-US" sz="1400" i="1" dirty="0">
                  <a:solidFill>
                    <a:schemeClr val="tx1">
                      <a:lumMod val="65000"/>
                      <a:lumOff val="35000"/>
                    </a:schemeClr>
                  </a:solidFill>
                </a:rPr>
                <a:t> towards the recs in V&amp;C Change Report?”</a:t>
              </a:r>
            </a:p>
          </p:txBody>
        </p:sp>
        <p:sp>
          <p:nvSpPr>
            <p:cNvPr id="93" name="TextBox 92"/>
            <p:cNvSpPr txBox="1"/>
            <p:nvPr/>
          </p:nvSpPr>
          <p:spPr>
            <a:xfrm>
              <a:off x="22196522" y="7014924"/>
              <a:ext cx="9144000" cy="1354217"/>
            </a:xfrm>
            <a:prstGeom prst="rect">
              <a:avLst/>
            </a:prstGeom>
            <a:solidFill>
              <a:srgbClr val="001848"/>
            </a:solidFill>
          </p:spPr>
          <p:txBody>
            <a:bodyPr wrap="square" rtlCol="0">
              <a:spAutoFit/>
            </a:bodyPr>
            <a:lstStyle/>
            <a:p>
              <a:pPr marL="347662">
                <a:buSzPct val="150000"/>
              </a:pPr>
              <a:endParaRPr lang="en-US" sz="1400" b="1" dirty="0"/>
            </a:p>
            <a:p>
              <a:pPr marL="347663">
                <a:buSzPct val="150000"/>
              </a:pPr>
              <a:r>
                <a:rPr lang="en-US" sz="3200" dirty="0">
                  <a:solidFill>
                    <a:schemeClr val="bg1"/>
                  </a:solidFill>
                </a:rPr>
                <a:t>Fig. 6. Higher use of Systems Thinking was associated with greater NW PULSE impact</a:t>
              </a:r>
              <a:r>
                <a:rPr lang="en-US" sz="3600" b="1" dirty="0">
                  <a:solidFill>
                    <a:schemeClr val="accent2">
                      <a:lumMod val="75000"/>
                    </a:schemeClr>
                  </a:solidFill>
                </a:rPr>
                <a:t>	</a:t>
              </a:r>
              <a:endParaRPr lang="en-US" sz="1400" b="1" dirty="0"/>
            </a:p>
          </p:txBody>
        </p:sp>
        <p:graphicFrame>
          <p:nvGraphicFramePr>
            <p:cNvPr id="94" name="Chart 93"/>
            <p:cNvGraphicFramePr>
              <a:graphicFrameLocks/>
            </p:cNvGraphicFramePr>
            <p:nvPr>
              <p:extLst>
                <p:ext uri="{D42A27DB-BD31-4B8C-83A1-F6EECF244321}">
                  <p14:modId xmlns:p14="http://schemas.microsoft.com/office/powerpoint/2010/main" val="153536317"/>
                </p:ext>
              </p:extLst>
            </p:nvPr>
          </p:nvGraphicFramePr>
          <p:xfrm>
            <a:off x="23924186" y="9005978"/>
            <a:ext cx="7204987" cy="4751939"/>
          </p:xfrm>
          <a:graphic>
            <a:graphicData uri="http://schemas.openxmlformats.org/drawingml/2006/chart">
              <c:chart xmlns:c="http://schemas.openxmlformats.org/drawingml/2006/chart" xmlns:r="http://schemas.openxmlformats.org/officeDocument/2006/relationships" r:id="rId9"/>
            </a:graphicData>
          </a:graphic>
        </p:graphicFrame>
      </p:grpSp>
      <p:sp>
        <p:nvSpPr>
          <p:cNvPr id="102" name="TextBox 101"/>
          <p:cNvSpPr txBox="1"/>
          <p:nvPr/>
        </p:nvSpPr>
        <p:spPr>
          <a:xfrm>
            <a:off x="25880331" y="26931765"/>
            <a:ext cx="4865115" cy="523220"/>
          </a:xfrm>
          <a:prstGeom prst="rect">
            <a:avLst/>
          </a:prstGeom>
          <a:noFill/>
        </p:spPr>
        <p:txBody>
          <a:bodyPr wrap="square" rtlCol="0">
            <a:spAutoFit/>
          </a:bodyPr>
          <a:lstStyle/>
          <a:p>
            <a:pPr algn="r"/>
            <a:r>
              <a:rPr lang="en-US" sz="2800" dirty="0">
                <a:solidFill>
                  <a:schemeClr val="bg1"/>
                </a:solidFill>
              </a:rPr>
              <a:t>Fig. 7 </a:t>
            </a:r>
          </a:p>
        </p:txBody>
      </p:sp>
      <p:grpSp>
        <p:nvGrpSpPr>
          <p:cNvPr id="23" name="Group 22"/>
          <p:cNvGrpSpPr/>
          <p:nvPr/>
        </p:nvGrpSpPr>
        <p:grpSpPr>
          <a:xfrm>
            <a:off x="21301836" y="5270691"/>
            <a:ext cx="11187506" cy="26794116"/>
            <a:chOff x="22072536" y="6142049"/>
            <a:chExt cx="11187506" cy="26794116"/>
          </a:xfrm>
        </p:grpSpPr>
        <p:sp>
          <p:nvSpPr>
            <p:cNvPr id="62" name="Text Placeholder 70"/>
            <p:cNvSpPr txBox="1">
              <a:spLocks/>
            </p:cNvSpPr>
            <p:nvPr/>
          </p:nvSpPr>
          <p:spPr>
            <a:xfrm>
              <a:off x="22185629" y="6142049"/>
              <a:ext cx="8992731" cy="1138969"/>
            </a:xfrm>
            <a:prstGeom prst="rect">
              <a:avLst/>
            </a:prstGeom>
            <a:solidFill>
              <a:schemeClr val="accent1">
                <a:lumMod val="60000"/>
                <a:lumOff val="40000"/>
              </a:schemeClr>
            </a:solidFill>
          </p:spPr>
          <p:txBody>
            <a:bodyPr vert="horz" lIns="292577" tIns="36572" rIns="73145" bIns="36572"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pPr algn="l"/>
              <a:r>
                <a:rPr lang="en-US" sz="4000" b="1" dirty="0"/>
                <a:t>Q3: Did using Systems Thinking contribute to departmental change?</a:t>
              </a:r>
              <a:endParaRPr lang="en-US" sz="4000" dirty="0"/>
            </a:p>
          </p:txBody>
        </p:sp>
        <p:sp>
          <p:nvSpPr>
            <p:cNvPr id="67" name="Text Placeholder 70"/>
            <p:cNvSpPr txBox="1">
              <a:spLocks/>
            </p:cNvSpPr>
            <p:nvPr/>
          </p:nvSpPr>
          <p:spPr>
            <a:xfrm>
              <a:off x="22112232" y="15726635"/>
              <a:ext cx="9186206" cy="1250269"/>
            </a:xfrm>
            <a:prstGeom prst="rect">
              <a:avLst/>
            </a:prstGeom>
            <a:solidFill>
              <a:schemeClr val="accent1">
                <a:lumMod val="60000"/>
                <a:lumOff val="40000"/>
              </a:schemeClr>
            </a:solidFill>
          </p:spPr>
          <p:txBody>
            <a:bodyPr vert="horz" lIns="292577" tIns="36572" rIns="73145" bIns="36572"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pPr algn="l"/>
              <a:r>
                <a:rPr lang="en-US" sz="4000" b="1" dirty="0"/>
                <a:t>Q4: Did using PULSE V&amp;C Rubrics</a:t>
              </a:r>
              <a:r>
                <a:rPr lang="en-US" sz="4000" b="1" baseline="30000" dirty="0"/>
                <a:t>2</a:t>
              </a:r>
              <a:r>
                <a:rPr lang="en-US" sz="4000" b="1" dirty="0"/>
                <a:t> contribute to departmental change?</a:t>
              </a:r>
              <a:endParaRPr lang="en-US" sz="4000" dirty="0"/>
            </a:p>
          </p:txBody>
        </p:sp>
        <p:sp>
          <p:nvSpPr>
            <p:cNvPr id="69" name="Rectangle 68"/>
            <p:cNvSpPr/>
            <p:nvPr/>
          </p:nvSpPr>
          <p:spPr>
            <a:xfrm>
              <a:off x="22142520" y="14304184"/>
              <a:ext cx="8869680" cy="1421928"/>
            </a:xfrm>
            <a:prstGeom prst="rect">
              <a:avLst/>
            </a:prstGeom>
          </p:spPr>
          <p:txBody>
            <a:bodyPr wrap="square">
              <a:spAutoFit/>
            </a:bodyPr>
            <a:lstStyle/>
            <a:p>
              <a:pPr marL="45720"/>
              <a:r>
                <a:rPr lang="en-US" sz="2800" dirty="0"/>
                <a:t>Participants who reported using systems thinking concepts were more likely to report that NW PULSE made a moderate to large difference in their department</a:t>
              </a:r>
            </a:p>
          </p:txBody>
        </p:sp>
        <p:sp>
          <p:nvSpPr>
            <p:cNvPr id="11" name="Rectangle 10"/>
            <p:cNvSpPr/>
            <p:nvPr/>
          </p:nvSpPr>
          <p:spPr>
            <a:xfrm>
              <a:off x="22072536" y="17045458"/>
              <a:ext cx="9418320" cy="8305351"/>
            </a:xfrm>
            <a:prstGeom prst="rect">
              <a:avLst/>
            </a:prstGeom>
          </p:spPr>
          <p:txBody>
            <a:bodyPr wrap="square">
              <a:spAutoFit/>
            </a:bodyPr>
            <a:lstStyle/>
            <a:p>
              <a:pPr marL="411480" indent="-411480">
                <a:buFont typeface="Arial" charset="0"/>
                <a:buChar char="•"/>
              </a:pPr>
              <a:r>
                <a:rPr lang="en-US" sz="2800" dirty="0"/>
                <a:t>72% of survey respondents used the PULSE V&amp;C rubrics as part of their change effort</a:t>
              </a:r>
            </a:p>
            <a:p>
              <a:pPr marL="411480" indent="-411480">
                <a:buFont typeface="Arial" charset="0"/>
                <a:buChar char="•"/>
              </a:pPr>
              <a:r>
                <a:rPr lang="en-US" sz="2800" dirty="0"/>
                <a:t>57% of those who used the V&amp;C rubrics reported (in the survey) the strategy was at least somewhat successful</a:t>
              </a:r>
            </a:p>
            <a:p>
              <a:endParaRPr lang="en-US" sz="2800" dirty="0"/>
            </a:p>
            <a:p>
              <a:r>
                <a:rPr lang="en-US" sz="2800" i="1" dirty="0"/>
                <a:t>“I personally enjoyed the rubrics. It allowed me to build a bit of a framework for my classes and try to integrate ‘where am I,’ ‘what am I trying to teach,’ ‘how does it match department goals.’” </a:t>
              </a:r>
              <a:r>
                <a:rPr lang="en-US" sz="2800" dirty="0"/>
                <a:t>(Interviewee) </a:t>
              </a:r>
            </a:p>
            <a:p>
              <a:endParaRPr lang="en-US" sz="2800" dirty="0"/>
            </a:p>
            <a:p>
              <a:r>
                <a:rPr lang="en-US" sz="2800" dirty="0"/>
                <a:t>Many participants provided examples of how they used the rubrics, including: </a:t>
              </a:r>
            </a:p>
            <a:p>
              <a:pPr marL="411480" indent="-411480">
                <a:buFont typeface="Arial" charset="0"/>
                <a:buChar char="•"/>
              </a:pPr>
              <a:r>
                <a:rPr lang="en-US" sz="2800" dirty="0"/>
                <a:t>To create a framework for a class that was being redeveloped (Interviewee) </a:t>
              </a:r>
            </a:p>
            <a:p>
              <a:pPr marL="411480" indent="-411480">
                <a:buFont typeface="Arial" charset="0"/>
                <a:buChar char="•"/>
              </a:pPr>
              <a:r>
                <a:rPr lang="en-US" sz="2800" dirty="0"/>
                <a:t>To help a department select a textbook (Interviewee) </a:t>
              </a:r>
            </a:p>
            <a:p>
              <a:pPr marL="411480" indent="-411480">
                <a:buFont typeface="Arial" charset="0"/>
                <a:buChar char="•"/>
              </a:pPr>
              <a:r>
                <a:rPr lang="en-US" sz="2800" dirty="0"/>
                <a:t>To analyze core biology components and outcomes (Survey respondent) </a:t>
              </a:r>
            </a:p>
            <a:p>
              <a:pPr marL="411480" indent="-411480">
                <a:buFont typeface="Arial" charset="0"/>
                <a:buChar char="•"/>
              </a:pPr>
              <a:r>
                <a:rPr lang="en-US" sz="2800" dirty="0"/>
                <a:t>To identify strengths, weaknesses and areas to improve (Survey respondent) </a:t>
              </a:r>
            </a:p>
          </p:txBody>
        </p:sp>
        <p:sp>
          <p:nvSpPr>
            <p:cNvPr id="77" name="Content Placeholder 2"/>
            <p:cNvSpPr txBox="1">
              <a:spLocks/>
            </p:cNvSpPr>
            <p:nvPr/>
          </p:nvSpPr>
          <p:spPr>
            <a:xfrm>
              <a:off x="22185629" y="32161243"/>
              <a:ext cx="11074413" cy="774922"/>
            </a:xfrm>
            <a:prstGeom prst="rect">
              <a:avLst/>
            </a:prstGeom>
          </p:spPr>
          <p:txBody>
            <a:bodyPr/>
            <a:lst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marL="421482" indent="-421482">
                <a:lnSpc>
                  <a:spcPct val="100000"/>
                </a:lnSpc>
                <a:spcBef>
                  <a:spcPts val="0"/>
                </a:spcBef>
              </a:pPr>
              <a:endParaRPr lang="en-US" sz="2800" dirty="0"/>
            </a:p>
            <a:p>
              <a:pPr marL="0" indent="0">
                <a:lnSpc>
                  <a:spcPct val="100000"/>
                </a:lnSpc>
                <a:spcBef>
                  <a:spcPts val="0"/>
                </a:spcBef>
                <a:buNone/>
              </a:pPr>
              <a:r>
                <a:rPr lang="en-US" sz="2800" dirty="0"/>
                <a:t>A few schools reported that they did not need coaching assistance</a:t>
              </a:r>
            </a:p>
          </p:txBody>
        </p:sp>
        <p:sp>
          <p:nvSpPr>
            <p:cNvPr id="81" name="Text Placeholder 70"/>
            <p:cNvSpPr txBox="1">
              <a:spLocks/>
            </p:cNvSpPr>
            <p:nvPr/>
          </p:nvSpPr>
          <p:spPr>
            <a:xfrm>
              <a:off x="22192839" y="25231811"/>
              <a:ext cx="9123696" cy="1316737"/>
            </a:xfrm>
            <a:prstGeom prst="rect">
              <a:avLst/>
            </a:prstGeom>
            <a:solidFill>
              <a:schemeClr val="accent1">
                <a:lumMod val="60000"/>
                <a:lumOff val="40000"/>
              </a:schemeClr>
            </a:solidFill>
          </p:spPr>
          <p:txBody>
            <a:bodyPr vert="horz" lIns="292577" tIns="36572" rIns="73145" bIns="36572"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pPr algn="l"/>
              <a:r>
                <a:rPr lang="en-US" sz="4000" b="1" dirty="0"/>
                <a:t>Q5: Did “coaching” contribute to departmental change?</a:t>
              </a:r>
              <a:endParaRPr lang="en-US" sz="4000" dirty="0"/>
            </a:p>
          </p:txBody>
        </p:sp>
        <p:sp>
          <p:nvSpPr>
            <p:cNvPr id="101" name="TextBox 100"/>
            <p:cNvSpPr txBox="1"/>
            <p:nvPr/>
          </p:nvSpPr>
          <p:spPr>
            <a:xfrm>
              <a:off x="22185629" y="26548548"/>
              <a:ext cx="9119549" cy="1077218"/>
            </a:xfrm>
            <a:prstGeom prst="rect">
              <a:avLst/>
            </a:prstGeom>
            <a:solidFill>
              <a:schemeClr val="tx2">
                <a:lumMod val="75000"/>
              </a:schemeClr>
            </a:solidFill>
          </p:spPr>
          <p:txBody>
            <a:bodyPr wrap="square" rtlCol="0">
              <a:spAutoFit/>
            </a:bodyPr>
            <a:lstStyle/>
            <a:p>
              <a:r>
                <a:rPr lang="en-US" sz="3200" dirty="0">
                  <a:solidFill>
                    <a:schemeClr val="bg1"/>
                  </a:solidFill>
                </a:rPr>
                <a:t>Fig. 7. Those who received more coaching rated follow-up support as more useful</a:t>
              </a:r>
            </a:p>
          </p:txBody>
        </p:sp>
        <p:pic>
          <p:nvPicPr>
            <p:cNvPr id="108" name="Picture 107"/>
            <p:cNvPicPr>
              <a:picLocks noChangeAspect="1"/>
            </p:cNvPicPr>
            <p:nvPr/>
          </p:nvPicPr>
          <p:blipFill rotWithShape="1">
            <a:blip r:embed="rId10">
              <a:extLst>
                <a:ext uri="{28A0092B-C50C-407E-A947-70E740481C1C}">
                  <a14:useLocalDpi xmlns:a14="http://schemas.microsoft.com/office/drawing/2010/main" val="0"/>
                </a:ext>
              </a:extLst>
            </a:blip>
            <a:srcRect t="14915" b="14915"/>
            <a:stretch/>
          </p:blipFill>
          <p:spPr>
            <a:xfrm>
              <a:off x="22221921" y="27625766"/>
              <a:ext cx="9046964" cy="4805928"/>
            </a:xfrm>
            <a:prstGeom prst="rect">
              <a:avLst/>
            </a:prstGeom>
          </p:spPr>
        </p:pic>
      </p:grpSp>
      <p:pic>
        <p:nvPicPr>
          <p:cNvPr id="20" name="Picture 19"/>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7401446" y="918245"/>
            <a:ext cx="4114808" cy="2026924"/>
          </a:xfrm>
          <a:prstGeom prst="rect">
            <a:avLst/>
          </a:prstGeom>
        </p:spPr>
      </p:pic>
      <p:pic>
        <p:nvPicPr>
          <p:cNvPr id="28" name="Picture 27">
            <a:extLst>
              <a:ext uri="{FF2B5EF4-FFF2-40B4-BE49-F238E27FC236}">
                <a16:creationId xmlns:a16="http://schemas.microsoft.com/office/drawing/2014/main" id="{016B8696-BC7A-AD45-80FB-4120D7373346}"/>
              </a:ext>
            </a:extLst>
          </p:cNvPr>
          <p:cNvPicPr>
            <a:picLocks noChangeAspect="1"/>
          </p:cNvPicPr>
          <p:nvPr/>
        </p:nvPicPr>
        <p:blipFill>
          <a:blip r:embed="rId12"/>
          <a:stretch>
            <a:fillRect/>
          </a:stretch>
        </p:blipFill>
        <p:spPr>
          <a:xfrm>
            <a:off x="2826077" y="15642719"/>
            <a:ext cx="8154131" cy="4674082"/>
          </a:xfrm>
          <a:prstGeom prst="rect">
            <a:avLst/>
          </a:prstGeom>
        </p:spPr>
      </p:pic>
      <p:grpSp>
        <p:nvGrpSpPr>
          <p:cNvPr id="68" name="Group 67">
            <a:extLst>
              <a:ext uri="{FF2B5EF4-FFF2-40B4-BE49-F238E27FC236}">
                <a16:creationId xmlns:a16="http://schemas.microsoft.com/office/drawing/2014/main" id="{D4AFB6E9-4F2A-6B44-AB97-B40D1DFFA361}"/>
              </a:ext>
            </a:extLst>
          </p:cNvPr>
          <p:cNvGrpSpPr/>
          <p:nvPr/>
        </p:nvGrpSpPr>
        <p:grpSpPr>
          <a:xfrm>
            <a:off x="18423762" y="29110137"/>
            <a:ext cx="2568946" cy="2462681"/>
            <a:chOff x="6905437" y="3548803"/>
            <a:chExt cx="3388573" cy="3492750"/>
          </a:xfrm>
        </p:grpSpPr>
        <p:pic>
          <p:nvPicPr>
            <p:cNvPr id="70" name="Picture 69">
              <a:extLst>
                <a:ext uri="{FF2B5EF4-FFF2-40B4-BE49-F238E27FC236}">
                  <a16:creationId xmlns:a16="http://schemas.microsoft.com/office/drawing/2014/main" id="{5F9156DB-4B9B-4542-A0BF-E6659B07868E}"/>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905437" y="3548803"/>
              <a:ext cx="3388573" cy="2929232"/>
            </a:xfrm>
            <a:prstGeom prst="rect">
              <a:avLst/>
            </a:prstGeom>
          </p:spPr>
        </p:pic>
        <p:sp>
          <p:nvSpPr>
            <p:cNvPr id="86" name="TextBox 85">
              <a:extLst>
                <a:ext uri="{FF2B5EF4-FFF2-40B4-BE49-F238E27FC236}">
                  <a16:creationId xmlns:a16="http://schemas.microsoft.com/office/drawing/2014/main" id="{4F1C8722-45C8-5045-A6F7-055CE362AD8A}"/>
                </a:ext>
              </a:extLst>
            </p:cNvPr>
            <p:cNvSpPr txBox="1"/>
            <p:nvPr/>
          </p:nvSpPr>
          <p:spPr>
            <a:xfrm>
              <a:off x="7361497" y="6517740"/>
              <a:ext cx="2842913" cy="523813"/>
            </a:xfrm>
            <a:prstGeom prst="rect">
              <a:avLst/>
            </a:prstGeom>
            <a:noFill/>
          </p:spPr>
          <p:txBody>
            <a:bodyPr wrap="none" rtlCol="0">
              <a:spAutoFit/>
            </a:bodyPr>
            <a:lstStyle/>
            <a:p>
              <a:r>
                <a:rPr lang="en-US" sz="1800" dirty="0"/>
                <a:t>Graphic by Anne Jess</a:t>
              </a:r>
            </a:p>
          </p:txBody>
        </p:sp>
      </p:grpSp>
      <p:sp>
        <p:nvSpPr>
          <p:cNvPr id="2" name="TextBox 1">
            <a:extLst>
              <a:ext uri="{FF2B5EF4-FFF2-40B4-BE49-F238E27FC236}">
                <a16:creationId xmlns:a16="http://schemas.microsoft.com/office/drawing/2014/main" id="{5BC5B4B0-D94C-2842-9576-B262BF624AF4}"/>
              </a:ext>
            </a:extLst>
          </p:cNvPr>
          <p:cNvSpPr txBox="1"/>
          <p:nvPr/>
        </p:nvSpPr>
        <p:spPr>
          <a:xfrm>
            <a:off x="13578949" y="29092732"/>
            <a:ext cx="5122635" cy="3416320"/>
          </a:xfrm>
          <a:prstGeom prst="rect">
            <a:avLst/>
          </a:prstGeom>
          <a:noFill/>
        </p:spPr>
        <p:txBody>
          <a:bodyPr wrap="square" rtlCol="0">
            <a:spAutoFit/>
          </a:bodyPr>
          <a:lstStyle/>
          <a:p>
            <a:pPr marL="457200" indent="-457200">
              <a:spcAft>
                <a:spcPts val="1200"/>
              </a:spcAft>
              <a:buBlip>
                <a:blip r:embed="rId14"/>
              </a:buBlip>
              <a:tabLst>
                <a:tab pos="457200" algn="l"/>
              </a:tabLst>
            </a:pPr>
            <a:r>
              <a:rPr lang="en-US" sz="2200" dirty="0">
                <a:latin typeface="Calibri" panose="020F0502020204030204" pitchFamily="34" charset="0"/>
                <a:ea typeface="Calibri" panose="020F0502020204030204" pitchFamily="34" charset="0"/>
                <a:cs typeface="Calibri" panose="020F0502020204030204" pitchFamily="34" charset="0"/>
              </a:rPr>
              <a:t>A retreat to work with colleagues</a:t>
            </a:r>
          </a:p>
          <a:p>
            <a:pPr marL="457200" indent="-457200">
              <a:spcAft>
                <a:spcPts val="1200"/>
              </a:spcAft>
              <a:buBlip>
                <a:blip r:embed="rId14"/>
              </a:buBlip>
              <a:tabLst>
                <a:tab pos="457200" algn="l"/>
              </a:tabLst>
            </a:pPr>
            <a:r>
              <a:rPr lang="en-US" sz="2200" dirty="0">
                <a:latin typeface="Calibri" panose="020F0502020204030204" pitchFamily="34" charset="0"/>
                <a:cs typeface="Calibri" panose="020F0502020204030204" pitchFamily="34" charset="0"/>
              </a:rPr>
              <a:t>Information &amp; </a:t>
            </a:r>
            <a:r>
              <a:rPr lang="en-US" sz="2200" dirty="0">
                <a:latin typeface="Calibri" panose="020F0502020204030204" pitchFamily="34" charset="0"/>
                <a:ea typeface="Calibri" panose="020F0502020204030204" pitchFamily="34" charset="0"/>
                <a:cs typeface="Calibri" panose="020F0502020204030204" pitchFamily="34" charset="0"/>
              </a:rPr>
              <a:t>resources</a:t>
            </a:r>
            <a:r>
              <a:rPr lang="en-US" sz="2200" dirty="0">
                <a:latin typeface="Calibri" panose="020F0502020204030204" pitchFamily="34" charset="0"/>
                <a:cs typeface="Calibri" panose="020F0502020204030204" pitchFamily="34" charset="0"/>
              </a:rPr>
              <a:t> shared (including </a:t>
            </a:r>
            <a:r>
              <a:rPr lang="en-US" sz="2200" i="1" dirty="0">
                <a:latin typeface="Calibri" panose="020F0502020204030204" pitchFamily="34" charset="0"/>
                <a:cs typeface="Calibri" panose="020F0502020204030204" pitchFamily="34" charset="0"/>
              </a:rPr>
              <a:t>V&amp;C</a:t>
            </a:r>
            <a:r>
              <a:rPr lang="en-US" sz="2200" dirty="0">
                <a:latin typeface="Calibri" panose="020F0502020204030204" pitchFamily="34" charset="0"/>
                <a:cs typeface="Calibri" panose="020F0502020204030204" pitchFamily="34" charset="0"/>
              </a:rPr>
              <a:t> Rubrics and systems thinking)</a:t>
            </a:r>
          </a:p>
          <a:p>
            <a:pPr marL="457200" indent="-457200">
              <a:spcAft>
                <a:spcPts val="1200"/>
              </a:spcAft>
              <a:buBlip>
                <a:blip r:embed="rId14"/>
              </a:buBlip>
              <a:tabLst>
                <a:tab pos="457200" algn="l"/>
              </a:tabLst>
            </a:pPr>
            <a:r>
              <a:rPr lang="en-US" sz="2200" dirty="0">
                <a:latin typeface="Calibri" panose="020F0502020204030204" pitchFamily="34" charset="0"/>
                <a:ea typeface="Calibri" panose="020F0502020204030204" pitchFamily="34" charset="0"/>
                <a:cs typeface="Calibri" panose="020F0502020204030204" pitchFamily="34" charset="0"/>
              </a:rPr>
              <a:t>Networking/meeting</a:t>
            </a:r>
            <a:r>
              <a:rPr lang="en-US" sz="2200" dirty="0">
                <a:latin typeface="Calibri" panose="020F0502020204030204" pitchFamily="34" charset="0"/>
                <a:cs typeface="Calibri" panose="020F0502020204030204" pitchFamily="34" charset="0"/>
              </a:rPr>
              <a:t> others and sharing experiences</a:t>
            </a:r>
          </a:p>
          <a:p>
            <a:pPr marL="457200" indent="-457200">
              <a:spcAft>
                <a:spcPts val="1200"/>
              </a:spcAft>
              <a:buBlip>
                <a:blip r:embed="rId14"/>
              </a:buBlip>
              <a:tabLst>
                <a:tab pos="457200" algn="l"/>
              </a:tabLst>
            </a:pPr>
            <a:r>
              <a:rPr lang="en-US" sz="2200" dirty="0">
                <a:latin typeface="Calibri" panose="020F0502020204030204" pitchFamily="34" charset="0"/>
                <a:cs typeface="Calibri" panose="020F0502020204030204" pitchFamily="34" charset="0"/>
              </a:rPr>
              <a:t>Assistance and guidance of the </a:t>
            </a:r>
            <a:r>
              <a:rPr lang="en-US" sz="2200" dirty="0">
                <a:latin typeface="Calibri" panose="020F0502020204030204" pitchFamily="34" charset="0"/>
                <a:ea typeface="Calibri" panose="020F0502020204030204" pitchFamily="34" charset="0"/>
                <a:cs typeface="Calibri" panose="020F0502020204030204" pitchFamily="34" charset="0"/>
              </a:rPr>
              <a:t>Fellows</a:t>
            </a:r>
            <a:r>
              <a:rPr lang="en-US" sz="2200" dirty="0">
                <a:latin typeface="Calibri" panose="020F0502020204030204" pitchFamily="34" charset="0"/>
                <a:cs typeface="Calibri" panose="020F0502020204030204" pitchFamily="34" charset="0"/>
              </a:rPr>
              <a:t> </a:t>
            </a:r>
          </a:p>
          <a:p>
            <a:pPr marL="457200" indent="-457200">
              <a:spcAft>
                <a:spcPts val="1200"/>
              </a:spcAft>
              <a:buBlip>
                <a:blip r:embed="rId14"/>
              </a:buBlip>
              <a:tabLst>
                <a:tab pos="457200" algn="l"/>
              </a:tabLst>
            </a:pPr>
            <a:r>
              <a:rPr lang="en-US" sz="2200" dirty="0">
                <a:latin typeface="Calibri" panose="020F0502020204030204" pitchFamily="34" charset="0"/>
                <a:ea typeface="Calibri" panose="020F0502020204030204" pitchFamily="34" charset="0"/>
                <a:cs typeface="Calibri" panose="020F0502020204030204" pitchFamily="34" charset="0"/>
              </a:rPr>
              <a:t>Energizing</a:t>
            </a:r>
          </a:p>
        </p:txBody>
      </p:sp>
      <p:graphicFrame>
        <p:nvGraphicFramePr>
          <p:cNvPr id="100" name="Table 99">
            <a:extLst>
              <a:ext uri="{FF2B5EF4-FFF2-40B4-BE49-F238E27FC236}">
                <a16:creationId xmlns:a16="http://schemas.microsoft.com/office/drawing/2014/main" id="{EF776CBB-63AA-BD4E-89C2-091F10251ECE}"/>
              </a:ext>
            </a:extLst>
          </p:cNvPr>
          <p:cNvGraphicFramePr>
            <a:graphicFrameLocks noGrp="1"/>
          </p:cNvGraphicFramePr>
          <p:nvPr>
            <p:extLst>
              <p:ext uri="{D42A27DB-BD31-4B8C-83A1-F6EECF244321}">
                <p14:modId xmlns:p14="http://schemas.microsoft.com/office/powerpoint/2010/main" val="2052626902"/>
              </p:ext>
            </p:extLst>
          </p:nvPr>
        </p:nvGraphicFramePr>
        <p:xfrm>
          <a:off x="31776353" y="8436663"/>
          <a:ext cx="8494538" cy="4949778"/>
        </p:xfrm>
        <a:graphic>
          <a:graphicData uri="http://schemas.openxmlformats.org/drawingml/2006/table">
            <a:tbl>
              <a:tblPr firstRow="1" bandRow="1">
                <a:tableStyleId>{2D5ABB26-0587-4C30-8999-92F81FD0307C}</a:tableStyleId>
              </a:tblPr>
              <a:tblGrid>
                <a:gridCol w="1046869">
                  <a:extLst>
                    <a:ext uri="{9D8B030D-6E8A-4147-A177-3AD203B41FA5}">
                      <a16:colId xmlns:a16="http://schemas.microsoft.com/office/drawing/2014/main" val="1723657917"/>
                    </a:ext>
                  </a:extLst>
                </a:gridCol>
                <a:gridCol w="2034183">
                  <a:extLst>
                    <a:ext uri="{9D8B030D-6E8A-4147-A177-3AD203B41FA5}">
                      <a16:colId xmlns:a16="http://schemas.microsoft.com/office/drawing/2014/main" val="4171871164"/>
                    </a:ext>
                  </a:extLst>
                </a:gridCol>
                <a:gridCol w="5413486">
                  <a:extLst>
                    <a:ext uri="{9D8B030D-6E8A-4147-A177-3AD203B41FA5}">
                      <a16:colId xmlns:a16="http://schemas.microsoft.com/office/drawing/2014/main" val="1881851745"/>
                    </a:ext>
                  </a:extLst>
                </a:gridCol>
              </a:tblGrid>
              <a:tr h="505603">
                <a:tc gridSpan="2">
                  <a:txBody>
                    <a:bodyPr/>
                    <a:lstStyle/>
                    <a:p>
                      <a:r>
                        <a:rPr lang="en-US" sz="2400" b="1" dirty="0">
                          <a:solidFill>
                            <a:schemeClr val="bg1"/>
                          </a:solidFill>
                        </a:rPr>
                        <a:t>Challenge</a:t>
                      </a:r>
                    </a:p>
                  </a:txBody>
                  <a:tcPr anchor="ctr">
                    <a:solidFill>
                      <a:schemeClr val="accent2"/>
                    </a:solidFill>
                  </a:tcPr>
                </a:tc>
                <a:tc hMerge="1">
                  <a:txBody>
                    <a:bodyPr/>
                    <a:lstStyle/>
                    <a:p>
                      <a:endParaRPr lang="en-US" sz="2400" b="1" dirty="0">
                        <a:solidFill>
                          <a:schemeClr val="bg1"/>
                        </a:solidFill>
                      </a:endParaRPr>
                    </a:p>
                  </a:txBody>
                  <a:tcPr anchor="ctr">
                    <a:solidFill>
                      <a:schemeClr val="accent2"/>
                    </a:solidFill>
                  </a:tcPr>
                </a:tc>
                <a:tc>
                  <a:txBody>
                    <a:bodyPr/>
                    <a:lstStyle/>
                    <a:p>
                      <a:r>
                        <a:rPr lang="en-US" sz="2400" b="1" dirty="0">
                          <a:solidFill>
                            <a:schemeClr val="bg1"/>
                          </a:solidFill>
                        </a:rPr>
                        <a:t>Strategies to address challenge</a:t>
                      </a:r>
                    </a:p>
                  </a:txBody>
                  <a:tcPr anchor="ctr">
                    <a:solidFill>
                      <a:schemeClr val="accent2"/>
                    </a:solidFill>
                  </a:tcPr>
                </a:tc>
                <a:extLst>
                  <a:ext uri="{0D108BD9-81ED-4DB2-BD59-A6C34878D82A}">
                    <a16:rowId xmlns:a16="http://schemas.microsoft.com/office/drawing/2014/main" val="2800438010"/>
                  </a:ext>
                </a:extLst>
              </a:tr>
              <a:tr h="116978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2000" dirty="0"/>
                    </a:p>
                  </a:txBody>
                  <a:tcPr anchor="ctr">
                    <a:lnB w="3175" cap="flat" cmpd="sng" algn="ctr">
                      <a:solidFill>
                        <a:schemeClr val="bg1">
                          <a:lumMod val="75000"/>
                        </a:schemeClr>
                      </a:solidFill>
                      <a:prstDash val="solid"/>
                      <a:round/>
                      <a:headEnd type="none" w="med" len="med"/>
                      <a:tailEnd type="none" w="med" len="med"/>
                    </a:lnB>
                    <a:blipFill dpi="0" rotWithShape="1">
                      <a:blip r:embed="rId15"/>
                      <a:srcRect/>
                      <a:stretch>
                        <a:fillRect l="22000" t="15000" r="22000" b="15000"/>
                      </a:stretch>
                    </a:blip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dirty="0"/>
                        <a:t>PULSE team’s limited time to engage faculty</a:t>
                      </a:r>
                    </a:p>
                  </a:txBody>
                  <a:tcPr anchor="ctr">
                    <a:lnB w="3175" cap="flat" cmpd="sng" algn="ctr">
                      <a:solidFill>
                        <a:schemeClr val="bg1">
                          <a:lumMod val="75000"/>
                        </a:schemeClr>
                      </a:solidFill>
                      <a:prstDash val="solid"/>
                      <a:round/>
                      <a:headEnd type="none" w="med" len="med"/>
                      <a:tailEnd type="none" w="med" len="med"/>
                    </a:lnB>
                  </a:tcPr>
                </a:tc>
                <a:tc>
                  <a:txBody>
                    <a:bodyPr/>
                    <a:lstStyle/>
                    <a:p>
                      <a:pPr marL="342900" indent="-342900" algn="l" defTabSz="685800" rtl="0" eaLnBrk="1" latinLnBrk="0" hangingPunct="1">
                        <a:buClr>
                          <a:schemeClr val="bg1">
                            <a:lumMod val="65000"/>
                          </a:schemeClr>
                        </a:buClr>
                        <a:buFont typeface="Calibri" panose="020F0502020204030204" pitchFamily="34" charset="0"/>
                        <a:buChar char="→"/>
                      </a:pPr>
                      <a:r>
                        <a:rPr lang="en-US" sz="1800" kern="1200" dirty="0">
                          <a:solidFill>
                            <a:schemeClr val="tx1"/>
                          </a:solidFill>
                          <a:latin typeface="+mn-lt"/>
                          <a:ea typeface="+mn-ea"/>
                          <a:cs typeface="+mn-cs"/>
                        </a:rPr>
                        <a:t>Obtain administrative support and/or funding for release time</a:t>
                      </a:r>
                    </a:p>
                  </a:txBody>
                  <a:tcPr anchor="ctr">
                    <a:lnB w="3175"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968646647"/>
                  </a:ext>
                </a:extLst>
              </a:tr>
              <a:tr h="192129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2000" dirty="0"/>
                    </a:p>
                  </a:txBody>
                  <a:tcPr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blipFill dpi="0" rotWithShape="1">
                      <a:blip r:embed="rId16"/>
                      <a:srcRect/>
                      <a:stretch>
                        <a:fillRect l="28000" t="30000" r="28000" b="30000"/>
                      </a:stretch>
                    </a:blip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dirty="0"/>
                        <a:t>Limited time of other faculty to become involved</a:t>
                      </a:r>
                    </a:p>
                  </a:txBody>
                  <a:tcPr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marL="342900" indent="-342900" algn="l" defTabSz="685800" rtl="0" eaLnBrk="1" latinLnBrk="0" hangingPunct="1">
                        <a:buClr>
                          <a:schemeClr val="bg1">
                            <a:lumMod val="65000"/>
                          </a:schemeClr>
                        </a:buClr>
                        <a:buFont typeface="Calibri" panose="020F0502020204030204" pitchFamily="34" charset="0"/>
                        <a:buChar char="→"/>
                      </a:pPr>
                      <a:r>
                        <a:rPr lang="en-US" sz="1800" kern="1200" dirty="0">
                          <a:solidFill>
                            <a:schemeClr val="tx1"/>
                          </a:solidFill>
                          <a:latin typeface="+mn-lt"/>
                          <a:ea typeface="+mn-ea"/>
                          <a:cs typeface="+mn-cs"/>
                        </a:rPr>
                        <a:t>Rely on PULSE team members to do majority of work</a:t>
                      </a:r>
                    </a:p>
                    <a:p>
                      <a:pPr marL="342900" indent="-342900" algn="l" defTabSz="685800" rtl="0" eaLnBrk="1" latinLnBrk="0" hangingPunct="1">
                        <a:buClr>
                          <a:schemeClr val="bg1">
                            <a:lumMod val="65000"/>
                          </a:schemeClr>
                        </a:buClr>
                        <a:buFont typeface="Calibri" panose="020F0502020204030204" pitchFamily="34" charset="0"/>
                        <a:buChar char="→"/>
                      </a:pPr>
                      <a:r>
                        <a:rPr lang="en-US" sz="1800" kern="1200" dirty="0">
                          <a:solidFill>
                            <a:schemeClr val="tx1"/>
                          </a:solidFill>
                          <a:latin typeface="+mn-lt"/>
                          <a:ea typeface="+mn-ea"/>
                          <a:cs typeface="+mn-cs"/>
                        </a:rPr>
                        <a:t>Foster peer</a:t>
                      </a:r>
                      <a:r>
                        <a:rPr lang="en-US" sz="1800" kern="1200" baseline="0" dirty="0">
                          <a:solidFill>
                            <a:schemeClr val="tx1"/>
                          </a:solidFill>
                          <a:latin typeface="+mn-lt"/>
                          <a:ea typeface="+mn-ea"/>
                          <a:cs typeface="+mn-cs"/>
                        </a:rPr>
                        <a:t> learning community of interested faculty</a:t>
                      </a:r>
                      <a:endParaRPr lang="en-US" sz="1800" kern="1200" dirty="0">
                        <a:solidFill>
                          <a:schemeClr val="tx1"/>
                        </a:solidFill>
                        <a:latin typeface="+mn-lt"/>
                        <a:ea typeface="+mn-ea"/>
                        <a:cs typeface="+mn-cs"/>
                      </a:endParaRPr>
                    </a:p>
                    <a:p>
                      <a:pPr marL="342900" indent="-342900" algn="l" defTabSz="685800" rtl="0" eaLnBrk="1" latinLnBrk="0" hangingPunct="1">
                        <a:buClr>
                          <a:schemeClr val="bg1">
                            <a:lumMod val="65000"/>
                          </a:schemeClr>
                        </a:buClr>
                        <a:buFont typeface="Calibri" panose="020F0502020204030204" pitchFamily="34" charset="0"/>
                        <a:buChar char="→"/>
                      </a:pPr>
                      <a:r>
                        <a:rPr lang="en-US" sz="1800" kern="1200" dirty="0">
                          <a:solidFill>
                            <a:schemeClr val="tx1"/>
                          </a:solidFill>
                          <a:latin typeface="+mn-lt"/>
                          <a:ea typeface="+mn-ea"/>
                          <a:cs typeface="+mn-cs"/>
                        </a:rPr>
                        <a:t>Hold faculty retreat</a:t>
                      </a:r>
                    </a:p>
                    <a:p>
                      <a:pPr marL="342900" indent="-342900" algn="l" defTabSz="685800" rtl="0" eaLnBrk="1" latinLnBrk="0" hangingPunct="1">
                        <a:buClr>
                          <a:schemeClr val="bg1">
                            <a:lumMod val="65000"/>
                          </a:schemeClr>
                        </a:buClr>
                        <a:buFont typeface="Calibri" panose="020F0502020204030204" pitchFamily="34" charset="0"/>
                        <a:buChar char="→"/>
                      </a:pPr>
                      <a:r>
                        <a:rPr lang="en-US" sz="1800" kern="1200" dirty="0">
                          <a:solidFill>
                            <a:schemeClr val="tx1"/>
                          </a:solidFill>
                          <a:latin typeface="+mn-lt"/>
                          <a:ea typeface="+mn-ea"/>
                          <a:cs typeface="+mn-cs"/>
                        </a:rPr>
                        <a:t>Integrate as part of faculty meetings</a:t>
                      </a:r>
                    </a:p>
                  </a:txBody>
                  <a:tcPr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932138720"/>
                  </a:ext>
                </a:extLst>
              </a:tr>
              <a:tr h="13531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2000" dirty="0"/>
                    </a:p>
                  </a:txBody>
                  <a:tcPr anchor="ctr">
                    <a:lnT w="3175" cap="flat" cmpd="sng" algn="ctr">
                      <a:solidFill>
                        <a:schemeClr val="bg1">
                          <a:lumMod val="75000"/>
                        </a:schemeClr>
                      </a:solidFill>
                      <a:prstDash val="solid"/>
                      <a:round/>
                      <a:headEnd type="none" w="med" len="med"/>
                      <a:tailEnd type="none" w="med" len="med"/>
                    </a:lnT>
                    <a:blipFill dpi="0" rotWithShape="1">
                      <a:blip r:embed="rId17"/>
                      <a:srcRect/>
                      <a:stretch>
                        <a:fillRect l="15000" t="10000" r="15000" b="10000"/>
                      </a:stretch>
                    </a:blip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dirty="0"/>
                        <a:t>Resistant</a:t>
                      </a:r>
                      <a:r>
                        <a:rPr lang="en-US" sz="2000" baseline="0" dirty="0"/>
                        <a:t> </a:t>
                      </a:r>
                      <a:r>
                        <a:rPr lang="en-US" sz="2000" dirty="0"/>
                        <a:t>faculty </a:t>
                      </a:r>
                    </a:p>
                  </a:txBody>
                  <a:tcPr anchor="ctr">
                    <a:lnT w="3175" cap="flat" cmpd="sng" algn="ctr">
                      <a:solidFill>
                        <a:schemeClr val="bg1">
                          <a:lumMod val="75000"/>
                        </a:schemeClr>
                      </a:solidFill>
                      <a:prstDash val="solid"/>
                      <a:round/>
                      <a:headEnd type="none" w="med" len="med"/>
                      <a:tailEnd type="none" w="med" len="med"/>
                    </a:lnT>
                  </a:tcPr>
                </a:tc>
                <a:tc>
                  <a:txBody>
                    <a:bodyPr/>
                    <a:lstStyle/>
                    <a:p>
                      <a:pPr marL="342900" indent="-342900" algn="l" defTabSz="685800" rtl="0" eaLnBrk="1" latinLnBrk="0" hangingPunct="1">
                        <a:buClr>
                          <a:schemeClr val="bg1">
                            <a:lumMod val="65000"/>
                          </a:schemeClr>
                        </a:buClr>
                        <a:buFont typeface="Calibri" panose="020F0502020204030204" pitchFamily="34" charset="0"/>
                        <a:buChar char="→"/>
                      </a:pPr>
                      <a:r>
                        <a:rPr lang="en-US" sz="1800" kern="1200" dirty="0">
                          <a:solidFill>
                            <a:schemeClr val="tx1"/>
                          </a:solidFill>
                          <a:latin typeface="+mn-lt"/>
                          <a:ea typeface="+mn-ea"/>
                          <a:cs typeface="+mn-cs"/>
                        </a:rPr>
                        <a:t>Persuade with evidence (student data)</a:t>
                      </a:r>
                    </a:p>
                    <a:p>
                      <a:pPr marL="342900" indent="-342900" algn="l" defTabSz="685800" rtl="0" eaLnBrk="1" latinLnBrk="0" hangingPunct="1">
                        <a:buClr>
                          <a:schemeClr val="bg1">
                            <a:lumMod val="65000"/>
                          </a:schemeClr>
                        </a:buClr>
                        <a:buFont typeface="Calibri" panose="020F0502020204030204" pitchFamily="34" charset="0"/>
                        <a:buChar char="→"/>
                      </a:pPr>
                      <a:r>
                        <a:rPr lang="en-US" sz="1800" kern="1200" dirty="0">
                          <a:solidFill>
                            <a:schemeClr val="tx1"/>
                          </a:solidFill>
                          <a:latin typeface="+mn-lt"/>
                          <a:ea typeface="+mn-ea"/>
                          <a:cs typeface="+mn-cs"/>
                        </a:rPr>
                        <a:t>Wait for them to retire, hire more flexible faculty</a:t>
                      </a:r>
                    </a:p>
                    <a:p>
                      <a:pPr marL="342900" indent="-342900" algn="l" defTabSz="685800" rtl="0" eaLnBrk="1" latinLnBrk="0" hangingPunct="1">
                        <a:buClr>
                          <a:schemeClr val="bg1">
                            <a:lumMod val="65000"/>
                          </a:schemeClr>
                        </a:buClr>
                        <a:buFont typeface="Calibri" panose="020F0502020204030204" pitchFamily="34" charset="0"/>
                        <a:buChar char="→"/>
                      </a:pPr>
                      <a:r>
                        <a:rPr lang="en-US" sz="1800" kern="1200" dirty="0">
                          <a:solidFill>
                            <a:schemeClr val="tx1"/>
                          </a:solidFill>
                          <a:latin typeface="+mn-lt"/>
                          <a:ea typeface="+mn-ea"/>
                          <a:cs typeface="+mn-cs"/>
                        </a:rPr>
                        <a:t>Give up (work around them)</a:t>
                      </a:r>
                    </a:p>
                  </a:txBody>
                  <a:tcPr anchor="ctr">
                    <a:lnT w="3175" cap="flat" cmpd="sng" algn="ctr">
                      <a:solidFill>
                        <a:schemeClr val="bg1">
                          <a:lumMod val="75000"/>
                        </a:schemeClr>
                      </a:solidFill>
                      <a:prstDash val="solid"/>
                      <a:round/>
                      <a:headEnd type="none" w="med" len="med"/>
                      <a:tailEnd type="none" w="med" len="med"/>
                    </a:lnT>
                  </a:tcPr>
                </a:tc>
                <a:extLst>
                  <a:ext uri="{0D108BD9-81ED-4DB2-BD59-A6C34878D82A}">
                    <a16:rowId xmlns:a16="http://schemas.microsoft.com/office/drawing/2014/main" val="3290028730"/>
                  </a:ext>
                </a:extLst>
              </a:tr>
            </a:tbl>
          </a:graphicData>
        </a:graphic>
      </p:graphicFrame>
      <p:sp>
        <p:nvSpPr>
          <p:cNvPr id="103" name="TextBox 102">
            <a:extLst>
              <a:ext uri="{FF2B5EF4-FFF2-40B4-BE49-F238E27FC236}">
                <a16:creationId xmlns:a16="http://schemas.microsoft.com/office/drawing/2014/main" id="{BFF8D535-3B3F-8443-86EB-61B82318098E}"/>
              </a:ext>
            </a:extLst>
          </p:cNvPr>
          <p:cNvSpPr txBox="1"/>
          <p:nvPr/>
        </p:nvSpPr>
        <p:spPr>
          <a:xfrm>
            <a:off x="11470362" y="27543620"/>
            <a:ext cx="9427325" cy="1363835"/>
          </a:xfrm>
          <a:prstGeom prst="rect">
            <a:avLst/>
          </a:prstGeom>
          <a:solidFill>
            <a:srgbClr val="001848"/>
          </a:solidFill>
        </p:spPr>
        <p:txBody>
          <a:bodyPr wrap="square" rtlCol="0">
            <a:spAutoFit/>
          </a:bodyPr>
          <a:lstStyle/>
          <a:p>
            <a:pPr marL="347662">
              <a:buSzPct val="150000"/>
            </a:pPr>
            <a:endParaRPr lang="en-US" sz="2400" b="1" dirty="0"/>
          </a:p>
          <a:p>
            <a:pPr marL="347663">
              <a:buSzPct val="150000"/>
            </a:pPr>
            <a:r>
              <a:rPr lang="en-US" sz="3200" dirty="0">
                <a:solidFill>
                  <a:schemeClr val="bg1"/>
                </a:solidFill>
              </a:rPr>
              <a:t>Fig. 5. Multiple factors made the workshop helpful.</a:t>
            </a:r>
            <a:endParaRPr lang="en-US" sz="3200" dirty="0">
              <a:solidFill>
                <a:schemeClr val="accent6"/>
              </a:solidFill>
            </a:endParaRPr>
          </a:p>
          <a:p>
            <a:pPr marL="347663">
              <a:buSzPct val="150000"/>
            </a:pPr>
            <a:endParaRPr lang="en-US" sz="2400" b="1" dirty="0"/>
          </a:p>
        </p:txBody>
      </p:sp>
      <p:sp>
        <p:nvSpPr>
          <p:cNvPr id="105" name="TextBox 104">
            <a:extLst>
              <a:ext uri="{FF2B5EF4-FFF2-40B4-BE49-F238E27FC236}">
                <a16:creationId xmlns:a16="http://schemas.microsoft.com/office/drawing/2014/main" id="{29015555-85C9-6A46-B33E-B02535C853A8}"/>
              </a:ext>
            </a:extLst>
          </p:cNvPr>
          <p:cNvSpPr txBox="1"/>
          <p:nvPr/>
        </p:nvSpPr>
        <p:spPr>
          <a:xfrm>
            <a:off x="31419719" y="6537502"/>
            <a:ext cx="9270140" cy="1815882"/>
          </a:xfrm>
          <a:prstGeom prst="rect">
            <a:avLst/>
          </a:prstGeom>
          <a:solidFill>
            <a:srgbClr val="001848"/>
          </a:solidFill>
        </p:spPr>
        <p:txBody>
          <a:bodyPr wrap="square" rtlCol="0">
            <a:spAutoFit/>
          </a:bodyPr>
          <a:lstStyle/>
          <a:p>
            <a:pPr marL="347662">
              <a:buSzPct val="150000"/>
            </a:pPr>
            <a:endParaRPr lang="en-US" sz="2400" b="1" dirty="0"/>
          </a:p>
          <a:p>
            <a:pPr marL="347663">
              <a:buSzPct val="150000"/>
            </a:pPr>
            <a:r>
              <a:rPr lang="en-US" sz="3200" dirty="0">
                <a:solidFill>
                  <a:schemeClr val="bg1"/>
                </a:solidFill>
              </a:rPr>
              <a:t>Fig. 8. Workshop participants encountered several barriers to engaging other faculty</a:t>
            </a:r>
            <a:endParaRPr lang="en-US" sz="3200" dirty="0">
              <a:solidFill>
                <a:schemeClr val="accent6"/>
              </a:solidFill>
            </a:endParaRPr>
          </a:p>
          <a:p>
            <a:pPr marL="347663">
              <a:buSzPct val="150000"/>
            </a:pPr>
            <a:endParaRPr lang="en-US" sz="2400" b="1" dirty="0"/>
          </a:p>
        </p:txBody>
      </p:sp>
    </p:spTree>
    <p:extLst>
      <p:ext uri="{BB962C8B-B14F-4D97-AF65-F5344CB8AC3E}">
        <p14:creationId xmlns:p14="http://schemas.microsoft.com/office/powerpoint/2010/main" val="40325486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C Poster 2019 - jlm.potx" id="{1A68DCC7-9C0C-AF44-AECC-BDEF32FF2A48}" vid="{43591546-07CF-C149-8836-8208D904445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1645</TotalTime>
  <Words>1189</Words>
  <Application>Microsoft Office PowerPoint</Application>
  <PresentationFormat>Custom</PresentationFormat>
  <Paragraphs>119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Successful Strategies for Promoting Change in  Undergraduate Biology Departments   C. Gary Reiness1, Gita Bangera2, Claire Bronson3, Steve Byers4, Bill Davis5, Alyce DeMarais6, Ginger Fitzhugh7, Christine Goedhart8,  Nalani Linder9, Carrie Liston7, Jenny McFarland10, Erika Offerdahl5, Joann Otto11, Carol Pollock8, Pamela Pape-Lindstrom12, Stas Stavrianeas13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Successful Strategies for Promoting Change in  Undergraduate Biology Departments   C. Gary Reiness1, Gita Bangera2, Claire Bronson3, Steve Byers4, Bill Davis5, Alyce DeMarais6, Ginger Fitzhugh7, Christine Goedhart8,  Nalani Linder9, Carrie Liston7, Jenny McFarland10, Erika Offerdahl5, Joann Otto11, Carol Pollock8, Pam Pape-Lindstrom12, Stas Stavrianeas13</dc:title>
  <dc:creator>Gary Reiness</dc:creator>
  <cp:lastModifiedBy>Pamela Pape-Lindstrom</cp:lastModifiedBy>
  <cp:revision>75</cp:revision>
  <cp:lastPrinted>2019-06-17T20:03:35Z</cp:lastPrinted>
  <dcterms:created xsi:type="dcterms:W3CDTF">2019-06-08T23:33:29Z</dcterms:created>
  <dcterms:modified xsi:type="dcterms:W3CDTF">2019-07-10T17:33:30Z</dcterms:modified>
</cp:coreProperties>
</file>