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admin885" TargetMode="External"/><Relationship Id="rId3" Type="http://schemas.openxmlformats.org/officeDocument/2006/relationships/hyperlink" Target="https://thenounproject.com/admin885/collection/business-management-outline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akagami.telu23" TargetMode="External"/><Relationship Id="rId3" Type="http://schemas.openxmlformats.org/officeDocument/2006/relationships/hyperlink" Target="https://thenounproject.com/akagami.telu23/collection/people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coquet_adrien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4c39502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4c39502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sprint 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By 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Juicy Fish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, GB </a:t>
            </a:r>
            <a:endParaRPr sz="1050">
              <a:solidFill>
                <a:srgbClr val="6D6D6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In the </a:t>
            </a:r>
            <a:r>
              <a:rPr lang="en" sz="1050" u="sng">
                <a:solidFill>
                  <a:srgbClr val="6D6D6D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Business Management - Outline Collection</a:t>
            </a:r>
            <a:endParaRPr sz="1050" u="sng">
              <a:solidFill>
                <a:srgbClr val="6D6D6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c3b1ea97b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c3b1ea97b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c3b1ea97b_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c3b1ea97b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c3b1ea97b_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c3b1ea97b_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team 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By 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ABDUL LATIF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, ID </a:t>
            </a:r>
            <a:endParaRPr sz="1050">
              <a:solidFill>
                <a:srgbClr val="6D6D6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In the </a:t>
            </a:r>
            <a:r>
              <a:rPr lang="en" sz="1050" u="sng">
                <a:solidFill>
                  <a:srgbClr val="6D6D6D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people Collection</a:t>
            </a:r>
            <a:endParaRPr sz="1050" u="sng">
              <a:solidFill>
                <a:srgbClr val="6D6D6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c3b1ea97b_7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c3b1ea97b_7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Work 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By 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Adrien Coquet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, FR </a:t>
            </a:r>
            <a:endParaRPr sz="1050">
              <a:solidFill>
                <a:srgbClr val="6D6D6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c3b1ea97b_7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c3b1ea97b_7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c6e98867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c6e9886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8" name="Google Shape;18;p2"/>
          <p:cNvGrpSpPr/>
          <p:nvPr/>
        </p:nvGrpSpPr>
        <p:grpSpPr>
          <a:xfrm>
            <a:off x="829820" y="952044"/>
            <a:ext cx="346483" cy="45826"/>
            <a:chOff x="4580561" y="2589004"/>
            <a:chExt cx="1064464" cy="25200"/>
          </a:xfrm>
        </p:grpSpPr>
        <p:sp>
          <p:nvSpPr>
            <p:cNvPr id="19" name="Google Shape;19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76295" y="952044"/>
            <a:ext cx="346483" cy="45826"/>
            <a:chOff x="4580561" y="2589004"/>
            <a:chExt cx="1064464" cy="25200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F9347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33" name="Google Shape;33;p4"/>
          <p:cNvGrpSpPr/>
          <p:nvPr/>
        </p:nvGrpSpPr>
        <p:grpSpPr>
          <a:xfrm>
            <a:off x="856795" y="873944"/>
            <a:ext cx="346483" cy="45826"/>
            <a:chOff x="4580561" y="2589004"/>
            <a:chExt cx="1064464" cy="25200"/>
          </a:xfrm>
        </p:grpSpPr>
        <p:sp>
          <p:nvSpPr>
            <p:cNvPr id="34" name="Google Shape;3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203270" y="873944"/>
            <a:ext cx="346483" cy="45826"/>
            <a:chOff x="4580561" y="2589004"/>
            <a:chExt cx="1064464" cy="25200"/>
          </a:xfrm>
        </p:grpSpPr>
        <p:sp>
          <p:nvSpPr>
            <p:cNvPr id="37" name="Google Shape;3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44" name="Google Shape;44;p5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45" name="Google Shape;4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53" name="Google Shape;53;p6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730000" y="1318650"/>
            <a:ext cx="35277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63" name="Google Shape;63;p7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0"/>
            <a:ext cx="4572000" cy="4429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" name="Google Shape;73;p8"/>
          <p:cNvSpPr txBox="1"/>
          <p:nvPr>
            <p:ph idx="2" type="body"/>
          </p:nvPr>
        </p:nvSpPr>
        <p:spPr>
          <a:xfrm>
            <a:off x="5155175" y="1180650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74" name="Google Shape;74;p8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75" name="Google Shape;7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78" name="Google Shape;7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idx="1" type="body"/>
          </p:nvPr>
        </p:nvSpPr>
        <p:spPr>
          <a:xfrm>
            <a:off x="723300" y="374390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4F9347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0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○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■"/>
              <a:defRPr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Char char="○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4448850"/>
            <a:ext cx="9144000" cy="694800"/>
          </a:xfrm>
          <a:prstGeom prst="rect">
            <a:avLst/>
          </a:prstGeom>
          <a:solidFill>
            <a:srgbClr val="4F9347"/>
          </a:solidFill>
          <a:ln cap="flat" cmpd="sng" w="9525">
            <a:solidFill>
              <a:srgbClr val="4F93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31550" y="4544125"/>
            <a:ext cx="8887800" cy="49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26804" l="0" r="0" t="0"/>
          <a:stretch/>
        </p:blipFill>
        <p:spPr>
          <a:xfrm>
            <a:off x="167400" y="4544125"/>
            <a:ext cx="507437" cy="4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76650" y="4585625"/>
            <a:ext cx="5824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FROM PIECES TO PATTERNS</a:t>
            </a:r>
            <a:r>
              <a:rPr b="1" lang="en"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1" lang="en" sz="1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BIOME INSTITUTE 2021</a:t>
            </a:r>
            <a:endParaRPr b="1" sz="17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5025" y="4605375"/>
            <a:ext cx="138012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8525" y="4607900"/>
            <a:ext cx="1302167" cy="376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ctrTitle"/>
          </p:nvPr>
        </p:nvSpPr>
        <p:spPr>
          <a:xfrm>
            <a:off x="853625" y="951025"/>
            <a:ext cx="7021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F9347"/>
                </a:solidFill>
              </a:rPr>
              <a:t>Scientists Offering Solutions </a:t>
            </a:r>
            <a:r>
              <a:rPr lang="en">
                <a:solidFill>
                  <a:srgbClr val="4F9347"/>
                </a:solidFill>
              </a:rPr>
              <a:t>through</a:t>
            </a:r>
            <a:r>
              <a:rPr lang="en">
                <a:solidFill>
                  <a:srgbClr val="4F9347"/>
                </a:solidFill>
              </a:rPr>
              <a:t> Sprints</a:t>
            </a:r>
            <a:endParaRPr>
              <a:solidFill>
                <a:srgbClr val="4F9347"/>
              </a:solidFill>
            </a:endParaRPr>
          </a:p>
        </p:txBody>
      </p:sp>
      <p:sp>
        <p:nvSpPr>
          <p:cNvPr id="95" name="Google Shape;95;p12"/>
          <p:cNvSpPr txBox="1"/>
          <p:nvPr>
            <p:ph idx="1" type="subTitle"/>
          </p:nvPr>
        </p:nvSpPr>
        <p:spPr>
          <a:xfrm>
            <a:off x="756050" y="2687125"/>
            <a:ext cx="8130000" cy="13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2B2B2B"/>
                </a:solidFill>
              </a:rPr>
              <a:t>Tonya C. Bates (UNC Charlotte), </a:t>
            </a:r>
            <a:r>
              <a:rPr lang="en">
                <a:solidFill>
                  <a:srgbClr val="2B2B2B"/>
                </a:solidFill>
              </a:rPr>
              <a:t>Carlos Goller (NC State), </a:t>
            </a:r>
            <a:endParaRPr>
              <a:solidFill>
                <a:srgbClr val="2B2B2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2B2B2B"/>
                </a:solidFill>
              </a:rPr>
              <a:t>Lynda Gonzales (UT Austin), </a:t>
            </a:r>
            <a:r>
              <a:rPr lang="en">
                <a:solidFill>
                  <a:srgbClr val="2B2B2B"/>
                </a:solidFill>
              </a:rPr>
              <a:t>Jennifer Kovacs (Agnes Scott College), </a:t>
            </a:r>
            <a:endParaRPr>
              <a:solidFill>
                <a:srgbClr val="2B2B2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2B2B2B"/>
                </a:solidFill>
              </a:rPr>
              <a:t>Anne Rea (Maryville College) Alice Tarun (St. Lawrence Univ), </a:t>
            </a:r>
            <a:endParaRPr>
              <a:solidFill>
                <a:srgbClr val="2B2B2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2B2B2B"/>
                </a:solidFill>
              </a:rPr>
              <a:t>Crystal Schalmo (Green Dragon Conservation Education)</a:t>
            </a:r>
            <a:endParaRPr>
              <a:solidFill>
                <a:srgbClr val="2B2B2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500">
                <a:solidFill>
                  <a:srgbClr val="4F9347"/>
                </a:solidFill>
              </a:rPr>
              <a:t>Science Sprint Format Overview</a:t>
            </a:r>
            <a:endParaRPr sz="2500">
              <a:solidFill>
                <a:srgbClr val="4F93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2B2B2B"/>
                </a:solidFill>
                <a:latin typeface="Lato"/>
                <a:ea typeface="Lato"/>
                <a:cs typeface="Lato"/>
                <a:sym typeface="Lato"/>
              </a:rPr>
              <a:t>Our goal: To learn the process of how to guide a Science Sprint within our communities in the Spring of 2022</a:t>
            </a:r>
            <a:endParaRPr i="1" sz="1500">
              <a:solidFill>
                <a:srgbClr val="2B2B2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i="1" sz="1500">
              <a:solidFill>
                <a:srgbClr val="2B2B2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727650" y="2226450"/>
            <a:ext cx="7688700" cy="16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Introductions and kickoff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Identification of the problem/research statement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Team formation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Working sessions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Final Deliverable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900" y="1936650"/>
            <a:ext cx="2474100" cy="24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F9347"/>
                </a:solidFill>
              </a:rPr>
              <a:t>Introductions &amp; Kick Off</a:t>
            </a:r>
            <a:endParaRPr sz="2500">
              <a:solidFill>
                <a:srgbClr val="4F93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000"/>
              <a:buChar char="●"/>
            </a:pPr>
            <a:r>
              <a:rPr lang="en">
                <a:solidFill>
                  <a:srgbClr val="2B2B2B"/>
                </a:solidFill>
              </a:rPr>
              <a:t>Start with introductions from everyone participating in the sprint, including facilitators, experts, guests, and participants. </a:t>
            </a:r>
            <a:endParaRPr>
              <a:solidFill>
                <a:srgbClr val="2B2B2B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000"/>
              <a:buChar char="●"/>
            </a:pPr>
            <a:r>
              <a:rPr lang="en">
                <a:solidFill>
                  <a:srgbClr val="2B2B2B"/>
                </a:solidFill>
              </a:rPr>
              <a:t>This first part of the day often includes an icebreaker or networking activity, explanation of what a sprint is and expectations/goals. </a:t>
            </a:r>
            <a:endParaRPr>
              <a:solidFill>
                <a:srgbClr val="2B2B2B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F9347"/>
                </a:solidFill>
              </a:rPr>
              <a:t>The Problem</a:t>
            </a:r>
            <a:endParaRPr sz="2500">
              <a:solidFill>
                <a:srgbClr val="4F93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i="1" lang="en" sz="1500">
                <a:solidFill>
                  <a:srgbClr val="2B2B2B"/>
                </a:solidFill>
                <a:latin typeface="Lato"/>
                <a:ea typeface="Lato"/>
                <a:cs typeface="Lato"/>
                <a:sym typeface="Lato"/>
              </a:rPr>
              <a:t>Open-ended and vague, stimulates creative thinking, real life relevance with accompanying background research to provide context </a:t>
            </a:r>
            <a:endParaRPr i="1" sz="1500">
              <a:solidFill>
                <a:srgbClr val="2B2B2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729450" y="2146625"/>
            <a:ext cx="8298300" cy="22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Tonya Bates: Get Involved in Biological Sciences at Charlotte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Alice Tarun: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Chocolate in a Time of Climate Change</a:t>
            </a:r>
            <a:endParaRPr sz="1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Alice Tarun: </a:t>
            </a:r>
            <a:r>
              <a:rPr lang="en" sz="1200">
                <a:solidFill>
                  <a:schemeClr val="dk2"/>
                </a:solidFill>
              </a:rPr>
              <a:t>Genomics for ALL?  How do we increase diversity of DNA databases?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Lynda Gonzales: What data currently exists to inform us about DEI issues in the college?  What does it tell us about student experiences, and how do we use this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information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 to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positively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 impact decision-making and change? </a:t>
            </a:r>
            <a:endParaRPr sz="1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Carlos Goller: How can we sustainably dispose of electronic waste?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Jen Kovacs: How do urbanization and redlining affect urban bird communities?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Crystal Schalmo: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What barriers do San Diego communities have to access green space and fresh food? </a:t>
            </a:r>
            <a:endParaRPr sz="1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Anne Rea: Exploration of microscopy using native plant sampling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F9347"/>
                </a:solidFill>
              </a:rPr>
              <a:t>Team </a:t>
            </a:r>
            <a:r>
              <a:rPr lang="en" sz="2500">
                <a:solidFill>
                  <a:srgbClr val="4F9347"/>
                </a:solidFill>
              </a:rPr>
              <a:t>Formation</a:t>
            </a:r>
            <a:r>
              <a:rPr b="0" lang="en" sz="2500"/>
              <a:t> </a:t>
            </a:r>
            <a:endParaRPr b="0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2B2B2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2B2B2B"/>
                </a:solidFill>
                <a:latin typeface="Lato"/>
                <a:ea typeface="Lato"/>
                <a:cs typeface="Lato"/>
                <a:sym typeface="Lato"/>
              </a:rPr>
              <a:t>Facilitators or participants create teams. Teams can be created based on problems, skills, or interests. Multidisciplinary teams create diverse perspectives.</a:t>
            </a:r>
            <a:endParaRPr sz="4000">
              <a:solidFill>
                <a:srgbClr val="2B2B2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025" y="1928400"/>
            <a:ext cx="2899950" cy="28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729450" y="978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F9347"/>
                </a:solidFill>
              </a:rPr>
              <a:t>Working Sessions</a:t>
            </a:r>
            <a:endParaRPr sz="2500">
              <a:solidFill>
                <a:srgbClr val="4F934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2B2B2B"/>
                </a:solidFill>
                <a:latin typeface="Lato"/>
                <a:ea typeface="Lato"/>
                <a:cs typeface="Lato"/>
                <a:sym typeface="Lato"/>
              </a:rPr>
              <a:t>Teams use working sessions to innovate and work through problems; there are usually 2-3 working sessions in one sprint. Soft goals and feedback from facilitators/problem sponsors/mentors are encouraged during these sessions. Select activities that facilitate completion of the goals. Identify the needed resources for these activities.</a:t>
            </a:r>
            <a:endParaRPr i="1" sz="1500">
              <a:solidFill>
                <a:srgbClr val="2B2B2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214" y="2117075"/>
            <a:ext cx="2679576" cy="26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727650" y="925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F9347"/>
                </a:solidFill>
              </a:rPr>
              <a:t>Our Final Sprint Deliverables </a:t>
            </a:r>
            <a:endParaRPr sz="2500">
              <a:solidFill>
                <a:srgbClr val="4F93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latin typeface="Lato"/>
                <a:ea typeface="Lato"/>
                <a:cs typeface="Lato"/>
                <a:sym typeface="Lato"/>
              </a:rPr>
              <a:t>Summarize a student's process and proposed solution to the problem; can be a sketch, PowerPoint presentation, document, etc. Examples of information of a deliverable: summary of problem; summary of research; summary of solution and why it addresses a need; challenges faced; stakeholders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560950" y="23380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Tonya Bates: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Three recommendations will be provided to either the Biological Sciences chair, faculty and/or appropriate departmental committee(s).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Alice Tarun: </a:t>
            </a: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</a:rPr>
              <a:t>Short-term and long-term recommendations addressing climate change effects on Cacao growers and global chocolate production</a:t>
            </a:r>
            <a:endParaRPr sz="12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</a:rPr>
              <a:t>Alice Tarun: </a:t>
            </a:r>
            <a:r>
              <a:rPr lang="en" sz="1200">
                <a:solidFill>
                  <a:schemeClr val="dk2"/>
                </a:solidFill>
              </a:rPr>
              <a:t>Student-led sprint on Genomics in Spring 2022 as their final exam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</a:rPr>
              <a:t>Lynda Gonzales: Students will provide recommendations around DEI issues to College of Natural Sciences leadership</a:t>
            </a:r>
            <a:endParaRPr sz="12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Carlos Goller: Launch a sprint on e-waste in Spring 2022 with student clubs &amp; course students.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Jen Kovacs: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Completed code, bird biodiversity analysis, and QGIS maps for multiple cities in the US.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Crystal Schalmo: </a:t>
            </a: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</a:rPr>
              <a:t>Shareable community maps outlining access to fresh food and greenspaces in San Diego</a:t>
            </a:r>
            <a:endParaRPr sz="12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</a:rPr>
              <a:t>Anne Rea: Shared students’ own microscopy images of native plants</a:t>
            </a:r>
            <a:endParaRPr sz="12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ctrTitle"/>
          </p:nvPr>
        </p:nvSpPr>
        <p:spPr>
          <a:xfrm>
            <a:off x="853625" y="951025"/>
            <a:ext cx="7021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F9347"/>
                </a:solidFill>
              </a:rPr>
              <a:t>Scientists Offering Solutions through Sprints</a:t>
            </a:r>
            <a:endParaRPr>
              <a:solidFill>
                <a:srgbClr val="4F9347"/>
              </a:solidFill>
            </a:endParaRPr>
          </a:p>
        </p:txBody>
      </p:sp>
      <p:sp>
        <p:nvSpPr>
          <p:cNvPr id="138" name="Google Shape;138;p19"/>
          <p:cNvSpPr txBox="1"/>
          <p:nvPr>
            <p:ph idx="1" type="subTitle"/>
          </p:nvPr>
        </p:nvSpPr>
        <p:spPr>
          <a:xfrm>
            <a:off x="756050" y="2687125"/>
            <a:ext cx="8130000" cy="13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2B2B2B"/>
                </a:solidFill>
              </a:rPr>
              <a:t>Tonya C. Bates (UNC Charlotte), Carlos Goller (NC State), </a:t>
            </a:r>
            <a:endParaRPr>
              <a:solidFill>
                <a:srgbClr val="2B2B2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2B2B2B"/>
                </a:solidFill>
              </a:rPr>
              <a:t>Lynda Gonzales (UT Austin), Jennifer Kovacs (Agnes Scott College), </a:t>
            </a:r>
            <a:endParaRPr>
              <a:solidFill>
                <a:srgbClr val="2B2B2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2B2B2B"/>
                </a:solidFill>
              </a:rPr>
              <a:t>Anne Rea (Maryville College) Alice Tarun (St. Lawrence Univ), </a:t>
            </a:r>
            <a:endParaRPr>
              <a:solidFill>
                <a:srgbClr val="2B2B2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2B2B2B"/>
                </a:solidFill>
              </a:rPr>
              <a:t>Crystal Schalmo (Green Dragon Conservation Education)</a:t>
            </a:r>
            <a:endParaRPr>
              <a:solidFill>
                <a:srgbClr val="2B2B2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000000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