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14"/>
  </p:notesMasterIdLst>
  <p:sldIdLst>
    <p:sldId id="259" r:id="rId3"/>
    <p:sldId id="296" r:id="rId4"/>
    <p:sldId id="295" r:id="rId5"/>
    <p:sldId id="294" r:id="rId6"/>
    <p:sldId id="297" r:id="rId7"/>
    <p:sldId id="257" r:id="rId8"/>
    <p:sldId id="260" r:id="rId9"/>
    <p:sldId id="306" r:id="rId10"/>
    <p:sldId id="263" r:id="rId11"/>
    <p:sldId id="261" r:id="rId12"/>
    <p:sldId id="264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  <p:embeddedFont>
      <p:font typeface="Raleway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7562F4-2947-4C27-BB48-4D5894D237AF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FBF9310B-5AFA-4902-83D7-092016AB1237}">
      <dgm:prSet phldrT="[Text]" custT="1"/>
      <dgm:spPr/>
      <dgm:t>
        <a:bodyPr/>
        <a:lstStyle/>
        <a:p>
          <a:r>
            <a:rPr lang="en-US" sz="2000" b="1" dirty="0"/>
            <a:t>Intro to Research</a:t>
          </a:r>
        </a:p>
      </dgm:t>
    </dgm:pt>
    <dgm:pt modelId="{2B6BC3A1-141F-41CB-96DB-A77E99344401}" type="parTrans" cxnId="{363DF32B-E903-42D6-B317-8553A895795D}">
      <dgm:prSet/>
      <dgm:spPr/>
      <dgm:t>
        <a:bodyPr/>
        <a:lstStyle/>
        <a:p>
          <a:endParaRPr lang="en-US" sz="2200"/>
        </a:p>
      </dgm:t>
    </dgm:pt>
    <dgm:pt modelId="{7A3806B1-E990-4449-9632-CCB45D41143B}" type="sibTrans" cxnId="{363DF32B-E903-42D6-B317-8553A895795D}">
      <dgm:prSet/>
      <dgm:spPr/>
      <dgm:t>
        <a:bodyPr/>
        <a:lstStyle/>
        <a:p>
          <a:endParaRPr lang="en-US" sz="2200"/>
        </a:p>
      </dgm:t>
    </dgm:pt>
    <dgm:pt modelId="{4CB4CE50-42FE-4741-88A4-7CAB3ACDECD5}">
      <dgm:prSet phldrT="[Text]" custT="1"/>
      <dgm:spPr/>
      <dgm:t>
        <a:bodyPr/>
        <a:lstStyle/>
        <a:p>
          <a:r>
            <a:rPr lang="en-US" sz="1400" b="1" dirty="0"/>
            <a:t>Oral communication skills</a:t>
          </a:r>
        </a:p>
      </dgm:t>
    </dgm:pt>
    <dgm:pt modelId="{44FF9D55-F41B-45C4-83F2-237A063486F3}" type="parTrans" cxnId="{E6352907-1D6F-4CAC-8886-440748990419}">
      <dgm:prSet/>
      <dgm:spPr/>
      <dgm:t>
        <a:bodyPr/>
        <a:lstStyle/>
        <a:p>
          <a:endParaRPr lang="en-US" sz="2200"/>
        </a:p>
      </dgm:t>
    </dgm:pt>
    <dgm:pt modelId="{2BF88CFF-80EC-45BD-95AB-EAF17E6A88C3}" type="sibTrans" cxnId="{E6352907-1D6F-4CAC-8886-440748990419}">
      <dgm:prSet/>
      <dgm:spPr/>
      <dgm:t>
        <a:bodyPr/>
        <a:lstStyle/>
        <a:p>
          <a:endParaRPr lang="en-US" sz="2200"/>
        </a:p>
      </dgm:t>
    </dgm:pt>
    <dgm:pt modelId="{5514C8AF-85A6-41C8-AF11-501CAE3EB7A6}">
      <dgm:prSet phldrT="[Text]" custT="1"/>
      <dgm:spPr/>
      <dgm:t>
        <a:bodyPr/>
        <a:lstStyle/>
        <a:p>
          <a:r>
            <a:rPr lang="en-US" sz="2000" b="1" dirty="0"/>
            <a:t>Writing and Reading technical skills </a:t>
          </a:r>
        </a:p>
      </dgm:t>
    </dgm:pt>
    <dgm:pt modelId="{43EFE652-2CB0-4E65-A22A-DFD894EDF50A}" type="parTrans" cxnId="{E9B296E8-6499-433A-B812-F25AC577FA9D}">
      <dgm:prSet/>
      <dgm:spPr/>
      <dgm:t>
        <a:bodyPr/>
        <a:lstStyle/>
        <a:p>
          <a:endParaRPr lang="en-US" sz="2200"/>
        </a:p>
      </dgm:t>
    </dgm:pt>
    <dgm:pt modelId="{270E132C-82C1-4B28-96D4-E075916D4B0A}" type="sibTrans" cxnId="{E9B296E8-6499-433A-B812-F25AC577FA9D}">
      <dgm:prSet/>
      <dgm:spPr/>
      <dgm:t>
        <a:bodyPr/>
        <a:lstStyle/>
        <a:p>
          <a:endParaRPr lang="en-US" sz="2200"/>
        </a:p>
      </dgm:t>
    </dgm:pt>
    <dgm:pt modelId="{A9D816D7-8A38-4A67-A9C1-0C8D8A68373E}">
      <dgm:prSet custT="1"/>
      <dgm:spPr/>
      <dgm:t>
        <a:bodyPr/>
        <a:lstStyle/>
        <a:p>
          <a:r>
            <a:rPr lang="en-US" sz="1800" b="1" dirty="0"/>
            <a:t>Quantitative Skills</a:t>
          </a:r>
        </a:p>
      </dgm:t>
    </dgm:pt>
    <dgm:pt modelId="{E94CE555-1A1C-4CC3-9181-C8A357E67E7E}" type="parTrans" cxnId="{9A660930-317A-44C9-9028-C832023E6098}">
      <dgm:prSet/>
      <dgm:spPr/>
      <dgm:t>
        <a:bodyPr/>
        <a:lstStyle/>
        <a:p>
          <a:endParaRPr lang="en-US" sz="2200"/>
        </a:p>
      </dgm:t>
    </dgm:pt>
    <dgm:pt modelId="{3D74C844-37DE-4910-9CF2-CAB9B4448B9E}" type="sibTrans" cxnId="{9A660930-317A-44C9-9028-C832023E6098}">
      <dgm:prSet/>
      <dgm:spPr/>
      <dgm:t>
        <a:bodyPr/>
        <a:lstStyle/>
        <a:p>
          <a:endParaRPr lang="en-US" sz="2200"/>
        </a:p>
      </dgm:t>
    </dgm:pt>
    <dgm:pt modelId="{00828DCD-CA7C-4A6B-B22C-17CC9EEEB536}">
      <dgm:prSet/>
      <dgm:spPr/>
      <dgm:t>
        <a:bodyPr/>
        <a:lstStyle/>
        <a:p>
          <a:r>
            <a:rPr lang="en-US" dirty="0"/>
            <a:t>Wellness and DEI</a:t>
          </a:r>
        </a:p>
      </dgm:t>
    </dgm:pt>
    <dgm:pt modelId="{61AA5754-C93D-4C75-BC0F-ACDE6956C239}" type="parTrans" cxnId="{DD055DD8-2F1F-4420-B2FE-7400A4395FD9}">
      <dgm:prSet/>
      <dgm:spPr/>
      <dgm:t>
        <a:bodyPr/>
        <a:lstStyle/>
        <a:p>
          <a:endParaRPr lang="en-US" sz="2200"/>
        </a:p>
      </dgm:t>
    </dgm:pt>
    <dgm:pt modelId="{DC382022-0735-451E-B757-7CAB87B8BB5F}" type="sibTrans" cxnId="{DD055DD8-2F1F-4420-B2FE-7400A4395FD9}">
      <dgm:prSet/>
      <dgm:spPr/>
      <dgm:t>
        <a:bodyPr/>
        <a:lstStyle/>
        <a:p>
          <a:endParaRPr lang="en-US" sz="2200"/>
        </a:p>
      </dgm:t>
    </dgm:pt>
    <dgm:pt modelId="{FBE0450B-0F68-4778-9E1E-BBC21ACE9985}" type="pres">
      <dgm:prSet presAssocID="{AD7562F4-2947-4C27-BB48-4D5894D237AF}" presName="Name0" presStyleCnt="0">
        <dgm:presLayoutVars>
          <dgm:dir/>
          <dgm:resizeHandles val="exact"/>
        </dgm:presLayoutVars>
      </dgm:prSet>
      <dgm:spPr/>
    </dgm:pt>
    <dgm:pt modelId="{7A4A536B-7C5A-44C9-A8ED-54125997B576}" type="pres">
      <dgm:prSet presAssocID="{AD7562F4-2947-4C27-BB48-4D5894D237AF}" presName="fgShape" presStyleLbl="fgShp" presStyleIdx="0" presStyleCnt="1" custLinFactNeighborY="4441"/>
      <dgm:spPr/>
    </dgm:pt>
    <dgm:pt modelId="{FEB9B4AA-A8D8-4A16-8FF6-B36331937FB1}" type="pres">
      <dgm:prSet presAssocID="{AD7562F4-2947-4C27-BB48-4D5894D237AF}" presName="linComp" presStyleCnt="0"/>
      <dgm:spPr/>
    </dgm:pt>
    <dgm:pt modelId="{153B24C6-9523-4D40-80B2-99CAEF4CD8C9}" type="pres">
      <dgm:prSet presAssocID="{FBF9310B-5AFA-4902-83D7-092016AB1237}" presName="compNode" presStyleCnt="0"/>
      <dgm:spPr/>
    </dgm:pt>
    <dgm:pt modelId="{A742D5D2-2384-47F0-BC24-4D940D701FCE}" type="pres">
      <dgm:prSet presAssocID="{FBF9310B-5AFA-4902-83D7-092016AB1237}" presName="bkgdShape" presStyleLbl="node1" presStyleIdx="0" presStyleCnt="5" custLinFactNeighborY="-222"/>
      <dgm:spPr/>
    </dgm:pt>
    <dgm:pt modelId="{0C7C66B3-4F65-4D49-BD9B-F61C58BCE244}" type="pres">
      <dgm:prSet presAssocID="{FBF9310B-5AFA-4902-83D7-092016AB1237}" presName="nodeTx" presStyleLbl="node1" presStyleIdx="0" presStyleCnt="5">
        <dgm:presLayoutVars>
          <dgm:bulletEnabled val="1"/>
        </dgm:presLayoutVars>
      </dgm:prSet>
      <dgm:spPr/>
    </dgm:pt>
    <dgm:pt modelId="{38064964-33CC-4EFD-B486-C5CB8039F236}" type="pres">
      <dgm:prSet presAssocID="{FBF9310B-5AFA-4902-83D7-092016AB1237}" presName="invisiNode" presStyleLbl="node1" presStyleIdx="0" presStyleCnt="5"/>
      <dgm:spPr/>
    </dgm:pt>
    <dgm:pt modelId="{B2AFC659-78E7-408A-B6C4-3BD8CCDCC003}" type="pres">
      <dgm:prSet presAssocID="{FBF9310B-5AFA-4902-83D7-092016AB1237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C90D219-408E-4D6B-8442-DCA5FDCAEBE9}" type="pres">
      <dgm:prSet presAssocID="{7A3806B1-E990-4449-9632-CCB45D41143B}" presName="sibTrans" presStyleLbl="sibTrans2D1" presStyleIdx="0" presStyleCnt="0"/>
      <dgm:spPr/>
    </dgm:pt>
    <dgm:pt modelId="{ADDDCE9C-83C0-4A2F-9C69-58F4904FF4F0}" type="pres">
      <dgm:prSet presAssocID="{4CB4CE50-42FE-4741-88A4-7CAB3ACDECD5}" presName="compNode" presStyleCnt="0"/>
      <dgm:spPr/>
    </dgm:pt>
    <dgm:pt modelId="{26C9DD03-CD98-4290-8FE8-7DF4DF3C3742}" type="pres">
      <dgm:prSet presAssocID="{4CB4CE50-42FE-4741-88A4-7CAB3ACDECD5}" presName="bkgdShape" presStyleLbl="node1" presStyleIdx="1" presStyleCnt="5"/>
      <dgm:spPr/>
    </dgm:pt>
    <dgm:pt modelId="{0B442A1E-5F0E-43A2-AC39-8FC8A85B3B0E}" type="pres">
      <dgm:prSet presAssocID="{4CB4CE50-42FE-4741-88A4-7CAB3ACDECD5}" presName="nodeTx" presStyleLbl="node1" presStyleIdx="1" presStyleCnt="5">
        <dgm:presLayoutVars>
          <dgm:bulletEnabled val="1"/>
        </dgm:presLayoutVars>
      </dgm:prSet>
      <dgm:spPr/>
    </dgm:pt>
    <dgm:pt modelId="{61530864-7A7E-4EA5-97CE-6E7E62F3F3A2}" type="pres">
      <dgm:prSet presAssocID="{4CB4CE50-42FE-4741-88A4-7CAB3ACDECD5}" presName="invisiNode" presStyleLbl="node1" presStyleIdx="1" presStyleCnt="5"/>
      <dgm:spPr/>
    </dgm:pt>
    <dgm:pt modelId="{C8180A92-4FC2-4753-8F01-137EBE3CCE67}" type="pres">
      <dgm:prSet presAssocID="{4CB4CE50-42FE-4741-88A4-7CAB3ACDECD5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CEC28B59-576A-4D08-88D2-FC03813B0FA5}" type="pres">
      <dgm:prSet presAssocID="{2BF88CFF-80EC-45BD-95AB-EAF17E6A88C3}" presName="sibTrans" presStyleLbl="sibTrans2D1" presStyleIdx="0" presStyleCnt="0"/>
      <dgm:spPr/>
    </dgm:pt>
    <dgm:pt modelId="{CD5E4997-EC1C-4AE3-A1D0-962285EB79D7}" type="pres">
      <dgm:prSet presAssocID="{5514C8AF-85A6-41C8-AF11-501CAE3EB7A6}" presName="compNode" presStyleCnt="0"/>
      <dgm:spPr/>
    </dgm:pt>
    <dgm:pt modelId="{80932A31-647F-4B33-B88F-557BFAD90D5B}" type="pres">
      <dgm:prSet presAssocID="{5514C8AF-85A6-41C8-AF11-501CAE3EB7A6}" presName="bkgdShape" presStyleLbl="node1" presStyleIdx="2" presStyleCnt="5" custLinFactNeighborY="-666"/>
      <dgm:spPr/>
    </dgm:pt>
    <dgm:pt modelId="{A889F44F-9FA3-4391-BA46-E56C4284D828}" type="pres">
      <dgm:prSet presAssocID="{5514C8AF-85A6-41C8-AF11-501CAE3EB7A6}" presName="nodeTx" presStyleLbl="node1" presStyleIdx="2" presStyleCnt="5">
        <dgm:presLayoutVars>
          <dgm:bulletEnabled val="1"/>
        </dgm:presLayoutVars>
      </dgm:prSet>
      <dgm:spPr/>
    </dgm:pt>
    <dgm:pt modelId="{D49E6B95-3AF8-428E-9943-A165DC384970}" type="pres">
      <dgm:prSet presAssocID="{5514C8AF-85A6-41C8-AF11-501CAE3EB7A6}" presName="invisiNode" presStyleLbl="node1" presStyleIdx="2" presStyleCnt="5"/>
      <dgm:spPr/>
    </dgm:pt>
    <dgm:pt modelId="{4053746D-57F2-4238-B891-21730A9E4C8F}" type="pres">
      <dgm:prSet presAssocID="{5514C8AF-85A6-41C8-AF11-501CAE3EB7A6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  <dgm:pt modelId="{3F8DA725-A6B8-42FD-8505-59A0D84859E8}" type="pres">
      <dgm:prSet presAssocID="{270E132C-82C1-4B28-96D4-E075916D4B0A}" presName="sibTrans" presStyleLbl="sibTrans2D1" presStyleIdx="0" presStyleCnt="0"/>
      <dgm:spPr/>
    </dgm:pt>
    <dgm:pt modelId="{1D333B50-5628-42FF-AB55-ED3D7978DEB8}" type="pres">
      <dgm:prSet presAssocID="{A9D816D7-8A38-4A67-A9C1-0C8D8A68373E}" presName="compNode" presStyleCnt="0"/>
      <dgm:spPr/>
    </dgm:pt>
    <dgm:pt modelId="{F8FC1697-AFA1-4FF3-B565-F7CEBE1E4735}" type="pres">
      <dgm:prSet presAssocID="{A9D816D7-8A38-4A67-A9C1-0C8D8A68373E}" presName="bkgdShape" presStyleLbl="node1" presStyleIdx="3" presStyleCnt="5"/>
      <dgm:spPr/>
    </dgm:pt>
    <dgm:pt modelId="{E0233E2D-B87B-4C91-AA50-C0FF050F34C5}" type="pres">
      <dgm:prSet presAssocID="{A9D816D7-8A38-4A67-A9C1-0C8D8A68373E}" presName="nodeTx" presStyleLbl="node1" presStyleIdx="3" presStyleCnt="5">
        <dgm:presLayoutVars>
          <dgm:bulletEnabled val="1"/>
        </dgm:presLayoutVars>
      </dgm:prSet>
      <dgm:spPr/>
    </dgm:pt>
    <dgm:pt modelId="{92D24247-60BF-4E1C-B869-6803C1E3F4E5}" type="pres">
      <dgm:prSet presAssocID="{A9D816D7-8A38-4A67-A9C1-0C8D8A68373E}" presName="invisiNode" presStyleLbl="node1" presStyleIdx="3" presStyleCnt="5"/>
      <dgm:spPr/>
    </dgm:pt>
    <dgm:pt modelId="{FA3D2F9B-DD9C-478F-AA35-2E0989F1072D}" type="pres">
      <dgm:prSet presAssocID="{A9D816D7-8A38-4A67-A9C1-0C8D8A68373E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026478-3799-4555-B976-29169537E242}" type="pres">
      <dgm:prSet presAssocID="{3D74C844-37DE-4910-9CF2-CAB9B4448B9E}" presName="sibTrans" presStyleLbl="sibTrans2D1" presStyleIdx="0" presStyleCnt="0"/>
      <dgm:spPr/>
    </dgm:pt>
    <dgm:pt modelId="{AAD2DB99-2A97-4C42-8A36-0FBE53FAD610}" type="pres">
      <dgm:prSet presAssocID="{00828DCD-CA7C-4A6B-B22C-17CC9EEEB536}" presName="compNode" presStyleCnt="0"/>
      <dgm:spPr/>
    </dgm:pt>
    <dgm:pt modelId="{D6BFFCCE-A7E3-42EC-9A65-2505E698B1E6}" type="pres">
      <dgm:prSet presAssocID="{00828DCD-CA7C-4A6B-B22C-17CC9EEEB536}" presName="bkgdShape" presStyleLbl="node1" presStyleIdx="4" presStyleCnt="5" custLinFactNeighborY="-222"/>
      <dgm:spPr/>
    </dgm:pt>
    <dgm:pt modelId="{F02E2A51-9854-40A6-A43D-1C4AFA670276}" type="pres">
      <dgm:prSet presAssocID="{00828DCD-CA7C-4A6B-B22C-17CC9EEEB536}" presName="nodeTx" presStyleLbl="node1" presStyleIdx="4" presStyleCnt="5">
        <dgm:presLayoutVars>
          <dgm:bulletEnabled val="1"/>
        </dgm:presLayoutVars>
      </dgm:prSet>
      <dgm:spPr/>
    </dgm:pt>
    <dgm:pt modelId="{FB0E2BE5-A1B0-4C52-A6B8-1041A5FF1640}" type="pres">
      <dgm:prSet presAssocID="{00828DCD-CA7C-4A6B-B22C-17CC9EEEB536}" presName="invisiNode" presStyleLbl="node1" presStyleIdx="4" presStyleCnt="5"/>
      <dgm:spPr/>
    </dgm:pt>
    <dgm:pt modelId="{DD8BD4FD-B125-4E21-AA8C-006B6A77D9F4}" type="pres">
      <dgm:prSet presAssocID="{00828DCD-CA7C-4A6B-B22C-17CC9EEEB536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</dgm:ptLst>
  <dgm:cxnLst>
    <dgm:cxn modelId="{E6352907-1D6F-4CAC-8886-440748990419}" srcId="{AD7562F4-2947-4C27-BB48-4D5894D237AF}" destId="{4CB4CE50-42FE-4741-88A4-7CAB3ACDECD5}" srcOrd="1" destOrd="0" parTransId="{44FF9D55-F41B-45C4-83F2-237A063486F3}" sibTransId="{2BF88CFF-80EC-45BD-95AB-EAF17E6A88C3}"/>
    <dgm:cxn modelId="{DA13A515-5B11-4056-BD0C-7016F37413B5}" type="presOf" srcId="{A9D816D7-8A38-4A67-A9C1-0C8D8A68373E}" destId="{F8FC1697-AFA1-4FF3-B565-F7CEBE1E4735}" srcOrd="0" destOrd="0" presId="urn:microsoft.com/office/officeart/2005/8/layout/hList7"/>
    <dgm:cxn modelId="{9EC5EB17-4331-4966-9826-EFF862945A85}" type="presOf" srcId="{3D74C844-37DE-4910-9CF2-CAB9B4448B9E}" destId="{47026478-3799-4555-B976-29169537E242}" srcOrd="0" destOrd="0" presId="urn:microsoft.com/office/officeart/2005/8/layout/hList7"/>
    <dgm:cxn modelId="{363DF32B-E903-42D6-B317-8553A895795D}" srcId="{AD7562F4-2947-4C27-BB48-4D5894D237AF}" destId="{FBF9310B-5AFA-4902-83D7-092016AB1237}" srcOrd="0" destOrd="0" parTransId="{2B6BC3A1-141F-41CB-96DB-A77E99344401}" sibTransId="{7A3806B1-E990-4449-9632-CCB45D41143B}"/>
    <dgm:cxn modelId="{9A660930-317A-44C9-9028-C832023E6098}" srcId="{AD7562F4-2947-4C27-BB48-4D5894D237AF}" destId="{A9D816D7-8A38-4A67-A9C1-0C8D8A68373E}" srcOrd="3" destOrd="0" parTransId="{E94CE555-1A1C-4CC3-9181-C8A357E67E7E}" sibTransId="{3D74C844-37DE-4910-9CF2-CAB9B4448B9E}"/>
    <dgm:cxn modelId="{45B85B39-CDA3-44BC-9815-AD8E880B32C7}" type="presOf" srcId="{270E132C-82C1-4B28-96D4-E075916D4B0A}" destId="{3F8DA725-A6B8-42FD-8505-59A0D84859E8}" srcOrd="0" destOrd="0" presId="urn:microsoft.com/office/officeart/2005/8/layout/hList7"/>
    <dgm:cxn modelId="{0F386663-8391-4392-BF07-7D486CE4F101}" type="presOf" srcId="{00828DCD-CA7C-4A6B-B22C-17CC9EEEB536}" destId="{D6BFFCCE-A7E3-42EC-9A65-2505E698B1E6}" srcOrd="0" destOrd="0" presId="urn:microsoft.com/office/officeart/2005/8/layout/hList7"/>
    <dgm:cxn modelId="{094BFF69-67F0-4123-BA17-AEA78003A431}" type="presOf" srcId="{00828DCD-CA7C-4A6B-B22C-17CC9EEEB536}" destId="{F02E2A51-9854-40A6-A43D-1C4AFA670276}" srcOrd="1" destOrd="0" presId="urn:microsoft.com/office/officeart/2005/8/layout/hList7"/>
    <dgm:cxn modelId="{222AA56B-534E-4331-9A00-A0B150AB1717}" type="presOf" srcId="{4CB4CE50-42FE-4741-88A4-7CAB3ACDECD5}" destId="{0B442A1E-5F0E-43A2-AC39-8FC8A85B3B0E}" srcOrd="1" destOrd="0" presId="urn:microsoft.com/office/officeart/2005/8/layout/hList7"/>
    <dgm:cxn modelId="{69BA156D-41C6-46F0-9C9C-04230BA1A68F}" type="presOf" srcId="{7A3806B1-E990-4449-9632-CCB45D41143B}" destId="{6C90D219-408E-4D6B-8442-DCA5FDCAEBE9}" srcOrd="0" destOrd="0" presId="urn:microsoft.com/office/officeart/2005/8/layout/hList7"/>
    <dgm:cxn modelId="{222EE077-FE3E-4A1B-AA68-3D4592D71E76}" type="presOf" srcId="{4CB4CE50-42FE-4741-88A4-7CAB3ACDECD5}" destId="{26C9DD03-CD98-4290-8FE8-7DF4DF3C3742}" srcOrd="0" destOrd="0" presId="urn:microsoft.com/office/officeart/2005/8/layout/hList7"/>
    <dgm:cxn modelId="{4EAF3C80-7015-49BE-8CA8-3F92BF77EF02}" type="presOf" srcId="{FBF9310B-5AFA-4902-83D7-092016AB1237}" destId="{A742D5D2-2384-47F0-BC24-4D940D701FCE}" srcOrd="0" destOrd="0" presId="urn:microsoft.com/office/officeart/2005/8/layout/hList7"/>
    <dgm:cxn modelId="{EEC1A783-04DE-4CA0-9753-D99B26B8CF23}" type="presOf" srcId="{A9D816D7-8A38-4A67-A9C1-0C8D8A68373E}" destId="{E0233E2D-B87B-4C91-AA50-C0FF050F34C5}" srcOrd="1" destOrd="0" presId="urn:microsoft.com/office/officeart/2005/8/layout/hList7"/>
    <dgm:cxn modelId="{E189E18C-F371-4427-8670-5309A917C1B9}" type="presOf" srcId="{5514C8AF-85A6-41C8-AF11-501CAE3EB7A6}" destId="{A889F44F-9FA3-4391-BA46-E56C4284D828}" srcOrd="1" destOrd="0" presId="urn:microsoft.com/office/officeart/2005/8/layout/hList7"/>
    <dgm:cxn modelId="{3D21ED91-2251-49FD-854D-4465B5884265}" type="presOf" srcId="{FBF9310B-5AFA-4902-83D7-092016AB1237}" destId="{0C7C66B3-4F65-4D49-BD9B-F61C58BCE244}" srcOrd="1" destOrd="0" presId="urn:microsoft.com/office/officeart/2005/8/layout/hList7"/>
    <dgm:cxn modelId="{A1F2329A-70A1-43E0-94EC-C00B4DB6DD24}" type="presOf" srcId="{5514C8AF-85A6-41C8-AF11-501CAE3EB7A6}" destId="{80932A31-647F-4B33-B88F-557BFAD90D5B}" srcOrd="0" destOrd="0" presId="urn:microsoft.com/office/officeart/2005/8/layout/hList7"/>
    <dgm:cxn modelId="{A82F59A0-6BA3-45C9-8EBE-FE74DB174CA5}" type="presOf" srcId="{AD7562F4-2947-4C27-BB48-4D5894D237AF}" destId="{FBE0450B-0F68-4778-9E1E-BBC21ACE9985}" srcOrd="0" destOrd="0" presId="urn:microsoft.com/office/officeart/2005/8/layout/hList7"/>
    <dgm:cxn modelId="{AE4C15D0-A79A-481A-83F0-4D258DC1515C}" type="presOf" srcId="{2BF88CFF-80EC-45BD-95AB-EAF17E6A88C3}" destId="{CEC28B59-576A-4D08-88D2-FC03813B0FA5}" srcOrd="0" destOrd="0" presId="urn:microsoft.com/office/officeart/2005/8/layout/hList7"/>
    <dgm:cxn modelId="{DD055DD8-2F1F-4420-B2FE-7400A4395FD9}" srcId="{AD7562F4-2947-4C27-BB48-4D5894D237AF}" destId="{00828DCD-CA7C-4A6B-B22C-17CC9EEEB536}" srcOrd="4" destOrd="0" parTransId="{61AA5754-C93D-4C75-BC0F-ACDE6956C239}" sibTransId="{DC382022-0735-451E-B757-7CAB87B8BB5F}"/>
    <dgm:cxn modelId="{E9B296E8-6499-433A-B812-F25AC577FA9D}" srcId="{AD7562F4-2947-4C27-BB48-4D5894D237AF}" destId="{5514C8AF-85A6-41C8-AF11-501CAE3EB7A6}" srcOrd="2" destOrd="0" parTransId="{43EFE652-2CB0-4E65-A22A-DFD894EDF50A}" sibTransId="{270E132C-82C1-4B28-96D4-E075916D4B0A}"/>
    <dgm:cxn modelId="{E7C67AEC-AF47-419B-B8A7-56DA4CB01B8E}" type="presParOf" srcId="{FBE0450B-0F68-4778-9E1E-BBC21ACE9985}" destId="{7A4A536B-7C5A-44C9-A8ED-54125997B576}" srcOrd="0" destOrd="0" presId="urn:microsoft.com/office/officeart/2005/8/layout/hList7"/>
    <dgm:cxn modelId="{93D842B4-9BAB-48AB-BCCD-921CBE6D5C38}" type="presParOf" srcId="{FBE0450B-0F68-4778-9E1E-BBC21ACE9985}" destId="{FEB9B4AA-A8D8-4A16-8FF6-B36331937FB1}" srcOrd="1" destOrd="0" presId="urn:microsoft.com/office/officeart/2005/8/layout/hList7"/>
    <dgm:cxn modelId="{70E2756B-6B25-4208-9B3F-DEABD829355E}" type="presParOf" srcId="{FEB9B4AA-A8D8-4A16-8FF6-B36331937FB1}" destId="{153B24C6-9523-4D40-80B2-99CAEF4CD8C9}" srcOrd="0" destOrd="0" presId="urn:microsoft.com/office/officeart/2005/8/layout/hList7"/>
    <dgm:cxn modelId="{5D3407E2-77D6-451B-AC6A-3F5FD0F9D020}" type="presParOf" srcId="{153B24C6-9523-4D40-80B2-99CAEF4CD8C9}" destId="{A742D5D2-2384-47F0-BC24-4D940D701FCE}" srcOrd="0" destOrd="0" presId="urn:microsoft.com/office/officeart/2005/8/layout/hList7"/>
    <dgm:cxn modelId="{19BCA359-D42E-4C08-967F-A02541E90950}" type="presParOf" srcId="{153B24C6-9523-4D40-80B2-99CAEF4CD8C9}" destId="{0C7C66B3-4F65-4D49-BD9B-F61C58BCE244}" srcOrd="1" destOrd="0" presId="urn:microsoft.com/office/officeart/2005/8/layout/hList7"/>
    <dgm:cxn modelId="{6E9A78A4-A99D-4577-9A55-40ECC11B84AB}" type="presParOf" srcId="{153B24C6-9523-4D40-80B2-99CAEF4CD8C9}" destId="{38064964-33CC-4EFD-B486-C5CB8039F236}" srcOrd="2" destOrd="0" presId="urn:microsoft.com/office/officeart/2005/8/layout/hList7"/>
    <dgm:cxn modelId="{539C79C9-96FA-4CBE-9111-3081A17904C4}" type="presParOf" srcId="{153B24C6-9523-4D40-80B2-99CAEF4CD8C9}" destId="{B2AFC659-78E7-408A-B6C4-3BD8CCDCC003}" srcOrd="3" destOrd="0" presId="urn:microsoft.com/office/officeart/2005/8/layout/hList7"/>
    <dgm:cxn modelId="{476BBFA8-2AD5-4463-A2CE-30FA97761EA6}" type="presParOf" srcId="{FEB9B4AA-A8D8-4A16-8FF6-B36331937FB1}" destId="{6C90D219-408E-4D6B-8442-DCA5FDCAEBE9}" srcOrd="1" destOrd="0" presId="urn:microsoft.com/office/officeart/2005/8/layout/hList7"/>
    <dgm:cxn modelId="{726EED2B-4383-4E57-A0F2-F57C19E27F67}" type="presParOf" srcId="{FEB9B4AA-A8D8-4A16-8FF6-B36331937FB1}" destId="{ADDDCE9C-83C0-4A2F-9C69-58F4904FF4F0}" srcOrd="2" destOrd="0" presId="urn:microsoft.com/office/officeart/2005/8/layout/hList7"/>
    <dgm:cxn modelId="{C8E0D8A3-9B07-459A-BC03-7CD5AF331E4D}" type="presParOf" srcId="{ADDDCE9C-83C0-4A2F-9C69-58F4904FF4F0}" destId="{26C9DD03-CD98-4290-8FE8-7DF4DF3C3742}" srcOrd="0" destOrd="0" presId="urn:microsoft.com/office/officeart/2005/8/layout/hList7"/>
    <dgm:cxn modelId="{871FD29A-B7A1-410F-BC49-9648DBC854E7}" type="presParOf" srcId="{ADDDCE9C-83C0-4A2F-9C69-58F4904FF4F0}" destId="{0B442A1E-5F0E-43A2-AC39-8FC8A85B3B0E}" srcOrd="1" destOrd="0" presId="urn:microsoft.com/office/officeart/2005/8/layout/hList7"/>
    <dgm:cxn modelId="{7428B6AD-A7BF-4959-A110-5C1C7D5DE2B0}" type="presParOf" srcId="{ADDDCE9C-83C0-4A2F-9C69-58F4904FF4F0}" destId="{61530864-7A7E-4EA5-97CE-6E7E62F3F3A2}" srcOrd="2" destOrd="0" presId="urn:microsoft.com/office/officeart/2005/8/layout/hList7"/>
    <dgm:cxn modelId="{706C7F2D-7476-4ED7-9B3C-374EB92C9991}" type="presParOf" srcId="{ADDDCE9C-83C0-4A2F-9C69-58F4904FF4F0}" destId="{C8180A92-4FC2-4753-8F01-137EBE3CCE67}" srcOrd="3" destOrd="0" presId="urn:microsoft.com/office/officeart/2005/8/layout/hList7"/>
    <dgm:cxn modelId="{DC745118-461C-429E-A6C1-193229C0361B}" type="presParOf" srcId="{FEB9B4AA-A8D8-4A16-8FF6-B36331937FB1}" destId="{CEC28B59-576A-4D08-88D2-FC03813B0FA5}" srcOrd="3" destOrd="0" presId="urn:microsoft.com/office/officeart/2005/8/layout/hList7"/>
    <dgm:cxn modelId="{2BF81AF6-0CD6-4537-BC65-5D0D1F7FE2A4}" type="presParOf" srcId="{FEB9B4AA-A8D8-4A16-8FF6-B36331937FB1}" destId="{CD5E4997-EC1C-4AE3-A1D0-962285EB79D7}" srcOrd="4" destOrd="0" presId="urn:microsoft.com/office/officeart/2005/8/layout/hList7"/>
    <dgm:cxn modelId="{A210C78D-D2AE-487F-81C7-32D32C783300}" type="presParOf" srcId="{CD5E4997-EC1C-4AE3-A1D0-962285EB79D7}" destId="{80932A31-647F-4B33-B88F-557BFAD90D5B}" srcOrd="0" destOrd="0" presId="urn:microsoft.com/office/officeart/2005/8/layout/hList7"/>
    <dgm:cxn modelId="{2FC4FF36-CFCE-4614-8B79-6D2EE45D6312}" type="presParOf" srcId="{CD5E4997-EC1C-4AE3-A1D0-962285EB79D7}" destId="{A889F44F-9FA3-4391-BA46-E56C4284D828}" srcOrd="1" destOrd="0" presId="urn:microsoft.com/office/officeart/2005/8/layout/hList7"/>
    <dgm:cxn modelId="{ACE150B5-F01C-49F3-A5F5-0B0C2EDDD91F}" type="presParOf" srcId="{CD5E4997-EC1C-4AE3-A1D0-962285EB79D7}" destId="{D49E6B95-3AF8-428E-9943-A165DC384970}" srcOrd="2" destOrd="0" presId="urn:microsoft.com/office/officeart/2005/8/layout/hList7"/>
    <dgm:cxn modelId="{44F26153-5D54-4339-9011-D685F2037681}" type="presParOf" srcId="{CD5E4997-EC1C-4AE3-A1D0-962285EB79D7}" destId="{4053746D-57F2-4238-B891-21730A9E4C8F}" srcOrd="3" destOrd="0" presId="urn:microsoft.com/office/officeart/2005/8/layout/hList7"/>
    <dgm:cxn modelId="{A81E071F-BBBD-4462-90B5-7D97DEDA85C3}" type="presParOf" srcId="{FEB9B4AA-A8D8-4A16-8FF6-B36331937FB1}" destId="{3F8DA725-A6B8-42FD-8505-59A0D84859E8}" srcOrd="5" destOrd="0" presId="urn:microsoft.com/office/officeart/2005/8/layout/hList7"/>
    <dgm:cxn modelId="{3541D893-4537-4EFD-B69A-36B87E28CDF8}" type="presParOf" srcId="{FEB9B4AA-A8D8-4A16-8FF6-B36331937FB1}" destId="{1D333B50-5628-42FF-AB55-ED3D7978DEB8}" srcOrd="6" destOrd="0" presId="urn:microsoft.com/office/officeart/2005/8/layout/hList7"/>
    <dgm:cxn modelId="{AA364E25-10CA-4A37-A24E-E3E9CE4BF84B}" type="presParOf" srcId="{1D333B50-5628-42FF-AB55-ED3D7978DEB8}" destId="{F8FC1697-AFA1-4FF3-B565-F7CEBE1E4735}" srcOrd="0" destOrd="0" presId="urn:microsoft.com/office/officeart/2005/8/layout/hList7"/>
    <dgm:cxn modelId="{CCF5DA8C-DCF0-44AA-B989-BC048D61D829}" type="presParOf" srcId="{1D333B50-5628-42FF-AB55-ED3D7978DEB8}" destId="{E0233E2D-B87B-4C91-AA50-C0FF050F34C5}" srcOrd="1" destOrd="0" presId="urn:microsoft.com/office/officeart/2005/8/layout/hList7"/>
    <dgm:cxn modelId="{744E0DD4-4401-4AA3-AEAC-170A8162CC15}" type="presParOf" srcId="{1D333B50-5628-42FF-AB55-ED3D7978DEB8}" destId="{92D24247-60BF-4E1C-B869-6803C1E3F4E5}" srcOrd="2" destOrd="0" presId="urn:microsoft.com/office/officeart/2005/8/layout/hList7"/>
    <dgm:cxn modelId="{28841602-31C0-4AB6-9740-919CE70173FD}" type="presParOf" srcId="{1D333B50-5628-42FF-AB55-ED3D7978DEB8}" destId="{FA3D2F9B-DD9C-478F-AA35-2E0989F1072D}" srcOrd="3" destOrd="0" presId="urn:microsoft.com/office/officeart/2005/8/layout/hList7"/>
    <dgm:cxn modelId="{15A4B75D-73B1-4E9B-B274-627F6730FF67}" type="presParOf" srcId="{FEB9B4AA-A8D8-4A16-8FF6-B36331937FB1}" destId="{47026478-3799-4555-B976-29169537E242}" srcOrd="7" destOrd="0" presId="urn:microsoft.com/office/officeart/2005/8/layout/hList7"/>
    <dgm:cxn modelId="{41C2CD6D-CC6A-4EF5-B787-2AADA4193EF1}" type="presParOf" srcId="{FEB9B4AA-A8D8-4A16-8FF6-B36331937FB1}" destId="{AAD2DB99-2A97-4C42-8A36-0FBE53FAD610}" srcOrd="8" destOrd="0" presId="urn:microsoft.com/office/officeart/2005/8/layout/hList7"/>
    <dgm:cxn modelId="{63B9F4D6-8668-438B-9E92-BC06A8909CE6}" type="presParOf" srcId="{AAD2DB99-2A97-4C42-8A36-0FBE53FAD610}" destId="{D6BFFCCE-A7E3-42EC-9A65-2505E698B1E6}" srcOrd="0" destOrd="0" presId="urn:microsoft.com/office/officeart/2005/8/layout/hList7"/>
    <dgm:cxn modelId="{F6160FB1-7E2A-48E7-A187-6E7D9DF74D2B}" type="presParOf" srcId="{AAD2DB99-2A97-4C42-8A36-0FBE53FAD610}" destId="{F02E2A51-9854-40A6-A43D-1C4AFA670276}" srcOrd="1" destOrd="0" presId="urn:microsoft.com/office/officeart/2005/8/layout/hList7"/>
    <dgm:cxn modelId="{15EC5F49-ED2B-457A-90A8-8C8D32FC1F59}" type="presParOf" srcId="{AAD2DB99-2A97-4C42-8A36-0FBE53FAD610}" destId="{FB0E2BE5-A1B0-4C52-A6B8-1041A5FF1640}" srcOrd="2" destOrd="0" presId="urn:microsoft.com/office/officeart/2005/8/layout/hList7"/>
    <dgm:cxn modelId="{33112946-6052-40AD-AEA5-2063021BEFE3}" type="presParOf" srcId="{AAD2DB99-2A97-4C42-8A36-0FBE53FAD610}" destId="{DD8BD4FD-B125-4E21-AA8C-006B6A77D9F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2B1DF6-5879-4CA9-B04A-E6B36EF752B6}" type="doc">
      <dgm:prSet loTypeId="urn:microsoft.com/office/officeart/2005/8/layout/hierarchy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21168C9-B1D0-4290-AAC0-AD3D844E2DE1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</a:rPr>
            <a:t>Intro</a:t>
          </a:r>
        </a:p>
      </dgm:t>
    </dgm:pt>
    <dgm:pt modelId="{17E784A7-2439-468C-A148-5E2BBFA5A1F3}" type="parTrans" cxnId="{B0C53E55-B329-4D16-95BA-B294D674BC7A}">
      <dgm:prSet/>
      <dgm:spPr/>
      <dgm:t>
        <a:bodyPr/>
        <a:lstStyle/>
        <a:p>
          <a:endParaRPr lang="en-US" sz="2200"/>
        </a:p>
      </dgm:t>
    </dgm:pt>
    <dgm:pt modelId="{C3C8D215-8BD7-4C41-9D06-4EBD534D99A8}" type="sibTrans" cxnId="{B0C53E55-B329-4D16-95BA-B294D674BC7A}">
      <dgm:prSet/>
      <dgm:spPr/>
      <dgm:t>
        <a:bodyPr/>
        <a:lstStyle/>
        <a:p>
          <a:endParaRPr lang="en-US" sz="2200"/>
        </a:p>
      </dgm:t>
    </dgm:pt>
    <dgm:pt modelId="{6988A082-1B50-4BB3-A40F-9D795B3C90C7}">
      <dgm:prSet phldrT="[Text]" custT="1"/>
      <dgm:spPr/>
      <dgm:t>
        <a:bodyPr/>
        <a:lstStyle/>
        <a:p>
          <a:r>
            <a:rPr lang="en-US" sz="1600" dirty="0"/>
            <a:t>Introduction to graphs and tables in research communication</a:t>
          </a:r>
        </a:p>
      </dgm:t>
    </dgm:pt>
    <dgm:pt modelId="{36795EE0-E884-485B-A0BD-8F903906A772}" type="parTrans" cxnId="{B0822ACB-0973-4814-BDD9-0AB083B47B33}">
      <dgm:prSet/>
      <dgm:spPr/>
      <dgm:t>
        <a:bodyPr/>
        <a:lstStyle/>
        <a:p>
          <a:endParaRPr lang="en-US" sz="2200"/>
        </a:p>
      </dgm:t>
    </dgm:pt>
    <dgm:pt modelId="{9F4A1205-8583-4500-A0F6-FE9C8320D82E}" type="sibTrans" cxnId="{B0822ACB-0973-4814-BDD9-0AB083B47B33}">
      <dgm:prSet/>
      <dgm:spPr/>
      <dgm:t>
        <a:bodyPr/>
        <a:lstStyle/>
        <a:p>
          <a:endParaRPr lang="en-US" sz="2200"/>
        </a:p>
      </dgm:t>
    </dgm:pt>
    <dgm:pt modelId="{98BEC501-DD0C-45D8-9B7B-6A36CC3BDB60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µ</a:t>
          </a:r>
          <a:r>
            <a:rPr lang="en-US" sz="2000" dirty="0" err="1">
              <a:solidFill>
                <a:schemeClr val="tx1"/>
              </a:solidFill>
            </a:rPr>
            <a:t>DataNugget</a:t>
          </a:r>
          <a:endParaRPr lang="en-US" sz="2000" dirty="0">
            <a:solidFill>
              <a:schemeClr val="tx1"/>
            </a:solidFill>
          </a:endParaRPr>
        </a:p>
      </dgm:t>
    </dgm:pt>
    <dgm:pt modelId="{ED8889EF-E256-4152-A72D-2780D4818B9C}" type="parTrans" cxnId="{47DF10ED-43A8-43AB-A991-16E2D8390C0D}">
      <dgm:prSet/>
      <dgm:spPr/>
      <dgm:t>
        <a:bodyPr/>
        <a:lstStyle/>
        <a:p>
          <a:endParaRPr lang="en-US" sz="2200"/>
        </a:p>
      </dgm:t>
    </dgm:pt>
    <dgm:pt modelId="{DCFFBD3D-6C40-4C49-80F1-E2DA9BFFAE2A}" type="sibTrans" cxnId="{47DF10ED-43A8-43AB-A991-16E2D8390C0D}">
      <dgm:prSet/>
      <dgm:spPr/>
      <dgm:t>
        <a:bodyPr/>
        <a:lstStyle/>
        <a:p>
          <a:endParaRPr lang="en-US" sz="2200"/>
        </a:p>
      </dgm:t>
    </dgm:pt>
    <dgm:pt modelId="{0FC3B3A1-AF69-427A-83C1-ED471A9D956C}">
      <dgm:prSet phldrT="[Text]" custT="1"/>
      <dgm:spPr/>
      <dgm:t>
        <a:bodyPr/>
        <a:lstStyle/>
        <a:p>
          <a:r>
            <a:rPr lang="en-US" sz="1600" dirty="0"/>
            <a:t>A data nugget will be developed using a recent manuscript from an MIP faculty</a:t>
          </a:r>
        </a:p>
      </dgm:t>
    </dgm:pt>
    <dgm:pt modelId="{FEA86263-6838-4D41-BDEE-156E1E26C32B}" type="parTrans" cxnId="{7A90027A-DF76-454E-B782-9DA67F7D7A55}">
      <dgm:prSet/>
      <dgm:spPr/>
      <dgm:t>
        <a:bodyPr/>
        <a:lstStyle/>
        <a:p>
          <a:endParaRPr lang="en-US" sz="2200"/>
        </a:p>
      </dgm:t>
    </dgm:pt>
    <dgm:pt modelId="{6B99D98B-306A-41C2-9F6B-3F674BE000E4}" type="sibTrans" cxnId="{7A90027A-DF76-454E-B782-9DA67F7D7A55}">
      <dgm:prSet/>
      <dgm:spPr/>
      <dgm:t>
        <a:bodyPr/>
        <a:lstStyle/>
        <a:p>
          <a:endParaRPr lang="en-US" sz="2200"/>
        </a:p>
      </dgm:t>
    </dgm:pt>
    <dgm:pt modelId="{30F531F7-F027-46AE-87BF-D3F5E68D7D35}">
      <dgm:prSet phldrT="[Text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</a:rPr>
            <a:t>Scientist spotlight</a:t>
          </a:r>
        </a:p>
      </dgm:t>
    </dgm:pt>
    <dgm:pt modelId="{9578FDF2-AA26-4AD1-B6BC-194FA9C0C3C5}" type="parTrans" cxnId="{1DFE63D1-7611-4A88-B681-025E344C4EDF}">
      <dgm:prSet/>
      <dgm:spPr/>
      <dgm:t>
        <a:bodyPr/>
        <a:lstStyle/>
        <a:p>
          <a:endParaRPr lang="en-US" sz="2200"/>
        </a:p>
      </dgm:t>
    </dgm:pt>
    <dgm:pt modelId="{104A2391-4E5F-4A3C-9B48-30E04BF5DD5C}" type="sibTrans" cxnId="{1DFE63D1-7611-4A88-B681-025E344C4EDF}">
      <dgm:prSet/>
      <dgm:spPr/>
      <dgm:t>
        <a:bodyPr/>
        <a:lstStyle/>
        <a:p>
          <a:endParaRPr lang="en-US" sz="2200"/>
        </a:p>
      </dgm:t>
    </dgm:pt>
    <dgm:pt modelId="{0E503746-C384-43AB-BB2B-DA18695334E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Manuscript discussion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/>
            <a:t>Students compare and contrast their graphs with those in the manuscript</a:t>
          </a:r>
        </a:p>
      </dgm:t>
    </dgm:pt>
    <dgm:pt modelId="{7B54E5AE-F348-4B6A-8537-F8FB11E4AAD2}" type="parTrans" cxnId="{17234303-3156-42C3-9253-AAD9771366A1}">
      <dgm:prSet/>
      <dgm:spPr/>
      <dgm:t>
        <a:bodyPr/>
        <a:lstStyle/>
        <a:p>
          <a:endParaRPr lang="en-US" sz="2200"/>
        </a:p>
      </dgm:t>
    </dgm:pt>
    <dgm:pt modelId="{DA803209-2B7F-494C-A91E-E90EBD61A0FB}" type="sibTrans" cxnId="{17234303-3156-42C3-9253-AAD9771366A1}">
      <dgm:prSet/>
      <dgm:spPr/>
      <dgm:t>
        <a:bodyPr/>
        <a:lstStyle/>
        <a:p>
          <a:endParaRPr lang="en-US" sz="2200"/>
        </a:p>
      </dgm:t>
    </dgm:pt>
    <dgm:pt modelId="{7E450F36-A253-48F3-9193-E36CBD3C66CE}">
      <dgm:prSet phldrT="[Text]" custT="1"/>
      <dgm:spPr/>
      <dgm:t>
        <a:bodyPr/>
        <a:lstStyle/>
        <a:p>
          <a:r>
            <a:rPr lang="en-US" sz="1600" dirty="0"/>
            <a:t>Students present their graphs and meet the author(s) of the manuscript</a:t>
          </a:r>
        </a:p>
      </dgm:t>
    </dgm:pt>
    <dgm:pt modelId="{7BAF2407-357C-4293-B6EA-099C4314A7B6}" type="parTrans" cxnId="{BE6DFDED-8B16-4D51-A710-D3AC0D0074C2}">
      <dgm:prSet/>
      <dgm:spPr/>
      <dgm:t>
        <a:bodyPr/>
        <a:lstStyle/>
        <a:p>
          <a:endParaRPr lang="en-US" sz="2200"/>
        </a:p>
      </dgm:t>
    </dgm:pt>
    <dgm:pt modelId="{71F1DA28-6401-4F72-B4BB-242CDBD75D0F}" type="sibTrans" cxnId="{BE6DFDED-8B16-4D51-A710-D3AC0D0074C2}">
      <dgm:prSet/>
      <dgm:spPr/>
      <dgm:t>
        <a:bodyPr/>
        <a:lstStyle/>
        <a:p>
          <a:endParaRPr lang="en-US" sz="2200"/>
        </a:p>
      </dgm:t>
    </dgm:pt>
    <dgm:pt modelId="{EB434BE6-4D31-48EB-BECF-F5ED44EABD7E}">
      <dgm:prSet phldrT="[Text]" custT="1"/>
      <dgm:spPr/>
      <dgm:t>
        <a:bodyPr/>
        <a:lstStyle/>
        <a:p>
          <a:r>
            <a:rPr lang="en-US" sz="1600" dirty="0"/>
            <a:t>Case studies on science misinformation related to numeric values and graphs</a:t>
          </a:r>
        </a:p>
      </dgm:t>
    </dgm:pt>
    <dgm:pt modelId="{ED2302A7-8390-48D9-A890-FB96C1BE5BF0}" type="parTrans" cxnId="{0E9E422B-3790-4889-AA85-6F298EB592C4}">
      <dgm:prSet/>
      <dgm:spPr/>
      <dgm:t>
        <a:bodyPr/>
        <a:lstStyle/>
        <a:p>
          <a:endParaRPr lang="en-US" sz="2200"/>
        </a:p>
      </dgm:t>
    </dgm:pt>
    <dgm:pt modelId="{CD8B3F3A-122F-414C-960B-8152FAA4387E}" type="sibTrans" cxnId="{0E9E422B-3790-4889-AA85-6F298EB592C4}">
      <dgm:prSet/>
      <dgm:spPr/>
      <dgm:t>
        <a:bodyPr/>
        <a:lstStyle/>
        <a:p>
          <a:endParaRPr lang="en-US" sz="2200"/>
        </a:p>
      </dgm:t>
    </dgm:pt>
    <dgm:pt modelId="{A9A3738C-EBF4-43C6-852B-F43E806C7123}">
      <dgm:prSet phldrT="[Text]" custT="1"/>
      <dgm:spPr/>
      <dgm:t>
        <a:bodyPr/>
        <a:lstStyle/>
        <a:p>
          <a:r>
            <a:rPr lang="en-US" sz="1600" dirty="0"/>
            <a:t>Data: CFU, time (identify best graph type, create graph)</a:t>
          </a:r>
        </a:p>
        <a:p>
          <a:r>
            <a:rPr lang="en-US" sz="1600" dirty="0"/>
            <a:t>Mean and SD are used to infer differences among each group. </a:t>
          </a:r>
        </a:p>
      </dgm:t>
    </dgm:pt>
    <dgm:pt modelId="{2A2D9824-D674-466B-858A-C8C6E79FEB5A}" type="parTrans" cxnId="{0D6D5193-8F1A-4056-9F52-DE27CA7EE334}">
      <dgm:prSet/>
      <dgm:spPr/>
      <dgm:t>
        <a:bodyPr/>
        <a:lstStyle/>
        <a:p>
          <a:endParaRPr lang="en-US" sz="2200"/>
        </a:p>
      </dgm:t>
    </dgm:pt>
    <dgm:pt modelId="{563C409D-063F-4528-829F-27A17249BCCD}" type="sibTrans" cxnId="{0D6D5193-8F1A-4056-9F52-DE27CA7EE334}">
      <dgm:prSet/>
      <dgm:spPr/>
      <dgm:t>
        <a:bodyPr/>
        <a:lstStyle/>
        <a:p>
          <a:endParaRPr lang="en-US" sz="2200"/>
        </a:p>
      </dgm:t>
    </dgm:pt>
    <dgm:pt modelId="{D57FF5EE-5625-4C04-884A-B9A4E603D422}">
      <dgm:prSet custT="1"/>
      <dgm:spPr/>
      <dgm:t>
        <a:bodyPr/>
        <a:lstStyle/>
        <a:p>
          <a:r>
            <a:rPr lang="en-US" sz="1600" dirty="0"/>
            <a:t>Students work in small groups to complete the data nugget</a:t>
          </a:r>
        </a:p>
      </dgm:t>
    </dgm:pt>
    <dgm:pt modelId="{1ADF4692-DCB3-4E03-BA92-593D2CC1E008}" type="parTrans" cxnId="{F173075E-7391-48B9-AF6A-CB493B6FDEE0}">
      <dgm:prSet/>
      <dgm:spPr/>
      <dgm:t>
        <a:bodyPr/>
        <a:lstStyle/>
        <a:p>
          <a:endParaRPr lang="en-US" sz="2200"/>
        </a:p>
      </dgm:t>
    </dgm:pt>
    <dgm:pt modelId="{FCEFEACF-A964-4089-94EE-C05BD419BBAB}" type="sibTrans" cxnId="{F173075E-7391-48B9-AF6A-CB493B6FDEE0}">
      <dgm:prSet/>
      <dgm:spPr/>
      <dgm:t>
        <a:bodyPr/>
        <a:lstStyle/>
        <a:p>
          <a:endParaRPr lang="en-US" sz="2200"/>
        </a:p>
      </dgm:t>
    </dgm:pt>
    <dgm:pt modelId="{70749B30-5F67-46C7-B4B8-D3ACE48FAB96}">
      <dgm:prSet phldrT="[Text]" custT="1"/>
      <dgm:spPr/>
      <dgm:t>
        <a:bodyPr/>
        <a:lstStyle/>
        <a:p>
          <a:r>
            <a:rPr lang="en-US" sz="1800" dirty="0"/>
            <a:t>Interview with the PI/Scientist</a:t>
          </a:r>
        </a:p>
      </dgm:t>
    </dgm:pt>
    <dgm:pt modelId="{35ED39C0-F43B-4848-9A8E-A48DDD378F77}" type="parTrans" cxnId="{C34EA954-D0A8-468D-A3A2-DEA55EDAED10}">
      <dgm:prSet/>
      <dgm:spPr/>
      <dgm:t>
        <a:bodyPr/>
        <a:lstStyle/>
        <a:p>
          <a:endParaRPr lang="en-US"/>
        </a:p>
      </dgm:t>
    </dgm:pt>
    <dgm:pt modelId="{25B95A59-01CE-4FCF-AE25-E18787E89B7E}" type="sibTrans" cxnId="{C34EA954-D0A8-468D-A3A2-DEA55EDAED10}">
      <dgm:prSet/>
      <dgm:spPr/>
      <dgm:t>
        <a:bodyPr/>
        <a:lstStyle/>
        <a:p>
          <a:endParaRPr lang="en-US"/>
        </a:p>
      </dgm:t>
    </dgm:pt>
    <dgm:pt modelId="{B4939E7F-9D2E-48B3-9ED2-B298B428D0AE}" type="pres">
      <dgm:prSet presAssocID="{DF2B1DF6-5879-4CA9-B04A-E6B36EF752B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891626-3622-4117-913E-5184A53720FC}" type="pres">
      <dgm:prSet presAssocID="{D21168C9-B1D0-4290-AAC0-AD3D844E2DE1}" presName="root" presStyleCnt="0"/>
      <dgm:spPr/>
    </dgm:pt>
    <dgm:pt modelId="{C9B162A1-5E48-45FC-ACF6-EE557047A44A}" type="pres">
      <dgm:prSet presAssocID="{D21168C9-B1D0-4290-AAC0-AD3D844E2DE1}" presName="rootComposite" presStyleCnt="0"/>
      <dgm:spPr/>
    </dgm:pt>
    <dgm:pt modelId="{0720F77C-8BD8-4687-86A5-B7F497E64FAD}" type="pres">
      <dgm:prSet presAssocID="{D21168C9-B1D0-4290-AAC0-AD3D844E2DE1}" presName="rootText" presStyleLbl="node1" presStyleIdx="0" presStyleCnt="3" custScaleY="47872" custLinFactNeighborX="-67088" custLinFactNeighborY="-327"/>
      <dgm:spPr/>
    </dgm:pt>
    <dgm:pt modelId="{34CD953E-D5F8-4A08-99D9-E152AEFB2029}" type="pres">
      <dgm:prSet presAssocID="{D21168C9-B1D0-4290-AAC0-AD3D844E2DE1}" presName="rootConnector" presStyleLbl="node1" presStyleIdx="0" presStyleCnt="3"/>
      <dgm:spPr/>
    </dgm:pt>
    <dgm:pt modelId="{233CBFFC-0C4D-481F-8043-C35E0DAF6CD9}" type="pres">
      <dgm:prSet presAssocID="{D21168C9-B1D0-4290-AAC0-AD3D844E2DE1}" presName="childShape" presStyleCnt="0"/>
      <dgm:spPr/>
    </dgm:pt>
    <dgm:pt modelId="{81D7D76C-2DFB-4903-B08F-BC3230817717}" type="pres">
      <dgm:prSet presAssocID="{36795EE0-E884-485B-A0BD-8F903906A772}" presName="Name13" presStyleLbl="parChTrans1D2" presStyleIdx="0" presStyleCnt="8"/>
      <dgm:spPr/>
    </dgm:pt>
    <dgm:pt modelId="{A3E50E47-A053-44EF-8199-5CE0A518287B}" type="pres">
      <dgm:prSet presAssocID="{6988A082-1B50-4BB3-A40F-9D795B3C90C7}" presName="childText" presStyleLbl="bgAcc1" presStyleIdx="0" presStyleCnt="8" custScaleX="149674" custScaleY="165289" custLinFactNeighborX="-45668" custLinFactNeighborY="4402">
        <dgm:presLayoutVars>
          <dgm:bulletEnabled val="1"/>
        </dgm:presLayoutVars>
      </dgm:prSet>
      <dgm:spPr/>
    </dgm:pt>
    <dgm:pt modelId="{B2401658-D9A8-4D41-9CDD-73B20CDA2765}" type="pres">
      <dgm:prSet presAssocID="{ED2302A7-8390-48D9-A890-FB96C1BE5BF0}" presName="Name13" presStyleLbl="parChTrans1D2" presStyleIdx="1" presStyleCnt="8"/>
      <dgm:spPr/>
    </dgm:pt>
    <dgm:pt modelId="{ED2C1625-F645-4D0E-BFD1-9BCE45005FD6}" type="pres">
      <dgm:prSet presAssocID="{EB434BE6-4D31-48EB-BECF-F5ED44EABD7E}" presName="childText" presStyleLbl="bgAcc1" presStyleIdx="1" presStyleCnt="8" custScaleX="157865" custScaleY="232599" custLinFactNeighborX="-51721" custLinFactNeighborY="5071">
        <dgm:presLayoutVars>
          <dgm:bulletEnabled val="1"/>
        </dgm:presLayoutVars>
      </dgm:prSet>
      <dgm:spPr/>
    </dgm:pt>
    <dgm:pt modelId="{883D4DF3-3A1B-492D-80B7-1834E90EAFD4}" type="pres">
      <dgm:prSet presAssocID="{98BEC501-DD0C-45D8-9B7B-6A36CC3BDB60}" presName="root" presStyleCnt="0"/>
      <dgm:spPr/>
    </dgm:pt>
    <dgm:pt modelId="{B9DFD010-CEF2-462E-9B0F-38082632DE74}" type="pres">
      <dgm:prSet presAssocID="{98BEC501-DD0C-45D8-9B7B-6A36CC3BDB60}" presName="rootComposite" presStyleCnt="0"/>
      <dgm:spPr/>
    </dgm:pt>
    <dgm:pt modelId="{8A80DCE6-F611-4DF4-9653-CEEBBA32DB9B}" type="pres">
      <dgm:prSet presAssocID="{98BEC501-DD0C-45D8-9B7B-6A36CC3BDB60}" presName="rootText" presStyleLbl="node1" presStyleIdx="1" presStyleCnt="3" custScaleX="123361" custScaleY="56465" custLinFactNeighborX="-41097" custLinFactNeighborY="-3167"/>
      <dgm:spPr/>
    </dgm:pt>
    <dgm:pt modelId="{24FE4581-AD06-4FC8-8B43-AF45420703D1}" type="pres">
      <dgm:prSet presAssocID="{98BEC501-DD0C-45D8-9B7B-6A36CC3BDB60}" presName="rootConnector" presStyleLbl="node1" presStyleIdx="1" presStyleCnt="3"/>
      <dgm:spPr/>
    </dgm:pt>
    <dgm:pt modelId="{E5616595-73AE-42DB-A971-3300A7774D96}" type="pres">
      <dgm:prSet presAssocID="{98BEC501-DD0C-45D8-9B7B-6A36CC3BDB60}" presName="childShape" presStyleCnt="0"/>
      <dgm:spPr/>
    </dgm:pt>
    <dgm:pt modelId="{C610504F-65CB-4FC7-93A6-5C19A7EC45E9}" type="pres">
      <dgm:prSet presAssocID="{FEA86263-6838-4D41-BDEE-156E1E26C32B}" presName="Name13" presStyleLbl="parChTrans1D2" presStyleIdx="2" presStyleCnt="8"/>
      <dgm:spPr/>
    </dgm:pt>
    <dgm:pt modelId="{B9FBE0FA-418A-46B6-918A-AF7DE64C4B77}" type="pres">
      <dgm:prSet presAssocID="{0FC3B3A1-AF69-427A-83C1-ED471A9D956C}" presName="childText" presStyleLbl="bgAcc1" presStyleIdx="2" presStyleCnt="8" custScaleX="222058" custScaleY="165220" custLinFactNeighborX="-28715" custLinFactNeighborY="-2535">
        <dgm:presLayoutVars>
          <dgm:bulletEnabled val="1"/>
        </dgm:presLayoutVars>
      </dgm:prSet>
      <dgm:spPr/>
    </dgm:pt>
    <dgm:pt modelId="{DEAA833F-74E3-48AF-953E-73E7674EB34D}" type="pres">
      <dgm:prSet presAssocID="{2A2D9824-D674-466B-858A-C8C6E79FEB5A}" presName="Name13" presStyleLbl="parChTrans1D2" presStyleIdx="3" presStyleCnt="8"/>
      <dgm:spPr/>
    </dgm:pt>
    <dgm:pt modelId="{2A498408-9BF5-4D21-B8A9-8A2A55EA5EAF}" type="pres">
      <dgm:prSet presAssocID="{A9A3738C-EBF4-43C6-852B-F43E806C7123}" presName="childText" presStyleLbl="bgAcc1" presStyleIdx="3" presStyleCnt="8" custScaleX="222415" custScaleY="221479" custLinFactNeighborX="-24960" custLinFactNeighborY="-5053">
        <dgm:presLayoutVars>
          <dgm:bulletEnabled val="1"/>
        </dgm:presLayoutVars>
      </dgm:prSet>
      <dgm:spPr/>
    </dgm:pt>
    <dgm:pt modelId="{8BA4C6EC-3E97-4090-B8A4-09F721A75DCB}" type="pres">
      <dgm:prSet presAssocID="{1ADF4692-DCB3-4E03-BA92-593D2CC1E008}" presName="Name13" presStyleLbl="parChTrans1D2" presStyleIdx="4" presStyleCnt="8"/>
      <dgm:spPr/>
    </dgm:pt>
    <dgm:pt modelId="{7788691F-2A8B-4863-8DBC-4B267F1202CC}" type="pres">
      <dgm:prSet presAssocID="{D57FF5EE-5625-4C04-884A-B9A4E603D422}" presName="childText" presStyleLbl="bgAcc1" presStyleIdx="4" presStyleCnt="8" custScaleX="216780" custScaleY="108102" custLinFactNeighborX="-19822" custLinFactNeighborY="-5984">
        <dgm:presLayoutVars>
          <dgm:bulletEnabled val="1"/>
        </dgm:presLayoutVars>
      </dgm:prSet>
      <dgm:spPr/>
    </dgm:pt>
    <dgm:pt modelId="{E298D353-AEF4-4FBE-A035-2BBDC58BB9E1}" type="pres">
      <dgm:prSet presAssocID="{30F531F7-F027-46AE-87BF-D3F5E68D7D35}" presName="root" presStyleCnt="0"/>
      <dgm:spPr/>
    </dgm:pt>
    <dgm:pt modelId="{ACF60064-E6A9-427A-9AD2-68BC00E139F5}" type="pres">
      <dgm:prSet presAssocID="{30F531F7-F027-46AE-87BF-D3F5E68D7D35}" presName="rootComposite" presStyleCnt="0"/>
      <dgm:spPr/>
    </dgm:pt>
    <dgm:pt modelId="{E1274803-7F85-4187-A30B-DBE4BDDE587F}" type="pres">
      <dgm:prSet presAssocID="{30F531F7-F027-46AE-87BF-D3F5E68D7D35}" presName="rootText" presStyleLbl="node1" presStyleIdx="2" presStyleCnt="3" custScaleX="156053" custScaleY="53543"/>
      <dgm:spPr/>
    </dgm:pt>
    <dgm:pt modelId="{875E0D6C-CE2F-4107-B0CC-2C95B6093E29}" type="pres">
      <dgm:prSet presAssocID="{30F531F7-F027-46AE-87BF-D3F5E68D7D35}" presName="rootConnector" presStyleLbl="node1" presStyleIdx="2" presStyleCnt="3"/>
      <dgm:spPr/>
    </dgm:pt>
    <dgm:pt modelId="{4E54DF62-632A-4421-9047-7BC1F22BB9FA}" type="pres">
      <dgm:prSet presAssocID="{30F531F7-F027-46AE-87BF-D3F5E68D7D35}" presName="childShape" presStyleCnt="0"/>
      <dgm:spPr/>
    </dgm:pt>
    <dgm:pt modelId="{8D1FCB44-1AC7-4B4B-B815-114A15FFFD1F}" type="pres">
      <dgm:prSet presAssocID="{7B54E5AE-F348-4B6A-8537-F8FB11E4AAD2}" presName="Name13" presStyleLbl="parChTrans1D2" presStyleIdx="5" presStyleCnt="8"/>
      <dgm:spPr/>
    </dgm:pt>
    <dgm:pt modelId="{02C48C8B-E92F-4109-9CD3-81F41608DBD4}" type="pres">
      <dgm:prSet presAssocID="{0E503746-C384-43AB-BB2B-DA18695334EF}" presName="childText" presStyleLbl="bgAcc1" presStyleIdx="5" presStyleCnt="8" custScaleX="276933" custScaleY="179822" custLinFactNeighborX="1484" custLinFactNeighborY="1229">
        <dgm:presLayoutVars>
          <dgm:bulletEnabled val="1"/>
        </dgm:presLayoutVars>
      </dgm:prSet>
      <dgm:spPr/>
    </dgm:pt>
    <dgm:pt modelId="{9BFA4BB9-7795-4D36-AB0A-257CE72A46FC}" type="pres">
      <dgm:prSet presAssocID="{7BAF2407-357C-4293-B6EA-099C4314A7B6}" presName="Name13" presStyleLbl="parChTrans1D2" presStyleIdx="6" presStyleCnt="8"/>
      <dgm:spPr/>
    </dgm:pt>
    <dgm:pt modelId="{A50B73F2-3E11-49DC-8413-BB03F843FBFA}" type="pres">
      <dgm:prSet presAssocID="{7E450F36-A253-48F3-9193-E36CBD3C66CE}" presName="childText" presStyleLbl="bgAcc1" presStyleIdx="6" presStyleCnt="8" custScaleX="213875" custScaleY="142708" custLinFactNeighborX="2659" custLinFactNeighborY="11442">
        <dgm:presLayoutVars>
          <dgm:bulletEnabled val="1"/>
        </dgm:presLayoutVars>
      </dgm:prSet>
      <dgm:spPr/>
    </dgm:pt>
    <dgm:pt modelId="{F1D2F197-6D3F-4250-9F92-D85B04A28E94}" type="pres">
      <dgm:prSet presAssocID="{35ED39C0-F43B-4848-9A8E-A48DDD378F77}" presName="Name13" presStyleLbl="parChTrans1D2" presStyleIdx="7" presStyleCnt="8"/>
      <dgm:spPr/>
    </dgm:pt>
    <dgm:pt modelId="{80FE72B0-3BEF-4565-A4CD-D2E3C1818F07}" type="pres">
      <dgm:prSet presAssocID="{70749B30-5F67-46C7-B4B8-D3ACE48FAB96}" presName="childText" presStyleLbl="bgAcc1" presStyleIdx="7" presStyleCnt="8" custScaleX="191607" custScaleY="142708" custLinFactNeighborX="2659" custLinFactNeighborY="11442">
        <dgm:presLayoutVars>
          <dgm:bulletEnabled val="1"/>
        </dgm:presLayoutVars>
      </dgm:prSet>
      <dgm:spPr/>
    </dgm:pt>
  </dgm:ptLst>
  <dgm:cxnLst>
    <dgm:cxn modelId="{17234303-3156-42C3-9253-AAD9771366A1}" srcId="{30F531F7-F027-46AE-87BF-D3F5E68D7D35}" destId="{0E503746-C384-43AB-BB2B-DA18695334EF}" srcOrd="0" destOrd="0" parTransId="{7B54E5AE-F348-4B6A-8537-F8FB11E4AAD2}" sibTransId="{DA803209-2B7F-494C-A91E-E90EBD61A0FB}"/>
    <dgm:cxn modelId="{EC2D040F-D484-4CCC-AAE8-1F0114112F7F}" type="presOf" srcId="{0E503746-C384-43AB-BB2B-DA18695334EF}" destId="{02C48C8B-E92F-4109-9CD3-81F41608DBD4}" srcOrd="0" destOrd="0" presId="urn:microsoft.com/office/officeart/2005/8/layout/hierarchy3"/>
    <dgm:cxn modelId="{0E9E422B-3790-4889-AA85-6F298EB592C4}" srcId="{D21168C9-B1D0-4290-AAC0-AD3D844E2DE1}" destId="{EB434BE6-4D31-48EB-BECF-F5ED44EABD7E}" srcOrd="1" destOrd="0" parTransId="{ED2302A7-8390-48D9-A890-FB96C1BE5BF0}" sibTransId="{CD8B3F3A-122F-414C-960B-8152FAA4387E}"/>
    <dgm:cxn modelId="{B6CC092F-BE85-4CD3-AA7A-B40362831F7D}" type="presOf" srcId="{1ADF4692-DCB3-4E03-BA92-593D2CC1E008}" destId="{8BA4C6EC-3E97-4090-B8A4-09F721A75DCB}" srcOrd="0" destOrd="0" presId="urn:microsoft.com/office/officeart/2005/8/layout/hierarchy3"/>
    <dgm:cxn modelId="{4A8BFC36-90B7-4B6C-9695-3D51D33800EA}" type="presOf" srcId="{2A2D9824-D674-466B-858A-C8C6E79FEB5A}" destId="{DEAA833F-74E3-48AF-953E-73E7674EB34D}" srcOrd="0" destOrd="0" presId="urn:microsoft.com/office/officeart/2005/8/layout/hierarchy3"/>
    <dgm:cxn modelId="{F173075E-7391-48B9-AF6A-CB493B6FDEE0}" srcId="{98BEC501-DD0C-45D8-9B7B-6A36CC3BDB60}" destId="{D57FF5EE-5625-4C04-884A-B9A4E603D422}" srcOrd="2" destOrd="0" parTransId="{1ADF4692-DCB3-4E03-BA92-593D2CC1E008}" sibTransId="{FCEFEACF-A964-4089-94EE-C05BD419BBAB}"/>
    <dgm:cxn modelId="{5B5F3E4B-EA5C-4A68-A3C9-3D6FAE4175CA}" type="presOf" srcId="{FEA86263-6838-4D41-BDEE-156E1E26C32B}" destId="{C610504F-65CB-4FC7-93A6-5C19A7EC45E9}" srcOrd="0" destOrd="0" presId="urn:microsoft.com/office/officeart/2005/8/layout/hierarchy3"/>
    <dgm:cxn modelId="{F902356C-2A74-4122-A271-111A47AAEF66}" type="presOf" srcId="{70749B30-5F67-46C7-B4B8-D3ACE48FAB96}" destId="{80FE72B0-3BEF-4565-A4CD-D2E3C1818F07}" srcOrd="0" destOrd="0" presId="urn:microsoft.com/office/officeart/2005/8/layout/hierarchy3"/>
    <dgm:cxn modelId="{31498953-6971-451C-A311-8A3E9E387DB5}" type="presOf" srcId="{0FC3B3A1-AF69-427A-83C1-ED471A9D956C}" destId="{B9FBE0FA-418A-46B6-918A-AF7DE64C4B77}" srcOrd="0" destOrd="0" presId="urn:microsoft.com/office/officeart/2005/8/layout/hierarchy3"/>
    <dgm:cxn modelId="{C34EA954-D0A8-468D-A3A2-DEA55EDAED10}" srcId="{30F531F7-F027-46AE-87BF-D3F5E68D7D35}" destId="{70749B30-5F67-46C7-B4B8-D3ACE48FAB96}" srcOrd="2" destOrd="0" parTransId="{35ED39C0-F43B-4848-9A8E-A48DDD378F77}" sibTransId="{25B95A59-01CE-4FCF-AE25-E18787E89B7E}"/>
    <dgm:cxn modelId="{82092E55-E450-4729-AF48-718D240124FD}" type="presOf" srcId="{35ED39C0-F43B-4848-9A8E-A48DDD378F77}" destId="{F1D2F197-6D3F-4250-9F92-D85B04A28E94}" srcOrd="0" destOrd="0" presId="urn:microsoft.com/office/officeart/2005/8/layout/hierarchy3"/>
    <dgm:cxn modelId="{B0C53E55-B329-4D16-95BA-B294D674BC7A}" srcId="{DF2B1DF6-5879-4CA9-B04A-E6B36EF752B6}" destId="{D21168C9-B1D0-4290-AAC0-AD3D844E2DE1}" srcOrd="0" destOrd="0" parTransId="{17E784A7-2439-468C-A148-5E2BBFA5A1F3}" sibTransId="{C3C8D215-8BD7-4C41-9D06-4EBD534D99A8}"/>
    <dgm:cxn modelId="{14711257-0241-44C3-877A-270870D70B65}" type="presOf" srcId="{30F531F7-F027-46AE-87BF-D3F5E68D7D35}" destId="{875E0D6C-CE2F-4107-B0CC-2C95B6093E29}" srcOrd="1" destOrd="0" presId="urn:microsoft.com/office/officeart/2005/8/layout/hierarchy3"/>
    <dgm:cxn modelId="{2704C377-1746-40B8-A392-A006D7DC475B}" type="presOf" srcId="{36795EE0-E884-485B-A0BD-8F903906A772}" destId="{81D7D76C-2DFB-4903-B08F-BC3230817717}" srcOrd="0" destOrd="0" presId="urn:microsoft.com/office/officeart/2005/8/layout/hierarchy3"/>
    <dgm:cxn modelId="{01F2F258-F07A-4236-BCE8-80B655E830B0}" type="presOf" srcId="{98BEC501-DD0C-45D8-9B7B-6A36CC3BDB60}" destId="{24FE4581-AD06-4FC8-8B43-AF45420703D1}" srcOrd="1" destOrd="0" presId="urn:microsoft.com/office/officeart/2005/8/layout/hierarchy3"/>
    <dgm:cxn modelId="{7A90027A-DF76-454E-B782-9DA67F7D7A55}" srcId="{98BEC501-DD0C-45D8-9B7B-6A36CC3BDB60}" destId="{0FC3B3A1-AF69-427A-83C1-ED471A9D956C}" srcOrd="0" destOrd="0" parTransId="{FEA86263-6838-4D41-BDEE-156E1E26C32B}" sibTransId="{6B99D98B-306A-41C2-9F6B-3F674BE000E4}"/>
    <dgm:cxn modelId="{594F8182-CC0F-42C2-B5A4-34F6C54562AF}" type="presOf" srcId="{DF2B1DF6-5879-4CA9-B04A-E6B36EF752B6}" destId="{B4939E7F-9D2E-48B3-9ED2-B298B428D0AE}" srcOrd="0" destOrd="0" presId="urn:microsoft.com/office/officeart/2005/8/layout/hierarchy3"/>
    <dgm:cxn modelId="{A95E2283-AE5F-409D-B35D-9393C80199AF}" type="presOf" srcId="{D21168C9-B1D0-4290-AAC0-AD3D844E2DE1}" destId="{0720F77C-8BD8-4687-86A5-B7F497E64FAD}" srcOrd="0" destOrd="0" presId="urn:microsoft.com/office/officeart/2005/8/layout/hierarchy3"/>
    <dgm:cxn modelId="{F5B04D84-2EF6-4C1C-B5A3-427111D966F5}" type="presOf" srcId="{30F531F7-F027-46AE-87BF-D3F5E68D7D35}" destId="{E1274803-7F85-4187-A30B-DBE4BDDE587F}" srcOrd="0" destOrd="0" presId="urn:microsoft.com/office/officeart/2005/8/layout/hierarchy3"/>
    <dgm:cxn modelId="{0D6D5193-8F1A-4056-9F52-DE27CA7EE334}" srcId="{98BEC501-DD0C-45D8-9B7B-6A36CC3BDB60}" destId="{A9A3738C-EBF4-43C6-852B-F43E806C7123}" srcOrd="1" destOrd="0" parTransId="{2A2D9824-D674-466B-858A-C8C6E79FEB5A}" sibTransId="{563C409D-063F-4528-829F-27A17249BCCD}"/>
    <dgm:cxn modelId="{92146EA0-253B-49E7-8BC1-154D2B5D1E27}" type="presOf" srcId="{A9A3738C-EBF4-43C6-852B-F43E806C7123}" destId="{2A498408-9BF5-4D21-B8A9-8A2A55EA5EAF}" srcOrd="0" destOrd="0" presId="urn:microsoft.com/office/officeart/2005/8/layout/hierarchy3"/>
    <dgm:cxn modelId="{62A0F1AF-7D08-477E-8E33-82C8755B16E8}" type="presOf" srcId="{7BAF2407-357C-4293-B6EA-099C4314A7B6}" destId="{9BFA4BB9-7795-4D36-AB0A-257CE72A46FC}" srcOrd="0" destOrd="0" presId="urn:microsoft.com/office/officeart/2005/8/layout/hierarchy3"/>
    <dgm:cxn modelId="{DA9C69B2-7C73-4841-BF8B-F4A9B937B331}" type="presOf" srcId="{D21168C9-B1D0-4290-AAC0-AD3D844E2DE1}" destId="{34CD953E-D5F8-4A08-99D9-E152AEFB2029}" srcOrd="1" destOrd="0" presId="urn:microsoft.com/office/officeart/2005/8/layout/hierarchy3"/>
    <dgm:cxn modelId="{B0822ACB-0973-4814-BDD9-0AB083B47B33}" srcId="{D21168C9-B1D0-4290-AAC0-AD3D844E2DE1}" destId="{6988A082-1B50-4BB3-A40F-9D795B3C90C7}" srcOrd="0" destOrd="0" parTransId="{36795EE0-E884-485B-A0BD-8F903906A772}" sibTransId="{9F4A1205-8583-4500-A0F6-FE9C8320D82E}"/>
    <dgm:cxn modelId="{E27499CF-E4DB-428D-B2C6-FF1901D53714}" type="presOf" srcId="{D57FF5EE-5625-4C04-884A-B9A4E603D422}" destId="{7788691F-2A8B-4863-8DBC-4B267F1202CC}" srcOrd="0" destOrd="0" presId="urn:microsoft.com/office/officeart/2005/8/layout/hierarchy3"/>
    <dgm:cxn modelId="{1DFE63D1-7611-4A88-B681-025E344C4EDF}" srcId="{DF2B1DF6-5879-4CA9-B04A-E6B36EF752B6}" destId="{30F531F7-F027-46AE-87BF-D3F5E68D7D35}" srcOrd="2" destOrd="0" parTransId="{9578FDF2-AA26-4AD1-B6BC-194FA9C0C3C5}" sibTransId="{104A2391-4E5F-4A3C-9B48-30E04BF5DD5C}"/>
    <dgm:cxn modelId="{9D410ED8-B421-4F72-8817-B00C40548D5F}" type="presOf" srcId="{EB434BE6-4D31-48EB-BECF-F5ED44EABD7E}" destId="{ED2C1625-F645-4D0E-BFD1-9BCE45005FD6}" srcOrd="0" destOrd="0" presId="urn:microsoft.com/office/officeart/2005/8/layout/hierarchy3"/>
    <dgm:cxn modelId="{C6C1EEE5-E176-4D22-B085-8564EAA50A59}" type="presOf" srcId="{6988A082-1B50-4BB3-A40F-9D795B3C90C7}" destId="{A3E50E47-A053-44EF-8199-5CE0A518287B}" srcOrd="0" destOrd="0" presId="urn:microsoft.com/office/officeart/2005/8/layout/hierarchy3"/>
    <dgm:cxn modelId="{47DF10ED-43A8-43AB-A991-16E2D8390C0D}" srcId="{DF2B1DF6-5879-4CA9-B04A-E6B36EF752B6}" destId="{98BEC501-DD0C-45D8-9B7B-6A36CC3BDB60}" srcOrd="1" destOrd="0" parTransId="{ED8889EF-E256-4152-A72D-2780D4818B9C}" sibTransId="{DCFFBD3D-6C40-4C49-80F1-E2DA9BFFAE2A}"/>
    <dgm:cxn modelId="{BE6DFDED-8B16-4D51-A710-D3AC0D0074C2}" srcId="{30F531F7-F027-46AE-87BF-D3F5E68D7D35}" destId="{7E450F36-A253-48F3-9193-E36CBD3C66CE}" srcOrd="1" destOrd="0" parTransId="{7BAF2407-357C-4293-B6EA-099C4314A7B6}" sibTransId="{71F1DA28-6401-4F72-B4BB-242CDBD75D0F}"/>
    <dgm:cxn modelId="{3F0F08F8-50B5-439C-80F9-39B61D42FC0B}" type="presOf" srcId="{7B54E5AE-F348-4B6A-8537-F8FB11E4AAD2}" destId="{8D1FCB44-1AC7-4B4B-B815-114A15FFFD1F}" srcOrd="0" destOrd="0" presId="urn:microsoft.com/office/officeart/2005/8/layout/hierarchy3"/>
    <dgm:cxn modelId="{77525DF9-1E6A-49A5-B426-1C30E062D972}" type="presOf" srcId="{98BEC501-DD0C-45D8-9B7B-6A36CC3BDB60}" destId="{8A80DCE6-F611-4DF4-9653-CEEBBA32DB9B}" srcOrd="0" destOrd="0" presId="urn:microsoft.com/office/officeart/2005/8/layout/hierarchy3"/>
    <dgm:cxn modelId="{FEBE18FC-6908-494A-B1A9-1424609DB29C}" type="presOf" srcId="{ED2302A7-8390-48D9-A890-FB96C1BE5BF0}" destId="{B2401658-D9A8-4D41-9CDD-73B20CDA2765}" srcOrd="0" destOrd="0" presId="urn:microsoft.com/office/officeart/2005/8/layout/hierarchy3"/>
    <dgm:cxn modelId="{0AFD84FF-47EF-478F-8304-E9755A76DA6F}" type="presOf" srcId="{7E450F36-A253-48F3-9193-E36CBD3C66CE}" destId="{A50B73F2-3E11-49DC-8413-BB03F843FBFA}" srcOrd="0" destOrd="0" presId="urn:microsoft.com/office/officeart/2005/8/layout/hierarchy3"/>
    <dgm:cxn modelId="{347F0B5F-FC84-4A27-BAEA-63F45738CB83}" type="presParOf" srcId="{B4939E7F-9D2E-48B3-9ED2-B298B428D0AE}" destId="{CA891626-3622-4117-913E-5184A53720FC}" srcOrd="0" destOrd="0" presId="urn:microsoft.com/office/officeart/2005/8/layout/hierarchy3"/>
    <dgm:cxn modelId="{6B3A6ACF-598B-4315-A1BA-5F3E66447BF0}" type="presParOf" srcId="{CA891626-3622-4117-913E-5184A53720FC}" destId="{C9B162A1-5E48-45FC-ACF6-EE557047A44A}" srcOrd="0" destOrd="0" presId="urn:microsoft.com/office/officeart/2005/8/layout/hierarchy3"/>
    <dgm:cxn modelId="{BFB7A6A3-3E3A-45F5-98CF-386443A2593D}" type="presParOf" srcId="{C9B162A1-5E48-45FC-ACF6-EE557047A44A}" destId="{0720F77C-8BD8-4687-86A5-B7F497E64FAD}" srcOrd="0" destOrd="0" presId="urn:microsoft.com/office/officeart/2005/8/layout/hierarchy3"/>
    <dgm:cxn modelId="{9EC2EB3F-A21F-4EE1-89DC-01394863472C}" type="presParOf" srcId="{C9B162A1-5E48-45FC-ACF6-EE557047A44A}" destId="{34CD953E-D5F8-4A08-99D9-E152AEFB2029}" srcOrd="1" destOrd="0" presId="urn:microsoft.com/office/officeart/2005/8/layout/hierarchy3"/>
    <dgm:cxn modelId="{0745D33C-D41D-4B3D-A29A-2A0354107FD4}" type="presParOf" srcId="{CA891626-3622-4117-913E-5184A53720FC}" destId="{233CBFFC-0C4D-481F-8043-C35E0DAF6CD9}" srcOrd="1" destOrd="0" presId="urn:microsoft.com/office/officeart/2005/8/layout/hierarchy3"/>
    <dgm:cxn modelId="{5F4E3055-5402-4CAE-94FB-BF86108B4E63}" type="presParOf" srcId="{233CBFFC-0C4D-481F-8043-C35E0DAF6CD9}" destId="{81D7D76C-2DFB-4903-B08F-BC3230817717}" srcOrd="0" destOrd="0" presId="urn:microsoft.com/office/officeart/2005/8/layout/hierarchy3"/>
    <dgm:cxn modelId="{98E71049-93EB-48D7-8179-44BEF612DC6B}" type="presParOf" srcId="{233CBFFC-0C4D-481F-8043-C35E0DAF6CD9}" destId="{A3E50E47-A053-44EF-8199-5CE0A518287B}" srcOrd="1" destOrd="0" presId="urn:microsoft.com/office/officeart/2005/8/layout/hierarchy3"/>
    <dgm:cxn modelId="{2602C220-BECC-49FB-A68F-FA07E7B18BCC}" type="presParOf" srcId="{233CBFFC-0C4D-481F-8043-C35E0DAF6CD9}" destId="{B2401658-D9A8-4D41-9CDD-73B20CDA2765}" srcOrd="2" destOrd="0" presId="urn:microsoft.com/office/officeart/2005/8/layout/hierarchy3"/>
    <dgm:cxn modelId="{25829E8E-4585-41BD-BFD2-1FA423402EB6}" type="presParOf" srcId="{233CBFFC-0C4D-481F-8043-C35E0DAF6CD9}" destId="{ED2C1625-F645-4D0E-BFD1-9BCE45005FD6}" srcOrd="3" destOrd="0" presId="urn:microsoft.com/office/officeart/2005/8/layout/hierarchy3"/>
    <dgm:cxn modelId="{290AAC29-EC56-4F45-9ECA-F77CBB9A8780}" type="presParOf" srcId="{B4939E7F-9D2E-48B3-9ED2-B298B428D0AE}" destId="{883D4DF3-3A1B-492D-80B7-1834E90EAFD4}" srcOrd="1" destOrd="0" presId="urn:microsoft.com/office/officeart/2005/8/layout/hierarchy3"/>
    <dgm:cxn modelId="{216278AD-9D50-4D88-9AA8-D46256C13881}" type="presParOf" srcId="{883D4DF3-3A1B-492D-80B7-1834E90EAFD4}" destId="{B9DFD010-CEF2-462E-9B0F-38082632DE74}" srcOrd="0" destOrd="0" presId="urn:microsoft.com/office/officeart/2005/8/layout/hierarchy3"/>
    <dgm:cxn modelId="{395B5F01-08E1-4CC5-A8C2-BBDBDACADB63}" type="presParOf" srcId="{B9DFD010-CEF2-462E-9B0F-38082632DE74}" destId="{8A80DCE6-F611-4DF4-9653-CEEBBA32DB9B}" srcOrd="0" destOrd="0" presId="urn:microsoft.com/office/officeart/2005/8/layout/hierarchy3"/>
    <dgm:cxn modelId="{F272DD76-280F-4087-8339-FDDB59A24C5D}" type="presParOf" srcId="{B9DFD010-CEF2-462E-9B0F-38082632DE74}" destId="{24FE4581-AD06-4FC8-8B43-AF45420703D1}" srcOrd="1" destOrd="0" presId="urn:microsoft.com/office/officeart/2005/8/layout/hierarchy3"/>
    <dgm:cxn modelId="{5F3EE748-660B-4B6B-BB47-DC00AF641484}" type="presParOf" srcId="{883D4DF3-3A1B-492D-80B7-1834E90EAFD4}" destId="{E5616595-73AE-42DB-A971-3300A7774D96}" srcOrd="1" destOrd="0" presId="urn:microsoft.com/office/officeart/2005/8/layout/hierarchy3"/>
    <dgm:cxn modelId="{9A1B89AD-E0ED-4B2C-8E7C-846A51A26F48}" type="presParOf" srcId="{E5616595-73AE-42DB-A971-3300A7774D96}" destId="{C610504F-65CB-4FC7-93A6-5C19A7EC45E9}" srcOrd="0" destOrd="0" presId="urn:microsoft.com/office/officeart/2005/8/layout/hierarchy3"/>
    <dgm:cxn modelId="{578CE789-62BB-4A63-8445-912293D387A2}" type="presParOf" srcId="{E5616595-73AE-42DB-A971-3300A7774D96}" destId="{B9FBE0FA-418A-46B6-918A-AF7DE64C4B77}" srcOrd="1" destOrd="0" presId="urn:microsoft.com/office/officeart/2005/8/layout/hierarchy3"/>
    <dgm:cxn modelId="{F5C8453B-5C9A-4B2C-8118-C7997A430C18}" type="presParOf" srcId="{E5616595-73AE-42DB-A971-3300A7774D96}" destId="{DEAA833F-74E3-48AF-953E-73E7674EB34D}" srcOrd="2" destOrd="0" presId="urn:microsoft.com/office/officeart/2005/8/layout/hierarchy3"/>
    <dgm:cxn modelId="{C0BE1FC8-7480-44F0-AA1E-2CAFB53874C3}" type="presParOf" srcId="{E5616595-73AE-42DB-A971-3300A7774D96}" destId="{2A498408-9BF5-4D21-B8A9-8A2A55EA5EAF}" srcOrd="3" destOrd="0" presId="urn:microsoft.com/office/officeart/2005/8/layout/hierarchy3"/>
    <dgm:cxn modelId="{DE65C205-823B-4964-9914-37A2311BBF69}" type="presParOf" srcId="{E5616595-73AE-42DB-A971-3300A7774D96}" destId="{8BA4C6EC-3E97-4090-B8A4-09F721A75DCB}" srcOrd="4" destOrd="0" presId="urn:microsoft.com/office/officeart/2005/8/layout/hierarchy3"/>
    <dgm:cxn modelId="{771D97FC-EE1A-4BA8-B60C-FEB145670E4C}" type="presParOf" srcId="{E5616595-73AE-42DB-A971-3300A7774D96}" destId="{7788691F-2A8B-4863-8DBC-4B267F1202CC}" srcOrd="5" destOrd="0" presId="urn:microsoft.com/office/officeart/2005/8/layout/hierarchy3"/>
    <dgm:cxn modelId="{674A40D9-2681-42E5-8BA2-4F195AE25DEE}" type="presParOf" srcId="{B4939E7F-9D2E-48B3-9ED2-B298B428D0AE}" destId="{E298D353-AEF4-4FBE-A035-2BBDC58BB9E1}" srcOrd="2" destOrd="0" presId="urn:microsoft.com/office/officeart/2005/8/layout/hierarchy3"/>
    <dgm:cxn modelId="{03897BE6-D171-4B68-9FBA-3E13A9884E5C}" type="presParOf" srcId="{E298D353-AEF4-4FBE-A035-2BBDC58BB9E1}" destId="{ACF60064-E6A9-427A-9AD2-68BC00E139F5}" srcOrd="0" destOrd="0" presId="urn:microsoft.com/office/officeart/2005/8/layout/hierarchy3"/>
    <dgm:cxn modelId="{311EB8C4-2045-4169-836F-573D1D196813}" type="presParOf" srcId="{ACF60064-E6A9-427A-9AD2-68BC00E139F5}" destId="{E1274803-7F85-4187-A30B-DBE4BDDE587F}" srcOrd="0" destOrd="0" presId="urn:microsoft.com/office/officeart/2005/8/layout/hierarchy3"/>
    <dgm:cxn modelId="{7F8605D6-2A40-4908-BD2A-43DA9411CC12}" type="presParOf" srcId="{ACF60064-E6A9-427A-9AD2-68BC00E139F5}" destId="{875E0D6C-CE2F-4107-B0CC-2C95B6093E29}" srcOrd="1" destOrd="0" presId="urn:microsoft.com/office/officeart/2005/8/layout/hierarchy3"/>
    <dgm:cxn modelId="{63C57756-2DC7-4341-8D43-35C7D37100EE}" type="presParOf" srcId="{E298D353-AEF4-4FBE-A035-2BBDC58BB9E1}" destId="{4E54DF62-632A-4421-9047-7BC1F22BB9FA}" srcOrd="1" destOrd="0" presId="urn:microsoft.com/office/officeart/2005/8/layout/hierarchy3"/>
    <dgm:cxn modelId="{8F2066D5-AB08-4378-903B-FBC626E95495}" type="presParOf" srcId="{4E54DF62-632A-4421-9047-7BC1F22BB9FA}" destId="{8D1FCB44-1AC7-4B4B-B815-114A15FFFD1F}" srcOrd="0" destOrd="0" presId="urn:microsoft.com/office/officeart/2005/8/layout/hierarchy3"/>
    <dgm:cxn modelId="{1DDD82C0-9F10-491E-9578-28527D579721}" type="presParOf" srcId="{4E54DF62-632A-4421-9047-7BC1F22BB9FA}" destId="{02C48C8B-E92F-4109-9CD3-81F41608DBD4}" srcOrd="1" destOrd="0" presId="urn:microsoft.com/office/officeart/2005/8/layout/hierarchy3"/>
    <dgm:cxn modelId="{25541632-A348-4108-BFEB-052CE9AA8A83}" type="presParOf" srcId="{4E54DF62-632A-4421-9047-7BC1F22BB9FA}" destId="{9BFA4BB9-7795-4D36-AB0A-257CE72A46FC}" srcOrd="2" destOrd="0" presId="urn:microsoft.com/office/officeart/2005/8/layout/hierarchy3"/>
    <dgm:cxn modelId="{11D4ADF8-323A-4452-B324-1264F5C27C20}" type="presParOf" srcId="{4E54DF62-632A-4421-9047-7BC1F22BB9FA}" destId="{A50B73F2-3E11-49DC-8413-BB03F843FBFA}" srcOrd="3" destOrd="0" presId="urn:microsoft.com/office/officeart/2005/8/layout/hierarchy3"/>
    <dgm:cxn modelId="{B2550621-F5B2-425B-BEEE-C5234A103D9E}" type="presParOf" srcId="{4E54DF62-632A-4421-9047-7BC1F22BB9FA}" destId="{F1D2F197-6D3F-4250-9F92-D85B04A28E94}" srcOrd="4" destOrd="0" presId="urn:microsoft.com/office/officeart/2005/8/layout/hierarchy3"/>
    <dgm:cxn modelId="{6F5FC4A7-02C3-4257-AE73-3E8E9E123E8E}" type="presParOf" srcId="{4E54DF62-632A-4421-9047-7BC1F22BB9FA}" destId="{80FE72B0-3BEF-4565-A4CD-D2E3C1818F0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42D5D2-2384-47F0-BC24-4D940D701FCE}">
      <dsp:nvSpPr>
        <dsp:cNvPr id="0" name=""/>
        <dsp:cNvSpPr/>
      </dsp:nvSpPr>
      <dsp:spPr>
        <a:xfrm>
          <a:off x="0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Intro to Research</a:t>
          </a:r>
        </a:p>
      </dsp:txBody>
      <dsp:txXfrm>
        <a:off x="0" y="1625600"/>
        <a:ext cx="1629178" cy="1625600"/>
      </dsp:txXfrm>
    </dsp:sp>
    <dsp:sp modelId="{B2AFC659-78E7-408A-B6C4-3BD8CCDCC003}">
      <dsp:nvSpPr>
        <dsp:cNvPr id="0" name=""/>
        <dsp:cNvSpPr/>
      </dsp:nvSpPr>
      <dsp:spPr>
        <a:xfrm>
          <a:off x="137933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C9DD03-CD98-4290-8FE8-7DF4DF3C3742}">
      <dsp:nvSpPr>
        <dsp:cNvPr id="0" name=""/>
        <dsp:cNvSpPr/>
      </dsp:nvSpPr>
      <dsp:spPr>
        <a:xfrm>
          <a:off x="1678053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2715314"/>
            <a:satOff val="13480"/>
            <a:lumOff val="-3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Oral communication skills</a:t>
          </a:r>
        </a:p>
      </dsp:txBody>
      <dsp:txXfrm>
        <a:off x="1678053" y="1625600"/>
        <a:ext cx="1629178" cy="1625600"/>
      </dsp:txXfrm>
    </dsp:sp>
    <dsp:sp modelId="{C8180A92-4FC2-4753-8F01-137EBE3CCE67}">
      <dsp:nvSpPr>
        <dsp:cNvPr id="0" name=""/>
        <dsp:cNvSpPr/>
      </dsp:nvSpPr>
      <dsp:spPr>
        <a:xfrm>
          <a:off x="1815987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32A31-647F-4B33-B88F-557BFAD90D5B}">
      <dsp:nvSpPr>
        <dsp:cNvPr id="0" name=""/>
        <dsp:cNvSpPr/>
      </dsp:nvSpPr>
      <dsp:spPr>
        <a:xfrm>
          <a:off x="3356107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5430629"/>
            <a:satOff val="26961"/>
            <a:lumOff val="-6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Writing and Reading technical skills </a:t>
          </a:r>
        </a:p>
      </dsp:txBody>
      <dsp:txXfrm>
        <a:off x="3356107" y="1625600"/>
        <a:ext cx="1629178" cy="1625600"/>
      </dsp:txXfrm>
    </dsp:sp>
    <dsp:sp modelId="{4053746D-57F2-4238-B891-21730A9E4C8F}">
      <dsp:nvSpPr>
        <dsp:cNvPr id="0" name=""/>
        <dsp:cNvSpPr/>
      </dsp:nvSpPr>
      <dsp:spPr>
        <a:xfrm>
          <a:off x="3494040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C1697-AFA1-4FF3-B565-F7CEBE1E4735}">
      <dsp:nvSpPr>
        <dsp:cNvPr id="0" name=""/>
        <dsp:cNvSpPr/>
      </dsp:nvSpPr>
      <dsp:spPr>
        <a:xfrm>
          <a:off x="5034161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8145943"/>
            <a:satOff val="40441"/>
            <a:lumOff val="-104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Quantitative Skills</a:t>
          </a:r>
        </a:p>
      </dsp:txBody>
      <dsp:txXfrm>
        <a:off x="5034161" y="1625600"/>
        <a:ext cx="1629178" cy="1625600"/>
      </dsp:txXfrm>
    </dsp:sp>
    <dsp:sp modelId="{FA3D2F9B-DD9C-478F-AA35-2E0989F1072D}">
      <dsp:nvSpPr>
        <dsp:cNvPr id="0" name=""/>
        <dsp:cNvSpPr/>
      </dsp:nvSpPr>
      <dsp:spPr>
        <a:xfrm>
          <a:off x="5172094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FFCCE-A7E3-42EC-9A65-2505E698B1E6}">
      <dsp:nvSpPr>
        <dsp:cNvPr id="0" name=""/>
        <dsp:cNvSpPr/>
      </dsp:nvSpPr>
      <dsp:spPr>
        <a:xfrm>
          <a:off x="6712215" y="0"/>
          <a:ext cx="1629178" cy="4064000"/>
        </a:xfrm>
        <a:prstGeom prst="roundRect">
          <a:avLst>
            <a:gd name="adj" fmla="val 10000"/>
          </a:avLst>
        </a:prstGeom>
        <a:solidFill>
          <a:schemeClr val="accent2">
            <a:hueOff val="-10861258"/>
            <a:satOff val="53922"/>
            <a:lumOff val="-1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Wellness and DEI</a:t>
          </a:r>
        </a:p>
      </dsp:txBody>
      <dsp:txXfrm>
        <a:off x="6712215" y="1625600"/>
        <a:ext cx="1629178" cy="1625600"/>
      </dsp:txXfrm>
    </dsp:sp>
    <dsp:sp modelId="{DD8BD4FD-B125-4E21-AA8C-006B6A77D9F4}">
      <dsp:nvSpPr>
        <dsp:cNvPr id="0" name=""/>
        <dsp:cNvSpPr/>
      </dsp:nvSpPr>
      <dsp:spPr>
        <a:xfrm>
          <a:off x="6850148" y="243840"/>
          <a:ext cx="1353312" cy="135331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4A536B-7C5A-44C9-A8ED-54125997B576}">
      <dsp:nvSpPr>
        <dsp:cNvPr id="0" name=""/>
        <dsp:cNvSpPr/>
      </dsp:nvSpPr>
      <dsp:spPr>
        <a:xfrm>
          <a:off x="333655" y="3278272"/>
          <a:ext cx="7674082" cy="60960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0F77C-8BD8-4687-86A5-B7F497E64FAD}">
      <dsp:nvSpPr>
        <dsp:cNvPr id="0" name=""/>
        <dsp:cNvSpPr/>
      </dsp:nvSpPr>
      <dsp:spPr>
        <a:xfrm>
          <a:off x="0" y="654"/>
          <a:ext cx="1296332" cy="3102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</a:rPr>
            <a:t>Intro</a:t>
          </a:r>
        </a:p>
      </dsp:txBody>
      <dsp:txXfrm>
        <a:off x="9088" y="9742"/>
        <a:ext cx="1278156" cy="292114"/>
      </dsp:txXfrm>
    </dsp:sp>
    <dsp:sp modelId="{81D7D76C-2DFB-4903-B08F-BC3230817717}">
      <dsp:nvSpPr>
        <dsp:cNvPr id="0" name=""/>
        <dsp:cNvSpPr/>
      </dsp:nvSpPr>
      <dsp:spPr>
        <a:xfrm>
          <a:off x="129633" y="310944"/>
          <a:ext cx="271490" cy="728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8367"/>
              </a:lnTo>
              <a:lnTo>
                <a:pt x="271490" y="72836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50E47-A053-44EF-8199-5CE0A518287B}">
      <dsp:nvSpPr>
        <dsp:cNvPr id="0" name=""/>
        <dsp:cNvSpPr/>
      </dsp:nvSpPr>
      <dsp:spPr>
        <a:xfrm>
          <a:off x="401123" y="503638"/>
          <a:ext cx="1552218" cy="10713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Introduction to graphs and tables in research communication</a:t>
          </a:r>
        </a:p>
      </dsp:txBody>
      <dsp:txXfrm>
        <a:off x="432502" y="535017"/>
        <a:ext cx="1489460" cy="1008589"/>
      </dsp:txXfrm>
    </dsp:sp>
    <dsp:sp modelId="{B2401658-D9A8-4D41-9CDD-73B20CDA2765}">
      <dsp:nvSpPr>
        <dsp:cNvPr id="0" name=""/>
        <dsp:cNvSpPr/>
      </dsp:nvSpPr>
      <dsp:spPr>
        <a:xfrm>
          <a:off x="129633" y="310944"/>
          <a:ext cx="208716" cy="2184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4233"/>
              </a:lnTo>
              <a:lnTo>
                <a:pt x="208716" y="218423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C1625-F645-4D0E-BFD1-9BCE45005FD6}">
      <dsp:nvSpPr>
        <dsp:cNvPr id="0" name=""/>
        <dsp:cNvSpPr/>
      </dsp:nvSpPr>
      <dsp:spPr>
        <a:xfrm>
          <a:off x="338350" y="1741363"/>
          <a:ext cx="1637164" cy="15076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Case studies on science misinformation related to numeric values and graphs</a:t>
          </a:r>
        </a:p>
      </dsp:txBody>
      <dsp:txXfrm>
        <a:off x="382507" y="1785520"/>
        <a:ext cx="1548850" cy="1419314"/>
      </dsp:txXfrm>
    </dsp:sp>
    <dsp:sp modelId="{8A80DCE6-F611-4DF4-9653-CEEBBA32DB9B}">
      <dsp:nvSpPr>
        <dsp:cNvPr id="0" name=""/>
        <dsp:cNvSpPr/>
      </dsp:nvSpPr>
      <dsp:spPr>
        <a:xfrm>
          <a:off x="1983391" y="0"/>
          <a:ext cx="1599169" cy="3659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µ</a:t>
          </a:r>
          <a:r>
            <a:rPr lang="en-US" sz="2000" kern="1200" dirty="0" err="1">
              <a:solidFill>
                <a:schemeClr val="tx1"/>
              </a:solidFill>
            </a:rPr>
            <a:t>DataNugget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94110" y="10719"/>
        <a:ext cx="1577731" cy="344549"/>
      </dsp:txXfrm>
    </dsp:sp>
    <dsp:sp modelId="{C610504F-65CB-4FC7-93A6-5C19A7EC45E9}">
      <dsp:nvSpPr>
        <dsp:cNvPr id="0" name=""/>
        <dsp:cNvSpPr/>
      </dsp:nvSpPr>
      <dsp:spPr>
        <a:xfrm>
          <a:off x="2143308" y="365987"/>
          <a:ext cx="394877" cy="68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834"/>
              </a:lnTo>
              <a:lnTo>
                <a:pt x="394877" y="68383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BE0FA-418A-46B6-918A-AF7DE64C4B77}">
      <dsp:nvSpPr>
        <dsp:cNvPr id="0" name=""/>
        <dsp:cNvSpPr/>
      </dsp:nvSpPr>
      <dsp:spPr>
        <a:xfrm>
          <a:off x="2538185" y="514371"/>
          <a:ext cx="2302888" cy="1070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 data nugget will be developed using a recent manuscript from an MIP faculty</a:t>
          </a:r>
        </a:p>
      </dsp:txBody>
      <dsp:txXfrm>
        <a:off x="2569551" y="545737"/>
        <a:ext cx="2240156" cy="1008168"/>
      </dsp:txXfrm>
    </dsp:sp>
    <dsp:sp modelId="{DEAA833F-74E3-48AF-953E-73E7674EB34D}">
      <dsp:nvSpPr>
        <dsp:cNvPr id="0" name=""/>
        <dsp:cNvSpPr/>
      </dsp:nvSpPr>
      <dsp:spPr>
        <a:xfrm>
          <a:off x="2143308" y="365987"/>
          <a:ext cx="433819" cy="2082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2782"/>
              </a:lnTo>
              <a:lnTo>
                <a:pt x="433819" y="208278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98408-9BF5-4D21-B8A9-8A2A55EA5EAF}">
      <dsp:nvSpPr>
        <dsp:cNvPr id="0" name=""/>
        <dsp:cNvSpPr/>
      </dsp:nvSpPr>
      <dsp:spPr>
        <a:xfrm>
          <a:off x="2577127" y="1730993"/>
          <a:ext cx="2306591" cy="14355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Data: CFU, time (identify best graph type, create graph)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Mean and SD are used to infer differences among each group. </a:t>
          </a:r>
        </a:p>
      </dsp:txBody>
      <dsp:txXfrm>
        <a:off x="2619173" y="1773039"/>
        <a:ext cx="2222499" cy="1351460"/>
      </dsp:txXfrm>
    </dsp:sp>
    <dsp:sp modelId="{8BA4C6EC-3E97-4090-B8A4-09F721A75DCB}">
      <dsp:nvSpPr>
        <dsp:cNvPr id="0" name=""/>
        <dsp:cNvSpPr/>
      </dsp:nvSpPr>
      <dsp:spPr>
        <a:xfrm>
          <a:off x="2143308" y="365987"/>
          <a:ext cx="487103" cy="330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6906"/>
              </a:lnTo>
              <a:lnTo>
                <a:pt x="487103" y="3306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88691F-2A8B-4863-8DBC-4B267F1202CC}">
      <dsp:nvSpPr>
        <dsp:cNvPr id="0" name=""/>
        <dsp:cNvSpPr/>
      </dsp:nvSpPr>
      <dsp:spPr>
        <a:xfrm>
          <a:off x="2630411" y="3322552"/>
          <a:ext cx="2248152" cy="7006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 work in small groups to complete the data nugget</a:t>
          </a:r>
        </a:p>
      </dsp:txBody>
      <dsp:txXfrm>
        <a:off x="2650933" y="3343074"/>
        <a:ext cx="2207108" cy="659636"/>
      </dsp:txXfrm>
    </dsp:sp>
    <dsp:sp modelId="{E1274803-7F85-4187-A30B-DBE4BDDE587F}">
      <dsp:nvSpPr>
        <dsp:cNvPr id="0" name=""/>
        <dsp:cNvSpPr/>
      </dsp:nvSpPr>
      <dsp:spPr>
        <a:xfrm>
          <a:off x="5062060" y="2773"/>
          <a:ext cx="2022966" cy="34704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Scientist spotlight</a:t>
          </a:r>
        </a:p>
      </dsp:txBody>
      <dsp:txXfrm>
        <a:off x="5072225" y="12938"/>
        <a:ext cx="2002636" cy="326717"/>
      </dsp:txXfrm>
    </dsp:sp>
    <dsp:sp modelId="{8D1FCB44-1AC7-4B4B-B815-114A15FFFD1F}">
      <dsp:nvSpPr>
        <dsp:cNvPr id="0" name=""/>
        <dsp:cNvSpPr/>
      </dsp:nvSpPr>
      <dsp:spPr>
        <a:xfrm>
          <a:off x="5264356" y="349821"/>
          <a:ext cx="217686" cy="752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2780"/>
              </a:lnTo>
              <a:lnTo>
                <a:pt x="217686" y="75278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C48C8B-E92F-4109-9CD3-81F41608DBD4}">
      <dsp:nvSpPr>
        <dsp:cNvPr id="0" name=""/>
        <dsp:cNvSpPr/>
      </dsp:nvSpPr>
      <dsp:spPr>
        <a:xfrm>
          <a:off x="5482043" y="519829"/>
          <a:ext cx="2871978" cy="11655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Manuscript discussion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800" kern="1200" dirty="0"/>
            <a:t>Students compare and contrast their graphs with those in the manuscript</a:t>
          </a:r>
        </a:p>
      </dsp:txBody>
      <dsp:txXfrm>
        <a:off x="5516181" y="553967"/>
        <a:ext cx="2803702" cy="1097269"/>
      </dsp:txXfrm>
    </dsp:sp>
    <dsp:sp modelId="{9BFA4BB9-7795-4D36-AB0A-257CE72A46FC}">
      <dsp:nvSpPr>
        <dsp:cNvPr id="0" name=""/>
        <dsp:cNvSpPr/>
      </dsp:nvSpPr>
      <dsp:spPr>
        <a:xfrm>
          <a:off x="5264356" y="349821"/>
          <a:ext cx="229872" cy="20262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6284"/>
              </a:lnTo>
              <a:lnTo>
                <a:pt x="229872" y="202628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B73F2-3E11-49DC-8413-BB03F843FBFA}">
      <dsp:nvSpPr>
        <dsp:cNvPr id="0" name=""/>
        <dsp:cNvSpPr/>
      </dsp:nvSpPr>
      <dsp:spPr>
        <a:xfrm>
          <a:off x="5494229" y="1913614"/>
          <a:ext cx="2218025" cy="924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Students present their graphs and meet the author(s) of the manuscript</a:t>
          </a:r>
        </a:p>
      </dsp:txBody>
      <dsp:txXfrm>
        <a:off x="5521321" y="1940706"/>
        <a:ext cx="2163841" cy="870801"/>
      </dsp:txXfrm>
    </dsp:sp>
    <dsp:sp modelId="{F1D2F197-6D3F-4250-9F92-D85B04A28E94}">
      <dsp:nvSpPr>
        <dsp:cNvPr id="0" name=""/>
        <dsp:cNvSpPr/>
      </dsp:nvSpPr>
      <dsp:spPr>
        <a:xfrm>
          <a:off x="5264356" y="349821"/>
          <a:ext cx="229872" cy="311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3311"/>
              </a:lnTo>
              <a:lnTo>
                <a:pt x="229872" y="311331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E72B0-3BEF-4565-A4CD-D2E3C1818F07}">
      <dsp:nvSpPr>
        <dsp:cNvPr id="0" name=""/>
        <dsp:cNvSpPr/>
      </dsp:nvSpPr>
      <dsp:spPr>
        <a:xfrm>
          <a:off x="5494229" y="3000640"/>
          <a:ext cx="1987091" cy="9249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Interview with the PI/Scientist</a:t>
          </a:r>
        </a:p>
      </dsp:txBody>
      <dsp:txXfrm>
        <a:off x="5521321" y="3027732"/>
        <a:ext cx="1932907" cy="870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26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0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are your group’s deliverables? Remember these can range from a summary of what you’ve learned (perhaps shared as a blog post) to new learning resources to a reflection on implementing a new strategy.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have you learned about your working group topic?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B2B2B"/>
                </a:solidFill>
                <a:effectLst/>
                <a:latin typeface="open_sansregular"/>
              </a:rPr>
              <a:t>What are your plans going forward?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B2B2B"/>
              </a:solidFill>
              <a:effectLst/>
              <a:latin typeface="open_sansregular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3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0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22B56-4A18-4746-BDB3-291442F18C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86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29450" y="941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829820" y="952044"/>
            <a:ext cx="346483" cy="45826"/>
            <a:chOff x="4580561" y="2589004"/>
            <a:chExt cx="1064464" cy="25200"/>
          </a:xfrm>
        </p:grpSpPr>
        <p:sp>
          <p:nvSpPr>
            <p:cNvPr id="19" name="Google Shape;19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1176295" y="952044"/>
            <a:ext cx="346483" cy="45826"/>
            <a:chOff x="4580561" y="2589004"/>
            <a:chExt cx="1064464" cy="25200"/>
          </a:xfrm>
        </p:grpSpPr>
        <p:sp>
          <p:nvSpPr>
            <p:cNvPr id="22" name="Google Shape;2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DBC1-CB37-4BE2-BB29-3678232D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D181-1AAC-493E-992C-B0E51638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9399-FA69-42DC-BB6E-D91BF325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7923-BE4A-4FCF-817E-B599E62A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A8D87-227B-4171-AEFC-C79B3CAC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8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5FC6-B6AB-4A8E-B01E-F730EF08A9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CBA955-749A-4115-8B05-87D8BA7D5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99501-2306-4041-A34C-9103439C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05E95-30D0-45D7-91D0-759BF03DE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E55F4-0A2A-4EC7-AB70-861AD48DD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27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DBC1-CB37-4BE2-BB29-3678232D1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DD181-1AAC-493E-992C-B0E516381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9399-FA69-42DC-BB6E-D91BF3255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77923-BE4A-4FCF-817E-B599E62A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A8D87-227B-4171-AEFC-C79B3CACC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1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29D11-7732-4857-B271-78815979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BFC07-D797-4CEC-AA3C-04D7D84E5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E4D33-56A1-481D-9D89-DDA8F14FE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1B7CC-5173-4A99-832B-F8D9D3C34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FC9A9-76DD-4C19-9411-4965B291C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19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1354-DAA5-4EEC-91E9-62190A323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D26F-3799-4294-8123-C3BD666DD8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B282C-A367-4652-9EE8-8BAD6361A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8C154-4E32-40F0-AC1C-95EC8D9F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B3DCE-9145-4E1E-904F-4DB98B3C0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44563-877E-4A15-B4F3-6A862831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76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FEF55-C08D-4F8F-885E-A10732F3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4286D4-F6F3-410E-A232-427CF097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288C9-A275-4E90-BE11-2EACB70F2C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193BFE-9AEA-4DEB-9216-40352911E8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2D4D5-D7D6-4D65-BD62-0F2ADC562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8BF51-AF3A-47A3-AC74-B40C12FDC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8156DD-7711-4039-801F-8EDA2CA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97FD45-6540-49FC-B3C5-82F2F1BB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0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62578-3BC9-4867-9A86-B2602495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B9F7A8-C367-4236-B100-E9F5C593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5A6A8F-91AC-4F43-B5C6-341CCFF3E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507ED-E325-4F2C-9F1E-A83F8BCC7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46F08D-93F2-42AC-A075-3DDBFFBEC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FF069-EDA1-4135-BCF2-181C136C1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B60261-4417-4683-B698-3B546911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03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F7E71-5377-4A18-B8CE-E062E9CA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B02E0-584D-4BAE-BE38-A3DFB0F42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3205A-E674-4844-B98B-BA32123EC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79016-2F1C-4FE5-AB1D-45DD82505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30926-6C33-4A6B-9BAB-ECB81BF8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54DD9-71B8-4846-AE08-0DF4EABB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DB70-2F29-4BC2-9718-ED9EE570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5E263-16CD-4CC9-93E5-26D56AF6A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9B71A-6E35-46C5-B05A-F5E479C2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93624-237A-4C3B-9215-FBB61AFE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260C31-20FA-4B17-9CE7-DF835A00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1D214-437C-470F-8F5C-D1052C6F9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0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4F9347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332A0-4AFE-4B65-A69D-64A4C09F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4B8EB-0512-46C9-A44A-891D93F0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43AD5-72DF-42F6-BB77-B215D3C3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60BD-FD64-43B1-807C-B9D172FA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B3A7D-7908-49BA-AC0F-54D610B8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88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C52EE9-C4D3-454B-87FB-D76D13B6D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F8A4AD-2BBF-496B-8AEA-517C39AE0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181D8-FC84-4D50-BE30-B9C690164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580D8-2BAE-4D5E-96B6-367636C7B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71D46-0B30-4928-AF5E-686F430D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19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729325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body" idx="2"/>
          </p:nvPr>
        </p:nvSpPr>
        <p:spPr>
          <a:xfrm>
            <a:off x="4643604" y="17740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45" name="Google Shape;4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48" name="Google Shape;4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29450" y="10138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829820" y="875844"/>
            <a:ext cx="346483" cy="45826"/>
            <a:chOff x="4580561" y="2589004"/>
            <a:chExt cx="1064464" cy="25200"/>
          </a:xfrm>
        </p:grpSpPr>
        <p:sp>
          <p:nvSpPr>
            <p:cNvPr id="54" name="Google Shape;5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6"/>
          <p:cNvGrpSpPr/>
          <p:nvPr/>
        </p:nvGrpSpPr>
        <p:grpSpPr>
          <a:xfrm>
            <a:off x="1176295" y="875844"/>
            <a:ext cx="346483" cy="45826"/>
            <a:chOff x="4580561" y="2589004"/>
            <a:chExt cx="1064464" cy="25200"/>
          </a:xfrm>
        </p:grpSpPr>
        <p:sp>
          <p:nvSpPr>
            <p:cNvPr id="57" name="Google Shape;5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5277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63" name="Google Shape;63;p7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7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67" name="Google Shape;67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"/>
          <p:cNvSpPr/>
          <p:nvPr/>
        </p:nvSpPr>
        <p:spPr>
          <a:xfrm>
            <a:off x="0" y="0"/>
            <a:ext cx="4572000" cy="44298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2"/>
          </p:nvPr>
        </p:nvSpPr>
        <p:spPr>
          <a:xfrm>
            <a:off x="5155175" y="1180650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8"/>
          <p:cNvGrpSpPr/>
          <p:nvPr/>
        </p:nvGrpSpPr>
        <p:grpSpPr>
          <a:xfrm>
            <a:off x="829820" y="1180644"/>
            <a:ext cx="346483" cy="45826"/>
            <a:chOff x="4580561" y="2589004"/>
            <a:chExt cx="1064464" cy="25200"/>
          </a:xfrm>
        </p:grpSpPr>
        <p:sp>
          <p:nvSpPr>
            <p:cNvPr id="75" name="Google Shape;75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4F93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8"/>
          <p:cNvGrpSpPr/>
          <p:nvPr/>
        </p:nvGrpSpPr>
        <p:grpSpPr>
          <a:xfrm>
            <a:off x="1176295" y="1180644"/>
            <a:ext cx="346483" cy="45826"/>
            <a:chOff x="4580561" y="2589004"/>
            <a:chExt cx="1064464" cy="25200"/>
          </a:xfrm>
        </p:grpSpPr>
        <p:sp>
          <p:nvSpPr>
            <p:cNvPr id="78" name="Google Shape;7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8AC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body" idx="1"/>
          </p:nvPr>
        </p:nvSpPr>
        <p:spPr>
          <a:xfrm>
            <a:off x="723300" y="374390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4F934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84" name="Google Shape;84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>
                <a:solidFill>
                  <a:schemeClr val="lt1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>
                <a:solidFill>
                  <a:schemeClr val="lt1"/>
                </a:solidFill>
              </a:defRPr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ato"/>
              <a:buChar char="●"/>
              <a:defRPr sz="2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ato"/>
              <a:buChar char="○"/>
              <a:defRPr sz="18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Char char="■"/>
              <a:defRPr sz="1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Lato"/>
              <a:buChar char="●"/>
              <a:defRPr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ato"/>
              <a:buChar char="○"/>
              <a:defRPr sz="12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448850"/>
            <a:ext cx="9144000" cy="694800"/>
          </a:xfrm>
          <a:prstGeom prst="rect">
            <a:avLst/>
          </a:prstGeom>
          <a:solidFill>
            <a:srgbClr val="4F9347"/>
          </a:solidFill>
          <a:ln w="9525" cap="flat" cmpd="sng">
            <a:solidFill>
              <a:srgbClr val="4F934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;p1"/>
          <p:cNvSpPr/>
          <p:nvPr/>
        </p:nvSpPr>
        <p:spPr>
          <a:xfrm>
            <a:off x="131550" y="4544125"/>
            <a:ext cx="8887800" cy="499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 rotWithShape="1">
          <a:blip r:embed="rId12">
            <a:alphaModFix/>
          </a:blip>
          <a:srcRect b="26804"/>
          <a:stretch/>
        </p:blipFill>
        <p:spPr>
          <a:xfrm>
            <a:off x="167400" y="4544125"/>
            <a:ext cx="507437" cy="49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676650" y="4585625"/>
            <a:ext cx="58245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FROM PIECES TO PATTERNS</a:t>
            </a:r>
            <a:r>
              <a:rPr lang="en" sz="15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" sz="1700" b="1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BIOME INSTITUTE 2021</a:t>
            </a:r>
            <a:endParaRPr sz="1700" b="1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165025" y="4605375"/>
            <a:ext cx="1380127" cy="37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608525" y="4607900"/>
            <a:ext cx="1302167" cy="376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E0B463-ECF8-48CD-9EFE-7140B89E6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3A0D-CA5D-4A86-9F2F-7E8E20599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C1CF1-8D7C-4473-A4A1-C6C22DB54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57B5-2223-4821-A05F-4C41F24EC2E1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9736E-E514-417D-86C0-BF44F3F83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2D518-79D4-4AD1-A706-A89DD6BE81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BB912-7AF0-427D-8D78-C83B18A63E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8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lickr.com/photos/basf/5412676647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tiff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tiff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vehingsburger.blogspot.com/2016/01/assessment-time.html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sanmiguel.blogspot.com/p/1er-ciclo.html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ngall.com/scientist-pn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goodfreephotos.com/vector-images/cartoon-chemist-scientist-vector-clipart.png.php" TargetMode="External"/><Relationship Id="rId9" Type="http://schemas.openxmlformats.org/officeDocument/2006/relationships/hyperlink" Target="https://openclipart.org/detail/169346/fwd__bubble_hand_drawn-by-rejon-1776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fit4rri.eu/repor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cientistspotlights.org/" TargetMode="External"/><Relationship Id="rId3" Type="http://schemas.openxmlformats.org/officeDocument/2006/relationships/diagramLayout" Target="../diagrams/layout2.xml"/><Relationship Id="rId7" Type="http://schemas.openxmlformats.org/officeDocument/2006/relationships/hyperlink" Target="https://datanuggets.org/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7C877-FF91-4E73-B7F8-7B8FA70A38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100" y="171450"/>
            <a:ext cx="7688100" cy="16647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13425" dirty="0">
                <a:blipFill dpi="0" rotWithShape="1">
                  <a:blip r:embed="rId3">
                    <a:extLst>
                      <a:ext uri="{837473B0-CC2E-450A-ABE3-18F120FF3D39}">
                        <a1611:picAttrSrcUrl xmlns:a1611="http://schemas.microsoft.com/office/drawing/2016/11/main" r:id="rId4"/>
                      </a:ext>
                    </a:extLst>
                  </a:blip>
                  <a:srcRect/>
                  <a:tile tx="0" ty="0" sx="100000" sy="100000" flip="none" algn="tl"/>
                </a:blipFill>
              </a:rPr>
              <a:t>µRAMS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461F2-9FBE-440B-AE8A-311B68E46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2426155"/>
            <a:ext cx="7854043" cy="1868260"/>
          </a:xfrm>
        </p:spPr>
        <p:txBody>
          <a:bodyPr>
            <a:normAutofit/>
          </a:bodyPr>
          <a:lstStyle/>
          <a:p>
            <a:r>
              <a:rPr lang="en-US" sz="1600" dirty="0"/>
              <a:t>Undergraduate Research and Microbiology Science community</a:t>
            </a:r>
          </a:p>
          <a:p>
            <a:endParaRPr lang="en-US" sz="1600" dirty="0"/>
          </a:p>
          <a:p>
            <a:r>
              <a:rPr lang="en-US" sz="1600" dirty="0"/>
              <a:t>Grace Borlee, Traci Kinkel, Ashley McGrew, </a:t>
            </a:r>
            <a:r>
              <a:rPr lang="en-US" sz="1600" dirty="0" err="1"/>
              <a:t>Katriana</a:t>
            </a:r>
            <a:r>
              <a:rPr lang="en-US" sz="1600" dirty="0"/>
              <a:t> </a:t>
            </a:r>
            <a:r>
              <a:rPr lang="en-US" sz="1600" dirty="0" err="1"/>
              <a:t>Popichak</a:t>
            </a:r>
            <a:r>
              <a:rPr lang="en-US" sz="1600" dirty="0"/>
              <a:t>, Carolina Mehaffy</a:t>
            </a:r>
          </a:p>
          <a:p>
            <a:endParaRPr lang="en-US" sz="1600" dirty="0"/>
          </a:p>
          <a:p>
            <a:r>
              <a:rPr lang="en-US" sz="1600" dirty="0"/>
              <a:t>Colorado State University working group</a:t>
            </a:r>
          </a:p>
          <a:p>
            <a:r>
              <a:rPr lang="en-US" sz="1600" dirty="0"/>
              <a:t>Dept Microbiology, Immunology and Pathology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7605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60B3C-9B19-2648-8804-AAC70F7F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9" y="17986"/>
            <a:ext cx="7886700" cy="994172"/>
          </a:xfrm>
        </p:spPr>
        <p:txBody>
          <a:bodyPr/>
          <a:lstStyle/>
          <a:p>
            <a:r>
              <a:rPr lang="en-US" b="1" dirty="0"/>
              <a:t>Module 5</a:t>
            </a:r>
            <a:r>
              <a:rPr lang="en-US" dirty="0"/>
              <a:t>: Wellness and Diversity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F594D-49F0-1E44-8DB2-8BEA2F64D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925" y="1055118"/>
            <a:ext cx="2856397" cy="1316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EBEE23-A6A6-BE42-920A-1590915D8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6" b="14593"/>
          <a:stretch/>
        </p:blipFill>
        <p:spPr>
          <a:xfrm>
            <a:off x="4341047" y="2661646"/>
            <a:ext cx="2177879" cy="3642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990AC4-B7FF-7C43-ADA5-6EF8BD1E9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855" y="1127982"/>
            <a:ext cx="1407380" cy="1152644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87CB51DF-0097-0A4F-B9A4-77CDD686AD8B}"/>
              </a:ext>
            </a:extLst>
          </p:cNvPr>
          <p:cNvSpPr/>
          <p:nvPr/>
        </p:nvSpPr>
        <p:spPr>
          <a:xfrm>
            <a:off x="5429987" y="1423247"/>
            <a:ext cx="495935" cy="4692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8D697-3BDB-1C48-ACB6-E589E4185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0246" y="2681159"/>
            <a:ext cx="1407380" cy="529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7917ADD-8D19-AA46-B10E-51433E4F66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5021" y="3836486"/>
            <a:ext cx="1254240" cy="43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46B49-81F8-6447-B417-BDCE581F2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9122" y="3602073"/>
            <a:ext cx="1289804" cy="67088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630ABBA-E2B2-F246-87D8-DC9E9B0D3626}"/>
              </a:ext>
            </a:extLst>
          </p:cNvPr>
          <p:cNvGrpSpPr/>
          <p:nvPr/>
        </p:nvGrpSpPr>
        <p:grpSpPr>
          <a:xfrm>
            <a:off x="6431412" y="3321524"/>
            <a:ext cx="2096800" cy="479260"/>
            <a:chOff x="3988126" y="5621294"/>
            <a:chExt cx="2795733" cy="63901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1D1ED2-A137-FC4B-8870-31C9AB99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r="44787" b="-299"/>
            <a:stretch/>
          </p:blipFill>
          <p:spPr>
            <a:xfrm>
              <a:off x="3988126" y="5621294"/>
              <a:ext cx="2795733" cy="39010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F04B1AD-5A6A-AB4D-AFC5-56C1F996F4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58178" t="2" r="10681" b="23702"/>
            <a:stretch/>
          </p:blipFill>
          <p:spPr>
            <a:xfrm>
              <a:off x="4719904" y="5965846"/>
              <a:ext cx="1564638" cy="294461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3136D23-F744-8C43-9F71-5ACA160757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6117" y="3094293"/>
            <a:ext cx="1080654" cy="469232"/>
          </a:xfrm>
          <a:prstGeom prst="rect">
            <a:avLst/>
          </a:prstGeom>
        </p:spPr>
      </p:pic>
      <p:pic>
        <p:nvPicPr>
          <p:cNvPr id="15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97F16B5-444D-EE48-9DD7-FC34D27EC3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6" y="784497"/>
            <a:ext cx="1957445" cy="2217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7D3BC9-AD5C-1C44-B297-D5DD5BE46A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14702" y="2661646"/>
            <a:ext cx="1868254" cy="1188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3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51122-7109-41E2-9CAA-8BC08BFE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74" y="64412"/>
            <a:ext cx="3969476" cy="1467631"/>
          </a:xfrm>
        </p:spPr>
        <p:txBody>
          <a:bodyPr anchor="b">
            <a:normAutofit/>
          </a:bodyPr>
          <a:lstStyle/>
          <a:p>
            <a:r>
              <a:rPr lang="en-US" sz="2850" dirty="0"/>
              <a:t>Metrics/Assessment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8453-A135-4891-AFB6-30D4D6611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154674"/>
            <a:ext cx="3182692" cy="2490501"/>
          </a:xfrm>
        </p:spPr>
        <p:txBody>
          <a:bodyPr>
            <a:normAutofit/>
          </a:bodyPr>
          <a:lstStyle/>
          <a:p>
            <a:r>
              <a:rPr lang="en-US" sz="1650" dirty="0"/>
              <a:t>Sense of belonging, self-efficacy and science identity (Estrada, 2011)</a:t>
            </a:r>
          </a:p>
          <a:p>
            <a:r>
              <a:rPr lang="en-US" sz="1800" dirty="0">
                <a:latin typeface="Times New Roman" panose="02020603050405020304" pitchFamily="18" charset="0"/>
              </a:rPr>
              <a:t>Student perceptions of learning gains (Marsan et al, 2016)</a:t>
            </a:r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1F2E9-5DC1-4C52-B2BB-E4C402A29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496" r="11260" b="-1"/>
          <a:stretch/>
        </p:blipFill>
        <p:spPr>
          <a:xfrm>
            <a:off x="4678136" y="8"/>
            <a:ext cx="4464722" cy="4451232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A96ED1-FDD2-4222-9FD9-017F2FF7E7A8}"/>
              </a:ext>
            </a:extLst>
          </p:cNvPr>
          <p:cNvSpPr txBox="1"/>
          <p:nvPr/>
        </p:nvSpPr>
        <p:spPr>
          <a:xfrm>
            <a:off x="7054967" y="4993459"/>
            <a:ext cx="2089034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3" tooltip="https://davehingsburger.blogspot.com/2016/01/assessment-tim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32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5F39A-B1A1-45D3-9E9A-F83A74C9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79953"/>
            <a:ext cx="8520600" cy="572700"/>
          </a:xfrm>
        </p:spPr>
        <p:txBody>
          <a:bodyPr/>
          <a:lstStyle/>
          <a:p>
            <a:r>
              <a:rPr lang="en-US" dirty="0"/>
              <a:t>Initial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4EEC9-6D1A-48CC-AAA1-3F795754B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9348"/>
            <a:ext cx="7886700" cy="1274721"/>
          </a:xfrm>
        </p:spPr>
        <p:txBody>
          <a:bodyPr/>
          <a:lstStyle/>
          <a:p>
            <a:r>
              <a:rPr lang="en-US" sz="1800" dirty="0"/>
              <a:t>Create resources for and by undergraduate students interested in research</a:t>
            </a:r>
          </a:p>
          <a:p>
            <a:pPr lvl="1"/>
            <a:r>
              <a:rPr lang="en-US" dirty="0"/>
              <a:t>Create a community of undergrad researchers</a:t>
            </a:r>
          </a:p>
          <a:p>
            <a:pPr lvl="1"/>
            <a:r>
              <a:rPr lang="en-US" dirty="0"/>
              <a:t>Develop research skills in undergrads</a:t>
            </a:r>
          </a:p>
          <a:p>
            <a:endParaRPr lang="en-US" dirty="0"/>
          </a:p>
        </p:txBody>
      </p:sp>
      <p:pic>
        <p:nvPicPr>
          <p:cNvPr id="5" name="Picture 4" descr="A picture containing window&#10;&#10;Description automatically generated">
            <a:extLst>
              <a:ext uri="{FF2B5EF4-FFF2-40B4-BE49-F238E27FC236}">
                <a16:creationId xmlns:a16="http://schemas.microsoft.com/office/drawing/2014/main" id="{44384B70-26ED-4686-A0B0-2F3015E17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66257" y="2298686"/>
            <a:ext cx="3586163" cy="20431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58D6EF-0787-4FA7-9814-BF0E21651A40}"/>
              </a:ext>
            </a:extLst>
          </p:cNvPr>
          <p:cNvSpPr txBox="1"/>
          <p:nvPr/>
        </p:nvSpPr>
        <p:spPr>
          <a:xfrm>
            <a:off x="2878179" y="4701903"/>
            <a:ext cx="3586163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dirty="0">
                <a:hlinkClick r:id="rId3" tooltip="http://schoolsanmiguel.blogspot.com/p/1er-ciclo.html"/>
              </a:rPr>
              <a:t>This Photo</a:t>
            </a:r>
            <a:r>
              <a:rPr lang="en-US" sz="675" dirty="0"/>
              <a:t> by Unknown Author is licensed under </a:t>
            </a:r>
            <a:r>
              <a:rPr lang="en-US" sz="675" dirty="0">
                <a:hlinkClick r:id="rId4" tooltip="https://creativecommons.org/licenses/by-sa/3.0/"/>
              </a:rPr>
              <a:t>CC BY-SA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329255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FC345-B94F-48FB-814B-B34938F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545" y="179193"/>
            <a:ext cx="3728158" cy="851803"/>
          </a:xfrm>
        </p:spPr>
        <p:txBody>
          <a:bodyPr>
            <a:normAutofit/>
          </a:bodyPr>
          <a:lstStyle/>
          <a:p>
            <a:r>
              <a:rPr lang="en-US" sz="3000" dirty="0"/>
              <a:t>Current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71657-9ECC-4C01-92B6-816CAD869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197" y="953288"/>
            <a:ext cx="5237624" cy="3236924"/>
          </a:xfrm>
        </p:spPr>
        <p:txBody>
          <a:bodyPr>
            <a:normAutofit/>
          </a:bodyPr>
          <a:lstStyle/>
          <a:p>
            <a:r>
              <a:rPr lang="en-US" sz="1600" dirty="0"/>
              <a:t>Provide resources UG students about research</a:t>
            </a:r>
          </a:p>
          <a:p>
            <a:r>
              <a:rPr lang="en-US" sz="1600" dirty="0"/>
              <a:t>Increase students’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scientific literacy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students’ communication skills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technical writing skills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quantitative skills</a:t>
            </a:r>
          </a:p>
          <a:p>
            <a:r>
              <a:rPr lang="en-US" sz="1600" dirty="0"/>
              <a:t>Provide resources for wellness and life-work balance</a:t>
            </a:r>
          </a:p>
          <a:p>
            <a:r>
              <a:rPr lang="en-US" sz="1600" dirty="0"/>
              <a:t>Increase student’s awareness of misinformation in science</a:t>
            </a:r>
          </a:p>
          <a:p>
            <a:endParaRPr lang="en-US" sz="1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00DEA4-C6C7-4369-818D-FD792DD0D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117387" y="2409728"/>
            <a:ext cx="1379880" cy="2029236"/>
          </a:xfrm>
          <a:prstGeom prst="rect">
            <a:avLst/>
          </a:prstGeom>
        </p:spPr>
      </p:pic>
      <p:pic>
        <p:nvPicPr>
          <p:cNvPr id="10" name="Picture 9" descr="A picture containing toy&#10;&#10;Description automatically generated">
            <a:extLst>
              <a:ext uri="{FF2B5EF4-FFF2-40B4-BE49-F238E27FC236}">
                <a16:creationId xmlns:a16="http://schemas.microsoft.com/office/drawing/2014/main" id="{BDF27A82-78AA-4C24-9F9F-8F5E49F22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22991" y="2443720"/>
            <a:ext cx="1117914" cy="19612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24951A-DECC-464C-9F3D-4B20BF14EC58}"/>
              </a:ext>
            </a:extLst>
          </p:cNvPr>
          <p:cNvSpPr txBox="1"/>
          <p:nvPr/>
        </p:nvSpPr>
        <p:spPr>
          <a:xfrm>
            <a:off x="7173588" y="5153025"/>
            <a:ext cx="1970412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 tooltip="http://www.pngall.com/scientis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525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E04CD2-1D44-4B11-A028-9288A925C516}"/>
              </a:ext>
            </a:extLst>
          </p:cNvPr>
          <p:cNvSpPr txBox="1"/>
          <p:nvPr/>
        </p:nvSpPr>
        <p:spPr>
          <a:xfrm>
            <a:off x="5424164" y="5153025"/>
            <a:ext cx="1970412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6" tooltip="http://www.pngall.com/scientist-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525">
              <a:solidFill>
                <a:srgbClr val="FFFFFF"/>
              </a:solidFill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769106F7-A379-4DE9-84AC-8406EF4083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07327" y="275523"/>
            <a:ext cx="1174498" cy="169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7ACC548-C7A1-482D-864E-ACA4FF987D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30" b="-1"/>
          <a:stretch/>
        </p:blipFill>
        <p:spPr>
          <a:xfrm>
            <a:off x="4025443" y="24493"/>
            <a:ext cx="5118557" cy="40494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346F67-85D6-439F-87D3-B181B12F8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24" y="743072"/>
            <a:ext cx="3191602" cy="843534"/>
          </a:xfrm>
        </p:spPr>
        <p:txBody>
          <a:bodyPr anchor="b">
            <a:normAutofit fontScale="90000"/>
          </a:bodyPr>
          <a:lstStyle/>
          <a:p>
            <a:r>
              <a:rPr lang="en-US" sz="2700" dirty="0"/>
              <a:t>Group’s deliverables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0853-2A1F-4F57-A67B-E68A4C112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038540"/>
            <a:ext cx="4293680" cy="2405444"/>
          </a:xfrm>
        </p:spPr>
        <p:txBody>
          <a:bodyPr anchor="t">
            <a:normAutofit fontScale="85000" lnSpcReduction="10000"/>
          </a:bodyPr>
          <a:lstStyle/>
          <a:p>
            <a:r>
              <a:rPr lang="en-US" sz="2700" dirty="0"/>
              <a:t>Developed an outline of a 1 credit semester-long course for undergraduates interested in research</a:t>
            </a:r>
          </a:p>
          <a:p>
            <a:pPr lvl="1"/>
            <a:r>
              <a:rPr lang="en-US" sz="2400" dirty="0"/>
              <a:t>Targets Freshman – Juniors</a:t>
            </a:r>
          </a:p>
          <a:p>
            <a:pPr marL="342900" lvl="1" indent="0">
              <a:buNone/>
            </a:pPr>
            <a:endParaRPr 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3DEDF9-DE1F-4334-B262-A3D12BB649DF}"/>
              </a:ext>
            </a:extLst>
          </p:cNvPr>
          <p:cNvSpPr txBox="1"/>
          <p:nvPr/>
        </p:nvSpPr>
        <p:spPr>
          <a:xfrm>
            <a:off x="7292211" y="4993459"/>
            <a:ext cx="1851790" cy="173124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450"/>
              </a:spcAft>
            </a:pPr>
            <a:r>
              <a:rPr lang="en-US" sz="525">
                <a:solidFill>
                  <a:srgbClr val="FFFFFF"/>
                </a:solidFill>
                <a:hlinkClick r:id="rId4" tooltip="https://fit4rri.eu/repor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525">
                <a:solidFill>
                  <a:srgbClr val="FFFFFF"/>
                </a:solidFill>
              </a:rPr>
              <a:t> by Unknown Author is licensed under </a:t>
            </a:r>
            <a:r>
              <a:rPr lang="en-US" sz="525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52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4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1941E-4ED5-4E9F-AE07-67B508710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768BFEE-1974-4001-9892-FC2E3EC4E8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158757"/>
              </p:ext>
            </p:extLst>
          </p:nvPr>
        </p:nvGraphicFramePr>
        <p:xfrm>
          <a:off x="401303" y="184054"/>
          <a:ext cx="834139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EC4A956-0BBA-40B6-8635-E72A45D4BFFC}"/>
              </a:ext>
            </a:extLst>
          </p:cNvPr>
          <p:cNvSpPr txBox="1"/>
          <p:nvPr/>
        </p:nvSpPr>
        <p:spPr>
          <a:xfrm>
            <a:off x="3090664" y="3556073"/>
            <a:ext cx="29626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Science misinformation</a:t>
            </a:r>
          </a:p>
        </p:txBody>
      </p:sp>
    </p:spTree>
    <p:extLst>
      <p:ext uri="{BB962C8B-B14F-4D97-AF65-F5344CB8AC3E}">
        <p14:creationId xmlns:p14="http://schemas.microsoft.com/office/powerpoint/2010/main" val="237249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CB95-1C72-4163-8CE8-8412A251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Module 1</a:t>
            </a:r>
            <a:r>
              <a:rPr lang="en-US" dirty="0"/>
              <a:t>: Introduction to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61530-AF09-42D2-A5BB-9DECF2017282}"/>
              </a:ext>
            </a:extLst>
          </p:cNvPr>
          <p:cNvSpPr txBox="1"/>
          <p:nvPr/>
        </p:nvSpPr>
        <p:spPr>
          <a:xfrm>
            <a:off x="1247706" y="130302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1. Personnel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1C0F8B-3D12-4AF4-985C-7C8690BBCC04}"/>
              </a:ext>
            </a:extLst>
          </p:cNvPr>
          <p:cNvSpPr txBox="1"/>
          <p:nvPr/>
        </p:nvSpPr>
        <p:spPr>
          <a:xfrm>
            <a:off x="5624646" y="1380150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2. Mentoring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C22D0-F7CC-4611-BD45-5CC669F98689}"/>
              </a:ext>
            </a:extLst>
          </p:cNvPr>
          <p:cNvGrpSpPr/>
          <p:nvPr/>
        </p:nvGrpSpPr>
        <p:grpSpPr>
          <a:xfrm>
            <a:off x="2622373" y="2908109"/>
            <a:ext cx="4234553" cy="1447633"/>
            <a:chOff x="3513274" y="3567086"/>
            <a:chExt cx="5646071" cy="193017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B450239-C939-4445-B84B-5AFF140D04F7}"/>
                </a:ext>
              </a:extLst>
            </p:cNvPr>
            <p:cNvSpPr txBox="1"/>
            <p:nvPr/>
          </p:nvSpPr>
          <p:spPr>
            <a:xfrm>
              <a:off x="4255493" y="3567086"/>
              <a:ext cx="390534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/>
                <a:t>3. Laboratory techniques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C7A2107-209B-4CBF-9EAC-32E6D8965E12}"/>
                </a:ext>
              </a:extLst>
            </p:cNvPr>
            <p:cNvSpPr txBox="1"/>
            <p:nvPr/>
          </p:nvSpPr>
          <p:spPr>
            <a:xfrm>
              <a:off x="3513274" y="4081493"/>
              <a:ext cx="5646071" cy="1415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FontTx/>
                <a:buChar char="-"/>
              </a:pPr>
              <a:r>
                <a:rPr lang="en-US" sz="1050" dirty="0"/>
                <a:t>Overview of various online resources</a:t>
              </a:r>
            </a:p>
            <a:p>
              <a:pPr marL="214313" indent="-214313">
                <a:buFontTx/>
                <a:buChar char="-"/>
              </a:pPr>
              <a:r>
                <a:rPr lang="en-US" sz="1050" dirty="0"/>
                <a:t>Group activity </a:t>
              </a:r>
            </a:p>
            <a:p>
              <a:r>
                <a:rPr lang="en-US" sz="1050" dirty="0"/>
                <a:t>     Students will discuss techniques they frequently use</a:t>
              </a:r>
            </a:p>
            <a:p>
              <a:r>
                <a:rPr lang="en-US" sz="1050" dirty="0"/>
                <a:t>     in the lab or have heard (if not in a lab). Then search for  </a:t>
              </a:r>
            </a:p>
            <a:p>
              <a:r>
                <a:rPr lang="en-US" sz="1050" dirty="0"/>
                <a:t>     those techniques online. As a group, we will build a</a:t>
              </a:r>
            </a:p>
            <a:p>
              <a:r>
                <a:rPr lang="en-US" sz="1050" dirty="0"/>
                <a:t>     Google form (virtual lab protocol binder).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FDEF8A9-D891-42DA-A9A4-6638D0227498}"/>
              </a:ext>
            </a:extLst>
          </p:cNvPr>
          <p:cNvSpPr txBox="1"/>
          <p:nvPr/>
        </p:nvSpPr>
        <p:spPr>
          <a:xfrm>
            <a:off x="4649389" y="1682110"/>
            <a:ext cx="423455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050" dirty="0"/>
              <a:t>Overview of mentoring and mentoring compact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Individual/group activity </a:t>
            </a:r>
          </a:p>
          <a:p>
            <a:r>
              <a:rPr lang="en-US" sz="1050" dirty="0"/>
              <a:t>     Students work individually on filling out mentoring </a:t>
            </a:r>
          </a:p>
          <a:p>
            <a:r>
              <a:rPr lang="en-US" sz="1050" dirty="0"/>
              <a:t>     compacts. Group discussion about completed</a:t>
            </a:r>
          </a:p>
          <a:p>
            <a:r>
              <a:rPr lang="en-US" sz="1050" dirty="0"/>
              <a:t>     mentoring compacts.</a:t>
            </a:r>
          </a:p>
          <a:p>
            <a:r>
              <a:rPr lang="en-US" sz="1050" dirty="0"/>
              <a:t>   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A85B46-6CAD-423C-AEDA-D35E13535374}"/>
              </a:ext>
            </a:extLst>
          </p:cNvPr>
          <p:cNvSpPr/>
          <p:nvPr/>
        </p:nvSpPr>
        <p:spPr>
          <a:xfrm>
            <a:off x="4643542" y="1157959"/>
            <a:ext cx="4242349" cy="16262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AED7CB-FB49-495B-8025-ABD2FE653E9E}"/>
              </a:ext>
            </a:extLst>
          </p:cNvPr>
          <p:cNvSpPr/>
          <p:nvPr/>
        </p:nvSpPr>
        <p:spPr>
          <a:xfrm>
            <a:off x="2522367" y="2855848"/>
            <a:ext cx="4242349" cy="16262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EF0B9D-7E99-4CC8-9398-67D43646D408}"/>
              </a:ext>
            </a:extLst>
          </p:cNvPr>
          <p:cNvSpPr/>
          <p:nvPr/>
        </p:nvSpPr>
        <p:spPr>
          <a:xfrm>
            <a:off x="253767" y="1164561"/>
            <a:ext cx="4242349" cy="162625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C9D5D-E34F-4F05-BDB8-790559C26885}"/>
              </a:ext>
            </a:extLst>
          </p:cNvPr>
          <p:cNvSpPr txBox="1"/>
          <p:nvPr/>
        </p:nvSpPr>
        <p:spPr>
          <a:xfrm>
            <a:off x="272280" y="1649269"/>
            <a:ext cx="423455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en-US" sz="1050" dirty="0"/>
              <a:t>Overview of personnel in a laboratory</a:t>
            </a:r>
          </a:p>
          <a:p>
            <a:pPr marL="214313" indent="-214313">
              <a:buFontTx/>
              <a:buChar char="-"/>
            </a:pPr>
            <a:r>
              <a:rPr lang="en-US" sz="1050" dirty="0"/>
              <a:t>Guest speakers with different job titles discussing their</a:t>
            </a:r>
          </a:p>
          <a:p>
            <a:r>
              <a:rPr lang="en-US" sz="1050" dirty="0"/>
              <a:t>      roles</a:t>
            </a:r>
          </a:p>
        </p:txBody>
      </p:sp>
    </p:spTree>
    <p:extLst>
      <p:ext uri="{BB962C8B-B14F-4D97-AF65-F5344CB8AC3E}">
        <p14:creationId xmlns:p14="http://schemas.microsoft.com/office/powerpoint/2010/main" val="269620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E310-045D-4BA6-B7EC-5B6745F22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548" y="77660"/>
            <a:ext cx="8986452" cy="576206"/>
          </a:xfrm>
        </p:spPr>
        <p:txBody>
          <a:bodyPr/>
          <a:lstStyle/>
          <a:p>
            <a:r>
              <a:rPr lang="en-US" sz="2400" b="1" dirty="0"/>
              <a:t>Module 2</a:t>
            </a:r>
            <a:r>
              <a:rPr lang="en-US" sz="2400" dirty="0"/>
              <a:t>: Oral Communication of Science &amp;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B6116-F813-4CB1-9B34-A21ED6B74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040" y="753132"/>
            <a:ext cx="8098310" cy="3637237"/>
          </a:xfrm>
        </p:spPr>
        <p:txBody>
          <a:bodyPr>
            <a:noAutofit/>
          </a:bodyPr>
          <a:lstStyle/>
          <a:p>
            <a:r>
              <a:rPr lang="en-US" sz="1600" dirty="0"/>
              <a:t>Oral presentations at scientific meetings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How to present, how to field questions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Networking</a:t>
            </a:r>
          </a:p>
          <a:p>
            <a:r>
              <a:rPr lang="en-US" sz="1600" dirty="0"/>
              <a:t>Science Communication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Tailoring content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Web-based tools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Simulations and demos</a:t>
            </a:r>
          </a:p>
          <a:p>
            <a:r>
              <a:rPr lang="en-US" sz="1600" dirty="0"/>
              <a:t>Spotlight a Scientist- Making graphical abstracts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Scientific Miscommunication- Lightning talks</a:t>
            </a:r>
          </a:p>
        </p:txBody>
      </p:sp>
      <p:pic>
        <p:nvPicPr>
          <p:cNvPr id="4" name="Content Placeholder 3" descr="100_2276.JPG">
            <a:extLst>
              <a:ext uri="{FF2B5EF4-FFF2-40B4-BE49-F238E27FC236}">
                <a16:creationId xmlns:a16="http://schemas.microsoft.com/office/drawing/2014/main" id="{4EE1A817-051A-495A-9B40-4A8CD6B60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8" b="13268"/>
          <a:stretch>
            <a:fillRect/>
          </a:stretch>
        </p:blipFill>
        <p:spPr>
          <a:xfrm>
            <a:off x="5817202" y="1059979"/>
            <a:ext cx="1967026" cy="108178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C2BDF34-56E6-454A-A1AF-55BFF36BAADA}"/>
              </a:ext>
            </a:extLst>
          </p:cNvPr>
          <p:cNvGrpSpPr/>
          <p:nvPr/>
        </p:nvGrpSpPr>
        <p:grpSpPr>
          <a:xfrm>
            <a:off x="5817202" y="2687755"/>
            <a:ext cx="1890349" cy="1295360"/>
            <a:chOff x="8586690" y="4161234"/>
            <a:chExt cx="2992989" cy="229669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DC5E8DC-4E30-B641-83A6-73985E8DB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59649" y="4221313"/>
              <a:ext cx="2920030" cy="223661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50CF10-ECFA-FF47-8D3E-9572DA6ADC07}"/>
                </a:ext>
              </a:extLst>
            </p:cNvPr>
            <p:cNvSpPr/>
            <p:nvPr/>
          </p:nvSpPr>
          <p:spPr>
            <a:xfrm>
              <a:off x="8586690" y="4161234"/>
              <a:ext cx="2482706" cy="409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Merriweather" panose="020F0502020204030204" pitchFamily="34" charset="0"/>
                </a:rPr>
                <a:t>Art by Jolene </a:t>
              </a:r>
              <a:r>
                <a:rPr lang="en-US" sz="900" b="1" dirty="0" err="1">
                  <a:solidFill>
                    <a:schemeClr val="bg1"/>
                  </a:solidFill>
                  <a:latin typeface="Merriweather" panose="020F0502020204030204" pitchFamily="34" charset="0"/>
                </a:rPr>
                <a:t>Nenibah</a:t>
              </a:r>
              <a:r>
                <a:rPr lang="en-US" sz="900" b="1" dirty="0">
                  <a:solidFill>
                    <a:schemeClr val="bg1"/>
                  </a:solidFill>
                  <a:latin typeface="Merriweather" panose="020F0502020204030204" pitchFamily="34" charset="0"/>
                </a:rPr>
                <a:t> Yazzie</a:t>
              </a:r>
              <a:endParaRPr lang="en-US" sz="9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0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0A8A-74EC-B149-8175-193F7ECD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04" y="242758"/>
            <a:ext cx="8428382" cy="994172"/>
          </a:xfrm>
        </p:spPr>
        <p:txBody>
          <a:bodyPr>
            <a:noAutofit/>
          </a:bodyPr>
          <a:lstStyle/>
          <a:p>
            <a:r>
              <a:rPr lang="en-US" sz="2400" dirty="0"/>
              <a:t>Module 3: Tips &amp; Tricks to Read and Write Scientific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20A24-C486-7E44-877F-260B3958B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7361"/>
            <a:ext cx="7886700" cy="3608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I) Familiarize students with </a:t>
            </a:r>
            <a:r>
              <a:rPr lang="en-US" sz="1800" dirty="0" err="1"/>
              <a:t>Pubmed</a:t>
            </a:r>
            <a:r>
              <a:rPr lang="en-US" sz="1800" dirty="0"/>
              <a:t> and where to start when </a:t>
            </a:r>
            <a:r>
              <a:rPr lang="en-US" sz="1800" u="sng" dirty="0"/>
              <a:t>reading</a:t>
            </a:r>
            <a:r>
              <a:rPr lang="en-US" sz="1800" dirty="0"/>
              <a:t> scientific literature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Students will work together as they explore literature</a:t>
            </a:r>
          </a:p>
          <a:p>
            <a:pPr marL="428625" indent="-428625">
              <a:buAutoNum type="romanUcParenR"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II) </a:t>
            </a:r>
            <a:r>
              <a:rPr lang="en-US" sz="1800" u="sng" dirty="0"/>
              <a:t>Designing</a:t>
            </a:r>
            <a:r>
              <a:rPr lang="en-US" sz="1800" dirty="0"/>
              <a:t> a poster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III) Where to start when </a:t>
            </a:r>
            <a:r>
              <a:rPr lang="en-US" sz="1800" u="sng" dirty="0"/>
              <a:t>writing</a:t>
            </a:r>
            <a:r>
              <a:rPr lang="en-US" sz="1800" dirty="0"/>
              <a:t>! Work backwards!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**Students will be provided with examples, but they will be encouraged to utilize their own research area of interest to work through each class</a:t>
            </a:r>
          </a:p>
        </p:txBody>
      </p:sp>
    </p:spTree>
    <p:extLst>
      <p:ext uri="{BB962C8B-B14F-4D97-AF65-F5344CB8AC3E}">
        <p14:creationId xmlns:p14="http://schemas.microsoft.com/office/powerpoint/2010/main" val="251828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43622-E3F0-4CBA-87FD-81BCE960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549" y="10735"/>
            <a:ext cx="7886700" cy="623249"/>
          </a:xfrm>
        </p:spPr>
        <p:txBody>
          <a:bodyPr/>
          <a:lstStyle/>
          <a:p>
            <a:pPr algn="ctr"/>
            <a:r>
              <a:rPr lang="en-US" dirty="0"/>
              <a:t>Module 4. Quantitative skills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FAE1F3E-A939-4A8F-B884-85DAF2A35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676201"/>
              </p:ext>
            </p:extLst>
          </p:nvPr>
        </p:nvGraphicFramePr>
        <p:xfrm>
          <a:off x="254197" y="760556"/>
          <a:ext cx="8954097" cy="4064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4C412A-A97E-4EC7-9ACA-56C834DDF379}"/>
              </a:ext>
            </a:extLst>
          </p:cNvPr>
          <p:cNvSpPr txBox="1"/>
          <p:nvPr/>
        </p:nvSpPr>
        <p:spPr>
          <a:xfrm>
            <a:off x="2868809" y="4809600"/>
            <a:ext cx="2677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Inspired by </a:t>
            </a:r>
            <a:r>
              <a:rPr lang="en-US" kern="1200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7"/>
              </a:rPr>
              <a:t>DataNuggets</a:t>
            </a: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84132C-8F4E-462D-9FC7-4224C1C05DA9}"/>
              </a:ext>
            </a:extLst>
          </p:cNvPr>
          <p:cNvSpPr txBox="1"/>
          <p:nvPr/>
        </p:nvSpPr>
        <p:spPr>
          <a:xfrm>
            <a:off x="5693569" y="4753230"/>
            <a:ext cx="291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Inspired by </a:t>
            </a:r>
            <a:r>
              <a:rPr lang="en-US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hlinkClick r:id="rId8"/>
              </a:rPr>
              <a:t>Scientist Spotlight</a:t>
            </a:r>
            <a:endParaRPr lang="en-US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145133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000000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629</Words>
  <Application>Microsoft Office PowerPoint</Application>
  <PresentationFormat>On-screen Show (16:9)</PresentationFormat>
  <Paragraphs>101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Lato</vt:lpstr>
      <vt:lpstr>open_sansregular</vt:lpstr>
      <vt:lpstr>Calibri</vt:lpstr>
      <vt:lpstr>Calibri Light</vt:lpstr>
      <vt:lpstr>Times New Roman</vt:lpstr>
      <vt:lpstr>Raleway</vt:lpstr>
      <vt:lpstr>Merriweather</vt:lpstr>
      <vt:lpstr>Arial</vt:lpstr>
      <vt:lpstr>Streamline</vt:lpstr>
      <vt:lpstr>Office Theme</vt:lpstr>
      <vt:lpstr>µRAMS</vt:lpstr>
      <vt:lpstr>Initial goals</vt:lpstr>
      <vt:lpstr>Current goals</vt:lpstr>
      <vt:lpstr>Group’s deliverables</vt:lpstr>
      <vt:lpstr>PowerPoint Presentation</vt:lpstr>
      <vt:lpstr>Module 1: Introduction to Research</vt:lpstr>
      <vt:lpstr>Module 2: Oral Communication of Science &amp; Research</vt:lpstr>
      <vt:lpstr>Module 3: Tips &amp; Tricks to Read and Write Scientific Literature</vt:lpstr>
      <vt:lpstr>Module 4. Quantitative skills</vt:lpstr>
      <vt:lpstr>Module 5: Wellness and Diversity </vt:lpstr>
      <vt:lpstr>Metrics/Assessment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µRAMS</dc:title>
  <cp:lastModifiedBy>Mehaffy,Carolina</cp:lastModifiedBy>
  <cp:revision>2</cp:revision>
  <dcterms:modified xsi:type="dcterms:W3CDTF">2021-12-03T22:58:23Z</dcterms:modified>
</cp:coreProperties>
</file>