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6"/>
  </p:notesMasterIdLst>
  <p:sldIdLst>
    <p:sldId id="256" r:id="rId2"/>
    <p:sldId id="266" r:id="rId3"/>
    <p:sldId id="258" r:id="rId4"/>
    <p:sldId id="257" r:id="rId5"/>
    <p:sldId id="259" r:id="rId6"/>
    <p:sldId id="274" r:id="rId7"/>
    <p:sldId id="260" r:id="rId8"/>
    <p:sldId id="271" r:id="rId9"/>
    <p:sldId id="272" r:id="rId10"/>
    <p:sldId id="268" r:id="rId11"/>
    <p:sldId id="269" r:id="rId12"/>
    <p:sldId id="270" r:id="rId13"/>
    <p:sldId id="265" r:id="rId14"/>
    <p:sldId id="27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695" autoAdjust="0"/>
    <p:restoredTop sz="70800" autoAdjust="0"/>
  </p:normalViewPr>
  <p:slideViewPr>
    <p:cSldViewPr snapToGrid="0">
      <p:cViewPr varScale="1">
        <p:scale>
          <a:sx n="43" d="100"/>
          <a:sy n="43" d="100"/>
        </p:scale>
        <p:origin x="412" y="52"/>
      </p:cViewPr>
      <p:guideLst/>
    </p:cSldViewPr>
  </p:slideViewPr>
  <p:outlineViewPr>
    <p:cViewPr>
      <p:scale>
        <a:sx n="33" d="100"/>
        <a:sy n="33" d="100"/>
      </p:scale>
      <p:origin x="0" y="-508"/>
    </p:cViewPr>
  </p:outlineViewPr>
  <p:notesTextViewPr>
    <p:cViewPr>
      <p:scale>
        <a:sx n="1" d="1"/>
        <a:sy n="1" d="1"/>
      </p:scale>
      <p:origin x="0" y="0"/>
    </p:cViewPr>
  </p:notesTextViewPr>
  <p:notesViewPr>
    <p:cSldViewPr snapToGrid="0">
      <p:cViewPr varScale="1">
        <p:scale>
          <a:sx n="67" d="100"/>
          <a:sy n="67" d="100"/>
        </p:scale>
        <p:origin x="2760" y="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0A643A-888A-4C36-B947-967A505AEC32}" type="datetimeFigureOut">
              <a:rPr lang="en-US" smtClean="0"/>
              <a:t>5/11/2018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6FBA2F-2E8E-4939-975B-1DAD64A326ED}" type="slidenum">
              <a:rPr lang="en-US" smtClean="0"/>
              <a:t>‹#›</a:t>
            </a:fld>
            <a:endParaRPr lang="en-US"/>
          </a:p>
        </p:txBody>
      </p:sp>
    </p:spTree>
    <p:extLst>
      <p:ext uri="{BB962C8B-B14F-4D97-AF65-F5344CB8AC3E}">
        <p14:creationId xmlns:p14="http://schemas.microsoft.com/office/powerpoint/2010/main" val="1084311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slide, I actually used an example of a seed dispersal mutualism that I am familiar with in the field – the long-</a:t>
            </a:r>
            <a:r>
              <a:rPr lang="en-US" dirty="0" err="1"/>
              <a:t>wattled</a:t>
            </a:r>
            <a:r>
              <a:rPr lang="en-US" dirty="0"/>
              <a:t> umbrellabird and the palm </a:t>
            </a:r>
            <a:r>
              <a:rPr lang="en-US" i="1" dirty="0" err="1"/>
              <a:t>Oenocarpus</a:t>
            </a:r>
            <a:r>
              <a:rPr lang="en-US" i="1" dirty="0"/>
              <a:t> </a:t>
            </a:r>
            <a:r>
              <a:rPr lang="en-US" i="1" dirty="0" err="1"/>
              <a:t>bataua</a:t>
            </a:r>
            <a:r>
              <a:rPr lang="en-US" i="1" dirty="0"/>
              <a:t> </a:t>
            </a:r>
            <a:r>
              <a:rPr lang="en-US" i="0" dirty="0"/>
              <a:t>in the Ecuadorian Choco</a:t>
            </a:r>
            <a:r>
              <a:rPr lang="en-US" i="1" dirty="0"/>
              <a:t>. </a:t>
            </a:r>
            <a:r>
              <a:rPr lang="en-US" i="0" dirty="0"/>
              <a:t>These slides commence after an explanation of mutualisms, and before the shift from population to community ecology in a large lecture-hall style introductory ecology &amp; evolutionary biology course for primarily non-biology majors. Photos from creative commons. </a:t>
            </a:r>
            <a:endParaRPr lang="en-US" i="1" dirty="0"/>
          </a:p>
        </p:txBody>
      </p:sp>
      <p:sp>
        <p:nvSpPr>
          <p:cNvPr id="4" name="Slide Number Placeholder 3"/>
          <p:cNvSpPr>
            <a:spLocks noGrp="1"/>
          </p:cNvSpPr>
          <p:nvPr>
            <p:ph type="sldNum" sz="quarter" idx="10"/>
          </p:nvPr>
        </p:nvSpPr>
        <p:spPr/>
        <p:txBody>
          <a:bodyPr/>
          <a:lstStyle/>
          <a:p>
            <a:fld id="{266FBA2F-2E8E-4939-975B-1DAD64A326ED}" type="slidenum">
              <a:rPr lang="en-US" smtClean="0"/>
              <a:t>1</a:t>
            </a:fld>
            <a:endParaRPr lang="en-US"/>
          </a:p>
        </p:txBody>
      </p:sp>
    </p:spTree>
    <p:extLst>
      <p:ext uri="{BB962C8B-B14F-4D97-AF65-F5344CB8AC3E}">
        <p14:creationId xmlns:p14="http://schemas.microsoft.com/office/powerpoint/2010/main" val="1440918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microphone. </a:t>
            </a:r>
          </a:p>
        </p:txBody>
      </p:sp>
      <p:sp>
        <p:nvSpPr>
          <p:cNvPr id="4" name="Slide Number Placeholder 3"/>
          <p:cNvSpPr>
            <a:spLocks noGrp="1"/>
          </p:cNvSpPr>
          <p:nvPr>
            <p:ph type="sldNum" sz="quarter" idx="10"/>
          </p:nvPr>
        </p:nvSpPr>
        <p:spPr/>
        <p:txBody>
          <a:bodyPr/>
          <a:lstStyle/>
          <a:p>
            <a:fld id="{266FBA2F-2E8E-4939-975B-1DAD64A326ED}" type="slidenum">
              <a:rPr lang="en-US" smtClean="0"/>
              <a:t>12</a:t>
            </a:fld>
            <a:endParaRPr lang="en-US"/>
          </a:p>
        </p:txBody>
      </p:sp>
    </p:spTree>
    <p:extLst>
      <p:ext uri="{BB962C8B-B14F-4D97-AF65-F5344CB8AC3E}">
        <p14:creationId xmlns:p14="http://schemas.microsoft.com/office/powerpoint/2010/main" val="3780483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the closing slide, tying everything together and providing a bridge to the next lecture about community ecology. I mention three examples of processes that shape plant species distribution, but I let them know there were many, many others apart from the three I listed! Tie everything back into slide #2 from the beginning of lecture. At this point we did a </a:t>
            </a:r>
            <a:r>
              <a:rPr lang="en-US" dirty="0" err="1"/>
              <a:t>Kahoot</a:t>
            </a:r>
            <a:r>
              <a:rPr lang="en-US" dirty="0"/>
              <a:t> quiz. The quiz question about this module is on the next slide. </a:t>
            </a:r>
          </a:p>
        </p:txBody>
      </p:sp>
      <p:sp>
        <p:nvSpPr>
          <p:cNvPr id="4" name="Slide Number Placeholder 3"/>
          <p:cNvSpPr>
            <a:spLocks noGrp="1"/>
          </p:cNvSpPr>
          <p:nvPr>
            <p:ph type="sldNum" sz="quarter" idx="10"/>
          </p:nvPr>
        </p:nvSpPr>
        <p:spPr/>
        <p:txBody>
          <a:bodyPr/>
          <a:lstStyle/>
          <a:p>
            <a:fld id="{266FBA2F-2E8E-4939-975B-1DAD64A326ED}" type="slidenum">
              <a:rPr lang="en-US" smtClean="0"/>
              <a:t>13</a:t>
            </a:fld>
            <a:endParaRPr lang="en-US"/>
          </a:p>
        </p:txBody>
      </p:sp>
    </p:spTree>
    <p:extLst>
      <p:ext uri="{BB962C8B-B14F-4D97-AF65-F5344CB8AC3E}">
        <p14:creationId xmlns:p14="http://schemas.microsoft.com/office/powerpoint/2010/main" val="1527535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actual quiz, I left the figure up on 2/3 screens projector screens, and in the center screen I showed the </a:t>
            </a:r>
            <a:r>
              <a:rPr lang="en-US" dirty="0" err="1"/>
              <a:t>Kahoot</a:t>
            </a:r>
            <a:r>
              <a:rPr lang="en-US" dirty="0"/>
              <a:t> Quiz – allowing the students to see a big version of the seed dispersal curve. The point of this question was to test their comprehension and interpretation of bar charts and seed dispersal curves. 80% of students answered correctly (answer is “C”). </a:t>
            </a:r>
          </a:p>
        </p:txBody>
      </p:sp>
      <p:sp>
        <p:nvSpPr>
          <p:cNvPr id="4" name="Slide Number Placeholder 3"/>
          <p:cNvSpPr>
            <a:spLocks noGrp="1"/>
          </p:cNvSpPr>
          <p:nvPr>
            <p:ph type="sldNum" sz="quarter" idx="10"/>
          </p:nvPr>
        </p:nvSpPr>
        <p:spPr/>
        <p:txBody>
          <a:bodyPr/>
          <a:lstStyle/>
          <a:p>
            <a:fld id="{266FBA2F-2E8E-4939-975B-1DAD64A326ED}" type="slidenum">
              <a:rPr lang="en-US" smtClean="0"/>
              <a:t>14</a:t>
            </a:fld>
            <a:endParaRPr lang="en-US"/>
          </a:p>
        </p:txBody>
      </p:sp>
    </p:spTree>
    <p:extLst>
      <p:ext uri="{BB962C8B-B14F-4D97-AF65-F5344CB8AC3E}">
        <p14:creationId xmlns:p14="http://schemas.microsoft.com/office/powerpoint/2010/main" val="4055933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this slide is a bit silly, but the students seemed to like it – there was laughter. With this slide, I wanted students to think of the interspecific interactions and complex processes that build an ecosystem like a tropical rainforest. I also wanted to introduce the big “why” for the importance of studying seed dispersal. Photo from CC.</a:t>
            </a:r>
          </a:p>
        </p:txBody>
      </p:sp>
      <p:sp>
        <p:nvSpPr>
          <p:cNvPr id="4" name="Slide Number Placeholder 3"/>
          <p:cNvSpPr>
            <a:spLocks noGrp="1"/>
          </p:cNvSpPr>
          <p:nvPr>
            <p:ph type="sldNum" sz="quarter" idx="10"/>
          </p:nvPr>
        </p:nvSpPr>
        <p:spPr/>
        <p:txBody>
          <a:bodyPr/>
          <a:lstStyle/>
          <a:p>
            <a:fld id="{266FBA2F-2E8E-4939-975B-1DAD64A326ED}" type="slidenum">
              <a:rPr lang="en-US" smtClean="0"/>
              <a:t>2</a:t>
            </a:fld>
            <a:endParaRPr lang="en-US"/>
          </a:p>
        </p:txBody>
      </p:sp>
    </p:spTree>
    <p:extLst>
      <p:ext uri="{BB962C8B-B14F-4D97-AF65-F5344CB8AC3E}">
        <p14:creationId xmlns:p14="http://schemas.microsoft.com/office/powerpoint/2010/main" val="758508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slide (it’s animated), I explain why seed dispersal away from a parent tree might evolve. I had originally planned to show a clip of the video that covers this, but I ran out of time so I took a screenshot of the graphic from the video explain the relationship between seedling survival and distance from the parent tree. </a:t>
            </a:r>
            <a:br>
              <a:rPr lang="en-US" dirty="0"/>
            </a:br>
            <a:endParaRPr lang="en-US" dirty="0"/>
          </a:p>
        </p:txBody>
      </p:sp>
      <p:sp>
        <p:nvSpPr>
          <p:cNvPr id="4" name="Slide Number Placeholder 3"/>
          <p:cNvSpPr>
            <a:spLocks noGrp="1"/>
          </p:cNvSpPr>
          <p:nvPr>
            <p:ph type="sldNum" sz="quarter" idx="10"/>
          </p:nvPr>
        </p:nvSpPr>
        <p:spPr/>
        <p:txBody>
          <a:bodyPr/>
          <a:lstStyle/>
          <a:p>
            <a:fld id="{266FBA2F-2E8E-4939-975B-1DAD64A326ED}" type="slidenum">
              <a:rPr lang="en-US" smtClean="0"/>
              <a:t>3</a:t>
            </a:fld>
            <a:endParaRPr lang="en-US"/>
          </a:p>
        </p:txBody>
      </p:sp>
    </p:spTree>
    <p:extLst>
      <p:ext uri="{BB962C8B-B14F-4D97-AF65-F5344CB8AC3E}">
        <p14:creationId xmlns:p14="http://schemas.microsoft.com/office/powerpoint/2010/main" val="4271898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I have established why seed dispersal is important to plant fitness, I asked students to think about forms of transportation that people use as compared to ways that a seed might use. Then, I ask them what morphological properties of the seed might lend themselves to each type of transportation (depicted: wind, water, animals, mechanisms like wheels and engines). Photos from CC. </a:t>
            </a:r>
          </a:p>
        </p:txBody>
      </p:sp>
      <p:sp>
        <p:nvSpPr>
          <p:cNvPr id="4" name="Slide Number Placeholder 3"/>
          <p:cNvSpPr>
            <a:spLocks noGrp="1"/>
          </p:cNvSpPr>
          <p:nvPr>
            <p:ph type="sldNum" sz="quarter" idx="10"/>
          </p:nvPr>
        </p:nvSpPr>
        <p:spPr/>
        <p:txBody>
          <a:bodyPr/>
          <a:lstStyle/>
          <a:p>
            <a:fld id="{266FBA2F-2E8E-4939-975B-1DAD64A326ED}" type="slidenum">
              <a:rPr lang="en-US" smtClean="0"/>
              <a:t>4</a:t>
            </a:fld>
            <a:endParaRPr lang="en-US"/>
          </a:p>
        </p:txBody>
      </p:sp>
    </p:spTree>
    <p:extLst>
      <p:ext uri="{BB962C8B-B14F-4D97-AF65-F5344CB8AC3E}">
        <p14:creationId xmlns:p14="http://schemas.microsoft.com/office/powerpoint/2010/main" val="454659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I show the students examples of seed diversity, and introduce the concept of abiotic vs. biotic seed dispersal vectors. I ask which letters they think are abiotic and which are biotic. </a:t>
            </a:r>
          </a:p>
        </p:txBody>
      </p:sp>
      <p:sp>
        <p:nvSpPr>
          <p:cNvPr id="4" name="Slide Number Placeholder 3"/>
          <p:cNvSpPr>
            <a:spLocks noGrp="1"/>
          </p:cNvSpPr>
          <p:nvPr>
            <p:ph type="sldNum" sz="quarter" idx="10"/>
          </p:nvPr>
        </p:nvSpPr>
        <p:spPr/>
        <p:txBody>
          <a:bodyPr/>
          <a:lstStyle/>
          <a:p>
            <a:fld id="{266FBA2F-2E8E-4939-975B-1DAD64A326ED}" type="slidenum">
              <a:rPr lang="en-US" smtClean="0"/>
              <a:t>5</a:t>
            </a:fld>
            <a:endParaRPr lang="en-US"/>
          </a:p>
        </p:txBody>
      </p:sp>
    </p:spTree>
    <p:extLst>
      <p:ext uri="{BB962C8B-B14F-4D97-AF65-F5344CB8AC3E}">
        <p14:creationId xmlns:p14="http://schemas.microsoft.com/office/powerpoint/2010/main" val="2283346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as last slide. </a:t>
            </a:r>
          </a:p>
        </p:txBody>
      </p:sp>
      <p:sp>
        <p:nvSpPr>
          <p:cNvPr id="4" name="Slide Number Placeholder 3"/>
          <p:cNvSpPr>
            <a:spLocks noGrp="1"/>
          </p:cNvSpPr>
          <p:nvPr>
            <p:ph type="sldNum" sz="quarter" idx="10"/>
          </p:nvPr>
        </p:nvSpPr>
        <p:spPr/>
        <p:txBody>
          <a:bodyPr/>
          <a:lstStyle/>
          <a:p>
            <a:fld id="{266FBA2F-2E8E-4939-975B-1DAD64A326ED}" type="slidenum">
              <a:rPr lang="en-US" smtClean="0"/>
              <a:t>6</a:t>
            </a:fld>
            <a:endParaRPr lang="en-US"/>
          </a:p>
        </p:txBody>
      </p:sp>
    </p:spTree>
    <p:extLst>
      <p:ext uri="{BB962C8B-B14F-4D97-AF65-F5344CB8AC3E}">
        <p14:creationId xmlns:p14="http://schemas.microsoft.com/office/powerpoint/2010/main" val="304280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created this slide to help walk the students through how a seed dispersal curve is measured by scientists in the field. I wanted to show a clip of the video in which they follow the monkeys and collect defecated seeds, then clean them and identify them – but alas! There was not time. I defined seed shadow verbally. I projected this image on 2/3 of our projector screens, and in the center screen I used a document projector and as a class we drew the axes of the seed dispersal curve graph. Then, I asked them to count the number of dots (seeds) within each distance class away from the parent tree (center), and added each bar to the seed dispersal curve as we went, explaining that in the field scientists might walk along a transect away from the parent tree and count how many seeds of the correct species they encountered. The idea here was to walk the students through the drawing of a seed dispersal curve, and relate it to how scientists collect this data in the field. </a:t>
            </a:r>
          </a:p>
        </p:txBody>
      </p:sp>
      <p:sp>
        <p:nvSpPr>
          <p:cNvPr id="4" name="Slide Number Placeholder 3"/>
          <p:cNvSpPr>
            <a:spLocks noGrp="1"/>
          </p:cNvSpPr>
          <p:nvPr>
            <p:ph type="sldNum" sz="quarter" idx="10"/>
          </p:nvPr>
        </p:nvSpPr>
        <p:spPr/>
        <p:txBody>
          <a:bodyPr/>
          <a:lstStyle/>
          <a:p>
            <a:fld id="{266FBA2F-2E8E-4939-975B-1DAD64A326ED}" type="slidenum">
              <a:rPr lang="en-US" smtClean="0"/>
              <a:t>7</a:t>
            </a:fld>
            <a:endParaRPr lang="en-US"/>
          </a:p>
        </p:txBody>
      </p:sp>
    </p:spTree>
    <p:extLst>
      <p:ext uri="{BB962C8B-B14F-4D97-AF65-F5344CB8AC3E}">
        <p14:creationId xmlns:p14="http://schemas.microsoft.com/office/powerpoint/2010/main" val="353456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reinforced the biotic/abiotic concept by asking students which this species is an example of. I froze this slide on 1/3 projector screens and told that half of the lecture hall that they were </a:t>
            </a:r>
            <a:r>
              <a:rPr lang="en-US" dirty="0" err="1"/>
              <a:t>Platypodium</a:t>
            </a:r>
            <a:r>
              <a:rPr lang="en-US" dirty="0"/>
              <a:t> </a:t>
            </a:r>
            <a:r>
              <a:rPr lang="en-US" dirty="0" err="1"/>
              <a:t>elegans</a:t>
            </a:r>
            <a:r>
              <a:rPr lang="en-US" dirty="0"/>
              <a:t>, to make a hypothesis about how far these wind-dispersed seeds might travel. The other half of the class was assigned the next slide (</a:t>
            </a:r>
            <a:r>
              <a:rPr lang="en-US" dirty="0" err="1"/>
              <a:t>Ficus</a:t>
            </a:r>
            <a:r>
              <a:rPr lang="en-US" dirty="0"/>
              <a:t> sp.) I handed out note cards, had students pair up, and asked them to work together to formulate and write down their hypotheses for how far seeds would travel for their assigned species. I asked them to draw their seed dispersal curves on the notecards. I told them I would be randomly collecting note cards and showing them on the document viewer. I gave students about 5 minutes to talk and make their curves – this was not quite enough time for everyone. I collected 4 cards from the wind-dispersed side of the class and 4 from the animal-dispersed side of the class. The drawings they made will be uploaded separately. Participation was good, students were engaged and actively talking to one another about how far they thought the seeds might travel, and what their axis labels should be. I did find that some students seemed to just copy the plot I made for the example in slide #7. However, most came up with independent hypotheses. I showed the collected cards on the document projector and discussed the hypothesis of each. When I introduced both species, I tried to really ground the students with where in the world each species occurs, and what the habitat it occurs in looks like. </a:t>
            </a:r>
          </a:p>
        </p:txBody>
      </p:sp>
      <p:sp>
        <p:nvSpPr>
          <p:cNvPr id="4" name="Slide Number Placeholder 3"/>
          <p:cNvSpPr>
            <a:spLocks noGrp="1"/>
          </p:cNvSpPr>
          <p:nvPr>
            <p:ph type="sldNum" sz="quarter" idx="10"/>
          </p:nvPr>
        </p:nvSpPr>
        <p:spPr/>
        <p:txBody>
          <a:bodyPr/>
          <a:lstStyle/>
          <a:p>
            <a:fld id="{266FBA2F-2E8E-4939-975B-1DAD64A326ED}" type="slidenum">
              <a:rPr lang="en-US" smtClean="0"/>
              <a:t>8</a:t>
            </a:fld>
            <a:endParaRPr lang="en-US"/>
          </a:p>
        </p:txBody>
      </p:sp>
    </p:spTree>
    <p:extLst>
      <p:ext uri="{BB962C8B-B14F-4D97-AF65-F5344CB8AC3E}">
        <p14:creationId xmlns:p14="http://schemas.microsoft.com/office/powerpoint/2010/main" val="3808538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told students that this slide represented the actual seed dispersal curve for P. </a:t>
            </a:r>
            <a:r>
              <a:rPr lang="en-US" dirty="0" err="1"/>
              <a:t>elegans</a:t>
            </a:r>
            <a:r>
              <a:rPr lang="en-US" dirty="0"/>
              <a:t>. I explained the differences between a seed, seedling, and sapling, and pointed out that these different life stages are represented in this plot, in addition to the seed dispersal curve. First, I asked students how each figures SEED dispersal curve was different than the hypothesis they formulated for their assigned species. I asked them to think-pair-share to answer the following questions: 1) How was the actual seed curve different from the curve that they drew, and what did they find surprising, if anything, about the differences, if any? 2) Why are there different patterns for seed distribution, seedling, and sapling survival?</a:t>
            </a:r>
          </a:p>
          <a:p>
            <a:r>
              <a:rPr lang="en-US" dirty="0"/>
              <a:t>and told them I would be randomly asking pairs to tell us about their thought processes with a wireless microphone. For question 1) a lot of students were surprised by how far the animal-dispersed seeds went. I asked them what additional information would have helped them to make a more accurate hypothesis for the dispersal curve. They answered with knowing how far the birds fly, and how long it takes the seed to pass through the bird’s gut. For question 2) students raised both biotic and abiotic factors that could contribute to the differences in pattern, including local soil conditions near the parent tree, differences in the distribution of seed predators and diseases away from the parent tree, etc. And one student cited scientists misidentifying plant species in the field. While they did the think-pair-share, I froze 1/3 screens with this slide for </a:t>
            </a:r>
            <a:r>
              <a:rPr lang="en-US" dirty="0" err="1"/>
              <a:t>P.elegans</a:t>
            </a:r>
            <a:r>
              <a:rPr lang="en-US" dirty="0"/>
              <a:t>, 1/3 screens with the slide for F. </a:t>
            </a:r>
            <a:r>
              <a:rPr lang="en-US" dirty="0" err="1"/>
              <a:t>crytophylla</a:t>
            </a:r>
            <a:r>
              <a:rPr lang="en-US" dirty="0"/>
              <a:t>, and 1/3 screens (center screen) with slide #12 (the discussion questions). </a:t>
            </a:r>
          </a:p>
        </p:txBody>
      </p:sp>
      <p:sp>
        <p:nvSpPr>
          <p:cNvPr id="4" name="Slide Number Placeholder 3"/>
          <p:cNvSpPr>
            <a:spLocks noGrp="1"/>
          </p:cNvSpPr>
          <p:nvPr>
            <p:ph type="sldNum" sz="quarter" idx="10"/>
          </p:nvPr>
        </p:nvSpPr>
        <p:spPr/>
        <p:txBody>
          <a:bodyPr/>
          <a:lstStyle/>
          <a:p>
            <a:fld id="{266FBA2F-2E8E-4939-975B-1DAD64A326ED}" type="slidenum">
              <a:rPr lang="en-US" smtClean="0"/>
              <a:t>10</a:t>
            </a:fld>
            <a:endParaRPr lang="en-US"/>
          </a:p>
        </p:txBody>
      </p:sp>
    </p:spTree>
    <p:extLst>
      <p:ext uri="{BB962C8B-B14F-4D97-AF65-F5344CB8AC3E}">
        <p14:creationId xmlns:p14="http://schemas.microsoft.com/office/powerpoint/2010/main" val="2064287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782DF-EB4B-48CF-94AB-ABB5C8DF8D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4AF911-D8E6-496B-BB07-C1E99B95DA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99A5CA-FC74-43C5-9D48-FC7F3855AA17}"/>
              </a:ext>
            </a:extLst>
          </p:cNvPr>
          <p:cNvSpPr>
            <a:spLocks noGrp="1"/>
          </p:cNvSpPr>
          <p:nvPr>
            <p:ph type="dt" sz="half" idx="10"/>
          </p:nvPr>
        </p:nvSpPr>
        <p:spPr/>
        <p:txBody>
          <a:bodyPr/>
          <a:lstStyle/>
          <a:p>
            <a:fld id="{E71F46F1-EF53-488A-B33A-23B9FC861053}" type="datetimeFigureOut">
              <a:rPr lang="en-US" smtClean="0"/>
              <a:t>5/11/2018</a:t>
            </a:fld>
            <a:endParaRPr lang="en-US"/>
          </a:p>
        </p:txBody>
      </p:sp>
      <p:sp>
        <p:nvSpPr>
          <p:cNvPr id="5" name="Footer Placeholder 4">
            <a:extLst>
              <a:ext uri="{FF2B5EF4-FFF2-40B4-BE49-F238E27FC236}">
                <a16:creationId xmlns:a16="http://schemas.microsoft.com/office/drawing/2014/main" id="{89DCFF43-D3AE-438C-A7B3-C65DEE548E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5675C-7CD8-41A7-81DF-A5C7E1D38858}"/>
              </a:ext>
            </a:extLst>
          </p:cNvPr>
          <p:cNvSpPr>
            <a:spLocks noGrp="1"/>
          </p:cNvSpPr>
          <p:nvPr>
            <p:ph type="sldNum" sz="quarter" idx="12"/>
          </p:nvPr>
        </p:nvSpPr>
        <p:spPr/>
        <p:txBody>
          <a:bodyPr/>
          <a:lstStyle/>
          <a:p>
            <a:fld id="{567C409C-D24D-4D30-A1A6-9D77DCA327D4}" type="slidenum">
              <a:rPr lang="en-US" smtClean="0"/>
              <a:t>‹#›</a:t>
            </a:fld>
            <a:endParaRPr lang="en-US"/>
          </a:p>
        </p:txBody>
      </p:sp>
    </p:spTree>
    <p:extLst>
      <p:ext uri="{BB962C8B-B14F-4D97-AF65-F5344CB8AC3E}">
        <p14:creationId xmlns:p14="http://schemas.microsoft.com/office/powerpoint/2010/main" val="2399943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09493-0368-4824-BB86-0F080FD75D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7F5698-9CB4-4D0E-BEF5-A9A1864628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D2DF7-FA9F-4BB2-A79A-EE492D87F5D5}"/>
              </a:ext>
            </a:extLst>
          </p:cNvPr>
          <p:cNvSpPr>
            <a:spLocks noGrp="1"/>
          </p:cNvSpPr>
          <p:nvPr>
            <p:ph type="dt" sz="half" idx="10"/>
          </p:nvPr>
        </p:nvSpPr>
        <p:spPr/>
        <p:txBody>
          <a:bodyPr/>
          <a:lstStyle/>
          <a:p>
            <a:fld id="{E71F46F1-EF53-488A-B33A-23B9FC861053}" type="datetimeFigureOut">
              <a:rPr lang="en-US" smtClean="0"/>
              <a:t>5/11/2018</a:t>
            </a:fld>
            <a:endParaRPr lang="en-US"/>
          </a:p>
        </p:txBody>
      </p:sp>
      <p:sp>
        <p:nvSpPr>
          <p:cNvPr id="5" name="Footer Placeholder 4">
            <a:extLst>
              <a:ext uri="{FF2B5EF4-FFF2-40B4-BE49-F238E27FC236}">
                <a16:creationId xmlns:a16="http://schemas.microsoft.com/office/drawing/2014/main" id="{644CB65C-3C3A-4167-8F62-04C46F3AA4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96115-EA5E-4DFA-91FA-FA61E131E213}"/>
              </a:ext>
            </a:extLst>
          </p:cNvPr>
          <p:cNvSpPr>
            <a:spLocks noGrp="1"/>
          </p:cNvSpPr>
          <p:nvPr>
            <p:ph type="sldNum" sz="quarter" idx="12"/>
          </p:nvPr>
        </p:nvSpPr>
        <p:spPr/>
        <p:txBody>
          <a:bodyPr/>
          <a:lstStyle/>
          <a:p>
            <a:fld id="{567C409C-D24D-4D30-A1A6-9D77DCA327D4}" type="slidenum">
              <a:rPr lang="en-US" smtClean="0"/>
              <a:t>‹#›</a:t>
            </a:fld>
            <a:endParaRPr lang="en-US"/>
          </a:p>
        </p:txBody>
      </p:sp>
    </p:spTree>
    <p:extLst>
      <p:ext uri="{BB962C8B-B14F-4D97-AF65-F5344CB8AC3E}">
        <p14:creationId xmlns:p14="http://schemas.microsoft.com/office/powerpoint/2010/main" val="3108102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0CC9CF-644B-4693-9E17-2159AA90DA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5DB022-5F9B-4AF7-90F0-FA9EBE504E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1A540-A616-4AB7-9DA2-960EEC783E31}"/>
              </a:ext>
            </a:extLst>
          </p:cNvPr>
          <p:cNvSpPr>
            <a:spLocks noGrp="1"/>
          </p:cNvSpPr>
          <p:nvPr>
            <p:ph type="dt" sz="half" idx="10"/>
          </p:nvPr>
        </p:nvSpPr>
        <p:spPr/>
        <p:txBody>
          <a:bodyPr/>
          <a:lstStyle/>
          <a:p>
            <a:fld id="{E71F46F1-EF53-488A-B33A-23B9FC861053}" type="datetimeFigureOut">
              <a:rPr lang="en-US" smtClean="0"/>
              <a:t>5/11/2018</a:t>
            </a:fld>
            <a:endParaRPr lang="en-US"/>
          </a:p>
        </p:txBody>
      </p:sp>
      <p:sp>
        <p:nvSpPr>
          <p:cNvPr id="5" name="Footer Placeholder 4">
            <a:extLst>
              <a:ext uri="{FF2B5EF4-FFF2-40B4-BE49-F238E27FC236}">
                <a16:creationId xmlns:a16="http://schemas.microsoft.com/office/drawing/2014/main" id="{22A795C1-22F7-413E-B74A-D07EBEAC4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20218-E92C-48C3-BCF8-1EF27CE3213D}"/>
              </a:ext>
            </a:extLst>
          </p:cNvPr>
          <p:cNvSpPr>
            <a:spLocks noGrp="1"/>
          </p:cNvSpPr>
          <p:nvPr>
            <p:ph type="sldNum" sz="quarter" idx="12"/>
          </p:nvPr>
        </p:nvSpPr>
        <p:spPr/>
        <p:txBody>
          <a:bodyPr/>
          <a:lstStyle/>
          <a:p>
            <a:fld id="{567C409C-D24D-4D30-A1A6-9D77DCA327D4}" type="slidenum">
              <a:rPr lang="en-US" smtClean="0"/>
              <a:t>‹#›</a:t>
            </a:fld>
            <a:endParaRPr lang="en-US"/>
          </a:p>
        </p:txBody>
      </p:sp>
    </p:spTree>
    <p:extLst>
      <p:ext uri="{BB962C8B-B14F-4D97-AF65-F5344CB8AC3E}">
        <p14:creationId xmlns:p14="http://schemas.microsoft.com/office/powerpoint/2010/main" val="3565366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02A7-9CB1-498C-9BC3-C1978E7F79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E62568-440D-4429-9237-A18800561C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32795-7289-42FA-A178-6F0C9F22841D}"/>
              </a:ext>
            </a:extLst>
          </p:cNvPr>
          <p:cNvSpPr>
            <a:spLocks noGrp="1"/>
          </p:cNvSpPr>
          <p:nvPr>
            <p:ph type="dt" sz="half" idx="10"/>
          </p:nvPr>
        </p:nvSpPr>
        <p:spPr/>
        <p:txBody>
          <a:bodyPr/>
          <a:lstStyle/>
          <a:p>
            <a:fld id="{E71F46F1-EF53-488A-B33A-23B9FC861053}" type="datetimeFigureOut">
              <a:rPr lang="en-US" smtClean="0"/>
              <a:t>5/11/2018</a:t>
            </a:fld>
            <a:endParaRPr lang="en-US"/>
          </a:p>
        </p:txBody>
      </p:sp>
      <p:sp>
        <p:nvSpPr>
          <p:cNvPr id="5" name="Footer Placeholder 4">
            <a:extLst>
              <a:ext uri="{FF2B5EF4-FFF2-40B4-BE49-F238E27FC236}">
                <a16:creationId xmlns:a16="http://schemas.microsoft.com/office/drawing/2014/main" id="{842ADF5A-9C33-4EBF-B455-375B47ACD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96932-A3C8-4D39-A54E-D85AE2A18700}"/>
              </a:ext>
            </a:extLst>
          </p:cNvPr>
          <p:cNvSpPr>
            <a:spLocks noGrp="1"/>
          </p:cNvSpPr>
          <p:nvPr>
            <p:ph type="sldNum" sz="quarter" idx="12"/>
          </p:nvPr>
        </p:nvSpPr>
        <p:spPr/>
        <p:txBody>
          <a:bodyPr/>
          <a:lstStyle/>
          <a:p>
            <a:fld id="{567C409C-D24D-4D30-A1A6-9D77DCA327D4}" type="slidenum">
              <a:rPr lang="en-US" smtClean="0"/>
              <a:t>‹#›</a:t>
            </a:fld>
            <a:endParaRPr lang="en-US"/>
          </a:p>
        </p:txBody>
      </p:sp>
    </p:spTree>
    <p:extLst>
      <p:ext uri="{BB962C8B-B14F-4D97-AF65-F5344CB8AC3E}">
        <p14:creationId xmlns:p14="http://schemas.microsoft.com/office/powerpoint/2010/main" val="2966540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B4206-9EFF-44B2-9D0F-1963EABF59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A13C91-CF33-4588-89DE-9A8B576784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4A3D103-1092-4A39-AB67-601E4C435402}"/>
              </a:ext>
            </a:extLst>
          </p:cNvPr>
          <p:cNvSpPr>
            <a:spLocks noGrp="1"/>
          </p:cNvSpPr>
          <p:nvPr>
            <p:ph type="dt" sz="half" idx="10"/>
          </p:nvPr>
        </p:nvSpPr>
        <p:spPr/>
        <p:txBody>
          <a:bodyPr/>
          <a:lstStyle/>
          <a:p>
            <a:fld id="{E71F46F1-EF53-488A-B33A-23B9FC861053}" type="datetimeFigureOut">
              <a:rPr lang="en-US" smtClean="0"/>
              <a:t>5/11/2018</a:t>
            </a:fld>
            <a:endParaRPr lang="en-US"/>
          </a:p>
        </p:txBody>
      </p:sp>
      <p:sp>
        <p:nvSpPr>
          <p:cNvPr id="5" name="Footer Placeholder 4">
            <a:extLst>
              <a:ext uri="{FF2B5EF4-FFF2-40B4-BE49-F238E27FC236}">
                <a16:creationId xmlns:a16="http://schemas.microsoft.com/office/drawing/2014/main" id="{9452A863-F930-4CDD-9CA1-CC86041263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4AEF9-A3BB-413A-B6F3-28E656E226D3}"/>
              </a:ext>
            </a:extLst>
          </p:cNvPr>
          <p:cNvSpPr>
            <a:spLocks noGrp="1"/>
          </p:cNvSpPr>
          <p:nvPr>
            <p:ph type="sldNum" sz="quarter" idx="12"/>
          </p:nvPr>
        </p:nvSpPr>
        <p:spPr/>
        <p:txBody>
          <a:bodyPr/>
          <a:lstStyle/>
          <a:p>
            <a:fld id="{567C409C-D24D-4D30-A1A6-9D77DCA327D4}" type="slidenum">
              <a:rPr lang="en-US" smtClean="0"/>
              <a:t>‹#›</a:t>
            </a:fld>
            <a:endParaRPr lang="en-US"/>
          </a:p>
        </p:txBody>
      </p:sp>
    </p:spTree>
    <p:extLst>
      <p:ext uri="{BB962C8B-B14F-4D97-AF65-F5344CB8AC3E}">
        <p14:creationId xmlns:p14="http://schemas.microsoft.com/office/powerpoint/2010/main" val="390337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93E69-9624-4FAB-908E-D17CA4F0AB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1150F1-AFE0-423A-A967-326ACB6EBE1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A70DF4-C083-4473-B7FE-54DD02CFCAA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885B71-928C-4087-BC10-19E9707D42AB}"/>
              </a:ext>
            </a:extLst>
          </p:cNvPr>
          <p:cNvSpPr>
            <a:spLocks noGrp="1"/>
          </p:cNvSpPr>
          <p:nvPr>
            <p:ph type="dt" sz="half" idx="10"/>
          </p:nvPr>
        </p:nvSpPr>
        <p:spPr/>
        <p:txBody>
          <a:bodyPr/>
          <a:lstStyle/>
          <a:p>
            <a:fld id="{E71F46F1-EF53-488A-B33A-23B9FC861053}" type="datetimeFigureOut">
              <a:rPr lang="en-US" smtClean="0"/>
              <a:t>5/11/2018</a:t>
            </a:fld>
            <a:endParaRPr lang="en-US"/>
          </a:p>
        </p:txBody>
      </p:sp>
      <p:sp>
        <p:nvSpPr>
          <p:cNvPr id="6" name="Footer Placeholder 5">
            <a:extLst>
              <a:ext uri="{FF2B5EF4-FFF2-40B4-BE49-F238E27FC236}">
                <a16:creationId xmlns:a16="http://schemas.microsoft.com/office/drawing/2014/main" id="{CE961DE0-0C54-46C0-9A0A-8A3265454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15E79-871F-4DD6-9FEF-619D4E64D203}"/>
              </a:ext>
            </a:extLst>
          </p:cNvPr>
          <p:cNvSpPr>
            <a:spLocks noGrp="1"/>
          </p:cNvSpPr>
          <p:nvPr>
            <p:ph type="sldNum" sz="quarter" idx="12"/>
          </p:nvPr>
        </p:nvSpPr>
        <p:spPr/>
        <p:txBody>
          <a:bodyPr/>
          <a:lstStyle/>
          <a:p>
            <a:fld id="{567C409C-D24D-4D30-A1A6-9D77DCA327D4}" type="slidenum">
              <a:rPr lang="en-US" smtClean="0"/>
              <a:t>‹#›</a:t>
            </a:fld>
            <a:endParaRPr lang="en-US"/>
          </a:p>
        </p:txBody>
      </p:sp>
    </p:spTree>
    <p:extLst>
      <p:ext uri="{BB962C8B-B14F-4D97-AF65-F5344CB8AC3E}">
        <p14:creationId xmlns:p14="http://schemas.microsoft.com/office/powerpoint/2010/main" val="36990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98D-100A-4524-99BB-120B2B9479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66F6D5-9C9E-46F1-8137-8856812969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EA29416-B1A0-4CE5-AC16-6D87599F3A3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93ABF6-EDA6-4000-8A1F-7D294F2DE0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7A1AFB-1FA0-4A5A-8784-B4FDE8294C6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5E6A1-0F30-4AA7-B8B3-2472DCAC97EC}"/>
              </a:ext>
            </a:extLst>
          </p:cNvPr>
          <p:cNvSpPr>
            <a:spLocks noGrp="1"/>
          </p:cNvSpPr>
          <p:nvPr>
            <p:ph type="dt" sz="half" idx="10"/>
          </p:nvPr>
        </p:nvSpPr>
        <p:spPr/>
        <p:txBody>
          <a:bodyPr/>
          <a:lstStyle/>
          <a:p>
            <a:fld id="{E71F46F1-EF53-488A-B33A-23B9FC861053}" type="datetimeFigureOut">
              <a:rPr lang="en-US" smtClean="0"/>
              <a:t>5/11/2018</a:t>
            </a:fld>
            <a:endParaRPr lang="en-US"/>
          </a:p>
        </p:txBody>
      </p:sp>
      <p:sp>
        <p:nvSpPr>
          <p:cNvPr id="8" name="Footer Placeholder 7">
            <a:extLst>
              <a:ext uri="{FF2B5EF4-FFF2-40B4-BE49-F238E27FC236}">
                <a16:creationId xmlns:a16="http://schemas.microsoft.com/office/drawing/2014/main" id="{B6E8358D-5E64-4835-80B8-92DF96E32A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EEEDC3-449D-48C2-959A-EEAF9B845913}"/>
              </a:ext>
            </a:extLst>
          </p:cNvPr>
          <p:cNvSpPr>
            <a:spLocks noGrp="1"/>
          </p:cNvSpPr>
          <p:nvPr>
            <p:ph type="sldNum" sz="quarter" idx="12"/>
          </p:nvPr>
        </p:nvSpPr>
        <p:spPr/>
        <p:txBody>
          <a:bodyPr/>
          <a:lstStyle/>
          <a:p>
            <a:fld id="{567C409C-D24D-4D30-A1A6-9D77DCA327D4}" type="slidenum">
              <a:rPr lang="en-US" smtClean="0"/>
              <a:t>‹#›</a:t>
            </a:fld>
            <a:endParaRPr lang="en-US"/>
          </a:p>
        </p:txBody>
      </p:sp>
    </p:spTree>
    <p:extLst>
      <p:ext uri="{BB962C8B-B14F-4D97-AF65-F5344CB8AC3E}">
        <p14:creationId xmlns:p14="http://schemas.microsoft.com/office/powerpoint/2010/main" val="49789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06241-BA19-439C-A2EC-E418F77D6E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E08229-3BC3-4422-9008-E9BAFF2F8CFA}"/>
              </a:ext>
            </a:extLst>
          </p:cNvPr>
          <p:cNvSpPr>
            <a:spLocks noGrp="1"/>
          </p:cNvSpPr>
          <p:nvPr>
            <p:ph type="dt" sz="half" idx="10"/>
          </p:nvPr>
        </p:nvSpPr>
        <p:spPr/>
        <p:txBody>
          <a:bodyPr/>
          <a:lstStyle/>
          <a:p>
            <a:fld id="{E71F46F1-EF53-488A-B33A-23B9FC861053}" type="datetimeFigureOut">
              <a:rPr lang="en-US" smtClean="0"/>
              <a:t>5/11/2018</a:t>
            </a:fld>
            <a:endParaRPr lang="en-US"/>
          </a:p>
        </p:txBody>
      </p:sp>
      <p:sp>
        <p:nvSpPr>
          <p:cNvPr id="4" name="Footer Placeholder 3">
            <a:extLst>
              <a:ext uri="{FF2B5EF4-FFF2-40B4-BE49-F238E27FC236}">
                <a16:creationId xmlns:a16="http://schemas.microsoft.com/office/drawing/2014/main" id="{334AF026-071D-4493-93F6-E5EE731BE5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565D54-608C-47DE-9236-C144EF2B573A}"/>
              </a:ext>
            </a:extLst>
          </p:cNvPr>
          <p:cNvSpPr>
            <a:spLocks noGrp="1"/>
          </p:cNvSpPr>
          <p:nvPr>
            <p:ph type="sldNum" sz="quarter" idx="12"/>
          </p:nvPr>
        </p:nvSpPr>
        <p:spPr/>
        <p:txBody>
          <a:bodyPr/>
          <a:lstStyle/>
          <a:p>
            <a:fld id="{567C409C-D24D-4D30-A1A6-9D77DCA327D4}" type="slidenum">
              <a:rPr lang="en-US" smtClean="0"/>
              <a:t>‹#›</a:t>
            </a:fld>
            <a:endParaRPr lang="en-US"/>
          </a:p>
        </p:txBody>
      </p:sp>
    </p:spTree>
    <p:extLst>
      <p:ext uri="{BB962C8B-B14F-4D97-AF65-F5344CB8AC3E}">
        <p14:creationId xmlns:p14="http://schemas.microsoft.com/office/powerpoint/2010/main" val="3986510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E7EF73-36C3-4D99-A5BA-72013CCA0E2F}"/>
              </a:ext>
            </a:extLst>
          </p:cNvPr>
          <p:cNvSpPr>
            <a:spLocks noGrp="1"/>
          </p:cNvSpPr>
          <p:nvPr>
            <p:ph type="dt" sz="half" idx="10"/>
          </p:nvPr>
        </p:nvSpPr>
        <p:spPr/>
        <p:txBody>
          <a:bodyPr/>
          <a:lstStyle/>
          <a:p>
            <a:fld id="{E71F46F1-EF53-488A-B33A-23B9FC861053}" type="datetimeFigureOut">
              <a:rPr lang="en-US" smtClean="0"/>
              <a:t>5/11/2018</a:t>
            </a:fld>
            <a:endParaRPr lang="en-US"/>
          </a:p>
        </p:txBody>
      </p:sp>
      <p:sp>
        <p:nvSpPr>
          <p:cNvPr id="3" name="Footer Placeholder 2">
            <a:extLst>
              <a:ext uri="{FF2B5EF4-FFF2-40B4-BE49-F238E27FC236}">
                <a16:creationId xmlns:a16="http://schemas.microsoft.com/office/drawing/2014/main" id="{586397EF-E33F-4218-92F9-AD43C3DA19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79BF1C-47A3-49CB-BB05-68170DE534DA}"/>
              </a:ext>
            </a:extLst>
          </p:cNvPr>
          <p:cNvSpPr>
            <a:spLocks noGrp="1"/>
          </p:cNvSpPr>
          <p:nvPr>
            <p:ph type="sldNum" sz="quarter" idx="12"/>
          </p:nvPr>
        </p:nvSpPr>
        <p:spPr/>
        <p:txBody>
          <a:bodyPr/>
          <a:lstStyle/>
          <a:p>
            <a:fld id="{567C409C-D24D-4D30-A1A6-9D77DCA327D4}" type="slidenum">
              <a:rPr lang="en-US" smtClean="0"/>
              <a:t>‹#›</a:t>
            </a:fld>
            <a:endParaRPr lang="en-US"/>
          </a:p>
        </p:txBody>
      </p:sp>
    </p:spTree>
    <p:extLst>
      <p:ext uri="{BB962C8B-B14F-4D97-AF65-F5344CB8AC3E}">
        <p14:creationId xmlns:p14="http://schemas.microsoft.com/office/powerpoint/2010/main" val="3684494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CF65F-0FC2-4202-8C6F-7C71CDBCE3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465084-12A6-477C-9244-C3D8928FF1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FDB1FC-E33B-44ED-BF8C-C4C30FD09C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9A4610-71F0-4937-8761-5DEDC3F0BCD4}"/>
              </a:ext>
            </a:extLst>
          </p:cNvPr>
          <p:cNvSpPr>
            <a:spLocks noGrp="1"/>
          </p:cNvSpPr>
          <p:nvPr>
            <p:ph type="dt" sz="half" idx="10"/>
          </p:nvPr>
        </p:nvSpPr>
        <p:spPr/>
        <p:txBody>
          <a:bodyPr/>
          <a:lstStyle/>
          <a:p>
            <a:fld id="{E71F46F1-EF53-488A-B33A-23B9FC861053}" type="datetimeFigureOut">
              <a:rPr lang="en-US" smtClean="0"/>
              <a:t>5/11/2018</a:t>
            </a:fld>
            <a:endParaRPr lang="en-US"/>
          </a:p>
        </p:txBody>
      </p:sp>
      <p:sp>
        <p:nvSpPr>
          <p:cNvPr id="6" name="Footer Placeholder 5">
            <a:extLst>
              <a:ext uri="{FF2B5EF4-FFF2-40B4-BE49-F238E27FC236}">
                <a16:creationId xmlns:a16="http://schemas.microsoft.com/office/drawing/2014/main" id="{D73659B7-A58C-4D79-98CC-20B6E98563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3B4F4-66E9-42EC-91D7-C4227CB0C208}"/>
              </a:ext>
            </a:extLst>
          </p:cNvPr>
          <p:cNvSpPr>
            <a:spLocks noGrp="1"/>
          </p:cNvSpPr>
          <p:nvPr>
            <p:ph type="sldNum" sz="quarter" idx="12"/>
          </p:nvPr>
        </p:nvSpPr>
        <p:spPr/>
        <p:txBody>
          <a:bodyPr/>
          <a:lstStyle/>
          <a:p>
            <a:fld id="{567C409C-D24D-4D30-A1A6-9D77DCA327D4}" type="slidenum">
              <a:rPr lang="en-US" smtClean="0"/>
              <a:t>‹#›</a:t>
            </a:fld>
            <a:endParaRPr lang="en-US"/>
          </a:p>
        </p:txBody>
      </p:sp>
    </p:spTree>
    <p:extLst>
      <p:ext uri="{BB962C8B-B14F-4D97-AF65-F5344CB8AC3E}">
        <p14:creationId xmlns:p14="http://schemas.microsoft.com/office/powerpoint/2010/main" val="1752405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7685D-C58E-4A33-BD62-E139732D98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9BCF9D-0AB9-4198-85A7-671BA328E2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8B9262-1B77-46CA-A143-2F6D1548C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F5F2AB-474F-4514-87D1-452477AAFEBC}"/>
              </a:ext>
            </a:extLst>
          </p:cNvPr>
          <p:cNvSpPr>
            <a:spLocks noGrp="1"/>
          </p:cNvSpPr>
          <p:nvPr>
            <p:ph type="dt" sz="half" idx="10"/>
          </p:nvPr>
        </p:nvSpPr>
        <p:spPr/>
        <p:txBody>
          <a:bodyPr/>
          <a:lstStyle/>
          <a:p>
            <a:fld id="{E71F46F1-EF53-488A-B33A-23B9FC861053}" type="datetimeFigureOut">
              <a:rPr lang="en-US" smtClean="0"/>
              <a:t>5/11/2018</a:t>
            </a:fld>
            <a:endParaRPr lang="en-US"/>
          </a:p>
        </p:txBody>
      </p:sp>
      <p:sp>
        <p:nvSpPr>
          <p:cNvPr id="6" name="Footer Placeholder 5">
            <a:extLst>
              <a:ext uri="{FF2B5EF4-FFF2-40B4-BE49-F238E27FC236}">
                <a16:creationId xmlns:a16="http://schemas.microsoft.com/office/drawing/2014/main" id="{4D28F5AA-29B9-4CFB-AFB2-E7727491E1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2C2872-EA2B-4CA5-B53D-4BE89D919813}"/>
              </a:ext>
            </a:extLst>
          </p:cNvPr>
          <p:cNvSpPr>
            <a:spLocks noGrp="1"/>
          </p:cNvSpPr>
          <p:nvPr>
            <p:ph type="sldNum" sz="quarter" idx="12"/>
          </p:nvPr>
        </p:nvSpPr>
        <p:spPr/>
        <p:txBody>
          <a:bodyPr/>
          <a:lstStyle/>
          <a:p>
            <a:fld id="{567C409C-D24D-4D30-A1A6-9D77DCA327D4}" type="slidenum">
              <a:rPr lang="en-US" smtClean="0"/>
              <a:t>‹#›</a:t>
            </a:fld>
            <a:endParaRPr lang="en-US"/>
          </a:p>
        </p:txBody>
      </p:sp>
    </p:spTree>
    <p:extLst>
      <p:ext uri="{BB962C8B-B14F-4D97-AF65-F5344CB8AC3E}">
        <p14:creationId xmlns:p14="http://schemas.microsoft.com/office/powerpoint/2010/main" val="2589891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2B6541-3415-44BA-927B-ABCEFE9B72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97109F-8198-4E48-A675-0918D81D4B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D37A-4997-4556-BCC1-E5D7776560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F46F1-EF53-488A-B33A-23B9FC861053}" type="datetimeFigureOut">
              <a:rPr lang="en-US" smtClean="0"/>
              <a:t>5/11/2018</a:t>
            </a:fld>
            <a:endParaRPr lang="en-US"/>
          </a:p>
        </p:txBody>
      </p:sp>
      <p:sp>
        <p:nvSpPr>
          <p:cNvPr id="5" name="Footer Placeholder 4">
            <a:extLst>
              <a:ext uri="{FF2B5EF4-FFF2-40B4-BE49-F238E27FC236}">
                <a16:creationId xmlns:a16="http://schemas.microsoft.com/office/drawing/2014/main" id="{DCE8EE5F-1BAD-48E5-9C0C-59C3EB440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7D84E8-BE02-4079-AA19-9F14F116F6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C409C-D24D-4D30-A1A6-9D77DCA327D4}" type="slidenum">
              <a:rPr lang="en-US" smtClean="0"/>
              <a:t>‹#›</a:t>
            </a:fld>
            <a:endParaRPr lang="en-US"/>
          </a:p>
        </p:txBody>
      </p:sp>
    </p:spTree>
    <p:extLst>
      <p:ext uri="{BB962C8B-B14F-4D97-AF65-F5344CB8AC3E}">
        <p14:creationId xmlns:p14="http://schemas.microsoft.com/office/powerpoint/2010/main" val="2603669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ttps://c2.staticflickr.com/6/5498/10423952054_8f692f300a_b.jpg">
            <a:extLst>
              <a:ext uri="{FF2B5EF4-FFF2-40B4-BE49-F238E27FC236}">
                <a16:creationId xmlns:a16="http://schemas.microsoft.com/office/drawing/2014/main" id="{E2E7B7AD-329A-4510-9685-F524999D4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B9951BD9-0868-4CDB-ACD6-9C4209B5E4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01B76-FE36-4026-8C45-72BF48E65F9C}"/>
              </a:ext>
            </a:extLst>
          </p:cNvPr>
          <p:cNvSpPr>
            <a:spLocks noGrp="1"/>
          </p:cNvSpPr>
          <p:nvPr>
            <p:ph type="ctrTitle"/>
          </p:nvPr>
        </p:nvSpPr>
        <p:spPr>
          <a:xfrm>
            <a:off x="5277328" y="640082"/>
            <a:ext cx="6274591" cy="5740840"/>
          </a:xfrm>
        </p:spPr>
        <p:txBody>
          <a:bodyPr vert="horz" lIns="91440" tIns="45720" rIns="91440" bIns="45720" rtlCol="0">
            <a:normAutofit/>
          </a:bodyPr>
          <a:lstStyle/>
          <a:p>
            <a:pPr algn="l"/>
            <a:r>
              <a:rPr lang="en-US" b="1" kern="1200" dirty="0">
                <a:solidFill>
                  <a:schemeClr val="bg1"/>
                </a:solidFill>
                <a:latin typeface="+mj-lt"/>
                <a:ea typeface="+mj-ea"/>
                <a:cs typeface="+mj-cs"/>
              </a:rPr>
              <a:t>Seed dispersal, </a:t>
            </a:r>
            <a:br>
              <a:rPr lang="en-US" b="1" kern="1200" dirty="0">
                <a:solidFill>
                  <a:schemeClr val="bg1"/>
                </a:solidFill>
                <a:latin typeface="+mj-lt"/>
                <a:ea typeface="+mj-ea"/>
                <a:cs typeface="+mj-cs"/>
              </a:rPr>
            </a:br>
            <a:r>
              <a:rPr lang="en-US" b="1" kern="1200" dirty="0">
                <a:solidFill>
                  <a:schemeClr val="bg1"/>
                </a:solidFill>
                <a:latin typeface="+mj-lt"/>
                <a:ea typeface="+mj-ea"/>
                <a:cs typeface="+mj-cs"/>
              </a:rPr>
              <a:t>mutualisms, </a:t>
            </a:r>
            <a:br>
              <a:rPr lang="en-US" b="1" kern="1200" dirty="0">
                <a:solidFill>
                  <a:schemeClr val="bg1"/>
                </a:solidFill>
                <a:latin typeface="+mj-lt"/>
                <a:ea typeface="+mj-ea"/>
                <a:cs typeface="+mj-cs"/>
              </a:rPr>
            </a:br>
            <a:r>
              <a:rPr lang="en-US" b="1" kern="1200" dirty="0">
                <a:solidFill>
                  <a:schemeClr val="bg1"/>
                </a:solidFill>
                <a:latin typeface="+mj-lt"/>
                <a:ea typeface="+mj-ea"/>
                <a:cs typeface="+mj-cs"/>
              </a:rPr>
              <a:t>and community</a:t>
            </a:r>
          </a:p>
        </p:txBody>
      </p:sp>
      <p:cxnSp>
        <p:nvCxnSpPr>
          <p:cNvPr id="4" name="Straight Connector 3">
            <a:extLst>
              <a:ext uri="{FF2B5EF4-FFF2-40B4-BE49-F238E27FC236}">
                <a16:creationId xmlns:a16="http://schemas.microsoft.com/office/drawing/2014/main" id="{312B05E8-B14E-462E-80A9-1399A5CAB09C}"/>
              </a:ext>
            </a:extLst>
          </p:cNvPr>
          <p:cNvCxnSpPr>
            <a:cxnSpLocks/>
          </p:cNvCxnSpPr>
          <p:nvPr/>
        </p:nvCxnSpPr>
        <p:spPr>
          <a:xfrm>
            <a:off x="4893469" y="3693319"/>
            <a:ext cx="7058025" cy="0"/>
          </a:xfrm>
          <a:prstGeom prst="line">
            <a:avLst/>
          </a:prstGeom>
          <a:ln w="38100">
            <a:solidFill>
              <a:schemeClr val="bg1">
                <a:lumMod val="9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descr="A bird perched on a tree branch&#10;&#10;Description generated with very high confidence">
            <a:extLst>
              <a:ext uri="{FF2B5EF4-FFF2-40B4-BE49-F238E27FC236}">
                <a16:creationId xmlns:a16="http://schemas.microsoft.com/office/drawing/2014/main" id="{5BCDEA21-2D5F-47FB-BE40-42F5E06181ED}"/>
              </a:ext>
            </a:extLst>
          </p:cNvPr>
          <p:cNvPicPr>
            <a:picLocks noChangeAspect="1"/>
          </p:cNvPicPr>
          <p:nvPr/>
        </p:nvPicPr>
        <p:blipFill rotWithShape="1">
          <a:blip r:embed="rId4">
            <a:extLst>
              <a:ext uri="{28A0092B-C50C-407E-A947-70E740481C1C}">
                <a14:useLocalDpi xmlns:a14="http://schemas.microsoft.com/office/drawing/2010/main" val="0"/>
              </a:ext>
            </a:extLst>
          </a:blip>
          <a:srcRect l="9658" t="10585" r="9454" b="12068"/>
          <a:stretch/>
        </p:blipFill>
        <p:spPr>
          <a:xfrm>
            <a:off x="5143500" y="149440"/>
            <a:ext cx="2366572" cy="3394439"/>
          </a:xfrm>
          <a:prstGeom prst="rect">
            <a:avLst/>
          </a:prstGeom>
        </p:spPr>
      </p:pic>
      <p:pic>
        <p:nvPicPr>
          <p:cNvPr id="8" name="Picture 7" descr="A close up of a tree&#10;&#10;Description generated with very high confidence">
            <a:extLst>
              <a:ext uri="{FF2B5EF4-FFF2-40B4-BE49-F238E27FC236}">
                <a16:creationId xmlns:a16="http://schemas.microsoft.com/office/drawing/2014/main" id="{2DF7B1CD-352C-4906-B600-F50B1E51343D}"/>
              </a:ext>
            </a:extLst>
          </p:cNvPr>
          <p:cNvPicPr>
            <a:picLocks noChangeAspect="1"/>
          </p:cNvPicPr>
          <p:nvPr/>
        </p:nvPicPr>
        <p:blipFill rotWithShape="1">
          <a:blip r:embed="rId5">
            <a:extLst>
              <a:ext uri="{28A0092B-C50C-407E-A947-70E740481C1C}">
                <a14:useLocalDpi xmlns:a14="http://schemas.microsoft.com/office/drawing/2010/main" val="0"/>
              </a:ext>
            </a:extLst>
          </a:blip>
          <a:srcRect l="1" r="-3508" b="38839"/>
          <a:stretch/>
        </p:blipFill>
        <p:spPr>
          <a:xfrm>
            <a:off x="7648489" y="163004"/>
            <a:ext cx="4303005" cy="3394438"/>
          </a:xfrm>
          <a:prstGeom prst="rect">
            <a:avLst/>
          </a:prstGeom>
        </p:spPr>
      </p:pic>
    </p:spTree>
    <p:extLst>
      <p:ext uri="{BB962C8B-B14F-4D97-AF65-F5344CB8AC3E}">
        <p14:creationId xmlns:p14="http://schemas.microsoft.com/office/powerpoint/2010/main" val="3217369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generated with very high confidence">
            <a:extLst>
              <a:ext uri="{FF2B5EF4-FFF2-40B4-BE49-F238E27FC236}">
                <a16:creationId xmlns:a16="http://schemas.microsoft.com/office/drawing/2014/main" id="{AC5079A0-BFD2-4E17-94EF-6CFC87D91C8E}"/>
              </a:ext>
            </a:extLst>
          </p:cNvPr>
          <p:cNvPicPr>
            <a:picLocks noChangeAspect="1"/>
          </p:cNvPicPr>
          <p:nvPr/>
        </p:nvPicPr>
        <p:blipFill>
          <a:blip r:embed="rId3"/>
          <a:stretch>
            <a:fillRect/>
          </a:stretch>
        </p:blipFill>
        <p:spPr>
          <a:xfrm>
            <a:off x="1941783" y="1568901"/>
            <a:ext cx="7989455" cy="4394199"/>
          </a:xfrm>
          <a:prstGeom prst="rect">
            <a:avLst/>
          </a:prstGeom>
        </p:spPr>
      </p:pic>
      <p:sp>
        <p:nvSpPr>
          <p:cNvPr id="2" name="Title 1">
            <a:extLst>
              <a:ext uri="{FF2B5EF4-FFF2-40B4-BE49-F238E27FC236}">
                <a16:creationId xmlns:a16="http://schemas.microsoft.com/office/drawing/2014/main" id="{38343CA2-8DF6-4980-A279-DB3DE2D0761B}"/>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Seed to Seedling to Sapling</a:t>
            </a:r>
          </a:p>
        </p:txBody>
      </p:sp>
      <p:pic>
        <p:nvPicPr>
          <p:cNvPr id="6" name="Picture 5" descr="A close up of food&#10;&#10;Description generated with high confidence">
            <a:extLst>
              <a:ext uri="{FF2B5EF4-FFF2-40B4-BE49-F238E27FC236}">
                <a16:creationId xmlns:a16="http://schemas.microsoft.com/office/drawing/2014/main" id="{6E16B0E1-FD71-4AE5-818F-D678D6CE2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7314" y="4805916"/>
            <a:ext cx="3365324" cy="1881600"/>
          </a:xfrm>
          <a:prstGeom prst="rect">
            <a:avLst/>
          </a:prstGeom>
        </p:spPr>
      </p:pic>
      <p:sp>
        <p:nvSpPr>
          <p:cNvPr id="7" name="Title 1">
            <a:extLst>
              <a:ext uri="{FF2B5EF4-FFF2-40B4-BE49-F238E27FC236}">
                <a16:creationId xmlns:a16="http://schemas.microsoft.com/office/drawing/2014/main" id="{545F6EEC-3CB5-4BE1-8DBC-AEE9EE5F754F}"/>
              </a:ext>
            </a:extLst>
          </p:cNvPr>
          <p:cNvSpPr txBox="1">
            <a:spLocks/>
          </p:cNvSpPr>
          <p:nvPr/>
        </p:nvSpPr>
        <p:spPr>
          <a:xfrm>
            <a:off x="424543" y="1608"/>
            <a:ext cx="6124981" cy="69201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i="1" dirty="0" err="1"/>
              <a:t>Platypodium</a:t>
            </a:r>
            <a:r>
              <a:rPr lang="en-US" i="1" dirty="0"/>
              <a:t> </a:t>
            </a:r>
            <a:r>
              <a:rPr lang="en-US" i="1" dirty="0" err="1"/>
              <a:t>elegans</a:t>
            </a:r>
            <a:endParaRPr lang="en-US" i="1" dirty="0"/>
          </a:p>
        </p:txBody>
      </p:sp>
    </p:spTree>
    <p:extLst>
      <p:ext uri="{BB962C8B-B14F-4D97-AF65-F5344CB8AC3E}">
        <p14:creationId xmlns:p14="http://schemas.microsoft.com/office/powerpoint/2010/main" val="4050013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9A87809-56F5-4270-BB0E-0393AB368BF9}"/>
              </a:ext>
            </a:extLst>
          </p:cNvPr>
          <p:cNvPicPr>
            <a:picLocks noChangeAspect="1"/>
          </p:cNvPicPr>
          <p:nvPr/>
        </p:nvPicPr>
        <p:blipFill>
          <a:blip r:embed="rId2"/>
          <a:stretch>
            <a:fillRect/>
          </a:stretch>
        </p:blipFill>
        <p:spPr>
          <a:xfrm>
            <a:off x="2155013" y="1675227"/>
            <a:ext cx="7881973" cy="4394199"/>
          </a:xfrm>
          <a:prstGeom prst="rect">
            <a:avLst/>
          </a:prstGeom>
        </p:spPr>
      </p:pic>
      <p:sp>
        <p:nvSpPr>
          <p:cNvPr id="2" name="Title 1">
            <a:extLst>
              <a:ext uri="{FF2B5EF4-FFF2-40B4-BE49-F238E27FC236}">
                <a16:creationId xmlns:a16="http://schemas.microsoft.com/office/drawing/2014/main" id="{E4C222AD-8AE2-4475-8C28-A5A7EF0E04D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Seed to Sapling</a:t>
            </a:r>
          </a:p>
        </p:txBody>
      </p:sp>
      <p:pic>
        <p:nvPicPr>
          <p:cNvPr id="8" name="Picture 7" descr="A close up of food&#10;&#10;Description generated with high confidence">
            <a:extLst>
              <a:ext uri="{FF2B5EF4-FFF2-40B4-BE49-F238E27FC236}">
                <a16:creationId xmlns:a16="http://schemas.microsoft.com/office/drawing/2014/main" id="{52592A81-2A44-4F66-90F8-9D92DBEAE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8943" y="4571999"/>
            <a:ext cx="3783695" cy="2115517"/>
          </a:xfrm>
          <a:prstGeom prst="rect">
            <a:avLst/>
          </a:prstGeom>
        </p:spPr>
      </p:pic>
      <p:sp>
        <p:nvSpPr>
          <p:cNvPr id="6" name="Title 1">
            <a:extLst>
              <a:ext uri="{FF2B5EF4-FFF2-40B4-BE49-F238E27FC236}">
                <a16:creationId xmlns:a16="http://schemas.microsoft.com/office/drawing/2014/main" id="{59DDEF75-0A1F-4975-A208-B6E607BE0135}"/>
              </a:ext>
            </a:extLst>
          </p:cNvPr>
          <p:cNvSpPr txBox="1">
            <a:spLocks/>
          </p:cNvSpPr>
          <p:nvPr/>
        </p:nvSpPr>
        <p:spPr>
          <a:xfrm>
            <a:off x="424543" y="1608"/>
            <a:ext cx="6124981" cy="69201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i="1" dirty="0" err="1"/>
              <a:t>Ficus</a:t>
            </a:r>
            <a:r>
              <a:rPr lang="en-US" i="1" dirty="0"/>
              <a:t> </a:t>
            </a:r>
            <a:r>
              <a:rPr lang="en-US" i="1" dirty="0" err="1"/>
              <a:t>cyrtophylla</a:t>
            </a:r>
            <a:endParaRPr lang="en-US" i="1" dirty="0"/>
          </a:p>
        </p:txBody>
      </p:sp>
    </p:spTree>
    <p:extLst>
      <p:ext uri="{BB962C8B-B14F-4D97-AF65-F5344CB8AC3E}">
        <p14:creationId xmlns:p14="http://schemas.microsoft.com/office/powerpoint/2010/main" val="1743028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EEAD0-84BE-4497-AA97-1A89EA5069BE}"/>
              </a:ext>
            </a:extLst>
          </p:cNvPr>
          <p:cNvSpPr>
            <a:spLocks noGrp="1"/>
          </p:cNvSpPr>
          <p:nvPr>
            <p:ph type="title"/>
          </p:nvPr>
        </p:nvSpPr>
        <p:spPr/>
        <p:txBody>
          <a:bodyPr>
            <a:normAutofit/>
          </a:bodyPr>
          <a:lstStyle/>
          <a:p>
            <a:pPr algn="ctr"/>
            <a:r>
              <a:rPr lang="en-US" sz="4800" b="1" u="sng" dirty="0"/>
              <a:t>Think-pair-share</a:t>
            </a:r>
          </a:p>
        </p:txBody>
      </p:sp>
      <p:sp>
        <p:nvSpPr>
          <p:cNvPr id="3" name="Content Placeholder 2">
            <a:extLst>
              <a:ext uri="{FF2B5EF4-FFF2-40B4-BE49-F238E27FC236}">
                <a16:creationId xmlns:a16="http://schemas.microsoft.com/office/drawing/2014/main" id="{A3404962-02FA-4EBD-8722-3DB60437FB85}"/>
              </a:ext>
            </a:extLst>
          </p:cNvPr>
          <p:cNvSpPr>
            <a:spLocks noGrp="1"/>
          </p:cNvSpPr>
          <p:nvPr>
            <p:ph idx="1"/>
          </p:nvPr>
        </p:nvSpPr>
        <p:spPr>
          <a:xfrm>
            <a:off x="838199" y="1825625"/>
            <a:ext cx="11092543" cy="4807404"/>
          </a:xfrm>
        </p:spPr>
        <p:txBody>
          <a:bodyPr>
            <a:normAutofit/>
          </a:bodyPr>
          <a:lstStyle/>
          <a:p>
            <a:r>
              <a:rPr lang="en-US" sz="3600" dirty="0"/>
              <a:t>How do the </a:t>
            </a:r>
            <a:r>
              <a:rPr lang="en-US" sz="3600" b="1" dirty="0"/>
              <a:t>observed patterns </a:t>
            </a:r>
            <a:r>
              <a:rPr lang="en-US" sz="3600" dirty="0"/>
              <a:t>compare to the </a:t>
            </a:r>
            <a:r>
              <a:rPr lang="en-US" sz="3600" b="1" dirty="0"/>
              <a:t>predictions</a:t>
            </a:r>
            <a:r>
              <a:rPr lang="en-US" sz="3600" dirty="0"/>
              <a:t> you drew?</a:t>
            </a:r>
          </a:p>
          <a:p>
            <a:r>
              <a:rPr lang="en-US" sz="3600" dirty="0"/>
              <a:t>Are there any </a:t>
            </a:r>
            <a:r>
              <a:rPr lang="en-US" sz="3600" b="1" dirty="0"/>
              <a:t>similarities </a:t>
            </a:r>
            <a:r>
              <a:rPr lang="en-US" sz="3600" dirty="0"/>
              <a:t>in the seed shadows for </a:t>
            </a:r>
            <a:r>
              <a:rPr lang="en-US" sz="3600" i="1" dirty="0" err="1"/>
              <a:t>Platypodium</a:t>
            </a:r>
            <a:r>
              <a:rPr lang="en-US" sz="3600" i="1" dirty="0"/>
              <a:t> </a:t>
            </a:r>
            <a:r>
              <a:rPr lang="en-US" sz="3600" dirty="0"/>
              <a:t>and </a:t>
            </a:r>
            <a:r>
              <a:rPr lang="en-US" sz="3600" i="1" dirty="0" err="1"/>
              <a:t>Ficus</a:t>
            </a:r>
            <a:r>
              <a:rPr lang="en-US" sz="3600" dirty="0"/>
              <a:t>?</a:t>
            </a:r>
          </a:p>
          <a:p>
            <a:r>
              <a:rPr lang="en-US" sz="3600" dirty="0"/>
              <a:t>Are there any </a:t>
            </a:r>
            <a:r>
              <a:rPr lang="en-US" sz="3600" b="1" dirty="0"/>
              <a:t>differences </a:t>
            </a:r>
            <a:r>
              <a:rPr lang="en-US" sz="3600" dirty="0"/>
              <a:t>in the seed shadows?</a:t>
            </a:r>
          </a:p>
          <a:p>
            <a:r>
              <a:rPr lang="en-US" sz="3600" dirty="0"/>
              <a:t>What do these results indicate about survival of </a:t>
            </a:r>
            <a:r>
              <a:rPr lang="en-US" sz="3600" b="1" dirty="0"/>
              <a:t>seeds</a:t>
            </a:r>
            <a:r>
              <a:rPr lang="en-US" sz="3600" dirty="0"/>
              <a:t> as opposed to </a:t>
            </a:r>
            <a:r>
              <a:rPr lang="en-US" sz="3600" b="1" dirty="0"/>
              <a:t>seedlings </a:t>
            </a:r>
            <a:r>
              <a:rPr lang="en-US" sz="3600" dirty="0"/>
              <a:t>and </a:t>
            </a:r>
            <a:r>
              <a:rPr lang="en-US" sz="3600" b="1" dirty="0"/>
              <a:t>saplings</a:t>
            </a:r>
            <a:r>
              <a:rPr lang="en-US" sz="3600" dirty="0"/>
              <a:t>? </a:t>
            </a:r>
          </a:p>
        </p:txBody>
      </p:sp>
    </p:spTree>
    <p:extLst>
      <p:ext uri="{BB962C8B-B14F-4D97-AF65-F5344CB8AC3E}">
        <p14:creationId xmlns:p14="http://schemas.microsoft.com/office/powerpoint/2010/main" val="2523226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BF22501-9BE4-4288-B61B-5183796C618C}"/>
              </a:ext>
            </a:extLst>
          </p:cNvPr>
          <p:cNvSpPr/>
          <p:nvPr/>
        </p:nvSpPr>
        <p:spPr>
          <a:xfrm>
            <a:off x="727181" y="4862965"/>
            <a:ext cx="2335497" cy="74006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2BB5CE2-2393-4A6F-B561-4A3D29509C54}"/>
              </a:ext>
            </a:extLst>
          </p:cNvPr>
          <p:cNvSpPr/>
          <p:nvPr/>
        </p:nvSpPr>
        <p:spPr>
          <a:xfrm>
            <a:off x="1196664" y="3887509"/>
            <a:ext cx="1499191" cy="39881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DCA1595-B0B0-42A8-81A4-F82CABC1D524}"/>
              </a:ext>
            </a:extLst>
          </p:cNvPr>
          <p:cNvPicPr>
            <a:picLocks noChangeAspect="1"/>
          </p:cNvPicPr>
          <p:nvPr/>
        </p:nvPicPr>
        <p:blipFill rotWithShape="1">
          <a:blip r:embed="rId3"/>
          <a:srcRect b="2209"/>
          <a:stretch/>
        </p:blipFill>
        <p:spPr>
          <a:xfrm>
            <a:off x="4890714" y="1965143"/>
            <a:ext cx="1945088" cy="2865946"/>
          </a:xfrm>
          <a:prstGeom prst="rect">
            <a:avLst/>
          </a:prstGeom>
        </p:spPr>
      </p:pic>
      <p:sp>
        <p:nvSpPr>
          <p:cNvPr id="2" name="Title 1">
            <a:extLst>
              <a:ext uri="{FF2B5EF4-FFF2-40B4-BE49-F238E27FC236}">
                <a16:creationId xmlns:a16="http://schemas.microsoft.com/office/drawing/2014/main" id="{3A3DE385-BA6B-4DD7-A7B3-D29D588BE53D}"/>
              </a:ext>
            </a:extLst>
          </p:cNvPr>
          <p:cNvSpPr>
            <a:spLocks noGrp="1"/>
          </p:cNvSpPr>
          <p:nvPr>
            <p:ph type="title"/>
          </p:nvPr>
        </p:nvSpPr>
        <p:spPr>
          <a:xfrm>
            <a:off x="2328089" y="471339"/>
            <a:ext cx="7535821" cy="567468"/>
          </a:xfrm>
        </p:spPr>
        <p:txBody>
          <a:bodyPr>
            <a:normAutofit fontScale="90000"/>
          </a:bodyPr>
          <a:lstStyle/>
          <a:p>
            <a:pPr algn="ctr"/>
            <a:r>
              <a:rPr lang="en-US" sz="5400" b="1" dirty="0"/>
              <a:t>What builds a rainforest?</a:t>
            </a:r>
          </a:p>
        </p:txBody>
      </p:sp>
      <p:pic>
        <p:nvPicPr>
          <p:cNvPr id="5" name="Picture 2" descr="Pompadours in the Palms | Natural History Magazine">
            <a:extLst>
              <a:ext uri="{FF2B5EF4-FFF2-40B4-BE49-F238E27FC236}">
                <a16:creationId xmlns:a16="http://schemas.microsoft.com/office/drawing/2014/main" id="{70C4BD04-BEBC-4D94-8F34-AE6EA755F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870" y="1373192"/>
            <a:ext cx="2470427" cy="16082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C9A9A0-CD0A-49B2-9252-02F2E5524A32}"/>
              </a:ext>
            </a:extLst>
          </p:cNvPr>
          <p:cNvSpPr txBox="1"/>
          <p:nvPr/>
        </p:nvSpPr>
        <p:spPr>
          <a:xfrm>
            <a:off x="454486" y="2953982"/>
            <a:ext cx="2904108" cy="646331"/>
          </a:xfrm>
          <a:prstGeom prst="rect">
            <a:avLst/>
          </a:prstGeom>
          <a:noFill/>
        </p:spPr>
        <p:txBody>
          <a:bodyPr wrap="square" rtlCol="0">
            <a:spAutoFit/>
          </a:bodyPr>
          <a:lstStyle/>
          <a:p>
            <a:pPr algn="ctr"/>
            <a:r>
              <a:rPr lang="en-US" dirty="0"/>
              <a:t>Distribution and behavior of mutualists</a:t>
            </a:r>
          </a:p>
        </p:txBody>
      </p:sp>
      <p:sp>
        <p:nvSpPr>
          <p:cNvPr id="8" name="TextBox 7">
            <a:extLst>
              <a:ext uri="{FF2B5EF4-FFF2-40B4-BE49-F238E27FC236}">
                <a16:creationId xmlns:a16="http://schemas.microsoft.com/office/drawing/2014/main" id="{5229F64C-D674-4127-AE1A-B24655FF0877}"/>
              </a:ext>
            </a:extLst>
          </p:cNvPr>
          <p:cNvSpPr txBox="1"/>
          <p:nvPr/>
        </p:nvSpPr>
        <p:spPr>
          <a:xfrm>
            <a:off x="4695509" y="4983354"/>
            <a:ext cx="2335498" cy="923330"/>
          </a:xfrm>
          <a:prstGeom prst="rect">
            <a:avLst/>
          </a:prstGeom>
          <a:noFill/>
        </p:spPr>
        <p:txBody>
          <a:bodyPr wrap="square" rtlCol="0">
            <a:spAutoFit/>
          </a:bodyPr>
          <a:lstStyle/>
          <a:p>
            <a:pPr algn="ctr"/>
            <a:r>
              <a:rPr lang="en-US" dirty="0"/>
              <a:t>Distribution of different plant species within a landscape</a:t>
            </a:r>
          </a:p>
        </p:txBody>
      </p:sp>
      <p:cxnSp>
        <p:nvCxnSpPr>
          <p:cNvPr id="10" name="Straight Arrow Connector 9">
            <a:extLst>
              <a:ext uri="{FF2B5EF4-FFF2-40B4-BE49-F238E27FC236}">
                <a16:creationId xmlns:a16="http://schemas.microsoft.com/office/drawing/2014/main" id="{BAAC00D8-BFAB-4366-801A-0C052CBAC7FA}"/>
              </a:ext>
            </a:extLst>
          </p:cNvPr>
          <p:cNvCxnSpPr/>
          <p:nvPr/>
        </p:nvCxnSpPr>
        <p:spPr>
          <a:xfrm>
            <a:off x="3357863" y="2434319"/>
            <a:ext cx="1137684" cy="5674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8C7964C-3BDB-42EB-942D-7AE9742EA709}"/>
              </a:ext>
            </a:extLst>
          </p:cNvPr>
          <p:cNvSpPr txBox="1"/>
          <p:nvPr/>
        </p:nvSpPr>
        <p:spPr>
          <a:xfrm>
            <a:off x="1201980" y="3902252"/>
            <a:ext cx="1860698" cy="369332"/>
          </a:xfrm>
          <a:prstGeom prst="rect">
            <a:avLst/>
          </a:prstGeom>
          <a:noFill/>
        </p:spPr>
        <p:txBody>
          <a:bodyPr wrap="square" rtlCol="0">
            <a:spAutoFit/>
          </a:bodyPr>
          <a:lstStyle/>
          <a:p>
            <a:r>
              <a:rPr lang="en-US" dirty="0"/>
              <a:t>Environment</a:t>
            </a:r>
          </a:p>
        </p:txBody>
      </p:sp>
      <p:sp>
        <p:nvSpPr>
          <p:cNvPr id="12" name="TextBox 11">
            <a:extLst>
              <a:ext uri="{FF2B5EF4-FFF2-40B4-BE49-F238E27FC236}">
                <a16:creationId xmlns:a16="http://schemas.microsoft.com/office/drawing/2014/main" id="{0B520F0B-3CF9-44BB-B75E-FC1011C72F62}"/>
              </a:ext>
            </a:extLst>
          </p:cNvPr>
          <p:cNvSpPr txBox="1"/>
          <p:nvPr/>
        </p:nvSpPr>
        <p:spPr>
          <a:xfrm>
            <a:off x="599669" y="4874552"/>
            <a:ext cx="2663906" cy="646331"/>
          </a:xfrm>
          <a:prstGeom prst="rect">
            <a:avLst/>
          </a:prstGeom>
          <a:noFill/>
        </p:spPr>
        <p:txBody>
          <a:bodyPr wrap="square" rtlCol="0">
            <a:spAutoFit/>
          </a:bodyPr>
          <a:lstStyle/>
          <a:p>
            <a:pPr algn="ctr"/>
            <a:r>
              <a:rPr lang="en-US" dirty="0"/>
              <a:t>Inter- and Intra-specific Competition</a:t>
            </a:r>
          </a:p>
        </p:txBody>
      </p:sp>
      <p:cxnSp>
        <p:nvCxnSpPr>
          <p:cNvPr id="13" name="Straight Arrow Connector 12">
            <a:extLst>
              <a:ext uri="{FF2B5EF4-FFF2-40B4-BE49-F238E27FC236}">
                <a16:creationId xmlns:a16="http://schemas.microsoft.com/office/drawing/2014/main" id="{B95A3928-9437-4FC8-9D39-31E1343C5AB6}"/>
              </a:ext>
            </a:extLst>
          </p:cNvPr>
          <p:cNvCxnSpPr>
            <a:cxnSpLocks/>
          </p:cNvCxnSpPr>
          <p:nvPr/>
        </p:nvCxnSpPr>
        <p:spPr>
          <a:xfrm>
            <a:off x="2880724" y="4086918"/>
            <a:ext cx="1613888" cy="11079"/>
          </a:xfrm>
          <a:prstGeom prst="straightConnector1">
            <a:avLst/>
          </a:prstGeom>
          <a:ln w="571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4C91924-F1D7-4816-B7DC-960E2D608D19}"/>
              </a:ext>
            </a:extLst>
          </p:cNvPr>
          <p:cNvCxnSpPr>
            <a:cxnSpLocks/>
          </p:cNvCxnSpPr>
          <p:nvPr/>
        </p:nvCxnSpPr>
        <p:spPr>
          <a:xfrm flipV="1">
            <a:off x="3186420" y="4555725"/>
            <a:ext cx="1408378" cy="473795"/>
          </a:xfrm>
          <a:prstGeom prst="straightConnector1">
            <a:avLst/>
          </a:prstGeom>
          <a:ln w="571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2841DB8-0D6E-4AA0-8389-80CE169FF2CA}"/>
              </a:ext>
            </a:extLst>
          </p:cNvPr>
          <p:cNvCxnSpPr>
            <a:cxnSpLocks/>
          </p:cNvCxnSpPr>
          <p:nvPr/>
        </p:nvCxnSpPr>
        <p:spPr>
          <a:xfrm>
            <a:off x="7031007" y="3502898"/>
            <a:ext cx="122846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A large waterfall in a forest&#10;&#10;Description generated with high confidence">
            <a:extLst>
              <a:ext uri="{FF2B5EF4-FFF2-40B4-BE49-F238E27FC236}">
                <a16:creationId xmlns:a16="http://schemas.microsoft.com/office/drawing/2014/main" id="{C72FF887-2817-46A2-AD16-0B240F415D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8142" y="2271479"/>
            <a:ext cx="3086721" cy="2315041"/>
          </a:xfrm>
          <a:prstGeom prst="rect">
            <a:avLst/>
          </a:prstGeom>
        </p:spPr>
      </p:pic>
      <p:sp>
        <p:nvSpPr>
          <p:cNvPr id="23" name="TextBox 22">
            <a:extLst>
              <a:ext uri="{FF2B5EF4-FFF2-40B4-BE49-F238E27FC236}">
                <a16:creationId xmlns:a16="http://schemas.microsoft.com/office/drawing/2014/main" id="{C55591F8-4A4A-4F32-B317-A2A3A589A139}"/>
              </a:ext>
            </a:extLst>
          </p:cNvPr>
          <p:cNvSpPr txBox="1"/>
          <p:nvPr/>
        </p:nvSpPr>
        <p:spPr>
          <a:xfrm>
            <a:off x="8903753" y="4660188"/>
            <a:ext cx="2335498" cy="369332"/>
          </a:xfrm>
          <a:prstGeom prst="rect">
            <a:avLst/>
          </a:prstGeom>
          <a:noFill/>
        </p:spPr>
        <p:txBody>
          <a:bodyPr wrap="square" rtlCol="0">
            <a:spAutoFit/>
          </a:bodyPr>
          <a:lstStyle/>
          <a:p>
            <a:pPr algn="ctr"/>
            <a:r>
              <a:rPr lang="en-US" dirty="0"/>
              <a:t>Ecological community</a:t>
            </a:r>
          </a:p>
        </p:txBody>
      </p:sp>
      <p:cxnSp>
        <p:nvCxnSpPr>
          <p:cNvPr id="17" name="Straight Arrow Connector 16">
            <a:extLst>
              <a:ext uri="{FF2B5EF4-FFF2-40B4-BE49-F238E27FC236}">
                <a16:creationId xmlns:a16="http://schemas.microsoft.com/office/drawing/2014/main" id="{5CA17694-EC12-4ED5-8C22-17D0E2D21803}"/>
              </a:ext>
            </a:extLst>
          </p:cNvPr>
          <p:cNvCxnSpPr>
            <a:cxnSpLocks/>
          </p:cNvCxnSpPr>
          <p:nvPr/>
        </p:nvCxnSpPr>
        <p:spPr>
          <a:xfrm flipV="1">
            <a:off x="3452769" y="5128668"/>
            <a:ext cx="1041843" cy="900452"/>
          </a:xfrm>
          <a:prstGeom prst="straightConnector1">
            <a:avLst/>
          </a:prstGeom>
          <a:ln w="57150">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0C1263D-F583-484D-B323-5EB4BE835B78}"/>
              </a:ext>
            </a:extLst>
          </p:cNvPr>
          <p:cNvSpPr/>
          <p:nvPr/>
        </p:nvSpPr>
        <p:spPr>
          <a:xfrm>
            <a:off x="503884" y="6023940"/>
            <a:ext cx="2853979" cy="62897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0171C3F-2DB8-4075-A0AA-53D8D9E8667F}"/>
              </a:ext>
            </a:extLst>
          </p:cNvPr>
          <p:cNvSpPr txBox="1"/>
          <p:nvPr/>
        </p:nvSpPr>
        <p:spPr>
          <a:xfrm>
            <a:off x="503885" y="6023940"/>
            <a:ext cx="2828881" cy="646331"/>
          </a:xfrm>
          <a:prstGeom prst="rect">
            <a:avLst/>
          </a:prstGeom>
          <a:noFill/>
        </p:spPr>
        <p:txBody>
          <a:bodyPr wrap="square" rtlCol="0">
            <a:spAutoFit/>
          </a:bodyPr>
          <a:lstStyle/>
          <a:p>
            <a:pPr algn="ctr"/>
            <a:r>
              <a:rPr lang="en-US" dirty="0"/>
              <a:t>Distribution and behavior of antagonists</a:t>
            </a:r>
          </a:p>
        </p:txBody>
      </p:sp>
    </p:spTree>
    <p:extLst>
      <p:ext uri="{BB962C8B-B14F-4D97-AF65-F5344CB8AC3E}">
        <p14:creationId xmlns:p14="http://schemas.microsoft.com/office/powerpoint/2010/main" val="355894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9B15E-6FDD-4169-B828-730117709B90}"/>
              </a:ext>
            </a:extLst>
          </p:cNvPr>
          <p:cNvSpPr>
            <a:spLocks noGrp="1"/>
          </p:cNvSpPr>
          <p:nvPr>
            <p:ph type="title"/>
          </p:nvPr>
        </p:nvSpPr>
        <p:spPr>
          <a:xfrm>
            <a:off x="838200" y="278039"/>
            <a:ext cx="10515600" cy="1325563"/>
          </a:xfrm>
        </p:spPr>
        <p:txBody>
          <a:bodyPr>
            <a:noAutofit/>
          </a:bodyPr>
          <a:lstStyle/>
          <a:p>
            <a:r>
              <a:rPr lang="en-US" sz="3600" dirty="0"/>
              <a:t>For this figure, which is the most probable distance that a seed will disperse from the parent tree and at which seedlings will survive?</a:t>
            </a:r>
          </a:p>
        </p:txBody>
      </p:sp>
      <p:pic>
        <p:nvPicPr>
          <p:cNvPr id="4" name="Picture 3">
            <a:extLst>
              <a:ext uri="{FF2B5EF4-FFF2-40B4-BE49-F238E27FC236}">
                <a16:creationId xmlns:a16="http://schemas.microsoft.com/office/drawing/2014/main" id="{D06F46D5-1611-43E8-BFB3-9ADC4C41FB91}"/>
              </a:ext>
            </a:extLst>
          </p:cNvPr>
          <p:cNvPicPr>
            <a:picLocks noChangeAspect="1"/>
          </p:cNvPicPr>
          <p:nvPr/>
        </p:nvPicPr>
        <p:blipFill>
          <a:blip r:embed="rId3"/>
          <a:stretch>
            <a:fillRect/>
          </a:stretch>
        </p:blipFill>
        <p:spPr>
          <a:xfrm>
            <a:off x="3506651" y="1937906"/>
            <a:ext cx="3920898" cy="1788480"/>
          </a:xfrm>
          <a:prstGeom prst="rect">
            <a:avLst/>
          </a:prstGeom>
        </p:spPr>
      </p:pic>
      <p:sp>
        <p:nvSpPr>
          <p:cNvPr id="5" name="TextBox 4">
            <a:extLst>
              <a:ext uri="{FF2B5EF4-FFF2-40B4-BE49-F238E27FC236}">
                <a16:creationId xmlns:a16="http://schemas.microsoft.com/office/drawing/2014/main" id="{2508255A-789D-48A8-A752-2C10D52D8CF0}"/>
              </a:ext>
            </a:extLst>
          </p:cNvPr>
          <p:cNvSpPr txBox="1"/>
          <p:nvPr/>
        </p:nvSpPr>
        <p:spPr>
          <a:xfrm>
            <a:off x="580571" y="3869509"/>
            <a:ext cx="10773229" cy="954107"/>
          </a:xfrm>
          <a:prstGeom prst="rect">
            <a:avLst/>
          </a:prstGeom>
          <a:noFill/>
        </p:spPr>
        <p:txBody>
          <a:bodyPr wrap="square" numCol="2" rtlCol="0">
            <a:spAutoFit/>
          </a:bodyPr>
          <a:lstStyle/>
          <a:p>
            <a:pPr marL="342900" indent="-342900">
              <a:buAutoNum type="alphaUcParenR"/>
            </a:pPr>
            <a:r>
              <a:rPr lang="en-US" sz="2800" dirty="0"/>
              <a:t>Seed: 90; Seedling: 90</a:t>
            </a:r>
          </a:p>
          <a:p>
            <a:pPr marL="342900" indent="-342900">
              <a:buAutoNum type="alphaUcParenR"/>
            </a:pPr>
            <a:r>
              <a:rPr lang="en-US" sz="2800" dirty="0"/>
              <a:t>Seed: 12.5; Seedling: 37.5</a:t>
            </a:r>
          </a:p>
          <a:p>
            <a:pPr marL="342900" indent="-342900">
              <a:buAutoNum type="alphaUcParenR"/>
            </a:pPr>
            <a:r>
              <a:rPr lang="en-US" sz="2800" dirty="0"/>
              <a:t>Seed: 17.5; Seedling: 22.5</a:t>
            </a:r>
          </a:p>
          <a:p>
            <a:pPr marL="342900" indent="-342900">
              <a:buAutoNum type="alphaUcParenR"/>
            </a:pPr>
            <a:r>
              <a:rPr lang="en-US" sz="2800" dirty="0"/>
              <a:t>Seed: 22.5; Seedling: 22.5</a:t>
            </a:r>
          </a:p>
        </p:txBody>
      </p:sp>
    </p:spTree>
    <p:extLst>
      <p:ext uri="{BB962C8B-B14F-4D97-AF65-F5344CB8AC3E}">
        <p14:creationId xmlns:p14="http://schemas.microsoft.com/office/powerpoint/2010/main" val="3323470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FE17-64E4-47E6-817F-A3926EF294D1}"/>
              </a:ext>
            </a:extLst>
          </p:cNvPr>
          <p:cNvSpPr>
            <a:spLocks noGrp="1"/>
          </p:cNvSpPr>
          <p:nvPr>
            <p:ph type="title"/>
          </p:nvPr>
        </p:nvSpPr>
        <p:spPr>
          <a:xfrm>
            <a:off x="3471593" y="210994"/>
            <a:ext cx="5248813" cy="1324041"/>
          </a:xfrm>
        </p:spPr>
        <p:txBody>
          <a:bodyPr>
            <a:normAutofit/>
          </a:bodyPr>
          <a:lstStyle/>
          <a:p>
            <a:pPr algn="ctr"/>
            <a:r>
              <a:rPr lang="en-US" b="1" dirty="0"/>
              <a:t>A Tropical Rainforest</a:t>
            </a:r>
          </a:p>
        </p:txBody>
      </p:sp>
      <p:sp>
        <p:nvSpPr>
          <p:cNvPr id="4" name="Rectangle 3">
            <a:extLst>
              <a:ext uri="{FF2B5EF4-FFF2-40B4-BE49-F238E27FC236}">
                <a16:creationId xmlns:a16="http://schemas.microsoft.com/office/drawing/2014/main" id="{F7E6D862-E89D-47F4-87BE-56B2C28B6775}"/>
              </a:ext>
            </a:extLst>
          </p:cNvPr>
          <p:cNvSpPr/>
          <p:nvPr/>
        </p:nvSpPr>
        <p:spPr>
          <a:xfrm>
            <a:off x="476693" y="1566938"/>
            <a:ext cx="4222898" cy="397646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ABB54A-EEAE-47E1-8D05-00BEA16252D5}"/>
              </a:ext>
            </a:extLst>
          </p:cNvPr>
          <p:cNvSpPr txBox="1"/>
          <p:nvPr/>
        </p:nvSpPr>
        <p:spPr>
          <a:xfrm>
            <a:off x="838200" y="3044279"/>
            <a:ext cx="3296093" cy="769441"/>
          </a:xfrm>
          <a:prstGeom prst="rect">
            <a:avLst/>
          </a:prstGeom>
          <a:noFill/>
        </p:spPr>
        <p:txBody>
          <a:bodyPr wrap="square" rtlCol="0">
            <a:spAutoFit/>
          </a:bodyPr>
          <a:lstStyle/>
          <a:p>
            <a:pPr algn="ctr"/>
            <a:r>
              <a:rPr lang="en-US" sz="4400" dirty="0"/>
              <a:t>GREEN STUFF</a:t>
            </a:r>
          </a:p>
        </p:txBody>
      </p:sp>
      <p:cxnSp>
        <p:nvCxnSpPr>
          <p:cNvPr id="7" name="Straight Arrow Connector 6">
            <a:extLst>
              <a:ext uri="{FF2B5EF4-FFF2-40B4-BE49-F238E27FC236}">
                <a16:creationId xmlns:a16="http://schemas.microsoft.com/office/drawing/2014/main" id="{458C0A8F-645F-4FC5-9573-C34C499F86F0}"/>
              </a:ext>
            </a:extLst>
          </p:cNvPr>
          <p:cNvCxnSpPr>
            <a:cxnSpLocks/>
          </p:cNvCxnSpPr>
          <p:nvPr/>
        </p:nvCxnSpPr>
        <p:spPr>
          <a:xfrm>
            <a:off x="4898212" y="3429000"/>
            <a:ext cx="119778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large waterfall in a forest&#10;&#10;Description generated with high confidence">
            <a:extLst>
              <a:ext uri="{FF2B5EF4-FFF2-40B4-BE49-F238E27FC236}">
                <a16:creationId xmlns:a16="http://schemas.microsoft.com/office/drawing/2014/main" id="{B25B1764-A390-48CA-A6FD-98262D88E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558" y="1535040"/>
            <a:ext cx="5365749" cy="4024312"/>
          </a:xfrm>
          <a:prstGeom prst="rect">
            <a:avLst/>
          </a:prstGeom>
        </p:spPr>
      </p:pic>
      <p:sp>
        <p:nvSpPr>
          <p:cNvPr id="12" name="TextBox 11">
            <a:extLst>
              <a:ext uri="{FF2B5EF4-FFF2-40B4-BE49-F238E27FC236}">
                <a16:creationId xmlns:a16="http://schemas.microsoft.com/office/drawing/2014/main" id="{A0AC6CE6-7A10-496F-A661-9C964DC67779}"/>
              </a:ext>
            </a:extLst>
          </p:cNvPr>
          <p:cNvSpPr txBox="1"/>
          <p:nvPr/>
        </p:nvSpPr>
        <p:spPr>
          <a:xfrm>
            <a:off x="476693" y="5816009"/>
            <a:ext cx="11238614" cy="830997"/>
          </a:xfrm>
          <a:prstGeom prst="rect">
            <a:avLst/>
          </a:prstGeom>
          <a:noFill/>
        </p:spPr>
        <p:txBody>
          <a:bodyPr wrap="square" rtlCol="0">
            <a:spAutoFit/>
          </a:bodyPr>
          <a:lstStyle/>
          <a:p>
            <a:pPr algn="ctr"/>
            <a:r>
              <a:rPr lang="en-US" sz="2400" dirty="0"/>
              <a:t>What processes lead to patterns of species distributions within this complex ecological community?</a:t>
            </a:r>
          </a:p>
        </p:txBody>
      </p:sp>
    </p:spTree>
    <p:extLst>
      <p:ext uri="{BB962C8B-B14F-4D97-AF65-F5344CB8AC3E}">
        <p14:creationId xmlns:p14="http://schemas.microsoft.com/office/powerpoint/2010/main" val="367137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525F1-31E6-4043-9E78-213757A97823}"/>
              </a:ext>
            </a:extLst>
          </p:cNvPr>
          <p:cNvSpPr>
            <a:spLocks noGrp="1"/>
          </p:cNvSpPr>
          <p:nvPr>
            <p:ph type="title"/>
          </p:nvPr>
        </p:nvSpPr>
        <p:spPr>
          <a:xfrm>
            <a:off x="838200" y="115095"/>
            <a:ext cx="10515600" cy="920750"/>
          </a:xfrm>
        </p:spPr>
        <p:txBody>
          <a:bodyPr>
            <a:normAutofit/>
          </a:bodyPr>
          <a:lstStyle/>
          <a:p>
            <a:pPr algn="ctr"/>
            <a:r>
              <a:rPr lang="en-US" sz="4000" b="1" u="sng" dirty="0"/>
              <a:t>Seed Dispersal</a:t>
            </a:r>
          </a:p>
        </p:txBody>
      </p:sp>
      <p:pic>
        <p:nvPicPr>
          <p:cNvPr id="6" name="Picture 5" descr="A picture containing map&#10;&#10;Description generated with high confidence">
            <a:extLst>
              <a:ext uri="{FF2B5EF4-FFF2-40B4-BE49-F238E27FC236}">
                <a16:creationId xmlns:a16="http://schemas.microsoft.com/office/drawing/2014/main" id="{5A30C0F9-4B38-406A-ACD3-94B63A9F5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72" y="1161190"/>
            <a:ext cx="4229332" cy="4325210"/>
          </a:xfrm>
          <a:prstGeom prst="rect">
            <a:avLst/>
          </a:prstGeom>
        </p:spPr>
      </p:pic>
      <p:pic>
        <p:nvPicPr>
          <p:cNvPr id="7" name="Picture 6">
            <a:extLst>
              <a:ext uri="{FF2B5EF4-FFF2-40B4-BE49-F238E27FC236}">
                <a16:creationId xmlns:a16="http://schemas.microsoft.com/office/drawing/2014/main" id="{772C1116-7CD9-480D-A417-C87E4E7C4037}"/>
              </a:ext>
            </a:extLst>
          </p:cNvPr>
          <p:cNvPicPr>
            <a:picLocks noChangeAspect="1"/>
          </p:cNvPicPr>
          <p:nvPr/>
        </p:nvPicPr>
        <p:blipFill>
          <a:blip r:embed="rId4"/>
          <a:stretch>
            <a:fillRect/>
          </a:stretch>
        </p:blipFill>
        <p:spPr>
          <a:xfrm rot="7848551">
            <a:off x="3995387" y="4275570"/>
            <a:ext cx="531790" cy="771801"/>
          </a:xfrm>
          <a:prstGeom prst="rect">
            <a:avLst/>
          </a:prstGeom>
        </p:spPr>
      </p:pic>
      <p:cxnSp>
        <p:nvCxnSpPr>
          <p:cNvPr id="9" name="Straight Arrow Connector 8">
            <a:extLst>
              <a:ext uri="{FF2B5EF4-FFF2-40B4-BE49-F238E27FC236}">
                <a16:creationId xmlns:a16="http://schemas.microsoft.com/office/drawing/2014/main" id="{EBEABE62-4A0A-4947-AAC4-27C523D4E284}"/>
              </a:ext>
            </a:extLst>
          </p:cNvPr>
          <p:cNvCxnSpPr>
            <a:cxnSpLocks/>
          </p:cNvCxnSpPr>
          <p:nvPr/>
        </p:nvCxnSpPr>
        <p:spPr>
          <a:xfrm>
            <a:off x="4261282" y="2894120"/>
            <a:ext cx="0" cy="13138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 name="Picture 9" descr="A picture containing map&#10;&#10;Description generated with high confidence">
            <a:extLst>
              <a:ext uri="{FF2B5EF4-FFF2-40B4-BE49-F238E27FC236}">
                <a16:creationId xmlns:a16="http://schemas.microsoft.com/office/drawing/2014/main" id="{778382FC-6B03-4371-ACB6-B6A494899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320" y="1266395"/>
            <a:ext cx="4229332" cy="4325210"/>
          </a:xfrm>
          <a:prstGeom prst="rect">
            <a:avLst/>
          </a:prstGeom>
        </p:spPr>
      </p:pic>
      <p:pic>
        <p:nvPicPr>
          <p:cNvPr id="11" name="Picture 10">
            <a:extLst>
              <a:ext uri="{FF2B5EF4-FFF2-40B4-BE49-F238E27FC236}">
                <a16:creationId xmlns:a16="http://schemas.microsoft.com/office/drawing/2014/main" id="{7A1B926D-963B-4A54-999C-03D7AFB3CEBD}"/>
              </a:ext>
            </a:extLst>
          </p:cNvPr>
          <p:cNvPicPr>
            <a:picLocks noChangeAspect="1"/>
          </p:cNvPicPr>
          <p:nvPr/>
        </p:nvPicPr>
        <p:blipFill>
          <a:blip r:embed="rId4"/>
          <a:stretch>
            <a:fillRect/>
          </a:stretch>
        </p:blipFill>
        <p:spPr>
          <a:xfrm rot="7848551">
            <a:off x="11456999" y="4872467"/>
            <a:ext cx="531790" cy="771801"/>
          </a:xfrm>
          <a:prstGeom prst="rect">
            <a:avLst/>
          </a:prstGeom>
        </p:spPr>
      </p:pic>
      <p:cxnSp>
        <p:nvCxnSpPr>
          <p:cNvPr id="12" name="Straight Arrow Connector 11">
            <a:extLst>
              <a:ext uri="{FF2B5EF4-FFF2-40B4-BE49-F238E27FC236}">
                <a16:creationId xmlns:a16="http://schemas.microsoft.com/office/drawing/2014/main" id="{DF6458B3-D39A-4A07-9E00-66792A23910F}"/>
              </a:ext>
            </a:extLst>
          </p:cNvPr>
          <p:cNvCxnSpPr>
            <a:cxnSpLocks/>
          </p:cNvCxnSpPr>
          <p:nvPr/>
        </p:nvCxnSpPr>
        <p:spPr>
          <a:xfrm>
            <a:off x="9493230" y="2999325"/>
            <a:ext cx="1763806" cy="18055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4E72F85-1C20-4A2F-896E-E8F58D0C3670}"/>
              </a:ext>
            </a:extLst>
          </p:cNvPr>
          <p:cNvSpPr txBox="1"/>
          <p:nvPr/>
        </p:nvSpPr>
        <p:spPr>
          <a:xfrm>
            <a:off x="862544" y="5713512"/>
            <a:ext cx="3643241" cy="523220"/>
          </a:xfrm>
          <a:prstGeom prst="rect">
            <a:avLst/>
          </a:prstGeom>
          <a:noFill/>
        </p:spPr>
        <p:txBody>
          <a:bodyPr wrap="none" rtlCol="0">
            <a:spAutoFit/>
          </a:bodyPr>
          <a:lstStyle/>
          <a:p>
            <a:r>
              <a:rPr lang="en-US" sz="2800" dirty="0"/>
              <a:t>Seed falls straight down</a:t>
            </a:r>
          </a:p>
        </p:txBody>
      </p:sp>
      <p:pic>
        <p:nvPicPr>
          <p:cNvPr id="3" name="Picture 2">
            <a:extLst>
              <a:ext uri="{FF2B5EF4-FFF2-40B4-BE49-F238E27FC236}">
                <a16:creationId xmlns:a16="http://schemas.microsoft.com/office/drawing/2014/main" id="{2AB6336E-82AE-4BDD-A9B0-5D5CB6798D53}"/>
              </a:ext>
            </a:extLst>
          </p:cNvPr>
          <p:cNvPicPr>
            <a:picLocks noChangeAspect="1"/>
          </p:cNvPicPr>
          <p:nvPr/>
        </p:nvPicPr>
        <p:blipFill rotWithShape="1">
          <a:blip r:embed="rId5"/>
          <a:srcRect l="57558" t="4012" b="24903"/>
          <a:stretch/>
        </p:blipFill>
        <p:spPr>
          <a:xfrm>
            <a:off x="0" y="-33255"/>
            <a:ext cx="12192000" cy="6563640"/>
          </a:xfrm>
          <a:prstGeom prst="rect">
            <a:avLst/>
          </a:prstGeom>
        </p:spPr>
      </p:pic>
    </p:spTree>
    <p:extLst>
      <p:ext uri="{BB962C8B-B14F-4D97-AF65-F5344CB8AC3E}">
        <p14:creationId xmlns:p14="http://schemas.microsoft.com/office/powerpoint/2010/main" val="292769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airplane">
            <a:extLst>
              <a:ext uri="{FF2B5EF4-FFF2-40B4-BE49-F238E27FC236}">
                <a16:creationId xmlns:a16="http://schemas.microsoft.com/office/drawing/2014/main" id="{972DE203-76F1-4A76-92A2-608AEEEE8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3981" y="4947006"/>
            <a:ext cx="3197087" cy="159854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uc riverside bus">
            <a:extLst>
              <a:ext uri="{FF2B5EF4-FFF2-40B4-BE49-F238E27FC236}">
                <a16:creationId xmlns:a16="http://schemas.microsoft.com/office/drawing/2014/main" id="{B0FA1F07-9DA4-4BB7-9709-4E42F1799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86" y="585525"/>
            <a:ext cx="2890463" cy="21678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E444284-3B2A-447F-AC14-9D255B48D7E8}"/>
              </a:ext>
            </a:extLst>
          </p:cNvPr>
          <p:cNvPicPr>
            <a:picLocks noChangeAspect="1"/>
          </p:cNvPicPr>
          <p:nvPr/>
        </p:nvPicPr>
        <p:blipFill>
          <a:blip r:embed="rId5"/>
          <a:stretch>
            <a:fillRect/>
          </a:stretch>
        </p:blipFill>
        <p:spPr>
          <a:xfrm>
            <a:off x="7856791" y="401256"/>
            <a:ext cx="3708503" cy="2591411"/>
          </a:xfrm>
          <a:prstGeom prst="rect">
            <a:avLst/>
          </a:prstGeom>
        </p:spPr>
      </p:pic>
      <p:pic>
        <p:nvPicPr>
          <p:cNvPr id="2060" name="Picture 12" descr="https://static.pexels.com/photos/33689/ship-boat-lake-garda-italy.jpg">
            <a:extLst>
              <a:ext uri="{FF2B5EF4-FFF2-40B4-BE49-F238E27FC236}">
                <a16:creationId xmlns:a16="http://schemas.microsoft.com/office/drawing/2014/main" id="{3A7DB071-6D54-41F3-A071-28163F2A736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482886" y="3287730"/>
            <a:ext cx="3097823" cy="33185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FDE89EF-969A-4035-BADD-FED2D43610D0}"/>
              </a:ext>
            </a:extLst>
          </p:cNvPr>
          <p:cNvPicPr>
            <a:picLocks noChangeAspect="1"/>
          </p:cNvPicPr>
          <p:nvPr/>
        </p:nvPicPr>
        <p:blipFill rotWithShape="1">
          <a:blip r:embed="rId7"/>
          <a:srcRect l="6425" t="11235" r="24797" b="5450"/>
          <a:stretch/>
        </p:blipFill>
        <p:spPr>
          <a:xfrm>
            <a:off x="8148020" y="3796748"/>
            <a:ext cx="3298004" cy="2659996"/>
          </a:xfrm>
          <a:prstGeom prst="rect">
            <a:avLst/>
          </a:prstGeom>
        </p:spPr>
      </p:pic>
      <p:pic>
        <p:nvPicPr>
          <p:cNvPr id="10" name="Picture 9">
            <a:extLst>
              <a:ext uri="{FF2B5EF4-FFF2-40B4-BE49-F238E27FC236}">
                <a16:creationId xmlns:a16="http://schemas.microsoft.com/office/drawing/2014/main" id="{748FBB75-3A59-43CF-961A-1008E6523D00}"/>
              </a:ext>
            </a:extLst>
          </p:cNvPr>
          <p:cNvPicPr>
            <a:picLocks noChangeAspect="1"/>
          </p:cNvPicPr>
          <p:nvPr/>
        </p:nvPicPr>
        <p:blipFill rotWithShape="1">
          <a:blip r:embed="rId8"/>
          <a:srcRect l="-170" t="38051" r="4090" b="3671"/>
          <a:stretch/>
        </p:blipFill>
        <p:spPr>
          <a:xfrm>
            <a:off x="3888466" y="893313"/>
            <a:ext cx="3237524" cy="1309144"/>
          </a:xfrm>
          <a:prstGeom prst="rect">
            <a:avLst/>
          </a:prstGeom>
        </p:spPr>
      </p:pic>
      <p:pic>
        <p:nvPicPr>
          <p:cNvPr id="2" name="Picture 1">
            <a:extLst>
              <a:ext uri="{FF2B5EF4-FFF2-40B4-BE49-F238E27FC236}">
                <a16:creationId xmlns:a16="http://schemas.microsoft.com/office/drawing/2014/main" id="{999BD771-9910-4845-A815-9DEFF40AB872}"/>
              </a:ext>
            </a:extLst>
          </p:cNvPr>
          <p:cNvPicPr>
            <a:picLocks noChangeAspect="1"/>
          </p:cNvPicPr>
          <p:nvPr/>
        </p:nvPicPr>
        <p:blipFill>
          <a:blip r:embed="rId9"/>
          <a:stretch>
            <a:fillRect/>
          </a:stretch>
        </p:blipFill>
        <p:spPr>
          <a:xfrm rot="7848551">
            <a:off x="4976969" y="2453030"/>
            <a:ext cx="1206718" cy="1751343"/>
          </a:xfrm>
          <a:prstGeom prst="rect">
            <a:avLst/>
          </a:prstGeom>
        </p:spPr>
      </p:pic>
      <p:cxnSp>
        <p:nvCxnSpPr>
          <p:cNvPr id="4" name="Straight Arrow Connector 3">
            <a:extLst>
              <a:ext uri="{FF2B5EF4-FFF2-40B4-BE49-F238E27FC236}">
                <a16:creationId xmlns:a16="http://schemas.microsoft.com/office/drawing/2014/main" id="{FCFBCD40-7FA5-44C0-B11E-C56E4AA3DB37}"/>
              </a:ext>
            </a:extLst>
          </p:cNvPr>
          <p:cNvCxnSpPr>
            <a:cxnSpLocks/>
          </p:cNvCxnSpPr>
          <p:nvPr/>
        </p:nvCxnSpPr>
        <p:spPr>
          <a:xfrm flipV="1">
            <a:off x="5700713" y="1921670"/>
            <a:ext cx="192881" cy="6072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B1C58DD-F22C-48AF-8EB4-EFB97CFEBFB3}"/>
              </a:ext>
            </a:extLst>
          </p:cNvPr>
          <p:cNvCxnSpPr>
            <a:cxnSpLocks/>
          </p:cNvCxnSpPr>
          <p:nvPr/>
        </p:nvCxnSpPr>
        <p:spPr>
          <a:xfrm flipV="1">
            <a:off x="6296035" y="2644687"/>
            <a:ext cx="1131608" cy="4699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2A665C7-22E5-4149-9FCA-526BC5D77EB7}"/>
              </a:ext>
            </a:extLst>
          </p:cNvPr>
          <p:cNvCxnSpPr>
            <a:cxnSpLocks/>
          </p:cNvCxnSpPr>
          <p:nvPr/>
        </p:nvCxnSpPr>
        <p:spPr>
          <a:xfrm>
            <a:off x="6328537" y="3921919"/>
            <a:ext cx="1358138" cy="113089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08DFEC2-1040-4ECC-A3C7-5D85AC2B72A8}"/>
              </a:ext>
            </a:extLst>
          </p:cNvPr>
          <p:cNvCxnSpPr>
            <a:cxnSpLocks/>
          </p:cNvCxnSpPr>
          <p:nvPr/>
        </p:nvCxnSpPr>
        <p:spPr>
          <a:xfrm flipH="1">
            <a:off x="5362419" y="4181897"/>
            <a:ext cx="109987" cy="76510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016E7B3-D0E3-44A3-81A4-1B0E00CAD1C9}"/>
              </a:ext>
            </a:extLst>
          </p:cNvPr>
          <p:cNvCxnSpPr>
            <a:cxnSpLocks/>
          </p:cNvCxnSpPr>
          <p:nvPr/>
        </p:nvCxnSpPr>
        <p:spPr>
          <a:xfrm flipH="1">
            <a:off x="3809008" y="3570723"/>
            <a:ext cx="1201091" cy="5128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BC4DB30-6B21-4F0D-A23E-F62FF73054E8}"/>
              </a:ext>
            </a:extLst>
          </p:cNvPr>
          <p:cNvCxnSpPr>
            <a:cxnSpLocks/>
          </p:cNvCxnSpPr>
          <p:nvPr/>
        </p:nvCxnSpPr>
        <p:spPr>
          <a:xfrm flipH="1" flipV="1">
            <a:off x="3708101" y="1854262"/>
            <a:ext cx="1226004" cy="7577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FAE0BEC-19FE-433B-84E6-1A6362091D32}"/>
              </a:ext>
            </a:extLst>
          </p:cNvPr>
          <p:cNvSpPr txBox="1"/>
          <p:nvPr/>
        </p:nvSpPr>
        <p:spPr>
          <a:xfrm>
            <a:off x="6296035" y="1710400"/>
            <a:ext cx="816914" cy="1015663"/>
          </a:xfrm>
          <a:prstGeom prst="rect">
            <a:avLst/>
          </a:prstGeom>
          <a:noFill/>
        </p:spPr>
        <p:txBody>
          <a:bodyPr wrap="square" rtlCol="0">
            <a:spAutoFit/>
          </a:bodyPr>
          <a:lstStyle/>
          <a:p>
            <a:r>
              <a:rPr lang="en-US" sz="6000" dirty="0"/>
              <a:t>?</a:t>
            </a:r>
          </a:p>
        </p:txBody>
      </p:sp>
      <p:sp>
        <p:nvSpPr>
          <p:cNvPr id="27" name="TextBox 26">
            <a:extLst>
              <a:ext uri="{FF2B5EF4-FFF2-40B4-BE49-F238E27FC236}">
                <a16:creationId xmlns:a16="http://schemas.microsoft.com/office/drawing/2014/main" id="{88244050-0857-4998-832D-6170DFE1CF81}"/>
              </a:ext>
            </a:extLst>
          </p:cNvPr>
          <p:cNvSpPr txBox="1"/>
          <p:nvPr/>
        </p:nvSpPr>
        <p:spPr>
          <a:xfrm>
            <a:off x="4500486" y="3883036"/>
            <a:ext cx="816914" cy="1015663"/>
          </a:xfrm>
          <a:prstGeom prst="rect">
            <a:avLst/>
          </a:prstGeom>
          <a:noFill/>
        </p:spPr>
        <p:txBody>
          <a:bodyPr wrap="square" rtlCol="0">
            <a:spAutoFit/>
          </a:bodyPr>
          <a:lstStyle/>
          <a:p>
            <a:r>
              <a:rPr lang="en-US" sz="6000" dirty="0"/>
              <a:t>?</a:t>
            </a:r>
          </a:p>
        </p:txBody>
      </p:sp>
      <p:sp>
        <p:nvSpPr>
          <p:cNvPr id="3" name="TextBox 2">
            <a:extLst>
              <a:ext uri="{FF2B5EF4-FFF2-40B4-BE49-F238E27FC236}">
                <a16:creationId xmlns:a16="http://schemas.microsoft.com/office/drawing/2014/main" id="{F16EE722-537B-47C3-9BD6-1CBAB2518F3E}"/>
              </a:ext>
            </a:extLst>
          </p:cNvPr>
          <p:cNvSpPr txBox="1"/>
          <p:nvPr/>
        </p:nvSpPr>
        <p:spPr>
          <a:xfrm>
            <a:off x="3713541" y="284384"/>
            <a:ext cx="3934090" cy="584775"/>
          </a:xfrm>
          <a:prstGeom prst="rect">
            <a:avLst/>
          </a:prstGeom>
          <a:noFill/>
        </p:spPr>
        <p:txBody>
          <a:bodyPr wrap="none" rtlCol="0">
            <a:spAutoFit/>
          </a:bodyPr>
          <a:lstStyle/>
          <a:p>
            <a:r>
              <a:rPr lang="en-US" sz="3200" dirty="0"/>
              <a:t>Seed Dispersal Vectors</a:t>
            </a:r>
          </a:p>
        </p:txBody>
      </p:sp>
    </p:spTree>
    <p:extLst>
      <p:ext uri="{BB962C8B-B14F-4D97-AF65-F5344CB8AC3E}">
        <p14:creationId xmlns:p14="http://schemas.microsoft.com/office/powerpoint/2010/main" val="4042440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0FD77-F31A-4B01-9FC6-390BD530BF43}"/>
              </a:ext>
            </a:extLst>
          </p:cNvPr>
          <p:cNvSpPr>
            <a:spLocks noGrp="1"/>
          </p:cNvSpPr>
          <p:nvPr>
            <p:ph type="title"/>
          </p:nvPr>
        </p:nvSpPr>
        <p:spPr>
          <a:xfrm>
            <a:off x="4279424" y="55581"/>
            <a:ext cx="3659936" cy="897977"/>
          </a:xfrm>
        </p:spPr>
        <p:txBody>
          <a:bodyPr/>
          <a:lstStyle/>
          <a:p>
            <a:pPr algn="ctr"/>
            <a:r>
              <a:rPr lang="en-US" b="1" u="sng" dirty="0"/>
              <a:t>Seed Diversity</a:t>
            </a:r>
          </a:p>
        </p:txBody>
      </p:sp>
      <p:pic>
        <p:nvPicPr>
          <p:cNvPr id="2050" name="Picture 2" descr="https://upload.wikimedia.org/wikipedia/commons/thumb/7/72/Abutilon_theophrasti_MHNT.BOT.2007.43.38.jpg/1280px-Abutilon_theophrasti_MHNT.BOT.2007.43.38.jpg">
            <a:extLst>
              <a:ext uri="{FF2B5EF4-FFF2-40B4-BE49-F238E27FC236}">
                <a16:creationId xmlns:a16="http://schemas.microsoft.com/office/drawing/2014/main" id="{5455EB03-672F-4B8A-A275-676700591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52" y="876480"/>
            <a:ext cx="3222596" cy="24169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3AFB4B-2A34-4587-A848-877DC88AA463}"/>
              </a:ext>
            </a:extLst>
          </p:cNvPr>
          <p:cNvSpPr txBox="1"/>
          <p:nvPr/>
        </p:nvSpPr>
        <p:spPr>
          <a:xfrm>
            <a:off x="97940" y="6548262"/>
            <a:ext cx="10590775" cy="253916"/>
          </a:xfrm>
          <a:prstGeom prst="rect">
            <a:avLst/>
          </a:prstGeom>
          <a:noFill/>
        </p:spPr>
        <p:txBody>
          <a:bodyPr wrap="square" rtlCol="0">
            <a:spAutoFit/>
          </a:bodyPr>
          <a:lstStyle/>
          <a:p>
            <a:r>
              <a:rPr lang="en-US" sz="1050" dirty="0"/>
              <a:t>Photo credit A-C: By Roger </a:t>
            </a:r>
            <a:r>
              <a:rPr lang="en-US" sz="1050" dirty="0" err="1"/>
              <a:t>Culos</a:t>
            </a:r>
            <a:r>
              <a:rPr lang="en-US" sz="1050" dirty="0"/>
              <a:t> - Own work, CC BY-SA 3.0, https://commons.wikimedia.org/w/index.php?curid=39364536</a:t>
            </a:r>
          </a:p>
        </p:txBody>
      </p:sp>
      <p:pic>
        <p:nvPicPr>
          <p:cNvPr id="2052" name="Picture 4" descr="https://upload.wikimedia.org/wikipedia/commons/thumb/4/4a/Acer_griseum_MHNT.BOT.2010.4.1.jpg/1024px-Acer_griseum_MHNT.BOT.2010.4.1.jpg">
            <a:extLst>
              <a:ext uri="{FF2B5EF4-FFF2-40B4-BE49-F238E27FC236}">
                <a16:creationId xmlns:a16="http://schemas.microsoft.com/office/drawing/2014/main" id="{6DD39DB3-F295-48E1-B760-9FEDD88AF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343" y="995686"/>
            <a:ext cx="3222597" cy="27726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2/2d/Abrus_precatorius_MHNT.BOT.2007.40.132.jpg/1280px-Abrus_precatorius_MHNT.BOT.2007.40.132.jpg">
            <a:extLst>
              <a:ext uri="{FF2B5EF4-FFF2-40B4-BE49-F238E27FC236}">
                <a16:creationId xmlns:a16="http://schemas.microsoft.com/office/drawing/2014/main" id="{ACCF65A9-ECB6-47E9-85F8-174376EE6C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078" y="1033159"/>
            <a:ext cx="3057712" cy="229487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b/bc/CDC_cherimoya.jpg">
            <a:extLst>
              <a:ext uri="{FF2B5EF4-FFF2-40B4-BE49-F238E27FC236}">
                <a16:creationId xmlns:a16="http://schemas.microsoft.com/office/drawing/2014/main" id="{07FBEEF5-C085-49FB-B999-F3D8180C91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276" y="3754978"/>
            <a:ext cx="2629270" cy="236634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upload.wikimedia.org/wikipedia/commons/thumb/e/e5/Feige-Schnitt.png/800px-Feige-Schnitt.png">
            <a:extLst>
              <a:ext uri="{FF2B5EF4-FFF2-40B4-BE49-F238E27FC236}">
                <a16:creationId xmlns:a16="http://schemas.microsoft.com/office/drawing/2014/main" id="{7C0EAC56-C4FF-450B-A630-329BE46AD0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9454" y="3607036"/>
            <a:ext cx="2303971" cy="24654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EBE81E-9EB3-41CD-B596-34629BF7C971}"/>
              </a:ext>
            </a:extLst>
          </p:cNvPr>
          <p:cNvSpPr txBox="1"/>
          <p:nvPr/>
        </p:nvSpPr>
        <p:spPr>
          <a:xfrm>
            <a:off x="658824" y="738898"/>
            <a:ext cx="421910" cy="584775"/>
          </a:xfrm>
          <a:prstGeom prst="rect">
            <a:avLst/>
          </a:prstGeom>
          <a:noFill/>
        </p:spPr>
        <p:txBody>
          <a:bodyPr wrap="none" rtlCol="0">
            <a:spAutoFit/>
          </a:bodyPr>
          <a:lstStyle/>
          <a:p>
            <a:r>
              <a:rPr lang="en-US" sz="3200" dirty="0"/>
              <a:t>A</a:t>
            </a:r>
          </a:p>
        </p:txBody>
      </p:sp>
      <p:sp>
        <p:nvSpPr>
          <p:cNvPr id="11" name="TextBox 10">
            <a:extLst>
              <a:ext uri="{FF2B5EF4-FFF2-40B4-BE49-F238E27FC236}">
                <a16:creationId xmlns:a16="http://schemas.microsoft.com/office/drawing/2014/main" id="{FC3C02FE-891D-4607-905D-588E88ABF5D8}"/>
              </a:ext>
            </a:extLst>
          </p:cNvPr>
          <p:cNvSpPr txBox="1"/>
          <p:nvPr/>
        </p:nvSpPr>
        <p:spPr>
          <a:xfrm>
            <a:off x="4370301" y="1049177"/>
            <a:ext cx="407484" cy="584775"/>
          </a:xfrm>
          <a:prstGeom prst="rect">
            <a:avLst/>
          </a:prstGeom>
          <a:noFill/>
        </p:spPr>
        <p:txBody>
          <a:bodyPr wrap="none" rtlCol="0">
            <a:spAutoFit/>
          </a:bodyPr>
          <a:lstStyle/>
          <a:p>
            <a:r>
              <a:rPr lang="en-US" sz="3200" dirty="0"/>
              <a:t>B</a:t>
            </a:r>
          </a:p>
        </p:txBody>
      </p:sp>
      <p:sp>
        <p:nvSpPr>
          <p:cNvPr id="12" name="TextBox 11">
            <a:extLst>
              <a:ext uri="{FF2B5EF4-FFF2-40B4-BE49-F238E27FC236}">
                <a16:creationId xmlns:a16="http://schemas.microsoft.com/office/drawing/2014/main" id="{99AA9D06-9F88-4C04-9CCD-2FAFDBD76DD4}"/>
              </a:ext>
            </a:extLst>
          </p:cNvPr>
          <p:cNvSpPr txBox="1"/>
          <p:nvPr/>
        </p:nvSpPr>
        <p:spPr>
          <a:xfrm>
            <a:off x="8331299" y="703299"/>
            <a:ext cx="404278" cy="584775"/>
          </a:xfrm>
          <a:prstGeom prst="rect">
            <a:avLst/>
          </a:prstGeom>
          <a:noFill/>
        </p:spPr>
        <p:txBody>
          <a:bodyPr wrap="none" rtlCol="0">
            <a:spAutoFit/>
          </a:bodyPr>
          <a:lstStyle/>
          <a:p>
            <a:r>
              <a:rPr lang="en-US" sz="3200" dirty="0"/>
              <a:t>C</a:t>
            </a:r>
          </a:p>
        </p:txBody>
      </p:sp>
      <p:sp>
        <p:nvSpPr>
          <p:cNvPr id="13" name="TextBox 12">
            <a:extLst>
              <a:ext uri="{FF2B5EF4-FFF2-40B4-BE49-F238E27FC236}">
                <a16:creationId xmlns:a16="http://schemas.microsoft.com/office/drawing/2014/main" id="{E3887BEE-E806-40CE-BC03-BBBFB4DB8AB8}"/>
              </a:ext>
            </a:extLst>
          </p:cNvPr>
          <p:cNvSpPr txBox="1"/>
          <p:nvPr/>
        </p:nvSpPr>
        <p:spPr>
          <a:xfrm>
            <a:off x="923276" y="3706790"/>
            <a:ext cx="437940" cy="584775"/>
          </a:xfrm>
          <a:prstGeom prst="rect">
            <a:avLst/>
          </a:prstGeom>
          <a:noFill/>
        </p:spPr>
        <p:txBody>
          <a:bodyPr wrap="none" rtlCol="0">
            <a:spAutoFit/>
          </a:bodyPr>
          <a:lstStyle/>
          <a:p>
            <a:r>
              <a:rPr lang="en-US" sz="3200" dirty="0"/>
              <a:t>D</a:t>
            </a:r>
          </a:p>
        </p:txBody>
      </p:sp>
      <p:sp>
        <p:nvSpPr>
          <p:cNvPr id="14" name="TextBox 13">
            <a:extLst>
              <a:ext uri="{FF2B5EF4-FFF2-40B4-BE49-F238E27FC236}">
                <a16:creationId xmlns:a16="http://schemas.microsoft.com/office/drawing/2014/main" id="{C45A1813-9B83-4A44-BD3B-D32BF1186511}"/>
              </a:ext>
            </a:extLst>
          </p:cNvPr>
          <p:cNvSpPr txBox="1"/>
          <p:nvPr/>
        </p:nvSpPr>
        <p:spPr>
          <a:xfrm>
            <a:off x="8522327" y="3624352"/>
            <a:ext cx="385042" cy="584775"/>
          </a:xfrm>
          <a:prstGeom prst="rect">
            <a:avLst/>
          </a:prstGeom>
          <a:noFill/>
        </p:spPr>
        <p:txBody>
          <a:bodyPr wrap="none" rtlCol="0">
            <a:spAutoFit/>
          </a:bodyPr>
          <a:lstStyle/>
          <a:p>
            <a:r>
              <a:rPr lang="en-US" sz="3200" dirty="0"/>
              <a:t>E</a:t>
            </a:r>
          </a:p>
        </p:txBody>
      </p:sp>
      <p:sp>
        <p:nvSpPr>
          <p:cNvPr id="6" name="TextBox 5">
            <a:extLst>
              <a:ext uri="{FF2B5EF4-FFF2-40B4-BE49-F238E27FC236}">
                <a16:creationId xmlns:a16="http://schemas.microsoft.com/office/drawing/2014/main" id="{07D09352-C058-4B98-A892-369B5C119687}"/>
              </a:ext>
            </a:extLst>
          </p:cNvPr>
          <p:cNvSpPr txBox="1"/>
          <p:nvPr/>
        </p:nvSpPr>
        <p:spPr>
          <a:xfrm>
            <a:off x="3845002" y="4086070"/>
            <a:ext cx="4305631" cy="1938992"/>
          </a:xfrm>
          <a:prstGeom prst="rect">
            <a:avLst/>
          </a:prstGeom>
          <a:noFill/>
        </p:spPr>
        <p:txBody>
          <a:bodyPr wrap="square" rtlCol="0">
            <a:spAutoFit/>
          </a:bodyPr>
          <a:lstStyle/>
          <a:p>
            <a:pPr algn="ctr"/>
            <a:r>
              <a:rPr lang="en-US" sz="4000" b="1" dirty="0"/>
              <a:t>ABIOTIC </a:t>
            </a:r>
          </a:p>
          <a:p>
            <a:pPr algn="ctr"/>
            <a:r>
              <a:rPr lang="en-US" sz="4000" dirty="0"/>
              <a:t>vs. </a:t>
            </a:r>
            <a:r>
              <a:rPr lang="en-US" sz="4000" b="1" dirty="0"/>
              <a:t>BIOTIC </a:t>
            </a:r>
          </a:p>
          <a:p>
            <a:pPr algn="ctr"/>
            <a:r>
              <a:rPr lang="en-US" sz="4000" dirty="0"/>
              <a:t>vector</a:t>
            </a:r>
            <a:r>
              <a:rPr lang="en-US" sz="4000" b="1" dirty="0"/>
              <a:t>?</a:t>
            </a:r>
          </a:p>
        </p:txBody>
      </p:sp>
      <p:sp>
        <p:nvSpPr>
          <p:cNvPr id="3" name="Oval 2">
            <a:extLst>
              <a:ext uri="{FF2B5EF4-FFF2-40B4-BE49-F238E27FC236}">
                <a16:creationId xmlns:a16="http://schemas.microsoft.com/office/drawing/2014/main" id="{B61307C0-5C6A-4476-9D2B-87F9798F467D}"/>
              </a:ext>
            </a:extLst>
          </p:cNvPr>
          <p:cNvSpPr/>
          <p:nvPr/>
        </p:nvSpPr>
        <p:spPr>
          <a:xfrm>
            <a:off x="4281647" y="1052209"/>
            <a:ext cx="584791" cy="58477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16" name="Oval 15">
            <a:extLst>
              <a:ext uri="{FF2B5EF4-FFF2-40B4-BE49-F238E27FC236}">
                <a16:creationId xmlns:a16="http://schemas.microsoft.com/office/drawing/2014/main" id="{339AC5EE-E98D-47AF-8752-8283F15B8A7F}"/>
              </a:ext>
            </a:extLst>
          </p:cNvPr>
          <p:cNvSpPr/>
          <p:nvPr/>
        </p:nvSpPr>
        <p:spPr>
          <a:xfrm>
            <a:off x="4866438" y="4110503"/>
            <a:ext cx="2338892" cy="67991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36015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0FD77-F31A-4B01-9FC6-390BD530BF43}"/>
              </a:ext>
            </a:extLst>
          </p:cNvPr>
          <p:cNvSpPr>
            <a:spLocks noGrp="1"/>
          </p:cNvSpPr>
          <p:nvPr>
            <p:ph type="title"/>
          </p:nvPr>
        </p:nvSpPr>
        <p:spPr>
          <a:xfrm>
            <a:off x="4279424" y="55581"/>
            <a:ext cx="3659936" cy="897977"/>
          </a:xfrm>
        </p:spPr>
        <p:txBody>
          <a:bodyPr/>
          <a:lstStyle/>
          <a:p>
            <a:pPr algn="ctr"/>
            <a:r>
              <a:rPr lang="en-US" b="1" u="sng" dirty="0"/>
              <a:t>Seed Diversity</a:t>
            </a:r>
          </a:p>
        </p:txBody>
      </p:sp>
      <p:pic>
        <p:nvPicPr>
          <p:cNvPr id="2050" name="Picture 2" descr="https://upload.wikimedia.org/wikipedia/commons/thumb/7/72/Abutilon_theophrasti_MHNT.BOT.2007.43.38.jpg/1280px-Abutilon_theophrasti_MHNT.BOT.2007.43.38.jpg">
            <a:extLst>
              <a:ext uri="{FF2B5EF4-FFF2-40B4-BE49-F238E27FC236}">
                <a16:creationId xmlns:a16="http://schemas.microsoft.com/office/drawing/2014/main" id="{5455EB03-672F-4B8A-A275-676700591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19" y="703299"/>
            <a:ext cx="3222596" cy="24169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3AFB4B-2A34-4587-A848-877DC88AA463}"/>
              </a:ext>
            </a:extLst>
          </p:cNvPr>
          <p:cNvSpPr txBox="1"/>
          <p:nvPr/>
        </p:nvSpPr>
        <p:spPr>
          <a:xfrm>
            <a:off x="97940" y="6548262"/>
            <a:ext cx="10590775" cy="253916"/>
          </a:xfrm>
          <a:prstGeom prst="rect">
            <a:avLst/>
          </a:prstGeom>
          <a:noFill/>
        </p:spPr>
        <p:txBody>
          <a:bodyPr wrap="square" rtlCol="0">
            <a:spAutoFit/>
          </a:bodyPr>
          <a:lstStyle/>
          <a:p>
            <a:r>
              <a:rPr lang="en-US" sz="1050" dirty="0"/>
              <a:t>Photo credit A-C: By Roger </a:t>
            </a:r>
            <a:r>
              <a:rPr lang="en-US" sz="1050" dirty="0" err="1"/>
              <a:t>Culos</a:t>
            </a:r>
            <a:r>
              <a:rPr lang="en-US" sz="1050" dirty="0"/>
              <a:t> - Own work, CC BY-SA 3.0, https://commons.wikimedia.org/w/index.php?curid=39364536</a:t>
            </a:r>
          </a:p>
        </p:txBody>
      </p:sp>
      <p:pic>
        <p:nvPicPr>
          <p:cNvPr id="2052" name="Picture 4" descr="https://upload.wikimedia.org/wikipedia/commons/thumb/4/4a/Acer_griseum_MHNT.BOT.2010.4.1.jpg/1024px-Acer_griseum_MHNT.BOT.2010.4.1.jpg">
            <a:extLst>
              <a:ext uri="{FF2B5EF4-FFF2-40B4-BE49-F238E27FC236}">
                <a16:creationId xmlns:a16="http://schemas.microsoft.com/office/drawing/2014/main" id="{6DD39DB3-F295-48E1-B760-9FEDD88AF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343" y="995686"/>
            <a:ext cx="3222597" cy="27726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2/2d/Abrus_precatorius_MHNT.BOT.2007.40.132.jpg/1280px-Abrus_precatorius_MHNT.BOT.2007.40.132.jpg">
            <a:extLst>
              <a:ext uri="{FF2B5EF4-FFF2-40B4-BE49-F238E27FC236}">
                <a16:creationId xmlns:a16="http://schemas.microsoft.com/office/drawing/2014/main" id="{ACCF65A9-ECB6-47E9-85F8-174376EE6C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078" y="1033159"/>
            <a:ext cx="3057712" cy="229487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b/bc/CDC_cherimoya.jpg">
            <a:extLst>
              <a:ext uri="{FF2B5EF4-FFF2-40B4-BE49-F238E27FC236}">
                <a16:creationId xmlns:a16="http://schemas.microsoft.com/office/drawing/2014/main" id="{07FBEEF5-C085-49FB-B999-F3D8180C91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276" y="3754978"/>
            <a:ext cx="2629270" cy="236634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upload.wikimedia.org/wikipedia/commons/thumb/e/e5/Feige-Schnitt.png/800px-Feige-Schnitt.png">
            <a:extLst>
              <a:ext uri="{FF2B5EF4-FFF2-40B4-BE49-F238E27FC236}">
                <a16:creationId xmlns:a16="http://schemas.microsoft.com/office/drawing/2014/main" id="{7C0EAC56-C4FF-450B-A630-329BE46AD0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9454" y="3607036"/>
            <a:ext cx="2303971" cy="24654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EBE81E-9EB3-41CD-B596-34629BF7C971}"/>
              </a:ext>
            </a:extLst>
          </p:cNvPr>
          <p:cNvSpPr txBox="1"/>
          <p:nvPr/>
        </p:nvSpPr>
        <p:spPr>
          <a:xfrm>
            <a:off x="658824" y="738898"/>
            <a:ext cx="421910" cy="584775"/>
          </a:xfrm>
          <a:prstGeom prst="rect">
            <a:avLst/>
          </a:prstGeom>
          <a:noFill/>
        </p:spPr>
        <p:txBody>
          <a:bodyPr wrap="none" rtlCol="0">
            <a:spAutoFit/>
          </a:bodyPr>
          <a:lstStyle/>
          <a:p>
            <a:r>
              <a:rPr lang="en-US" sz="3200" dirty="0"/>
              <a:t>A</a:t>
            </a:r>
          </a:p>
        </p:txBody>
      </p:sp>
      <p:sp>
        <p:nvSpPr>
          <p:cNvPr id="11" name="TextBox 10">
            <a:extLst>
              <a:ext uri="{FF2B5EF4-FFF2-40B4-BE49-F238E27FC236}">
                <a16:creationId xmlns:a16="http://schemas.microsoft.com/office/drawing/2014/main" id="{FC3C02FE-891D-4607-905D-588E88ABF5D8}"/>
              </a:ext>
            </a:extLst>
          </p:cNvPr>
          <p:cNvSpPr txBox="1"/>
          <p:nvPr/>
        </p:nvSpPr>
        <p:spPr>
          <a:xfrm>
            <a:off x="4370301" y="1049177"/>
            <a:ext cx="407484" cy="584775"/>
          </a:xfrm>
          <a:prstGeom prst="rect">
            <a:avLst/>
          </a:prstGeom>
          <a:noFill/>
        </p:spPr>
        <p:txBody>
          <a:bodyPr wrap="none" rtlCol="0">
            <a:spAutoFit/>
          </a:bodyPr>
          <a:lstStyle/>
          <a:p>
            <a:r>
              <a:rPr lang="en-US" sz="3200" dirty="0"/>
              <a:t>B</a:t>
            </a:r>
          </a:p>
        </p:txBody>
      </p:sp>
      <p:sp>
        <p:nvSpPr>
          <p:cNvPr id="12" name="TextBox 11">
            <a:extLst>
              <a:ext uri="{FF2B5EF4-FFF2-40B4-BE49-F238E27FC236}">
                <a16:creationId xmlns:a16="http://schemas.microsoft.com/office/drawing/2014/main" id="{99AA9D06-9F88-4C04-9CCD-2FAFDBD76DD4}"/>
              </a:ext>
            </a:extLst>
          </p:cNvPr>
          <p:cNvSpPr txBox="1"/>
          <p:nvPr/>
        </p:nvSpPr>
        <p:spPr>
          <a:xfrm>
            <a:off x="8331299" y="703299"/>
            <a:ext cx="404278" cy="584775"/>
          </a:xfrm>
          <a:prstGeom prst="rect">
            <a:avLst/>
          </a:prstGeom>
          <a:noFill/>
        </p:spPr>
        <p:txBody>
          <a:bodyPr wrap="none" rtlCol="0">
            <a:spAutoFit/>
          </a:bodyPr>
          <a:lstStyle/>
          <a:p>
            <a:r>
              <a:rPr lang="en-US" sz="3200" dirty="0"/>
              <a:t>C</a:t>
            </a:r>
          </a:p>
        </p:txBody>
      </p:sp>
      <p:sp>
        <p:nvSpPr>
          <p:cNvPr id="13" name="TextBox 12">
            <a:extLst>
              <a:ext uri="{FF2B5EF4-FFF2-40B4-BE49-F238E27FC236}">
                <a16:creationId xmlns:a16="http://schemas.microsoft.com/office/drawing/2014/main" id="{E3887BEE-E806-40CE-BC03-BBBFB4DB8AB8}"/>
              </a:ext>
            </a:extLst>
          </p:cNvPr>
          <p:cNvSpPr txBox="1"/>
          <p:nvPr/>
        </p:nvSpPr>
        <p:spPr>
          <a:xfrm>
            <a:off x="923276" y="3706790"/>
            <a:ext cx="437940" cy="584775"/>
          </a:xfrm>
          <a:prstGeom prst="rect">
            <a:avLst/>
          </a:prstGeom>
          <a:noFill/>
        </p:spPr>
        <p:txBody>
          <a:bodyPr wrap="none" rtlCol="0">
            <a:spAutoFit/>
          </a:bodyPr>
          <a:lstStyle/>
          <a:p>
            <a:r>
              <a:rPr lang="en-US" sz="3200" dirty="0"/>
              <a:t>D</a:t>
            </a:r>
          </a:p>
        </p:txBody>
      </p:sp>
      <p:sp>
        <p:nvSpPr>
          <p:cNvPr id="14" name="TextBox 13">
            <a:extLst>
              <a:ext uri="{FF2B5EF4-FFF2-40B4-BE49-F238E27FC236}">
                <a16:creationId xmlns:a16="http://schemas.microsoft.com/office/drawing/2014/main" id="{C45A1813-9B83-4A44-BD3B-D32BF1186511}"/>
              </a:ext>
            </a:extLst>
          </p:cNvPr>
          <p:cNvSpPr txBox="1"/>
          <p:nvPr/>
        </p:nvSpPr>
        <p:spPr>
          <a:xfrm>
            <a:off x="8522327" y="3624352"/>
            <a:ext cx="385042" cy="584775"/>
          </a:xfrm>
          <a:prstGeom prst="rect">
            <a:avLst/>
          </a:prstGeom>
          <a:noFill/>
        </p:spPr>
        <p:txBody>
          <a:bodyPr wrap="none" rtlCol="0">
            <a:spAutoFit/>
          </a:bodyPr>
          <a:lstStyle/>
          <a:p>
            <a:r>
              <a:rPr lang="en-US" sz="3200" dirty="0"/>
              <a:t>E</a:t>
            </a:r>
          </a:p>
        </p:txBody>
      </p:sp>
      <p:sp>
        <p:nvSpPr>
          <p:cNvPr id="6" name="TextBox 5">
            <a:extLst>
              <a:ext uri="{FF2B5EF4-FFF2-40B4-BE49-F238E27FC236}">
                <a16:creationId xmlns:a16="http://schemas.microsoft.com/office/drawing/2014/main" id="{07D09352-C058-4B98-A892-369B5C119687}"/>
              </a:ext>
            </a:extLst>
          </p:cNvPr>
          <p:cNvSpPr txBox="1"/>
          <p:nvPr/>
        </p:nvSpPr>
        <p:spPr>
          <a:xfrm>
            <a:off x="3845002" y="4086070"/>
            <a:ext cx="4305631" cy="1938992"/>
          </a:xfrm>
          <a:prstGeom prst="rect">
            <a:avLst/>
          </a:prstGeom>
          <a:noFill/>
        </p:spPr>
        <p:txBody>
          <a:bodyPr wrap="square" rtlCol="0">
            <a:spAutoFit/>
          </a:bodyPr>
          <a:lstStyle/>
          <a:p>
            <a:pPr algn="ctr"/>
            <a:r>
              <a:rPr lang="en-US" sz="4000" b="1" dirty="0"/>
              <a:t>ABIOTIC </a:t>
            </a:r>
          </a:p>
          <a:p>
            <a:pPr algn="ctr"/>
            <a:r>
              <a:rPr lang="en-US" sz="4000" dirty="0"/>
              <a:t>vs. </a:t>
            </a:r>
            <a:r>
              <a:rPr lang="en-US" sz="4000" b="1" dirty="0"/>
              <a:t>BIOTIC </a:t>
            </a:r>
          </a:p>
          <a:p>
            <a:pPr algn="ctr"/>
            <a:r>
              <a:rPr lang="en-US" sz="4000" dirty="0"/>
              <a:t>vector</a:t>
            </a:r>
            <a:r>
              <a:rPr lang="en-US" sz="4000" b="1" dirty="0"/>
              <a:t>?</a:t>
            </a:r>
          </a:p>
        </p:txBody>
      </p:sp>
      <p:sp>
        <p:nvSpPr>
          <p:cNvPr id="16" name="Oval 15">
            <a:extLst>
              <a:ext uri="{FF2B5EF4-FFF2-40B4-BE49-F238E27FC236}">
                <a16:creationId xmlns:a16="http://schemas.microsoft.com/office/drawing/2014/main" id="{92FED445-80B1-41BC-944D-459B63EE145D}"/>
              </a:ext>
            </a:extLst>
          </p:cNvPr>
          <p:cNvSpPr/>
          <p:nvPr/>
        </p:nvSpPr>
        <p:spPr>
          <a:xfrm>
            <a:off x="577383" y="804889"/>
            <a:ext cx="584791" cy="58477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17" name="Oval 16">
            <a:extLst>
              <a:ext uri="{FF2B5EF4-FFF2-40B4-BE49-F238E27FC236}">
                <a16:creationId xmlns:a16="http://schemas.microsoft.com/office/drawing/2014/main" id="{6C530A2F-B1EC-41A4-BFDC-0AB724D90F9C}"/>
              </a:ext>
            </a:extLst>
          </p:cNvPr>
          <p:cNvSpPr/>
          <p:nvPr/>
        </p:nvSpPr>
        <p:spPr>
          <a:xfrm>
            <a:off x="8241042" y="701871"/>
            <a:ext cx="584791" cy="58477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18" name="Oval 17">
            <a:extLst>
              <a:ext uri="{FF2B5EF4-FFF2-40B4-BE49-F238E27FC236}">
                <a16:creationId xmlns:a16="http://schemas.microsoft.com/office/drawing/2014/main" id="{476D8916-A4A6-4169-9955-F2C9B86323A2}"/>
              </a:ext>
            </a:extLst>
          </p:cNvPr>
          <p:cNvSpPr/>
          <p:nvPr/>
        </p:nvSpPr>
        <p:spPr>
          <a:xfrm>
            <a:off x="849850" y="3784428"/>
            <a:ext cx="584791" cy="58477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19" name="Oval 18">
            <a:extLst>
              <a:ext uri="{FF2B5EF4-FFF2-40B4-BE49-F238E27FC236}">
                <a16:creationId xmlns:a16="http://schemas.microsoft.com/office/drawing/2014/main" id="{EAC64ADC-0257-4B3A-822A-6276F1749FAF}"/>
              </a:ext>
            </a:extLst>
          </p:cNvPr>
          <p:cNvSpPr/>
          <p:nvPr/>
        </p:nvSpPr>
        <p:spPr>
          <a:xfrm>
            <a:off x="8443181" y="3650432"/>
            <a:ext cx="584791" cy="58477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20" name="Oval 19">
            <a:extLst>
              <a:ext uri="{FF2B5EF4-FFF2-40B4-BE49-F238E27FC236}">
                <a16:creationId xmlns:a16="http://schemas.microsoft.com/office/drawing/2014/main" id="{32B97CEA-D272-484B-A8DD-4EA58D511BFB}"/>
              </a:ext>
            </a:extLst>
          </p:cNvPr>
          <p:cNvSpPr/>
          <p:nvPr/>
        </p:nvSpPr>
        <p:spPr>
          <a:xfrm>
            <a:off x="5500575" y="4699487"/>
            <a:ext cx="1729564" cy="71215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52111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a:extLst>
              <a:ext uri="{FF2B5EF4-FFF2-40B4-BE49-F238E27FC236}">
                <a16:creationId xmlns:a16="http://schemas.microsoft.com/office/drawing/2014/main" id="{78BD4B76-8A3B-438C-BCEA-3D786D0C16AD}"/>
              </a:ext>
            </a:extLst>
          </p:cNvPr>
          <p:cNvSpPr/>
          <p:nvPr/>
        </p:nvSpPr>
        <p:spPr>
          <a:xfrm>
            <a:off x="1810328" y="49875"/>
            <a:ext cx="8174182" cy="680812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4" name="Oval 23">
            <a:extLst>
              <a:ext uri="{FF2B5EF4-FFF2-40B4-BE49-F238E27FC236}">
                <a16:creationId xmlns:a16="http://schemas.microsoft.com/office/drawing/2014/main" id="{C6DBD136-F78F-4EF9-A842-2F70EB7A85F2}"/>
              </a:ext>
            </a:extLst>
          </p:cNvPr>
          <p:cNvSpPr/>
          <p:nvPr/>
        </p:nvSpPr>
        <p:spPr>
          <a:xfrm>
            <a:off x="2768600" y="690299"/>
            <a:ext cx="6331527" cy="5620317"/>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2" name="Oval 21">
            <a:extLst>
              <a:ext uri="{FF2B5EF4-FFF2-40B4-BE49-F238E27FC236}">
                <a16:creationId xmlns:a16="http://schemas.microsoft.com/office/drawing/2014/main" id="{4D0ACC10-7A00-4DA8-87EF-A2481B67B69A}"/>
              </a:ext>
            </a:extLst>
          </p:cNvPr>
          <p:cNvSpPr/>
          <p:nvPr/>
        </p:nvSpPr>
        <p:spPr>
          <a:xfrm>
            <a:off x="3694546" y="1468582"/>
            <a:ext cx="4479636" cy="404552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097B6C-37DF-482F-B38B-C92D472B3650}"/>
              </a:ext>
            </a:extLst>
          </p:cNvPr>
          <p:cNvSpPr>
            <a:spLocks noGrp="1"/>
          </p:cNvSpPr>
          <p:nvPr>
            <p:ph type="title"/>
          </p:nvPr>
        </p:nvSpPr>
        <p:spPr>
          <a:xfrm>
            <a:off x="23644" y="-9547"/>
            <a:ext cx="3260328" cy="1206078"/>
          </a:xfrm>
        </p:spPr>
        <p:txBody>
          <a:bodyPr>
            <a:normAutofit fontScale="90000"/>
          </a:bodyPr>
          <a:lstStyle/>
          <a:p>
            <a:pPr algn="ctr"/>
            <a:r>
              <a:rPr lang="en-US" sz="4800" b="1" dirty="0"/>
              <a:t>Seed Shadow </a:t>
            </a:r>
          </a:p>
        </p:txBody>
      </p:sp>
      <p:pic>
        <p:nvPicPr>
          <p:cNvPr id="12" name="Picture 11" descr="A picture containing map&#10;&#10;Description generated with high confidence">
            <a:extLst>
              <a:ext uri="{FF2B5EF4-FFF2-40B4-BE49-F238E27FC236}">
                <a16:creationId xmlns:a16="http://schemas.microsoft.com/office/drawing/2014/main" id="{4CE63DDD-8149-4E7C-9E47-1F3E76CA0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684" y="2565900"/>
            <a:ext cx="2025900" cy="1717925"/>
          </a:xfrm>
          <a:prstGeom prst="rect">
            <a:avLst/>
          </a:prstGeom>
        </p:spPr>
      </p:pic>
      <p:cxnSp>
        <p:nvCxnSpPr>
          <p:cNvPr id="14" name="Straight Arrow Connector 13">
            <a:extLst>
              <a:ext uri="{FF2B5EF4-FFF2-40B4-BE49-F238E27FC236}">
                <a16:creationId xmlns:a16="http://schemas.microsoft.com/office/drawing/2014/main" id="{0A9D07EE-759A-4B49-AD71-30013D604ADD}"/>
              </a:ext>
            </a:extLst>
          </p:cNvPr>
          <p:cNvCxnSpPr>
            <a:cxnSpLocks/>
          </p:cNvCxnSpPr>
          <p:nvPr/>
        </p:nvCxnSpPr>
        <p:spPr>
          <a:xfrm>
            <a:off x="7047839" y="3673975"/>
            <a:ext cx="1061762" cy="2492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857DD56-DFCA-46F7-AEF5-6AED6BF0D4D3}"/>
              </a:ext>
            </a:extLst>
          </p:cNvPr>
          <p:cNvCxnSpPr/>
          <p:nvPr/>
        </p:nvCxnSpPr>
        <p:spPr>
          <a:xfrm>
            <a:off x="6026728" y="4872183"/>
            <a:ext cx="0" cy="521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06C6AE3-7630-4A1C-99A2-B39AD657EDBD}"/>
              </a:ext>
            </a:extLst>
          </p:cNvPr>
          <p:cNvSpPr txBox="1"/>
          <p:nvPr/>
        </p:nvSpPr>
        <p:spPr>
          <a:xfrm>
            <a:off x="7356758" y="3302669"/>
            <a:ext cx="1094510" cy="523220"/>
          </a:xfrm>
          <a:prstGeom prst="rect">
            <a:avLst/>
          </a:prstGeom>
          <a:noFill/>
        </p:spPr>
        <p:txBody>
          <a:bodyPr wrap="square" rtlCol="0">
            <a:spAutoFit/>
          </a:bodyPr>
          <a:lstStyle/>
          <a:p>
            <a:r>
              <a:rPr lang="en-US" sz="2800" b="1" dirty="0"/>
              <a:t>10m</a:t>
            </a:r>
          </a:p>
        </p:txBody>
      </p:sp>
      <p:cxnSp>
        <p:nvCxnSpPr>
          <p:cNvPr id="31" name="Straight Arrow Connector 30">
            <a:extLst>
              <a:ext uri="{FF2B5EF4-FFF2-40B4-BE49-F238E27FC236}">
                <a16:creationId xmlns:a16="http://schemas.microsoft.com/office/drawing/2014/main" id="{302CD987-50A5-4DB8-8ED8-5BB9C1B66CFF}"/>
              </a:ext>
            </a:extLst>
          </p:cNvPr>
          <p:cNvCxnSpPr>
            <a:cxnSpLocks/>
          </p:cNvCxnSpPr>
          <p:nvPr/>
        </p:nvCxnSpPr>
        <p:spPr>
          <a:xfrm flipV="1">
            <a:off x="7169892" y="3133882"/>
            <a:ext cx="1809186" cy="1035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C4954461-4701-4F4E-B775-9BC15FCF1D47}"/>
              </a:ext>
            </a:extLst>
          </p:cNvPr>
          <p:cNvSpPr txBox="1"/>
          <p:nvPr/>
        </p:nvSpPr>
        <p:spPr>
          <a:xfrm>
            <a:off x="8069316" y="2576925"/>
            <a:ext cx="881251" cy="523220"/>
          </a:xfrm>
          <a:prstGeom prst="rect">
            <a:avLst/>
          </a:prstGeom>
          <a:noFill/>
        </p:spPr>
        <p:txBody>
          <a:bodyPr wrap="square" rtlCol="0">
            <a:spAutoFit/>
          </a:bodyPr>
          <a:lstStyle/>
          <a:p>
            <a:r>
              <a:rPr lang="en-US" sz="2800" b="1" dirty="0"/>
              <a:t>20m</a:t>
            </a:r>
          </a:p>
        </p:txBody>
      </p:sp>
      <p:sp>
        <p:nvSpPr>
          <p:cNvPr id="37" name="Oval 36">
            <a:extLst>
              <a:ext uri="{FF2B5EF4-FFF2-40B4-BE49-F238E27FC236}">
                <a16:creationId xmlns:a16="http://schemas.microsoft.com/office/drawing/2014/main" id="{712379EC-2C6C-45B0-AB4B-652AA3928B8A}"/>
              </a:ext>
            </a:extLst>
          </p:cNvPr>
          <p:cNvSpPr/>
          <p:nvPr/>
        </p:nvSpPr>
        <p:spPr>
          <a:xfrm>
            <a:off x="7356758" y="1496291"/>
            <a:ext cx="166255" cy="1893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E9CF087-4B8F-408D-9E35-4AA715BE3DAE}"/>
              </a:ext>
            </a:extLst>
          </p:cNvPr>
          <p:cNvSpPr/>
          <p:nvPr/>
        </p:nvSpPr>
        <p:spPr>
          <a:xfrm>
            <a:off x="5467304" y="2078653"/>
            <a:ext cx="166255" cy="1893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8AC4E4F-2489-4531-8074-AFCD01367EAD}"/>
              </a:ext>
            </a:extLst>
          </p:cNvPr>
          <p:cNvSpPr/>
          <p:nvPr/>
        </p:nvSpPr>
        <p:spPr>
          <a:xfrm>
            <a:off x="7117685" y="4426623"/>
            <a:ext cx="166255" cy="22466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A039B10-A55B-447E-8452-9FF4AD1C7553}"/>
              </a:ext>
            </a:extLst>
          </p:cNvPr>
          <p:cNvSpPr/>
          <p:nvPr/>
        </p:nvSpPr>
        <p:spPr>
          <a:xfrm>
            <a:off x="9132452" y="1792056"/>
            <a:ext cx="166255" cy="22466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BE3588C-EA39-4C1A-AA36-27FD0CF01EB7}"/>
              </a:ext>
            </a:extLst>
          </p:cNvPr>
          <p:cNvSpPr/>
          <p:nvPr/>
        </p:nvSpPr>
        <p:spPr>
          <a:xfrm>
            <a:off x="6255992" y="5033144"/>
            <a:ext cx="166255" cy="22466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4CFB6AC-0B6D-48FD-93A6-3D55CD999B38}"/>
              </a:ext>
            </a:extLst>
          </p:cNvPr>
          <p:cNvSpPr/>
          <p:nvPr/>
        </p:nvSpPr>
        <p:spPr>
          <a:xfrm>
            <a:off x="3177202" y="3065039"/>
            <a:ext cx="166255" cy="22466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90D0E9D-6786-4902-AF46-38AA0AB1488A}"/>
              </a:ext>
            </a:extLst>
          </p:cNvPr>
          <p:cNvSpPr/>
          <p:nvPr/>
        </p:nvSpPr>
        <p:spPr>
          <a:xfrm>
            <a:off x="10381672" y="275995"/>
            <a:ext cx="166255" cy="22466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A196B04-8C79-4CC9-B2F0-888987E53FF9}"/>
              </a:ext>
            </a:extLst>
          </p:cNvPr>
          <p:cNvSpPr/>
          <p:nvPr/>
        </p:nvSpPr>
        <p:spPr>
          <a:xfrm>
            <a:off x="2602345" y="4824246"/>
            <a:ext cx="166255" cy="22466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24F43B30-9A92-4149-A530-7A18EDAF3415}"/>
              </a:ext>
            </a:extLst>
          </p:cNvPr>
          <p:cNvSpPr/>
          <p:nvPr/>
        </p:nvSpPr>
        <p:spPr>
          <a:xfrm>
            <a:off x="5814291" y="6445817"/>
            <a:ext cx="166255" cy="22466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CAEA5815-652A-4C80-9D89-5592164E7B94}"/>
              </a:ext>
            </a:extLst>
          </p:cNvPr>
          <p:cNvSpPr/>
          <p:nvPr/>
        </p:nvSpPr>
        <p:spPr>
          <a:xfrm>
            <a:off x="4012046" y="1590963"/>
            <a:ext cx="166255" cy="22466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C457D1D-A1C3-4ABD-BCC2-EA0AA494263A}"/>
              </a:ext>
            </a:extLst>
          </p:cNvPr>
          <p:cNvSpPr/>
          <p:nvPr/>
        </p:nvSpPr>
        <p:spPr>
          <a:xfrm>
            <a:off x="6494608" y="5705865"/>
            <a:ext cx="166255" cy="22466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32406D65-3853-4111-B485-BA630A4818AD}"/>
              </a:ext>
            </a:extLst>
          </p:cNvPr>
          <p:cNvSpPr/>
          <p:nvPr/>
        </p:nvSpPr>
        <p:spPr>
          <a:xfrm>
            <a:off x="8355888" y="3413251"/>
            <a:ext cx="166255" cy="22466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B64668C-2493-4C49-9C66-3176BFBED5B5}"/>
              </a:ext>
            </a:extLst>
          </p:cNvPr>
          <p:cNvSpPr/>
          <p:nvPr/>
        </p:nvSpPr>
        <p:spPr>
          <a:xfrm>
            <a:off x="7324436" y="5266146"/>
            <a:ext cx="166255" cy="22466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1" name="Straight Arrow Connector 60">
            <a:extLst>
              <a:ext uri="{FF2B5EF4-FFF2-40B4-BE49-F238E27FC236}">
                <a16:creationId xmlns:a16="http://schemas.microsoft.com/office/drawing/2014/main" id="{8CF09064-01B1-4202-A332-285D445C7A17}"/>
              </a:ext>
            </a:extLst>
          </p:cNvPr>
          <p:cNvCxnSpPr>
            <a:cxnSpLocks/>
          </p:cNvCxnSpPr>
          <p:nvPr/>
        </p:nvCxnSpPr>
        <p:spPr>
          <a:xfrm flipV="1">
            <a:off x="6011407" y="496685"/>
            <a:ext cx="4324192" cy="193398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25434D46-D2A1-4DC5-9BBA-4077A313BA05}"/>
              </a:ext>
            </a:extLst>
          </p:cNvPr>
          <p:cNvCxnSpPr>
            <a:cxnSpLocks/>
          </p:cNvCxnSpPr>
          <p:nvPr/>
        </p:nvCxnSpPr>
        <p:spPr>
          <a:xfrm flipV="1">
            <a:off x="6959689" y="2062189"/>
            <a:ext cx="2561099" cy="69514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9" name="TextBox 68">
            <a:extLst>
              <a:ext uri="{FF2B5EF4-FFF2-40B4-BE49-F238E27FC236}">
                <a16:creationId xmlns:a16="http://schemas.microsoft.com/office/drawing/2014/main" id="{F77973A8-949F-4D35-9C9A-98DA58116EA6}"/>
              </a:ext>
            </a:extLst>
          </p:cNvPr>
          <p:cNvSpPr txBox="1"/>
          <p:nvPr/>
        </p:nvSpPr>
        <p:spPr>
          <a:xfrm>
            <a:off x="8374618" y="1336903"/>
            <a:ext cx="1364976" cy="523220"/>
          </a:xfrm>
          <a:prstGeom prst="rect">
            <a:avLst/>
          </a:prstGeom>
          <a:noFill/>
        </p:spPr>
        <p:txBody>
          <a:bodyPr wrap="square" rtlCol="0">
            <a:spAutoFit/>
          </a:bodyPr>
          <a:lstStyle/>
          <a:p>
            <a:r>
              <a:rPr lang="en-US" sz="2800" b="1" dirty="0"/>
              <a:t>30m</a:t>
            </a:r>
          </a:p>
        </p:txBody>
      </p:sp>
      <p:sp>
        <p:nvSpPr>
          <p:cNvPr id="70" name="TextBox 69">
            <a:extLst>
              <a:ext uri="{FF2B5EF4-FFF2-40B4-BE49-F238E27FC236}">
                <a16:creationId xmlns:a16="http://schemas.microsoft.com/office/drawing/2014/main" id="{B0460A36-7EC5-4EFE-9701-FDFD140BF78C}"/>
              </a:ext>
            </a:extLst>
          </p:cNvPr>
          <p:cNvSpPr txBox="1"/>
          <p:nvPr/>
        </p:nvSpPr>
        <p:spPr>
          <a:xfrm>
            <a:off x="9500603" y="6893"/>
            <a:ext cx="1364976" cy="523220"/>
          </a:xfrm>
          <a:prstGeom prst="rect">
            <a:avLst/>
          </a:prstGeom>
          <a:noFill/>
        </p:spPr>
        <p:txBody>
          <a:bodyPr wrap="square" rtlCol="0">
            <a:spAutoFit/>
          </a:bodyPr>
          <a:lstStyle/>
          <a:p>
            <a:r>
              <a:rPr lang="en-US" sz="2800" b="1" dirty="0"/>
              <a:t>60m</a:t>
            </a:r>
          </a:p>
        </p:txBody>
      </p:sp>
    </p:spTree>
    <p:extLst>
      <p:ext uri="{BB962C8B-B14F-4D97-AF65-F5344CB8AC3E}">
        <p14:creationId xmlns:p14="http://schemas.microsoft.com/office/powerpoint/2010/main" val="147970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6734-59E4-47E8-B45B-A195BC27F8E6}"/>
              </a:ext>
            </a:extLst>
          </p:cNvPr>
          <p:cNvSpPr>
            <a:spLocks noGrp="1"/>
          </p:cNvSpPr>
          <p:nvPr>
            <p:ph type="title"/>
          </p:nvPr>
        </p:nvSpPr>
        <p:spPr>
          <a:xfrm>
            <a:off x="445940" y="152475"/>
            <a:ext cx="6651546" cy="910228"/>
          </a:xfrm>
        </p:spPr>
        <p:txBody>
          <a:bodyPr>
            <a:normAutofit/>
          </a:bodyPr>
          <a:lstStyle/>
          <a:p>
            <a:r>
              <a:rPr lang="en-US" sz="5400" b="1" i="1" dirty="0" err="1"/>
              <a:t>Platypodium</a:t>
            </a:r>
            <a:r>
              <a:rPr lang="en-US" sz="5400" b="1" i="1" dirty="0"/>
              <a:t> </a:t>
            </a:r>
            <a:r>
              <a:rPr lang="en-US" sz="5400" b="1" i="1" dirty="0" err="1"/>
              <a:t>elegans</a:t>
            </a:r>
            <a:endParaRPr lang="en-US" sz="5400" b="1" i="1" dirty="0"/>
          </a:p>
        </p:txBody>
      </p:sp>
      <p:pic>
        <p:nvPicPr>
          <p:cNvPr id="4" name="Picture 3">
            <a:extLst>
              <a:ext uri="{FF2B5EF4-FFF2-40B4-BE49-F238E27FC236}">
                <a16:creationId xmlns:a16="http://schemas.microsoft.com/office/drawing/2014/main" id="{8B6051C0-DC51-4F29-A56F-FA045ED83CFD}"/>
              </a:ext>
            </a:extLst>
          </p:cNvPr>
          <p:cNvPicPr>
            <a:picLocks noChangeAspect="1"/>
          </p:cNvPicPr>
          <p:nvPr/>
        </p:nvPicPr>
        <p:blipFill>
          <a:blip r:embed="rId3"/>
          <a:stretch>
            <a:fillRect/>
          </a:stretch>
        </p:blipFill>
        <p:spPr>
          <a:xfrm>
            <a:off x="8235328" y="3557143"/>
            <a:ext cx="3776927" cy="2796251"/>
          </a:xfrm>
          <a:prstGeom prst="rect">
            <a:avLst/>
          </a:prstGeom>
          <a:ln>
            <a:noFill/>
          </a:ln>
          <a:effectLst>
            <a:outerShdw blurRad="292100" dist="139700" dir="2700000" algn="tl" rotWithShape="0">
              <a:srgbClr val="333333">
                <a:alpha val="65000"/>
              </a:srgbClr>
            </a:outerShdw>
          </a:effectLst>
        </p:spPr>
      </p:pic>
      <p:pic>
        <p:nvPicPr>
          <p:cNvPr id="1026" name="Picture 2" descr="Image result for barro colorado panama">
            <a:extLst>
              <a:ext uri="{FF2B5EF4-FFF2-40B4-BE49-F238E27FC236}">
                <a16:creationId xmlns:a16="http://schemas.microsoft.com/office/drawing/2014/main" id="{41CFA10E-3C15-430E-9C1C-4116C7003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6580" y="1318990"/>
            <a:ext cx="3832838" cy="44763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B6BC6E4-29F6-4992-8424-7C94C165F024}"/>
              </a:ext>
            </a:extLst>
          </p:cNvPr>
          <p:cNvSpPr txBox="1"/>
          <p:nvPr/>
        </p:nvSpPr>
        <p:spPr>
          <a:xfrm>
            <a:off x="4329520" y="5241299"/>
            <a:ext cx="3572539" cy="553998"/>
          </a:xfrm>
          <a:prstGeom prst="rect">
            <a:avLst/>
          </a:prstGeom>
          <a:noFill/>
        </p:spPr>
        <p:txBody>
          <a:bodyPr wrap="square" rtlCol="0">
            <a:spAutoFit/>
          </a:bodyPr>
          <a:lstStyle/>
          <a:p>
            <a:r>
              <a:rPr lang="en-US" sz="1000" dirty="0">
                <a:solidFill>
                  <a:schemeClr val="bg1">
                    <a:lumMod val="95000"/>
                  </a:schemeClr>
                </a:solidFill>
              </a:rPr>
              <a:t>By Photos courtesy of Christian Ziegler. [CC BY 2.5 (http://creativecommons.org/licenses/by/2.5)], via Wikimedia Commons</a:t>
            </a:r>
          </a:p>
        </p:txBody>
      </p:sp>
      <p:pic>
        <p:nvPicPr>
          <p:cNvPr id="1028" name="Picture 4" descr="http://www.gifex.com/images/0X0/2011-10-17-14642/Barro-Colorado-Island-in-Panama.jpg">
            <a:extLst>
              <a:ext uri="{FF2B5EF4-FFF2-40B4-BE49-F238E27FC236}">
                <a16:creationId xmlns:a16="http://schemas.microsoft.com/office/drawing/2014/main" id="{DA191FE9-BB20-43CE-B766-2270F9C764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5328" y="384583"/>
            <a:ext cx="3832838" cy="30943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F106D4-4540-4B0A-9EB7-94B1967A78BB}"/>
              </a:ext>
            </a:extLst>
          </p:cNvPr>
          <p:cNvSpPr txBox="1"/>
          <p:nvPr/>
        </p:nvSpPr>
        <p:spPr>
          <a:xfrm>
            <a:off x="445940" y="1508555"/>
            <a:ext cx="3510733" cy="3847207"/>
          </a:xfrm>
          <a:prstGeom prst="rect">
            <a:avLst/>
          </a:prstGeom>
          <a:noFill/>
        </p:spPr>
        <p:txBody>
          <a:bodyPr wrap="square" rtlCol="0">
            <a:spAutoFit/>
          </a:bodyPr>
          <a:lstStyle/>
          <a:p>
            <a:pPr marL="285750" indent="-285750">
              <a:buFont typeface="Arial" panose="020B0604020202020204" pitchFamily="34" charset="0"/>
              <a:buChar char="•"/>
            </a:pPr>
            <a:r>
              <a:rPr lang="en-US" sz="3600" dirty="0"/>
              <a:t>Seeds are </a:t>
            </a:r>
            <a:r>
              <a:rPr lang="en-US" sz="3600" b="1" dirty="0"/>
              <a:t>wind-dispersed </a:t>
            </a:r>
          </a:p>
          <a:p>
            <a:pPr marL="285750" indent="-285750">
              <a:buFont typeface="Arial" panose="020B0604020202020204" pitchFamily="34" charset="0"/>
              <a:buChar char="•"/>
            </a:pPr>
            <a:r>
              <a:rPr lang="en-US" sz="3600" dirty="0"/>
              <a:t>Can grow up to 98 feet tall</a:t>
            </a:r>
          </a:p>
          <a:p>
            <a:pPr marL="285750" indent="-285750">
              <a:buFont typeface="Arial" panose="020B0604020202020204" pitchFamily="34" charset="0"/>
              <a:buChar char="•"/>
            </a:pPr>
            <a:r>
              <a:rPr lang="en-US" sz="3600" dirty="0"/>
              <a:t>Pollinated by bees</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646495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BF07AA-9760-498E-9B14-393F726ADBD7}"/>
              </a:ext>
            </a:extLst>
          </p:cNvPr>
          <p:cNvSpPr>
            <a:spLocks noGrp="1"/>
          </p:cNvSpPr>
          <p:nvPr>
            <p:ph type="title"/>
          </p:nvPr>
        </p:nvSpPr>
        <p:spPr>
          <a:xfrm>
            <a:off x="233669" y="243277"/>
            <a:ext cx="5986374" cy="840230"/>
          </a:xfrm>
          <a:prstGeom prst="rect">
            <a:avLst/>
          </a:prstGeom>
          <a:noFill/>
        </p:spPr>
        <p:txBody>
          <a:bodyPr wrap="square" lIns="91440" tIns="45720" rIns="91440" bIns="45720">
            <a:spAutoFit/>
          </a:bodyPr>
          <a:lstStyle/>
          <a:p>
            <a:r>
              <a:rPr lang="en-US" sz="5400" b="1" i="1" dirty="0" err="1">
                <a:ln w="0"/>
                <a:effectLst>
                  <a:outerShdw blurRad="50800" dist="38100" dir="5400000" algn="t" rotWithShape="0">
                    <a:prstClr val="black">
                      <a:alpha val="40000"/>
                    </a:prstClr>
                  </a:outerShdw>
                </a:effectLst>
              </a:rPr>
              <a:t>Ficus</a:t>
            </a:r>
            <a:r>
              <a:rPr lang="en-US" sz="5400" b="1" i="1" dirty="0">
                <a:ln w="0"/>
                <a:effectLst>
                  <a:outerShdw blurRad="50800" dist="38100" dir="5400000" algn="t" rotWithShape="0">
                    <a:prstClr val="black">
                      <a:alpha val="40000"/>
                    </a:prstClr>
                  </a:outerShdw>
                </a:effectLst>
              </a:rPr>
              <a:t> </a:t>
            </a:r>
            <a:r>
              <a:rPr lang="en-US" sz="5400" b="1" i="1" dirty="0" err="1">
                <a:ln w="0"/>
                <a:effectLst>
                  <a:outerShdw blurRad="50800" dist="38100" dir="5400000" algn="t" rotWithShape="0">
                    <a:prstClr val="black">
                      <a:alpha val="40000"/>
                    </a:prstClr>
                  </a:outerShdw>
                </a:effectLst>
              </a:rPr>
              <a:t>crytophylla</a:t>
            </a:r>
            <a:r>
              <a:rPr lang="en-US" sz="5400" b="1" i="1" dirty="0">
                <a:ln w="0"/>
                <a:effectLst>
                  <a:outerShdw blurRad="50800" dist="38100" dir="5400000" algn="t" rotWithShape="0">
                    <a:prstClr val="black">
                      <a:alpha val="40000"/>
                    </a:prstClr>
                  </a:outerShdw>
                </a:effectLst>
              </a:rPr>
              <a:t> (fig)</a:t>
            </a:r>
          </a:p>
        </p:txBody>
      </p:sp>
      <p:pic>
        <p:nvPicPr>
          <p:cNvPr id="5" name="Picture 4">
            <a:extLst>
              <a:ext uri="{FF2B5EF4-FFF2-40B4-BE49-F238E27FC236}">
                <a16:creationId xmlns:a16="http://schemas.microsoft.com/office/drawing/2014/main" id="{7EC6DD5C-81F8-42B1-B9F1-C40559018804}"/>
              </a:ext>
            </a:extLst>
          </p:cNvPr>
          <p:cNvPicPr>
            <a:picLocks noChangeAspect="1"/>
          </p:cNvPicPr>
          <p:nvPr/>
        </p:nvPicPr>
        <p:blipFill>
          <a:blip r:embed="rId2"/>
          <a:stretch>
            <a:fillRect/>
          </a:stretch>
        </p:blipFill>
        <p:spPr>
          <a:xfrm>
            <a:off x="3870720" y="1216928"/>
            <a:ext cx="3486268" cy="230832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E4DD9D30-EC8E-4C41-94DC-F4982B807C15}"/>
              </a:ext>
            </a:extLst>
          </p:cNvPr>
          <p:cNvSpPr txBox="1"/>
          <p:nvPr/>
        </p:nvSpPr>
        <p:spPr>
          <a:xfrm>
            <a:off x="7884647" y="891205"/>
            <a:ext cx="4167803" cy="954107"/>
          </a:xfrm>
          <a:prstGeom prst="rect">
            <a:avLst/>
          </a:prstGeom>
          <a:noFill/>
        </p:spPr>
        <p:txBody>
          <a:bodyPr wrap="square" rtlCol="0">
            <a:spAutoFit/>
          </a:bodyPr>
          <a:lstStyle/>
          <a:p>
            <a:pPr marL="342900" indent="-342900">
              <a:buFont typeface="Arial" panose="020B0604020202020204" pitchFamily="34" charset="0"/>
              <a:buChar char="•"/>
            </a:pPr>
            <a:r>
              <a:rPr lang="en-US" sz="2800" dirty="0"/>
              <a:t>Seeds dispersed by the Bulbul bird</a:t>
            </a:r>
          </a:p>
        </p:txBody>
      </p:sp>
      <p:pic>
        <p:nvPicPr>
          <p:cNvPr id="7" name="Picture 2" descr="http://images.fineartamerica.com/images-medium-large-5/chinese-bulbul-chiu-ho-sheng.jpg">
            <a:extLst>
              <a:ext uri="{FF2B5EF4-FFF2-40B4-BE49-F238E27FC236}">
                <a16:creationId xmlns:a16="http://schemas.microsoft.com/office/drawing/2014/main" id="{020209AF-58E5-40B1-A42A-3979C2CFB7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665535" y="2276911"/>
            <a:ext cx="1774923" cy="239851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6AB6168C-7E8F-4EF8-9BB2-4AFEB568422E}"/>
              </a:ext>
            </a:extLst>
          </p:cNvPr>
          <p:cNvCxnSpPr/>
          <p:nvPr/>
        </p:nvCxnSpPr>
        <p:spPr>
          <a:xfrm>
            <a:off x="10356737" y="4557483"/>
            <a:ext cx="83721" cy="79848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Cloud 8">
            <a:extLst>
              <a:ext uri="{FF2B5EF4-FFF2-40B4-BE49-F238E27FC236}">
                <a16:creationId xmlns:a16="http://schemas.microsoft.com/office/drawing/2014/main" id="{315A0BB6-BDD9-46A0-96E7-CF12D9CFF316}"/>
              </a:ext>
            </a:extLst>
          </p:cNvPr>
          <p:cNvSpPr/>
          <p:nvPr/>
        </p:nvSpPr>
        <p:spPr>
          <a:xfrm>
            <a:off x="9968549" y="5398641"/>
            <a:ext cx="943818" cy="493522"/>
          </a:xfrm>
          <a:prstGeom prst="clou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009EEA-5143-49C5-A450-A9839EAD88FB}"/>
              </a:ext>
            </a:extLst>
          </p:cNvPr>
          <p:cNvSpPr/>
          <p:nvPr/>
        </p:nvSpPr>
        <p:spPr>
          <a:xfrm>
            <a:off x="10114552" y="5609459"/>
            <a:ext cx="45719" cy="11944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569257-0D0E-44F1-9F77-B2801B94FA03}"/>
              </a:ext>
            </a:extLst>
          </p:cNvPr>
          <p:cNvSpPr/>
          <p:nvPr/>
        </p:nvSpPr>
        <p:spPr>
          <a:xfrm>
            <a:off x="10333877" y="5431851"/>
            <a:ext cx="45719" cy="11944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E8DC5D8-43C7-41BC-8EC7-84965DE48C79}"/>
              </a:ext>
            </a:extLst>
          </p:cNvPr>
          <p:cNvSpPr/>
          <p:nvPr/>
        </p:nvSpPr>
        <p:spPr>
          <a:xfrm>
            <a:off x="10497856" y="5618472"/>
            <a:ext cx="45719" cy="11944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78E3539-EBF6-4F51-93C3-BCC51748D345}"/>
              </a:ext>
            </a:extLst>
          </p:cNvPr>
          <p:cNvSpPr/>
          <p:nvPr/>
        </p:nvSpPr>
        <p:spPr>
          <a:xfrm>
            <a:off x="10638891" y="5401101"/>
            <a:ext cx="45719" cy="11944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Xiangcheng to Yunnan province - TwistingSpokes">
            <a:extLst>
              <a:ext uri="{FF2B5EF4-FFF2-40B4-BE49-F238E27FC236}">
                <a16:creationId xmlns:a16="http://schemas.microsoft.com/office/drawing/2014/main" id="{A3244AB2-064D-4877-8480-6169DC562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69" y="4557482"/>
            <a:ext cx="3223980" cy="214865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ea History Archives - Dominion Tea">
            <a:extLst>
              <a:ext uri="{FF2B5EF4-FFF2-40B4-BE49-F238E27FC236}">
                <a16:creationId xmlns:a16="http://schemas.microsoft.com/office/drawing/2014/main" id="{F21F071B-E1AD-4FF9-A3C8-7C9F59F892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348257" y="1633574"/>
            <a:ext cx="2994804" cy="256274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E6F28A6-F5C2-4451-8686-9A728DCE8A2B}"/>
              </a:ext>
            </a:extLst>
          </p:cNvPr>
          <p:cNvSpPr txBox="1"/>
          <p:nvPr/>
        </p:nvSpPr>
        <p:spPr>
          <a:xfrm>
            <a:off x="3789846" y="3809919"/>
            <a:ext cx="4167803" cy="2677656"/>
          </a:xfrm>
          <a:prstGeom prst="rect">
            <a:avLst/>
          </a:prstGeom>
          <a:noFill/>
        </p:spPr>
        <p:txBody>
          <a:bodyPr wrap="square" rtlCol="0">
            <a:spAutoFit/>
          </a:bodyPr>
          <a:lstStyle/>
          <a:p>
            <a:pPr marL="342900" indent="-342900">
              <a:buFont typeface="Arial" panose="020B0604020202020204" pitchFamily="34" charset="0"/>
              <a:buChar char="•"/>
            </a:pPr>
            <a:r>
              <a:rPr lang="en-US" sz="2800" dirty="0"/>
              <a:t>Grow in the limestone mountains of Yunnan province, China. </a:t>
            </a:r>
          </a:p>
          <a:p>
            <a:pPr marL="342900" indent="-342900">
              <a:buFont typeface="Arial" panose="020B0604020202020204" pitchFamily="34" charset="0"/>
              <a:buChar char="•"/>
            </a:pPr>
            <a:r>
              <a:rPr lang="en-US" sz="2800" dirty="0"/>
              <a:t>Short, evergreen tree</a:t>
            </a:r>
          </a:p>
          <a:p>
            <a:pPr marL="342900" indent="-342900">
              <a:buFont typeface="Arial" panose="020B0604020202020204" pitchFamily="34" charset="0"/>
              <a:buChar char="•"/>
            </a:pPr>
            <a:r>
              <a:rPr lang="en-US" sz="2800" dirty="0"/>
              <a:t>Makes clusters of small, seed-filled figs</a:t>
            </a:r>
          </a:p>
        </p:txBody>
      </p:sp>
    </p:spTree>
    <p:extLst>
      <p:ext uri="{BB962C8B-B14F-4D97-AF65-F5344CB8AC3E}">
        <p14:creationId xmlns:p14="http://schemas.microsoft.com/office/powerpoint/2010/main" val="3819085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1665</Words>
  <Application>Microsoft Office PowerPoint</Application>
  <PresentationFormat>Widescreen</PresentationFormat>
  <Paragraphs>90</Paragraphs>
  <Slides>14</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Seed dispersal,  mutualisms,  and community</vt:lpstr>
      <vt:lpstr>A Tropical Rainforest</vt:lpstr>
      <vt:lpstr>Seed Dispersal</vt:lpstr>
      <vt:lpstr>PowerPoint Presentation</vt:lpstr>
      <vt:lpstr>Seed Diversity</vt:lpstr>
      <vt:lpstr>Seed Diversity</vt:lpstr>
      <vt:lpstr>Seed Shadow </vt:lpstr>
      <vt:lpstr>Platypodium elegans</vt:lpstr>
      <vt:lpstr>Ficus crytophylla (fig)</vt:lpstr>
      <vt:lpstr>Seed to Seedling to Sapling</vt:lpstr>
      <vt:lpstr>Seed to Sapling</vt:lpstr>
      <vt:lpstr>Think-pair-share</vt:lpstr>
      <vt:lpstr>What builds a rainforest?</vt:lpstr>
      <vt:lpstr>For this figure, which is the most probable distance that a seed will disperse from the parent tree and at which seedlings will survive?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2018-02-08T18:19:14Z</dcterms:created>
  <dcterms:modified xsi:type="dcterms:W3CDTF">2018-05-11T15:42:58Z</dcterms:modified>
</cp:coreProperties>
</file>