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</p:sldMasterIdLst>
  <p:notesMasterIdLst>
    <p:notesMasterId r:id="rId21"/>
  </p:notesMasterIdLst>
  <p:sldIdLst>
    <p:sldId id="336" r:id="rId2"/>
    <p:sldId id="444" r:id="rId3"/>
    <p:sldId id="367" r:id="rId4"/>
    <p:sldId id="434" r:id="rId5"/>
    <p:sldId id="435" r:id="rId6"/>
    <p:sldId id="438" r:id="rId7"/>
    <p:sldId id="436" r:id="rId8"/>
    <p:sldId id="437" r:id="rId9"/>
    <p:sldId id="439" r:id="rId10"/>
    <p:sldId id="440" r:id="rId11"/>
    <p:sldId id="442" r:id="rId12"/>
    <p:sldId id="441" r:id="rId13"/>
    <p:sldId id="445" r:id="rId14"/>
    <p:sldId id="460" r:id="rId15"/>
    <p:sldId id="395" r:id="rId16"/>
    <p:sldId id="459" r:id="rId17"/>
    <p:sldId id="448" r:id="rId18"/>
    <p:sldId id="407" r:id="rId19"/>
    <p:sldId id="453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David N. Dionisio" initials="JD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93F"/>
    <a:srgbClr val="729D6B"/>
    <a:srgbClr val="84AA7E"/>
    <a:srgbClr val="91B38B"/>
    <a:srgbClr val="B0C8AC"/>
    <a:srgbClr val="82A87C"/>
    <a:srgbClr val="05CDDA"/>
    <a:srgbClr val="9C9C9C"/>
    <a:srgbClr val="C51789"/>
    <a:srgbClr val="F92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7480" autoAdjust="0"/>
    <p:restoredTop sz="96481" autoAdjust="0"/>
  </p:normalViewPr>
  <p:slideViewPr>
    <p:cSldViewPr snapToGrid="0" snapToObjects="1">
      <p:cViewPr varScale="1">
        <p:scale>
          <a:sx n="110" d="100"/>
          <a:sy n="110" d="100"/>
        </p:scale>
        <p:origin x="23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39F3F-B769-4086-9379-2E97F0DE416C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EC1C-5ADC-44AF-BC95-94CFA2649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38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3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had an extra slide for this one in case this hyperlink</a:t>
            </a:r>
            <a:r>
              <a:rPr lang="en-US" baseline="0" dirty="0" smtClean="0"/>
              <a:t> didn’t work or if we didn’t have internet.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had a movie of this </a:t>
            </a:r>
            <a:r>
              <a:rPr lang="en-US" dirty="0" err="1" smtClean="0"/>
              <a:t>netlogo</a:t>
            </a:r>
            <a:r>
              <a:rPr lang="en-US" dirty="0" smtClean="0"/>
              <a:t> model in another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3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hyperlink" Target="file:///\\Applications\NetLogo%205.3\NetLogo%205.3.ap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qubeshub.org/qubesresources/collections/post/5544/download/Dahlquist-et-al_Peeking-into-Black-Box_2018-05-08_submitted-version.pdf" TargetMode="External"/><Relationship Id="rId2" Type="http://schemas.openxmlformats.org/officeDocument/2006/relationships/hyperlink" Target="https://arxiv.org/abs/1607.02165v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beshub.org/collections/post/3101" TargetMode="External"/><Relationship Id="rId5" Type="http://schemas.openxmlformats.org/officeDocument/2006/relationships/hyperlink" Target="https://docs.google.com/document/d/1Re58_Gs1SMEEPhXUwcvgblpHG2mC6LT0vzhigjtPBoA/edit" TargetMode="External"/><Relationship Id="rId4" Type="http://schemas.openxmlformats.org/officeDocument/2006/relationships/hyperlink" Target="https://doi.org/10.7287/peerj.preprints.3215v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hyperlink" Target="https://youtu.be/gEwzDydciW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14763"/>
            <a:ext cx="7848600" cy="1927225"/>
          </a:xfrm>
        </p:spPr>
        <p:txBody>
          <a:bodyPr>
            <a:normAutofit/>
          </a:bodyPr>
          <a:lstStyle/>
          <a:p>
            <a:r>
              <a:rPr lang="en-US" sz="3200" b="1" cap="none">
                <a:latin typeface="+mn-lt"/>
              </a:rPr>
              <a:t>An Invitation to Modeling: Exploring the </a:t>
            </a:r>
            <a:r>
              <a:rPr lang="en-US" sz="3200" b="1" cap="none" smtClean="0">
                <a:latin typeface="+mn-lt"/>
              </a:rPr>
              <a:t>Process </a:t>
            </a:r>
            <a:r>
              <a:rPr lang="en-US" sz="3200" b="1" cap="none">
                <a:latin typeface="+mn-lt"/>
              </a:rPr>
              <a:t>of </a:t>
            </a:r>
            <a:r>
              <a:rPr lang="en-US" sz="3200" b="1" cap="none" smtClean="0">
                <a:latin typeface="+mn-lt"/>
              </a:rPr>
              <a:t>Science </a:t>
            </a:r>
            <a:r>
              <a:rPr lang="en-US" sz="3200" b="1" cap="none">
                <a:latin typeface="+mn-lt"/>
              </a:rPr>
              <a:t>through the </a:t>
            </a:r>
            <a:r>
              <a:rPr lang="en-US" sz="3200" b="1" cap="none" smtClean="0">
                <a:latin typeface="+mn-lt"/>
              </a:rPr>
              <a:t>Process </a:t>
            </a:r>
            <a:r>
              <a:rPr lang="en-US" sz="3200" b="1" cap="none">
                <a:latin typeface="+mn-lt"/>
              </a:rPr>
              <a:t>of </a:t>
            </a:r>
            <a:r>
              <a:rPr lang="en-US" sz="3200" b="1" cap="none" smtClean="0">
                <a:latin typeface="+mn-lt"/>
              </a:rPr>
              <a:t>Modeling</a:t>
            </a:r>
            <a:endParaRPr lang="en-US" sz="3200" b="1" cap="none" dirty="0">
              <a:latin typeface="+mn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42804" y="3781355"/>
            <a:ext cx="7891595" cy="230683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Kam</a:t>
            </a:r>
            <a:r>
              <a:rPr lang="en-US" b="1" dirty="0" smtClean="0"/>
              <a:t> D</a:t>
            </a:r>
            <a:r>
              <a:rPr lang="en-US" b="1" smtClean="0"/>
              <a:t>. Dahlquist (Loyola Marymount University) Carrie D. Eaton (Bates College)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67408" y="627327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June 19, </a:t>
            </a: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</a:t>
            </a:r>
            <a:endParaRPr lang="en-US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05" y="5582194"/>
            <a:ext cx="3718849" cy="1016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4952982"/>
            <a:ext cx="1460850" cy="16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744888"/>
            <a:ext cx="4959885" cy="3018094"/>
          </a:xfrm>
        </p:spPr>
        <p:txBody>
          <a:bodyPr/>
          <a:lstStyle/>
          <a:p>
            <a:r>
              <a:rPr lang="en-US" b="1" dirty="0" smtClean="0"/>
              <a:t>Animations &amp; simulations</a:t>
            </a:r>
            <a:r>
              <a:rPr lang="en-US" smtClean="0"/>
              <a:t>: </a:t>
            </a:r>
          </a:p>
          <a:p>
            <a:pPr marL="234950" indent="-234950">
              <a:buNone/>
            </a:pPr>
            <a:r>
              <a:rPr lang="en-US"/>
              <a:t>	</a:t>
            </a:r>
            <a:r>
              <a:rPr lang="en-US" smtClean="0"/>
              <a:t>A </a:t>
            </a:r>
            <a:r>
              <a:rPr lang="en-US" dirty="0"/>
              <a:t>video of bacterial growth; beanbag </a:t>
            </a:r>
            <a:r>
              <a:rPr lang="en-US" dirty="0" smtClean="0"/>
              <a:t>biology; </a:t>
            </a:r>
            <a:r>
              <a:rPr lang="en-US" dirty="0"/>
              <a:t>virtual laboratories (</a:t>
            </a:r>
            <a:r>
              <a:rPr lang="en-US" dirty="0" err="1"/>
              <a:t>e.g</a:t>
            </a:r>
            <a:r>
              <a:rPr lang="en-US" dirty="0"/>
              <a:t>, </a:t>
            </a:r>
            <a:r>
              <a:rPr lang="en-US" dirty="0" err="1" smtClean="0"/>
              <a:t>SimBio</a:t>
            </a:r>
            <a:r>
              <a:rPr lang="en-US" dirty="0" smtClean="0"/>
              <a:t>, the </a:t>
            </a:r>
            <a:r>
              <a:rPr lang="en-US" dirty="0"/>
              <a:t>BUGBOX-predator virtual </a:t>
            </a:r>
            <a:r>
              <a:rPr lang="en-US" dirty="0" smtClean="0"/>
              <a:t>laboratory)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pic>
        <p:nvPicPr>
          <p:cNvPr id="4" name="Picture 3">
            <a:hlinkClick r:id="rId4" action="ppaction://program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735" y="4074378"/>
            <a:ext cx="3264022" cy="27181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Experiential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0018 0.16852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139" y="1778346"/>
            <a:ext cx="4623955" cy="3018094"/>
          </a:xfrm>
        </p:spPr>
        <p:txBody>
          <a:bodyPr/>
          <a:lstStyle/>
          <a:p>
            <a:r>
              <a:rPr lang="en-US" b="1" dirty="0" smtClean="0"/>
              <a:t>Experiments &amp; observations</a:t>
            </a:r>
            <a:r>
              <a:rPr lang="en-US" dirty="0" smtClean="0"/>
              <a:t>: measure </a:t>
            </a:r>
            <a:r>
              <a:rPr lang="en-US" dirty="0"/>
              <a:t>bacterial growth in the </a:t>
            </a:r>
            <a:r>
              <a:rPr lang="en-US" dirty="0" smtClean="0"/>
              <a:t>laboratory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94195"/>
              </p:ext>
            </p:extLst>
          </p:nvPr>
        </p:nvGraphicFramePr>
        <p:xfrm>
          <a:off x="4588304" y="3141491"/>
          <a:ext cx="3347226" cy="2510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Photo Editor Photo" r:id="rId5" imgW="19504762" imgH="14628571" progId="">
                  <p:embed/>
                </p:oleObj>
              </mc:Choice>
              <mc:Fallback>
                <p:oleObj name="Photo Editor Photo" r:id="rId5" imgW="19504762" imgH="146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304" y="3141491"/>
                        <a:ext cx="3347226" cy="2510420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Experiential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0018 0.16852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131" y="1778344"/>
            <a:ext cx="4623955" cy="3018094"/>
          </a:xfrm>
        </p:spPr>
        <p:txBody>
          <a:bodyPr/>
          <a:lstStyle/>
          <a:p>
            <a:r>
              <a:rPr lang="en-US" b="1" dirty="0" smtClean="0"/>
              <a:t>Physical model</a:t>
            </a:r>
            <a:r>
              <a:rPr lang="en-US" dirty="0" smtClean="0"/>
              <a:t>: </a:t>
            </a:r>
            <a:r>
              <a:rPr lang="en-US" dirty="0"/>
              <a:t>structure of </a:t>
            </a:r>
            <a:r>
              <a:rPr lang="en-US" dirty="0" smtClean="0"/>
              <a:t>DNA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61" y="3140236"/>
            <a:ext cx="3353131" cy="251484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Experiential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0018 0.16852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212" y="1070517"/>
            <a:ext cx="8533856" cy="5531005"/>
          </a:xfrm>
        </p:spPr>
        <p:txBody>
          <a:bodyPr>
            <a:normAutofit fontScale="92500" lnSpcReduction="20000"/>
          </a:bodyPr>
          <a:lstStyle/>
          <a:p>
            <a:r>
              <a:rPr lang="en-US" b="1"/>
              <a:t>Verbal</a:t>
            </a:r>
            <a:r>
              <a:rPr lang="en-US"/>
              <a:t>: </a:t>
            </a:r>
          </a:p>
          <a:p>
            <a:pPr lvl="1"/>
            <a:r>
              <a:rPr lang="en-US"/>
              <a:t>Statements about growth rate: “relative growth rate is a decreasing linear function of population”</a:t>
            </a:r>
          </a:p>
          <a:p>
            <a:pPr lvl="1"/>
            <a:r>
              <a:rPr lang="en-US"/>
              <a:t>Statements linking math model to biological concepts: “absolute growth rate is proportional to population and the remaining capacity for population growth”</a:t>
            </a:r>
          </a:p>
          <a:p>
            <a:r>
              <a:rPr lang="en-US" b="1"/>
              <a:t>Symbolic</a:t>
            </a:r>
            <a:r>
              <a:rPr lang="en-US"/>
              <a:t>: logistic growth equation</a:t>
            </a:r>
          </a:p>
          <a:p>
            <a:r>
              <a:rPr lang="en-US" b="1"/>
              <a:t>Numerical</a:t>
            </a:r>
            <a:r>
              <a:rPr lang="en-US"/>
              <a:t>: </a:t>
            </a:r>
          </a:p>
          <a:p>
            <a:pPr lvl="1"/>
            <a:r>
              <a:rPr lang="en-US"/>
              <a:t>population data</a:t>
            </a:r>
          </a:p>
          <a:p>
            <a:pPr lvl="1"/>
            <a:r>
              <a:rPr lang="en-US"/>
              <a:t>Absolute and relative growth rates (derived data)</a:t>
            </a:r>
          </a:p>
          <a:p>
            <a:r>
              <a:rPr lang="en-US" b="1"/>
              <a:t>Visual</a:t>
            </a:r>
            <a:r>
              <a:rPr lang="en-US"/>
              <a:t>:</a:t>
            </a:r>
          </a:p>
          <a:p>
            <a:pPr lvl="1"/>
            <a:r>
              <a:rPr lang="en-US"/>
              <a:t>Graph of population size vs time</a:t>
            </a:r>
          </a:p>
          <a:p>
            <a:pPr lvl="1"/>
            <a:r>
              <a:rPr lang="en-US"/>
              <a:t>Graph of per capita population rate of change vs population size</a:t>
            </a:r>
          </a:p>
          <a:p>
            <a:r>
              <a:rPr lang="en-US" b="1"/>
              <a:t>Experiential</a:t>
            </a:r>
            <a:r>
              <a:rPr lang="en-US"/>
              <a:t>: Experiments measuring growth of bacteria</a:t>
            </a:r>
          </a:p>
          <a:p>
            <a:pPr lvl="1"/>
            <a:r>
              <a:rPr lang="en-US"/>
              <a:t>Actual lab experiment</a:t>
            </a:r>
          </a:p>
          <a:p>
            <a:pPr lvl="1"/>
            <a:r>
              <a:rPr lang="en-US"/>
              <a:t>Manipulating a simulation</a:t>
            </a:r>
          </a:p>
          <a:p>
            <a:pPr lvl="1"/>
            <a:r>
              <a:rPr lang="en-US"/>
              <a:t>Viewing results of a time-lapse or animation</a:t>
            </a:r>
          </a:p>
          <a:p>
            <a:pPr lvl="1"/>
            <a:r>
              <a:rPr lang="en-US"/>
              <a:t>BONUS: no prior knowledge needed</a:t>
            </a:r>
          </a:p>
          <a:p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199" y="369270"/>
            <a:ext cx="904333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smtClean="0">
                <a:solidFill>
                  <a:srgbClr val="16693F"/>
                </a:solidFill>
              </a:rPr>
              <a:t>Multiple Representations of Logistic Growth</a:t>
            </a:r>
            <a:endParaRPr lang="en-US" altLang="en-US" sz="32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5" y="1057186"/>
            <a:ext cx="7433281" cy="580081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199" y="369270"/>
            <a:ext cx="904333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smtClean="0">
                <a:solidFill>
                  <a:srgbClr val="16693F"/>
                </a:solidFill>
              </a:rPr>
              <a:t>Multiple Representations of Genes</a:t>
            </a:r>
            <a:endParaRPr lang="en-US" altLang="en-US" sz="32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9" y="6487942"/>
            <a:ext cx="258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/>
              <a:t>Dahlquist et al. (2018), submitted</a:t>
            </a:r>
            <a:endParaRPr lang="en-US" sz="1200" b="1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1522" y="305472"/>
            <a:ext cx="76522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16693F"/>
                </a:solidFill>
              </a:rPr>
              <a:t>The Process of Science as the Process of Modeling</a:t>
            </a:r>
            <a:endParaRPr lang="en-US" altLang="en-US" i="1" dirty="0">
              <a:solidFill>
                <a:srgbClr val="16693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3" y="726621"/>
            <a:ext cx="4084544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2" y="1182030"/>
            <a:ext cx="3531537" cy="529322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smtClean="0">
                <a:solidFill>
                  <a:srgbClr val="16693F"/>
                </a:solidFill>
              </a:rPr>
              <a:t>But Really, the </a:t>
            </a:r>
            <a:r>
              <a:rPr lang="en-US" altLang="en-US" sz="2800" i="1" smtClean="0">
                <a:solidFill>
                  <a:srgbClr val="16693F"/>
                </a:solidFill>
              </a:rPr>
              <a:t>Process of Modeling</a:t>
            </a:r>
            <a:r>
              <a:rPr lang="en-US" altLang="en-US" sz="2800" smtClean="0">
                <a:solidFill>
                  <a:srgbClr val="16693F"/>
                </a:solidFill>
              </a:rPr>
              <a:t> (and Science!) is Messier than That</a:t>
            </a:r>
            <a:endParaRPr lang="en-US" altLang="en-US" sz="2800" i="1" dirty="0">
              <a:solidFill>
                <a:srgbClr val="16693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396" y="6440395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Eaton, </a:t>
            </a:r>
            <a:r>
              <a:rPr lang="en-US" sz="1400" b="1" i="1" smtClean="0"/>
              <a:t>et </a:t>
            </a:r>
            <a:r>
              <a:rPr lang="en-US" sz="1400" b="1" i="1"/>
              <a:t>al.</a:t>
            </a:r>
            <a:r>
              <a:rPr lang="en-US" sz="1400" b="1"/>
              <a:t> (</a:t>
            </a:r>
            <a:r>
              <a:rPr lang="en-US" sz="1400" b="1" smtClean="0"/>
              <a:t>2016)</a:t>
            </a:r>
            <a:endParaRPr lang="en-US" sz="1400" b="1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00764" y="1269819"/>
            <a:ext cx="5374886" cy="4261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en-US" sz="2400" b="1" smtClean="0"/>
              <a:t>We redefine </a:t>
            </a:r>
            <a:r>
              <a:rPr lang="en-US" sz="2400" b="1" i="1" smtClean="0"/>
              <a:t>modeling</a:t>
            </a:r>
            <a:r>
              <a:rPr lang="en-US" sz="2400" b="1" smtClean="0"/>
              <a:t> as individual activities such as: </a:t>
            </a:r>
          </a:p>
          <a:p>
            <a:pPr marL="803275" lvl="1" indent="-342900">
              <a:buFont typeface="+mj-lt"/>
              <a:buAutoNum type="arabicPeriod"/>
            </a:pPr>
            <a:r>
              <a:rPr lang="en-US" b="1" smtClean="0"/>
              <a:t>Moving </a:t>
            </a:r>
            <a:r>
              <a:rPr lang="en-US" b="1"/>
              <a:t>from observations of reality to </a:t>
            </a:r>
            <a:r>
              <a:rPr lang="en-US" b="1" smtClean="0"/>
              <a:t>a model representation, </a:t>
            </a:r>
            <a:r>
              <a:rPr lang="en-US" b="1"/>
              <a:t>either as an initial step in developing a model or as part of a model </a:t>
            </a:r>
            <a:r>
              <a:rPr lang="en-US" b="1" smtClean="0"/>
              <a:t>revision;</a:t>
            </a:r>
          </a:p>
          <a:p>
            <a:pPr marL="803275" lvl="1" indent="-342900">
              <a:buFont typeface="+mj-lt"/>
              <a:buAutoNum type="arabicPeriod"/>
            </a:pPr>
            <a:r>
              <a:rPr lang="en-US" b="1" smtClean="0"/>
              <a:t>Moving </a:t>
            </a:r>
            <a:r>
              <a:rPr lang="en-US" b="1"/>
              <a:t>from one model representation to another representation of the same </a:t>
            </a:r>
            <a:r>
              <a:rPr lang="en-US" b="1" smtClean="0"/>
              <a:t>model;</a:t>
            </a:r>
          </a:p>
          <a:p>
            <a:pPr marL="803275" lvl="1" indent="-342900">
              <a:buFont typeface="+mj-lt"/>
              <a:buAutoNum type="arabicPeriod"/>
            </a:pPr>
            <a:r>
              <a:rPr lang="en-US" b="1" smtClean="0"/>
              <a:t>Comparing </a:t>
            </a:r>
            <a:r>
              <a:rPr lang="en-US" b="1"/>
              <a:t>models to each other </a:t>
            </a:r>
            <a:r>
              <a:rPr lang="en-US" b="1" smtClean="0"/>
              <a:t>(model </a:t>
            </a:r>
            <a:r>
              <a:rPr lang="en-US" b="1"/>
              <a:t>selection) or to reality (model validation</a:t>
            </a:r>
            <a:r>
              <a:rPr lang="en-US" b="1" smtClean="0"/>
              <a:t>).</a:t>
            </a:r>
          </a:p>
          <a:p>
            <a:pPr marL="460375" lvl="1" indent="0">
              <a:buNone/>
            </a:pPr>
            <a:r>
              <a:rPr lang="en-US" sz="2400" b="1" smtClean="0"/>
              <a:t>We aim to be both more expansive and more inclusive of what counts as modeling.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922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19" y="429765"/>
            <a:ext cx="8842917" cy="990600"/>
          </a:xfrm>
        </p:spPr>
        <p:txBody>
          <a:bodyPr>
            <a:noAutofit/>
          </a:bodyPr>
          <a:lstStyle/>
          <a:p>
            <a:r>
              <a:rPr lang="en-US" sz="2800" b="1" smtClean="0"/>
              <a:t>Recommendations for the </a:t>
            </a:r>
            <a:r>
              <a:rPr lang="en-US" sz="2800" b="1" smtClean="0"/>
              <a:t>Introductory </a:t>
            </a:r>
            <a:r>
              <a:rPr lang="en-US" sz="2800" b="1"/>
              <a:t>B</a:t>
            </a:r>
            <a:r>
              <a:rPr lang="en-US" sz="2800" b="1" smtClean="0"/>
              <a:t>iology </a:t>
            </a:r>
            <a:r>
              <a:rPr lang="en-US" sz="2800" b="1"/>
              <a:t>C</a:t>
            </a:r>
            <a:r>
              <a:rPr lang="en-US" sz="2800" b="1" smtClean="0"/>
              <a:t>lassroom </a:t>
            </a:r>
            <a:r>
              <a:rPr lang="en-US" sz="2800" b="1" smtClean="0"/>
              <a:t>and </a:t>
            </a:r>
            <a:r>
              <a:rPr lang="en-US" sz="2800" b="1" smtClean="0"/>
              <a:t>Beyond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11511" y="1154155"/>
            <a:ext cx="9255512" cy="4876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en-US" b="1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Be explicit, using authentic modeling language</a:t>
            </a:r>
            <a:endParaRPr lang="en-US" sz="2400" b="1"/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Facilitate metacognition: “metamodeling”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Use anchoring phenomena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Scaffold the progression to mathematical modeling by moving between representations:</a:t>
            </a:r>
          </a:p>
          <a:p>
            <a:pPr lvl="2"/>
            <a:r>
              <a:rPr lang="en-US" sz="2000" b="1" smtClean="0"/>
              <a:t>experiential</a:t>
            </a:r>
          </a:p>
          <a:p>
            <a:pPr lvl="2"/>
            <a:r>
              <a:rPr lang="en-US" sz="2000" b="1" smtClean="0"/>
              <a:t>verbal</a:t>
            </a:r>
          </a:p>
          <a:p>
            <a:pPr lvl="2"/>
            <a:r>
              <a:rPr lang="en-US" sz="2000" b="1" smtClean="0"/>
              <a:t>visual</a:t>
            </a:r>
          </a:p>
          <a:p>
            <a:pPr lvl="2"/>
            <a:r>
              <a:rPr lang="en-US" sz="2000" b="1" smtClean="0"/>
              <a:t>numerical</a:t>
            </a:r>
          </a:p>
          <a:p>
            <a:pPr lvl="2"/>
            <a:r>
              <a:rPr lang="en-US" sz="2000" b="1" smtClean="0"/>
              <a:t>symbolic </a:t>
            </a:r>
            <a:endParaRPr lang="en-US" sz="2400" b="1"/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Encourage students to ask their own questions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b="1" smtClean="0"/>
              <a:t>Provide repeated opportunities to practice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967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problem_spaces_diagra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1998"/>
            <a:ext cx="8001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228600" y="4180396"/>
            <a:ext cx="861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b="1"/>
              <a:t>A brief introduction to </a:t>
            </a:r>
            <a:r>
              <a:rPr lang="en-US" altLang="en-US" sz="2000" b="1" smtClean="0"/>
              <a:t>a </a:t>
            </a:r>
            <a:r>
              <a:rPr lang="en-US" altLang="en-US" sz="2000" b="1"/>
              <a:t>biological </a:t>
            </a:r>
            <a:r>
              <a:rPr lang="en-US" altLang="en-US" sz="2000" b="1" smtClean="0"/>
              <a:t>problem with </a:t>
            </a:r>
            <a:r>
              <a:rPr lang="en-US" altLang="en-US" sz="2000" b="1"/>
              <a:t>references and links to background materials</a:t>
            </a:r>
          </a:p>
          <a:p>
            <a:pPr>
              <a:buFontTx/>
              <a:buChar char="•"/>
            </a:pPr>
            <a:r>
              <a:rPr lang="en-US" altLang="en-US" sz="2000" b="1"/>
              <a:t>A collection of </a:t>
            </a:r>
            <a:r>
              <a:rPr lang="en-US" altLang="en-US" sz="2000" b="1" smtClean="0"/>
              <a:t>“open </a:t>
            </a:r>
            <a:r>
              <a:rPr lang="en-US" altLang="en-US" sz="2000" b="1"/>
              <a:t>research </a:t>
            </a:r>
            <a:r>
              <a:rPr lang="en-US" altLang="en-US" sz="2000" b="1" smtClean="0"/>
              <a:t>questions” </a:t>
            </a:r>
            <a:r>
              <a:rPr lang="en-US" altLang="en-US" sz="2000" b="1"/>
              <a:t>that might be addressed</a:t>
            </a:r>
          </a:p>
          <a:p>
            <a:pPr>
              <a:buFontTx/>
              <a:buChar char="•"/>
            </a:pPr>
            <a:r>
              <a:rPr lang="en-US" altLang="en-US" sz="2000" b="1"/>
              <a:t>Examples of </a:t>
            </a:r>
            <a:r>
              <a:rPr lang="en-US" altLang="en-US" sz="2000" b="1" smtClean="0"/>
              <a:t>curricular </a:t>
            </a:r>
            <a:r>
              <a:rPr lang="en-US" altLang="en-US" sz="2000" b="1"/>
              <a:t>materials used by other faculty</a:t>
            </a:r>
          </a:p>
          <a:p>
            <a:pPr>
              <a:buFontTx/>
              <a:buChar char="•"/>
            </a:pPr>
            <a:r>
              <a:rPr lang="en-US" altLang="en-US" sz="2000" b="1" smtClean="0"/>
              <a:t>Data, analysis tools, and </a:t>
            </a:r>
            <a:r>
              <a:rPr lang="en-US" altLang="en-US" sz="2000" b="1"/>
              <a:t>other research resources</a:t>
            </a:r>
          </a:p>
          <a:p>
            <a:pPr>
              <a:buFontTx/>
              <a:buChar char="•"/>
            </a:pPr>
            <a:r>
              <a:rPr lang="en-US" altLang="en-US" sz="2000" b="1"/>
              <a:t>Example of student work </a:t>
            </a:r>
            <a:r>
              <a:rPr lang="en-US" altLang="en-US" sz="2000" b="1" smtClean="0"/>
              <a:t>that </a:t>
            </a:r>
            <a:r>
              <a:rPr lang="en-US" altLang="en-US" sz="2000" b="1"/>
              <a:t>explore the problem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961" y="457193"/>
            <a:ext cx="791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16693F"/>
                </a:solidFill>
              </a:rPr>
              <a:t>Problem Spaces Are Flexible, Open-Ended, and Dynamic</a:t>
            </a:r>
            <a:endParaRPr lang="en-US" sz="2800" b="1">
              <a:solidFill>
                <a:srgbClr val="16693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3673" y="6411956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http://bioquest.org/bedrock/</a:t>
            </a:r>
          </a:p>
        </p:txBody>
      </p:sp>
    </p:spTree>
    <p:extLst>
      <p:ext uri="{BB962C8B-B14F-4D97-AF65-F5344CB8AC3E}">
        <p14:creationId xmlns:p14="http://schemas.microsoft.com/office/powerpoint/2010/main" val="20873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712" y="1527717"/>
            <a:ext cx="79463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1200" smtClean="0"/>
              <a:t>Eaton</a:t>
            </a:r>
            <a:r>
              <a:rPr lang="en-US" sz="1200"/>
              <a:t>, C.D., </a:t>
            </a:r>
            <a:r>
              <a:rPr lang="en-US" sz="1200" smtClean="0"/>
              <a:t>Highlander, H.C., </a:t>
            </a:r>
            <a:r>
              <a:rPr lang="en-US" sz="1200"/>
              <a:t>Dahlquist, K.D., LaMar, M.D., Ledder, G., Schugart, R.C.  (</a:t>
            </a:r>
            <a:r>
              <a:rPr lang="en-US" sz="1200" smtClean="0"/>
              <a:t>2018)  </a:t>
            </a:r>
            <a:r>
              <a:rPr lang="en-US" sz="1200"/>
              <a:t>A “Rule of Five” Framework for Models and Modeling to Unify Mathematicians and Biologists and Improve Student Learning, </a:t>
            </a:r>
            <a:r>
              <a:rPr lang="en-US" sz="1200" i="1" smtClean="0"/>
              <a:t>PRIMUS</a:t>
            </a:r>
            <a:r>
              <a:rPr lang="en-US" sz="1200" i="1"/>
              <a:t>:  Problems, Resources, and Issues in Mathematics Undergraduate </a:t>
            </a:r>
            <a:r>
              <a:rPr lang="en-US" sz="1200" i="1" smtClean="0"/>
              <a:t>Studies, in press</a:t>
            </a:r>
            <a:r>
              <a:rPr lang="en-US" sz="1200" smtClean="0"/>
              <a:t>, preprint available at </a:t>
            </a:r>
            <a:r>
              <a:rPr lang="en-US" sz="1200" smtClean="0">
                <a:hlinkClick r:id="rId2"/>
              </a:rPr>
              <a:t>https</a:t>
            </a:r>
            <a:r>
              <a:rPr lang="en-US" sz="1200">
                <a:hlinkClick r:id="rId2"/>
              </a:rPr>
              <a:t>://</a:t>
            </a:r>
            <a:r>
              <a:rPr lang="en-US" sz="1200" smtClean="0">
                <a:hlinkClick r:id="rId2"/>
              </a:rPr>
              <a:t>arxiv.org/abs/1607.02165v2</a:t>
            </a:r>
            <a:endParaRPr lang="en-US" sz="1200" smtClean="0"/>
          </a:p>
          <a:p>
            <a:endParaRPr lang="en-US" sz="1200" smtClean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1200"/>
              <a:t>Dahlquist, K.D., Aikens, M.L., Dauer, J.T., Donovan, S.S., Eaton, C.D., Highlander, H.C., Jenkins, K.P., Jungck, J.R., LaMar, M.D., Ledder, G., Mayes, R.L., Schugart, R.C.  </a:t>
            </a:r>
            <a:r>
              <a:rPr lang="en-US" sz="1200"/>
              <a:t>(</a:t>
            </a:r>
            <a:r>
              <a:rPr lang="en-US" sz="1200"/>
              <a:t>2018) Peeking into the Black Box: Modeling as an Epistemic </a:t>
            </a:r>
            <a:r>
              <a:rPr lang="en-US" sz="1200"/>
              <a:t>Tool </a:t>
            </a:r>
            <a:r>
              <a:rPr lang="en-US" sz="1200" smtClean="0"/>
              <a:t>for </a:t>
            </a:r>
            <a:r>
              <a:rPr lang="en-US" sz="1200"/>
              <a:t>Building Student Disciplinary Knowledge </a:t>
            </a:r>
            <a:r>
              <a:rPr lang="en-US" sz="1200"/>
              <a:t>and </a:t>
            </a:r>
            <a:r>
              <a:rPr lang="en-US" sz="1200" smtClean="0"/>
              <a:t>Scientific </a:t>
            </a:r>
            <a:r>
              <a:rPr lang="en-US" sz="1200"/>
              <a:t>Inquiry </a:t>
            </a:r>
            <a:r>
              <a:rPr lang="en-US" sz="1200" smtClean="0"/>
              <a:t>Skills, </a:t>
            </a:r>
            <a:r>
              <a:rPr lang="en-US" sz="1200"/>
              <a:t>submitted to </a:t>
            </a:r>
            <a:r>
              <a:rPr lang="en-US" sz="1200" i="1"/>
              <a:t>CBE—Life Sciences</a:t>
            </a:r>
            <a:r>
              <a:rPr lang="en-US" sz="1200"/>
              <a:t> Education </a:t>
            </a:r>
            <a:r>
              <a:rPr lang="en-US" sz="1200"/>
              <a:t>on </a:t>
            </a:r>
            <a:r>
              <a:rPr lang="en-US" sz="1200" smtClean="0"/>
              <a:t>8 May 2018, </a:t>
            </a:r>
            <a:r>
              <a:rPr lang="en-US" sz="1200"/>
              <a:t>under </a:t>
            </a:r>
            <a:r>
              <a:rPr lang="en-US" sz="1200" smtClean="0"/>
              <a:t>review.  </a:t>
            </a:r>
            <a:r>
              <a:rPr lang="en-US" sz="1200"/>
              <a:t>Available </a:t>
            </a:r>
            <a:r>
              <a:rPr lang="en-US" sz="1200"/>
              <a:t>on QUBESHub at </a:t>
            </a:r>
            <a:r>
              <a:rPr lang="en-US" sz="1200">
                <a:hlinkClick r:id="rId3"/>
              </a:rPr>
              <a:t>https</a:t>
            </a:r>
            <a:r>
              <a:rPr lang="en-US" sz="1200">
                <a:hlinkClick r:id="rId3"/>
              </a:rPr>
              <a:t>://</a:t>
            </a:r>
            <a:r>
              <a:rPr lang="en-US" sz="1200" smtClean="0">
                <a:hlinkClick r:id="rId3"/>
              </a:rPr>
              <a:t>qubeshub.org/qubesresources/collections/post/5544/download/Dahlquist-et-al_Peeking-into-Black-Box_2018-05-08_submitted-version.pdf</a:t>
            </a:r>
            <a:r>
              <a:rPr lang="en-US" sz="1200" smtClean="0"/>
              <a:t> </a:t>
            </a:r>
          </a:p>
          <a:p>
            <a:pPr marL="692150" lvl="1" indent="-234950">
              <a:buFont typeface="Arial" panose="020B0604020202020204" pitchFamily="34" charset="0"/>
              <a:buChar char="•"/>
            </a:pPr>
            <a:r>
              <a:rPr lang="en-US" sz="1200" smtClean="0"/>
              <a:t>An earlier version of this manuscript is available as a preprint at </a:t>
            </a:r>
            <a:r>
              <a:rPr lang="en-US" sz="1200" i="1"/>
              <a:t>PeerJ Preprints</a:t>
            </a:r>
            <a:r>
              <a:rPr lang="en-US" sz="1200"/>
              <a:t> 5:e3215v1 </a:t>
            </a:r>
            <a:r>
              <a:rPr lang="en-US" sz="1200">
                <a:hlinkClick r:id="rId4"/>
              </a:rPr>
              <a:t>https://doi.org/10.7287/peerj.preprints.3215v1</a:t>
            </a:r>
            <a:r>
              <a:rPr lang="en-US" sz="1200"/>
              <a:t>.</a:t>
            </a:r>
            <a:endParaRPr lang="en-US" sz="1200" smtClean="0"/>
          </a:p>
          <a:p>
            <a:endParaRPr lang="en-US" sz="1200" smtClean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1200" smtClean="0"/>
              <a:t>Carrie’s </a:t>
            </a:r>
            <a:r>
              <a:rPr lang="en-US" sz="1200"/>
              <a:t>HWE model lesson plan: </a:t>
            </a:r>
            <a:r>
              <a:rPr lang="en-US" sz="1200">
                <a:hlinkClick r:id="rId5"/>
              </a:rPr>
              <a:t>https://docs.google.com/document/d/1Re58_Gs1SMEEPhXUwcvgblpHG2mC6LT0vzhigjtPBoA/edit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sz="1200" smtClean="0">
              <a:hlinkClick r:id="rId5"/>
            </a:endParaRP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1200" smtClean="0">
                <a:hlinkClick r:id="rId5"/>
              </a:rPr>
              <a:t>PopGen</a:t>
            </a:r>
            <a:r>
              <a:rPr lang="en-US" sz="1200" smtClean="0">
                <a:hlinkClick r:id="rId5"/>
              </a:rPr>
              <a:t>: </a:t>
            </a:r>
            <a:r>
              <a:rPr lang="en-US" sz="1200" u="sng" smtClean="0">
                <a:hlinkClick r:id="rId5"/>
              </a:rPr>
              <a:t>http</a:t>
            </a:r>
            <a:r>
              <a:rPr lang="en-US" sz="1200" u="sng">
                <a:hlinkClick r:id="rId5"/>
              </a:rPr>
              <a:t>://www.radford.edu/~rsheehy/Gen_flash/popgen</a:t>
            </a:r>
            <a:r>
              <a:rPr lang="en-US" sz="1200" u="sng" smtClean="0">
                <a:hlinkClick r:id="rId5"/>
              </a:rPr>
              <a:t>/</a:t>
            </a:r>
            <a:endParaRPr lang="en-US" sz="1200" u="sng" smtClean="0"/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sz="1200" u="sng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1200"/>
              <a:t>Glenn’s Resource-limited Population Growth materials: </a:t>
            </a:r>
            <a:r>
              <a:rPr lang="en-US" sz="1200">
                <a:hlinkClick r:id="rId6"/>
              </a:rPr>
              <a:t>https://qubeshub.org/collections/post/3101</a:t>
            </a:r>
            <a:endParaRPr lang="en-US" sz="12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2" y="537117"/>
            <a:ext cx="822960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Resources &amp; Links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622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009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smtClean="0"/>
              <a:t>Think – Write – Pair – Share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3200" b="1" smtClean="0"/>
          </a:p>
          <a:p>
            <a:r>
              <a:rPr lang="en-US" sz="3200" b="1" smtClean="0"/>
              <a:t>What is a model?</a:t>
            </a:r>
          </a:p>
          <a:p>
            <a:endParaRPr lang="en-US" sz="3200" b="1"/>
          </a:p>
          <a:p>
            <a:endParaRPr lang="en-US" sz="3200" b="1" smtClean="0"/>
          </a:p>
          <a:p>
            <a:r>
              <a:rPr lang="en-US" sz="3200" b="1" smtClean="0"/>
              <a:t>What is modeling?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5427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2" y="1516560"/>
            <a:ext cx="3531537" cy="529322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319814" y="2005795"/>
            <a:ext cx="5728936" cy="4261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en-US" sz="2400" b="1" smtClean="0"/>
              <a:t>Models can serve several purposes: </a:t>
            </a:r>
          </a:p>
          <a:p>
            <a:pPr marL="685800" lvl="1" indent="-225425"/>
            <a:r>
              <a:rPr lang="en-US" b="1" smtClean="0"/>
              <a:t>Models are used to communicate ideas between scientists.</a:t>
            </a:r>
          </a:p>
          <a:p>
            <a:pPr marL="685800" lvl="1" indent="-225425"/>
            <a:endParaRPr lang="en-US" b="1" smtClean="0"/>
          </a:p>
          <a:p>
            <a:pPr marL="685800" lvl="1" indent="-225425"/>
            <a:r>
              <a:rPr lang="en-US" b="1" smtClean="0"/>
              <a:t>Simple, unrealistic models help scientists explore complex systems.</a:t>
            </a:r>
          </a:p>
          <a:p>
            <a:pPr marL="685800" lvl="1" indent="-225425"/>
            <a:endParaRPr lang="en-US" b="1" smtClean="0"/>
          </a:p>
          <a:p>
            <a:pPr marL="685800" lvl="1" indent="-225425"/>
            <a:r>
              <a:rPr lang="en-US" b="1" smtClean="0"/>
              <a:t>Models can lead to the development of conceptual frameworks and causal explanations (i.e., understanding)</a:t>
            </a:r>
          </a:p>
          <a:p>
            <a:pPr marL="685800" lvl="1" indent="-225425"/>
            <a:endParaRPr lang="en-US" b="1" smtClean="0"/>
          </a:p>
          <a:p>
            <a:pPr marL="685800" lvl="1" indent="-225425"/>
            <a:r>
              <a:rPr lang="en-US" b="1" smtClean="0"/>
              <a:t>Models can make accurate predictions.</a:t>
            </a:r>
            <a:endParaRPr lang="en-US" b="1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smtClean="0">
                <a:solidFill>
                  <a:srgbClr val="16693F"/>
                </a:solidFill>
              </a:rPr>
              <a:t>A </a:t>
            </a:r>
            <a:r>
              <a:rPr lang="en-US" sz="2800" i="1" smtClean="0">
                <a:solidFill>
                  <a:srgbClr val="16693F"/>
                </a:solidFill>
              </a:rPr>
              <a:t>model</a:t>
            </a:r>
            <a:r>
              <a:rPr lang="en-US" sz="2800" smtClean="0">
                <a:solidFill>
                  <a:srgbClr val="16693F"/>
                </a:solidFill>
              </a:rPr>
              <a:t> </a:t>
            </a:r>
            <a:r>
              <a:rPr lang="en-US" sz="2800">
                <a:solidFill>
                  <a:srgbClr val="16693F"/>
                </a:solidFill>
              </a:rPr>
              <a:t>is a simplified, abstract or concrete representation of relationships and/or processes in the real </a:t>
            </a:r>
            <a:r>
              <a:rPr lang="en-US" sz="2800" smtClean="0">
                <a:solidFill>
                  <a:srgbClr val="16693F"/>
                </a:solidFill>
              </a:rPr>
              <a:t>world, constructed for some purpose</a:t>
            </a:r>
            <a:endParaRPr lang="en-US" altLang="en-US" sz="2800" i="1" dirty="0">
              <a:solidFill>
                <a:srgbClr val="16693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4993" y="6440395"/>
            <a:ext cx="2930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/>
              <a:t>Eaton </a:t>
            </a:r>
            <a:r>
              <a:rPr lang="en-US" sz="1200" b="1" i="1" smtClean="0"/>
              <a:t>et </a:t>
            </a:r>
            <a:r>
              <a:rPr lang="en-US" sz="1200" b="1" i="1"/>
              <a:t>al.</a:t>
            </a:r>
            <a:r>
              <a:rPr lang="en-US" sz="1200" b="1"/>
              <a:t> (</a:t>
            </a:r>
            <a:r>
              <a:rPr lang="en-US" sz="1200" b="1" smtClean="0"/>
              <a:t>2018); Odenbaugh (2005)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2185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005" y="1588772"/>
            <a:ext cx="5073424" cy="4187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6693F"/>
                </a:solidFill>
              </a:rPr>
              <a:t>What’s the big </a:t>
            </a:r>
            <a:r>
              <a:rPr lang="en-US" b="1">
                <a:solidFill>
                  <a:srgbClr val="16693F"/>
                </a:solidFill>
              </a:rPr>
              <a:t>deal</a:t>
            </a:r>
            <a:r>
              <a:rPr lang="en-US" b="1" smtClean="0">
                <a:solidFill>
                  <a:srgbClr val="16693F"/>
                </a:solidFill>
              </a:rPr>
              <a:t>?</a:t>
            </a:r>
          </a:p>
          <a:p>
            <a:pPr marL="0" indent="0">
              <a:buNone/>
            </a:pPr>
            <a:endParaRPr lang="en-US" sz="2000" b="1" dirty="0">
              <a:solidFill>
                <a:srgbClr val="16693F"/>
              </a:solidFill>
            </a:endParaRPr>
          </a:p>
          <a:p>
            <a:r>
              <a:rPr lang="en-US" sz="2000" b="1" dirty="0" smtClean="0"/>
              <a:t>Models are not </a:t>
            </a:r>
            <a:r>
              <a:rPr lang="en-US" sz="2000" b="1" i="1" smtClean="0"/>
              <a:t>only</a:t>
            </a:r>
            <a:r>
              <a:rPr lang="en-US" sz="2000" b="1" smtClean="0"/>
              <a:t> formulas.</a:t>
            </a:r>
          </a:p>
          <a:p>
            <a:endParaRPr lang="en-US" sz="2000" b="1" dirty="0" smtClean="0"/>
          </a:p>
          <a:p>
            <a:r>
              <a:rPr lang="en-US" sz="2000" b="1" smtClean="0"/>
              <a:t>Understanding </a:t>
            </a:r>
            <a:r>
              <a:rPr lang="en-US" sz="2000" b="1" dirty="0" smtClean="0"/>
              <a:t>is strengthened when students can make connections between different </a:t>
            </a:r>
            <a:r>
              <a:rPr lang="en-US" sz="2000" b="1" smtClean="0"/>
              <a:t>representations.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Students may prefer working with certain representations, but benefit most from seeing and using multiple representations and from moving between them.</a:t>
            </a:r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5233" y="1303290"/>
            <a:ext cx="3478653" cy="5143500"/>
            <a:chOff x="286977" y="0"/>
            <a:chExt cx="4638204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7" y="0"/>
              <a:ext cx="4638204" cy="68580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94939" y="3964411"/>
              <a:ext cx="1650381" cy="93670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Verbal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59466" y="5103191"/>
              <a:ext cx="1650381" cy="936702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Symbolic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11419" y="5103191"/>
              <a:ext cx="1650381" cy="936702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Visual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60690" y="3964411"/>
              <a:ext cx="1650381" cy="93670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Numerical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80888" y="2875309"/>
              <a:ext cx="1650381" cy="936702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Experiential</a:t>
              </a:r>
            </a:p>
          </p:txBody>
        </p: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2800">
                <a:solidFill>
                  <a:srgbClr val="16693F"/>
                </a:solidFill>
              </a:rPr>
              <a:t>We aim to be both more expansive and more inclusive of what counts as </a:t>
            </a:r>
            <a:r>
              <a:rPr lang="en-US" altLang="en-US" sz="2800" smtClean="0">
                <a:solidFill>
                  <a:srgbClr val="16693F"/>
                </a:solidFill>
              </a:rPr>
              <a:t>models</a:t>
            </a:r>
            <a:endParaRPr lang="en-US" altLang="en-US" sz="2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280988"/>
            <a:ext cx="3478653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588763"/>
            <a:ext cx="4971037" cy="335730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Hypothesis</a:t>
            </a:r>
            <a:r>
              <a:rPr lang="en-US" sz="2000" dirty="0"/>
              <a:t>: </a:t>
            </a:r>
            <a:r>
              <a:rPr lang="en-US" sz="2000" dirty="0" smtClean="0"/>
              <a:t>A </a:t>
            </a:r>
            <a:r>
              <a:rPr lang="en-US" sz="2000" dirty="0"/>
              <a:t>mutation in a particular gene will reduce the rate of bacterial growth because the mutation impairs DNA </a:t>
            </a:r>
            <a:r>
              <a:rPr lang="en-US" sz="2000" dirty="0" smtClean="0"/>
              <a:t>replication. </a:t>
            </a:r>
            <a:endParaRPr lang="en-US" sz="2000" dirty="0"/>
          </a:p>
          <a:p>
            <a:r>
              <a:rPr lang="en-US" sz="2000" b="1" dirty="0" smtClean="0"/>
              <a:t>Prediction</a:t>
            </a:r>
            <a:r>
              <a:rPr lang="en-US" sz="2000" dirty="0"/>
              <a:t>: </a:t>
            </a:r>
            <a:r>
              <a:rPr lang="en-US" sz="2000" dirty="0" smtClean="0"/>
              <a:t>On </a:t>
            </a:r>
            <a:r>
              <a:rPr lang="en-US" sz="2000" dirty="0"/>
              <a:t>average global temperature will </a:t>
            </a:r>
            <a:r>
              <a:rPr lang="en-US" sz="2000" dirty="0" smtClean="0"/>
              <a:t>increase.</a:t>
            </a:r>
          </a:p>
          <a:p>
            <a:r>
              <a:rPr lang="en-US" sz="2000" b="1" dirty="0" smtClean="0"/>
              <a:t>Assumption</a:t>
            </a:r>
            <a:r>
              <a:rPr lang="en-US" sz="2000" dirty="0"/>
              <a:t>: </a:t>
            </a:r>
            <a:r>
              <a:rPr lang="en-US" sz="2000" dirty="0" smtClean="0"/>
              <a:t>We </a:t>
            </a:r>
            <a:r>
              <a:rPr lang="en-US" sz="2000" dirty="0"/>
              <a:t>assume that the population is well </a:t>
            </a:r>
            <a:r>
              <a:rPr lang="en-US" sz="2000" dirty="0" smtClean="0"/>
              <a:t>mixed. </a:t>
            </a:r>
            <a:endParaRPr lang="en-US" sz="2000" dirty="0"/>
          </a:p>
          <a:p>
            <a:r>
              <a:rPr lang="en-US" sz="2000" b="1" dirty="0" smtClean="0"/>
              <a:t>Simple </a:t>
            </a:r>
            <a:r>
              <a:rPr lang="en-US" sz="2000" b="1" dirty="0"/>
              <a:t>descriptions of observations</a:t>
            </a:r>
            <a:r>
              <a:rPr lang="en-US" sz="2000" dirty="0"/>
              <a:t>: </a:t>
            </a:r>
            <a:r>
              <a:rPr lang="en-US" sz="2000" dirty="0" smtClean="0"/>
              <a:t>The </a:t>
            </a:r>
            <a:r>
              <a:rPr lang="en-US" sz="2000" dirty="0"/>
              <a:t>rate of increase is decreasing; we observe far more of the blue flower type </a:t>
            </a:r>
            <a:r>
              <a:rPr lang="en-US" sz="2000" dirty="0" smtClean="0"/>
              <a:t>than the purple </a:t>
            </a:r>
            <a:r>
              <a:rPr lang="en-US" sz="2000" dirty="0"/>
              <a:t>flower </a:t>
            </a:r>
            <a:r>
              <a:rPr lang="en-US" sz="2000" dirty="0" smtClean="0"/>
              <a:t>type.</a:t>
            </a:r>
            <a:endParaRPr lang="en-US" sz="2000" dirty="0"/>
          </a:p>
          <a:p>
            <a:r>
              <a:rPr lang="en-US" sz="2000" b="1" dirty="0" smtClean="0"/>
              <a:t>Qualitative </a:t>
            </a:r>
            <a:r>
              <a:rPr lang="en-US" sz="2000" b="1" dirty="0"/>
              <a:t>data</a:t>
            </a:r>
            <a:r>
              <a:rPr lang="en-US" sz="2000" dirty="0"/>
              <a:t>: </a:t>
            </a:r>
            <a:r>
              <a:rPr lang="en-US" sz="2000" dirty="0" smtClean="0"/>
              <a:t>Spiciness </a:t>
            </a:r>
            <a:r>
              <a:rPr lang="en-US" sz="2000" dirty="0"/>
              <a:t>ratings by tasters of chili peppers.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6" name="Rounded Rectangle 25"/>
          <p:cNvSpPr/>
          <p:nvPr/>
        </p:nvSpPr>
        <p:spPr>
          <a:xfrm>
            <a:off x="644600" y="5192791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70518" y="4353049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033565" y="5192791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35666" y="3437469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6205" y="4353049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Verbal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602 L 0.11389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778341"/>
            <a:ext cx="4937583" cy="3018094"/>
          </a:xfrm>
        </p:spPr>
        <p:txBody>
          <a:bodyPr>
            <a:normAutofit/>
          </a:bodyPr>
          <a:lstStyle/>
          <a:p>
            <a:r>
              <a:rPr lang="en-US" b="1" dirty="0" smtClean="0"/>
              <a:t>Graph</a:t>
            </a:r>
            <a:r>
              <a:rPr lang="en-US" dirty="0" smtClean="0"/>
              <a:t>: relative </a:t>
            </a:r>
            <a:r>
              <a:rPr lang="en-US" dirty="0"/>
              <a:t>growth rate versus </a:t>
            </a:r>
            <a:r>
              <a:rPr lang="en-US" dirty="0" smtClean="0"/>
              <a:t>population</a:t>
            </a:r>
            <a:endParaRPr lang="en-US" dirty="0"/>
          </a:p>
          <a:p>
            <a:r>
              <a:rPr lang="en-US" b="1" dirty="0" smtClean="0"/>
              <a:t>Schematic</a:t>
            </a:r>
            <a:r>
              <a:rPr lang="en-US" dirty="0" smtClean="0"/>
              <a:t>: SIR epidemic </a:t>
            </a:r>
            <a:r>
              <a:rPr lang="en-US" dirty="0"/>
              <a:t>model; stock-and-flow </a:t>
            </a:r>
            <a:r>
              <a:rPr lang="en-US" dirty="0" smtClean="0"/>
              <a:t>diagrams</a:t>
            </a:r>
            <a:endParaRPr lang="en-US" dirty="0"/>
          </a:p>
          <a:p>
            <a:r>
              <a:rPr lang="en-US" b="1" dirty="0" smtClean="0"/>
              <a:t>Data visualizations</a:t>
            </a:r>
            <a:r>
              <a:rPr lang="en-US" dirty="0" smtClean="0"/>
              <a:t>: </a:t>
            </a:r>
            <a:r>
              <a:rPr lang="en-US" dirty="0"/>
              <a:t>histograms, scatter plots, infographics, etc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Visual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7725 -0.1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-7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901006"/>
            <a:ext cx="4971037" cy="3018094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Equations</a:t>
            </a:r>
            <a:r>
              <a:rPr lang="en-US" sz="2000" dirty="0" smtClean="0"/>
              <a:t>: Discrete </a:t>
            </a:r>
            <a:r>
              <a:rPr lang="en-US" sz="2000" dirty="0"/>
              <a:t>difference equation for geometric growth x</a:t>
            </a:r>
            <a:r>
              <a:rPr lang="en-US" sz="2000" baseline="-25000" dirty="0"/>
              <a:t>n+1</a:t>
            </a:r>
            <a:r>
              <a:rPr lang="en-US" sz="2000" dirty="0"/>
              <a:t> = </a:t>
            </a:r>
            <a:r>
              <a:rPr lang="en-US" sz="2000" dirty="0" err="1"/>
              <a:t>λx</a:t>
            </a:r>
            <a:r>
              <a:rPr lang="en-US" sz="2000" baseline="-25000" dirty="0" err="1"/>
              <a:t>n</a:t>
            </a:r>
            <a:r>
              <a:rPr lang="en-US" sz="2000" dirty="0"/>
              <a:t> and continuous differential equation for exponential </a:t>
            </a:r>
            <a:r>
              <a:rPr lang="en-US" sz="2000" dirty="0" smtClean="0"/>
              <a:t>growth </a:t>
            </a:r>
            <a:r>
              <a:rPr lang="en-US" sz="2000" dirty="0" err="1" smtClean="0"/>
              <a:t>dP</a:t>
            </a:r>
            <a:r>
              <a:rPr lang="en-US" sz="2000" dirty="0" smtClean="0"/>
              <a:t>/</a:t>
            </a:r>
            <a:r>
              <a:rPr lang="en-US" sz="2000" dirty="0" err="1" smtClean="0"/>
              <a:t>dt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 smtClean="0"/>
              <a:t>rP</a:t>
            </a:r>
            <a:endParaRPr lang="en-US" sz="2000" dirty="0" smtClean="0"/>
          </a:p>
          <a:p>
            <a:r>
              <a:rPr lang="en-US" sz="2000" b="1" dirty="0" smtClean="0"/>
              <a:t>Parameters</a:t>
            </a:r>
            <a:r>
              <a:rPr lang="en-US" sz="2000" dirty="0" smtClean="0"/>
              <a:t>: If </a:t>
            </a:r>
            <a:r>
              <a:rPr lang="en-US" sz="2000" dirty="0"/>
              <a:t>in HWE, p = frequency of one allele, p</a:t>
            </a:r>
            <a:r>
              <a:rPr lang="en-US" sz="2000" baseline="30000" dirty="0"/>
              <a:t>2</a:t>
            </a:r>
            <a:r>
              <a:rPr lang="en-US" sz="2000" dirty="0"/>
              <a:t> = frequency of homozygotes for that </a:t>
            </a:r>
            <a:r>
              <a:rPr lang="en-US" sz="2000" dirty="0" smtClean="0"/>
              <a:t>allele </a:t>
            </a:r>
            <a:endParaRPr lang="en-US" sz="2000" dirty="0"/>
          </a:p>
          <a:p>
            <a:r>
              <a:rPr lang="en-US" sz="2000" b="1" dirty="0" smtClean="0"/>
              <a:t>State </a:t>
            </a:r>
            <a:r>
              <a:rPr lang="en-US" sz="2000" b="1" dirty="0"/>
              <a:t>variable</a:t>
            </a:r>
            <a:r>
              <a:rPr lang="en-US" sz="2000" dirty="0"/>
              <a:t>: P(t) = population at time t (in years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Equation (stats)</a:t>
            </a:r>
            <a:r>
              <a:rPr lang="en-US" sz="2000" dirty="0" smtClean="0"/>
              <a:t>: linear regression</a:t>
            </a:r>
          </a:p>
          <a:p>
            <a:r>
              <a:rPr lang="en-US" sz="2000" b="1" dirty="0" smtClean="0"/>
              <a:t>Equation (stats)</a:t>
            </a:r>
            <a:r>
              <a:rPr lang="en-US" sz="2000" dirty="0" smtClean="0"/>
              <a:t>: probability distribution 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Symbolic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5160" y="1189116"/>
            <a:ext cx="399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16693F"/>
                </a:solidFill>
              </a:rPr>
              <a:t>a.k.a. mathematical model</a:t>
            </a:r>
            <a:endParaRPr lang="en-US" sz="2400" b="1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93 L 0.07483 -0.1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7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867556"/>
            <a:ext cx="4623955" cy="3018094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Simulated data</a:t>
            </a:r>
            <a:r>
              <a:rPr lang="en-US" dirty="0" smtClean="0"/>
              <a:t>: Numbers </a:t>
            </a:r>
            <a:r>
              <a:rPr lang="en-US" dirty="0"/>
              <a:t>of infected individuals calculated from a Symbolic epidemic </a:t>
            </a:r>
            <a:r>
              <a:rPr lang="en-US" dirty="0" smtClean="0"/>
              <a:t>model</a:t>
            </a:r>
            <a:endParaRPr lang="en-US" dirty="0"/>
          </a:p>
          <a:p>
            <a:r>
              <a:rPr lang="en-US" b="1" dirty="0" smtClean="0"/>
              <a:t>Derived </a:t>
            </a:r>
            <a:r>
              <a:rPr lang="en-US" b="1" dirty="0"/>
              <a:t>data</a:t>
            </a:r>
            <a:r>
              <a:rPr lang="en-US" dirty="0"/>
              <a:t>: low density growth rate and carrying capacity calculated from plotting relative growth rate versus population for logistic </a:t>
            </a:r>
            <a:r>
              <a:rPr lang="en-US" dirty="0" smtClean="0"/>
              <a:t>growth</a:t>
            </a:r>
            <a:endParaRPr lang="en-US" dirty="0"/>
          </a:p>
          <a:p>
            <a:r>
              <a:rPr lang="en-US" b="1" smtClean="0"/>
              <a:t>Quantitative Experimental </a:t>
            </a:r>
            <a:r>
              <a:rPr lang="en-US" b="1" dirty="0" smtClean="0"/>
              <a:t>Data</a:t>
            </a:r>
            <a:r>
              <a:rPr lang="en-US" dirty="0" smtClean="0"/>
              <a:t>: Measured </a:t>
            </a:r>
            <a:r>
              <a:rPr lang="en-US" dirty="0"/>
              <a:t>population counts from </a:t>
            </a:r>
            <a:r>
              <a:rPr lang="en-US" dirty="0" smtClean="0"/>
              <a:t>experiments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292139"/>
            <a:ext cx="3478653" cy="5143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3565" y="5203942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35666" y="3448620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6205" y="4364200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4600" y="5203942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70518" y="4364200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Numerical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5 L -0.112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695" y="1744885"/>
            <a:ext cx="4623955" cy="3018094"/>
          </a:xfrm>
        </p:spPr>
        <p:txBody>
          <a:bodyPr/>
          <a:lstStyle/>
          <a:p>
            <a:r>
              <a:rPr lang="en-US" b="1" dirty="0" smtClean="0"/>
              <a:t>Animations &amp; simulations</a:t>
            </a:r>
            <a:r>
              <a:rPr lang="en-US" smtClean="0"/>
              <a:t>: </a:t>
            </a:r>
          </a:p>
          <a:p>
            <a:pPr marL="234950" indent="-234950">
              <a:buNone/>
            </a:pPr>
            <a:r>
              <a:rPr lang="en-US"/>
              <a:t>	</a:t>
            </a:r>
            <a:r>
              <a:rPr lang="en-US" smtClean="0"/>
              <a:t>A </a:t>
            </a:r>
            <a:r>
              <a:rPr lang="en-US" dirty="0"/>
              <a:t>video of bacterial growth; beanbag </a:t>
            </a:r>
            <a:r>
              <a:rPr lang="en-US" dirty="0" smtClean="0"/>
              <a:t>biology; </a:t>
            </a:r>
            <a:r>
              <a:rPr lang="en-US" dirty="0"/>
              <a:t>virtual laboratories (</a:t>
            </a:r>
            <a:r>
              <a:rPr lang="en-US" dirty="0" err="1"/>
              <a:t>e.g</a:t>
            </a:r>
            <a:r>
              <a:rPr lang="en-US" dirty="0"/>
              <a:t>, </a:t>
            </a:r>
            <a:r>
              <a:rPr lang="en-US" dirty="0" err="1" smtClean="0"/>
              <a:t>SimBio</a:t>
            </a:r>
            <a:r>
              <a:rPr lang="en-US" dirty="0" smtClean="0"/>
              <a:t>, the </a:t>
            </a:r>
            <a:r>
              <a:rPr lang="en-US" dirty="0"/>
              <a:t>BUGBOX-predator virtual </a:t>
            </a:r>
            <a:r>
              <a:rPr lang="en-US" dirty="0" smtClean="0"/>
              <a:t>laboratory)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" y="1303290"/>
            <a:ext cx="3478653" cy="5143500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499" y="4141283"/>
            <a:ext cx="4011859" cy="24889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6205" y="4375351"/>
            <a:ext cx="1237786" cy="702527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Verbal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Hypotheses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Predictions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Qualitative experimental data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4600" y="5215093"/>
            <a:ext cx="1237786" cy="618116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Symbolic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Equations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Parameters &amp; state variables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033565" y="5215093"/>
            <a:ext cx="1237786" cy="618116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Visual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Graphs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Schematics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Data visualizations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370518" y="4375351"/>
            <a:ext cx="1237786" cy="7025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Numerical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Simulated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Derived data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Quantitative 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35666" y="3459771"/>
            <a:ext cx="1237786" cy="822634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916" indent="-86916" algn="ctr"/>
            <a:r>
              <a:rPr lang="en-US" sz="1350" dirty="0">
                <a:solidFill>
                  <a:prstClr val="white"/>
                </a:solidFill>
              </a:rPr>
              <a:t>Experiential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Animations &amp; simulations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Physical models</a:t>
            </a:r>
          </a:p>
          <a:p>
            <a:pPr marL="86916" indent="-86916">
              <a:buFont typeface="Arial" charset="0"/>
              <a:buChar char="•"/>
            </a:pPr>
            <a:r>
              <a:rPr lang="en-US" sz="675" dirty="0">
                <a:solidFill>
                  <a:prstClr val="white"/>
                </a:solidFill>
              </a:rPr>
              <a:t>Experiments &amp; observations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5501" y="369270"/>
            <a:ext cx="90433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4800" smtClean="0">
                <a:solidFill>
                  <a:srgbClr val="16693F"/>
                </a:solidFill>
              </a:rPr>
              <a:t>Experiential Representation</a:t>
            </a:r>
            <a:endParaRPr lang="en-US" altLang="en-US" sz="4800">
              <a:solidFill>
                <a:srgbClr val="166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0018 0.16852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8">
      <a:dk1>
        <a:srgbClr val="000000"/>
      </a:dk1>
      <a:lt1>
        <a:srgbClr val="FFFFFF"/>
      </a:lt1>
      <a:dk2>
        <a:srgbClr val="16693F"/>
      </a:dk2>
      <a:lt2>
        <a:srgbClr val="FFFFFF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3195</TotalTime>
  <Words>1339</Words>
  <Application>Microsoft Office PowerPoint</Application>
  <PresentationFormat>On-screen Show (4:3)</PresentationFormat>
  <Paragraphs>289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Clarity</vt:lpstr>
      <vt:lpstr>Photo Editor Photo</vt:lpstr>
      <vt:lpstr>An Invitation to Modeling: Exploring the Process of Science through the Process of Modeling</vt:lpstr>
      <vt:lpstr>Think – Write – Pair – 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Recommendations for the Introductory Biology Classroom and Beyond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GRNsight</dc:title>
  <dc:creator>LMU</dc:creator>
  <cp:lastModifiedBy>Dahlquist, Kam D.</cp:lastModifiedBy>
  <cp:revision>478</cp:revision>
  <cp:lastPrinted>2015-01-31T00:19:40Z</cp:lastPrinted>
  <dcterms:created xsi:type="dcterms:W3CDTF">2014-03-18T20:45:52Z</dcterms:created>
  <dcterms:modified xsi:type="dcterms:W3CDTF">2018-06-15T22:46:59Z</dcterms:modified>
</cp:coreProperties>
</file>