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86" r:id="rId3"/>
    <p:sldId id="278" r:id="rId4"/>
    <p:sldId id="287" r:id="rId5"/>
    <p:sldId id="279" r:id="rId6"/>
    <p:sldId id="290" r:id="rId7"/>
    <p:sldId id="280" r:id="rId8"/>
    <p:sldId id="288" r:id="rId9"/>
    <p:sldId id="281" r:id="rId10"/>
    <p:sldId id="2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2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BF843E-953D-419A-B099-201F7F620DB2}"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6133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843E-953D-419A-B099-201F7F620DB2}"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3596883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843E-953D-419A-B099-201F7F620DB2}"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85129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843E-953D-419A-B099-201F7F620DB2}"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81583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BF843E-953D-419A-B099-201F7F620DB2}"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302668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BF843E-953D-419A-B099-201F7F620DB2}"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254323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BF843E-953D-419A-B099-201F7F620DB2}" type="datetimeFigureOut">
              <a:rPr lang="en-US" smtClean="0"/>
              <a:t>6/22/2018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393953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BF843E-953D-419A-B099-201F7F620DB2}" type="datetimeFigureOut">
              <a:rPr lang="en-US" smtClean="0"/>
              <a:t>6/22/2018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393272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F843E-953D-419A-B099-201F7F620DB2}" type="datetimeFigureOut">
              <a:rPr lang="en-US" smtClean="0"/>
              <a:t>6/22/2018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189681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BF843E-953D-419A-B099-201F7F620DB2}"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1395225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BF843E-953D-419A-B099-201F7F620DB2}"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85DA9-16A2-400A-884C-26C759FF307A}" type="slidenum">
              <a:rPr lang="en-US" smtClean="0"/>
              <a:t>‹#›</a:t>
            </a:fld>
            <a:endParaRPr lang="en-US"/>
          </a:p>
        </p:txBody>
      </p:sp>
    </p:spTree>
    <p:extLst>
      <p:ext uri="{BB962C8B-B14F-4D97-AF65-F5344CB8AC3E}">
        <p14:creationId xmlns:p14="http://schemas.microsoft.com/office/powerpoint/2010/main" val="215432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843E-953D-419A-B099-201F7F620DB2}" type="datetimeFigureOut">
              <a:rPr lang="en-US" smtClean="0"/>
              <a:t>6/22/2018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85DA9-16A2-400A-884C-26C759FF307A}" type="slidenum">
              <a:rPr lang="en-US" smtClean="0"/>
              <a:t>‹#›</a:t>
            </a:fld>
            <a:endParaRPr lang="en-US"/>
          </a:p>
        </p:txBody>
      </p:sp>
    </p:spTree>
    <p:extLst>
      <p:ext uri="{BB962C8B-B14F-4D97-AF65-F5344CB8AC3E}">
        <p14:creationId xmlns:p14="http://schemas.microsoft.com/office/powerpoint/2010/main" val="3143079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b="1" dirty="0"/>
              <a:t>Amplifying the data analytic opportunities </a:t>
            </a:r>
            <a:r>
              <a:rPr lang="en-US" b="1" dirty="0" smtClean="0"/>
              <a:t/>
            </a:r>
            <a:br>
              <a:rPr lang="en-US" b="1" dirty="0" smtClean="0"/>
            </a:br>
            <a:r>
              <a:rPr lang="en-US" b="1" dirty="0" smtClean="0"/>
              <a:t>in </a:t>
            </a:r>
            <a:r>
              <a:rPr lang="en-US" b="1" dirty="0"/>
              <a:t>your CURE</a:t>
            </a:r>
            <a:br>
              <a:rPr lang="en-US" b="1" dirty="0"/>
            </a:br>
            <a:endParaRPr lang="en-US" dirty="0"/>
          </a:p>
        </p:txBody>
      </p:sp>
      <p:sp>
        <p:nvSpPr>
          <p:cNvPr id="10" name="Content Placeholder 9"/>
          <p:cNvSpPr>
            <a:spLocks noGrp="1"/>
          </p:cNvSpPr>
          <p:nvPr>
            <p:ph idx="1"/>
          </p:nvPr>
        </p:nvSpPr>
        <p:spPr>
          <a:xfrm>
            <a:off x="921657" y="1690688"/>
            <a:ext cx="9136743" cy="4435476"/>
          </a:xfrm>
        </p:spPr>
        <p:txBody>
          <a:bodyPr>
            <a:normAutofit/>
          </a:bodyPr>
          <a:lstStyle/>
          <a:p>
            <a:r>
              <a:rPr lang="en-US" dirty="0"/>
              <a:t>Are you interested in incorporating full data analysis projects into your classes? </a:t>
            </a:r>
            <a:endParaRPr lang="en-US" dirty="0" smtClean="0"/>
          </a:p>
          <a:p>
            <a:r>
              <a:rPr lang="en-US" dirty="0" smtClean="0"/>
              <a:t>Do </a:t>
            </a:r>
            <a:r>
              <a:rPr lang="en-US" dirty="0"/>
              <a:t>you have a CURE data set you need support analyzing and interpreting? </a:t>
            </a:r>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1</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2783521555"/>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838200" y="473982"/>
            <a:ext cx="10515600" cy="1325563"/>
          </a:xfrm>
        </p:spPr>
        <p:txBody>
          <a:bodyPr>
            <a:normAutofit fontScale="90000"/>
          </a:bodyPr>
          <a:lstStyle/>
          <a:p>
            <a:r>
              <a:rPr lang="en-US" b="1" dirty="0"/>
              <a:t>Amplifying the data analytic opportunities </a:t>
            </a:r>
            <a:br>
              <a:rPr lang="en-US" b="1" dirty="0"/>
            </a:br>
            <a:r>
              <a:rPr lang="en-US" b="1" dirty="0"/>
              <a:t>in your </a:t>
            </a:r>
            <a:r>
              <a:rPr lang="en-US" b="1" dirty="0" smtClean="0"/>
              <a:t>CURE</a:t>
            </a:r>
            <a:br>
              <a:rPr lang="en-US" b="1" dirty="0" smtClean="0"/>
            </a:br>
            <a:endParaRPr lang="en-US" dirty="0"/>
          </a:p>
        </p:txBody>
      </p:sp>
      <p:sp>
        <p:nvSpPr>
          <p:cNvPr id="10" name="Content Placeholder 9"/>
          <p:cNvSpPr>
            <a:spLocks noGrp="1"/>
          </p:cNvSpPr>
          <p:nvPr>
            <p:ph idx="1"/>
          </p:nvPr>
        </p:nvSpPr>
        <p:spPr>
          <a:xfrm>
            <a:off x="587828" y="1875323"/>
            <a:ext cx="10152743" cy="3970792"/>
          </a:xfrm>
        </p:spPr>
        <p:txBody>
          <a:bodyPr/>
          <a:lstStyle/>
          <a:p>
            <a:r>
              <a:rPr lang="en-US" dirty="0" smtClean="0"/>
              <a:t>For more information on the model see</a:t>
            </a:r>
          </a:p>
          <a:p>
            <a:endParaRPr lang="en-US" dirty="0"/>
          </a:p>
          <a:p>
            <a:pPr marL="0" indent="0">
              <a:buNone/>
            </a:pPr>
            <a:r>
              <a:rPr lang="en-US" dirty="0"/>
              <a:t>https</a:t>
            </a:r>
            <a:r>
              <a:rPr lang="en-US" dirty="0" smtClean="0"/>
              <a:t>://passiondrivenstatistics.com </a:t>
            </a:r>
          </a:p>
          <a:p>
            <a:pPr marL="0" indent="0">
              <a:buNone/>
            </a:pPr>
            <a:r>
              <a:rPr lang="en-US" dirty="0" smtClean="0"/>
              <a:t>and</a:t>
            </a:r>
          </a:p>
          <a:p>
            <a:pPr marL="0" indent="0">
              <a:buNone/>
            </a:pPr>
            <a:r>
              <a:rPr lang="en-US" dirty="0" smtClean="0"/>
              <a:t>https</a:t>
            </a:r>
            <a:r>
              <a:rPr lang="en-US" dirty="0"/>
              <a:t>://qubeshub.org/community/groups/passiondrivenstatistics_fmn</a:t>
            </a:r>
          </a:p>
          <a:p>
            <a:endParaRPr lang="en-US" dirty="0" smtClean="0"/>
          </a:p>
          <a:p>
            <a:endParaRPr lang="en-US" dirty="0" smtClean="0"/>
          </a:p>
          <a:p>
            <a:pPr marL="0" indent="0">
              <a:buNone/>
            </a:pPr>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10</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2450536272"/>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b="1" dirty="0"/>
              <a:t>Amplifying the data analytic opportunities </a:t>
            </a:r>
            <a:r>
              <a:rPr lang="en-US" b="1" dirty="0" smtClean="0"/>
              <a:t/>
            </a:r>
            <a:br>
              <a:rPr lang="en-US" b="1" dirty="0" smtClean="0"/>
            </a:br>
            <a:r>
              <a:rPr lang="en-US" b="1" dirty="0" smtClean="0"/>
              <a:t>in </a:t>
            </a:r>
            <a:r>
              <a:rPr lang="en-US" b="1" dirty="0"/>
              <a:t>your CURE</a:t>
            </a:r>
            <a:br>
              <a:rPr lang="en-US" b="1" dirty="0"/>
            </a:br>
            <a:endParaRPr lang="en-US" dirty="0"/>
          </a:p>
        </p:txBody>
      </p:sp>
      <p:sp>
        <p:nvSpPr>
          <p:cNvPr id="10" name="Content Placeholder 9"/>
          <p:cNvSpPr>
            <a:spLocks noGrp="1"/>
          </p:cNvSpPr>
          <p:nvPr>
            <p:ph idx="1"/>
          </p:nvPr>
        </p:nvSpPr>
        <p:spPr>
          <a:xfrm>
            <a:off x="921657" y="1690688"/>
            <a:ext cx="9136743" cy="4435476"/>
          </a:xfrm>
        </p:spPr>
        <p:txBody>
          <a:bodyPr>
            <a:normAutofit/>
          </a:bodyPr>
          <a:lstStyle/>
          <a:p>
            <a:r>
              <a:rPr lang="en-US" dirty="0"/>
              <a:t>Are you interested in incorporating full data analysis projects into your classes? </a:t>
            </a:r>
            <a:endParaRPr lang="en-US" dirty="0" smtClean="0"/>
          </a:p>
          <a:p>
            <a:r>
              <a:rPr lang="en-US" dirty="0" smtClean="0"/>
              <a:t>Do </a:t>
            </a:r>
            <a:r>
              <a:rPr lang="en-US" dirty="0"/>
              <a:t>you have a CURE data set you need support analyzing and interpreting? </a:t>
            </a:r>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2</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64963941"/>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b="1" dirty="0"/>
              <a:t>Amplifying the data analytic opportunities </a:t>
            </a:r>
            <a:br>
              <a:rPr lang="en-US" b="1" dirty="0"/>
            </a:br>
            <a:r>
              <a:rPr lang="en-US" b="1" dirty="0"/>
              <a:t>in your CURE</a:t>
            </a:r>
            <a:br>
              <a:rPr lang="en-US" b="1" dirty="0"/>
            </a:br>
            <a:endParaRPr lang="en-US" dirty="0"/>
          </a:p>
        </p:txBody>
      </p:sp>
      <p:sp>
        <p:nvSpPr>
          <p:cNvPr id="10" name="Content Placeholder 9"/>
          <p:cNvSpPr>
            <a:spLocks noGrp="1"/>
          </p:cNvSpPr>
          <p:nvPr>
            <p:ph idx="1"/>
          </p:nvPr>
        </p:nvSpPr>
        <p:spPr>
          <a:xfrm>
            <a:off x="838200" y="1690688"/>
            <a:ext cx="9220200" cy="4435476"/>
          </a:xfrm>
        </p:spPr>
        <p:txBody>
          <a:bodyPr>
            <a:normAutofit/>
          </a:bodyPr>
          <a:lstStyle/>
          <a:p>
            <a:r>
              <a:rPr lang="en-US" dirty="0" smtClean="0"/>
              <a:t>Participants </a:t>
            </a:r>
            <a:r>
              <a:rPr lang="en-US" dirty="0"/>
              <a:t>in this FMN will plan and conduct quantitative analyses using large data sets and research questions of their choosing. </a:t>
            </a:r>
            <a:endParaRPr lang="en-US" dirty="0" smtClean="0"/>
          </a:p>
          <a:p>
            <a:r>
              <a:rPr lang="en-US" dirty="0" smtClean="0"/>
              <a:t>You are welcome to bring data from you previous or ongoing CURE’s</a:t>
            </a:r>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3</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866270595"/>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b="1" dirty="0"/>
              <a:t>Amplifying the data analytic opportunities </a:t>
            </a:r>
            <a:br>
              <a:rPr lang="en-US" b="1" dirty="0"/>
            </a:br>
            <a:r>
              <a:rPr lang="en-US" b="1" dirty="0"/>
              <a:t>in your CURE</a:t>
            </a:r>
            <a:br>
              <a:rPr lang="en-US" b="1" dirty="0"/>
            </a:br>
            <a:endParaRPr lang="en-US" dirty="0"/>
          </a:p>
        </p:txBody>
      </p:sp>
      <p:sp>
        <p:nvSpPr>
          <p:cNvPr id="10" name="Content Placeholder 9"/>
          <p:cNvSpPr>
            <a:spLocks noGrp="1"/>
          </p:cNvSpPr>
          <p:nvPr>
            <p:ph idx="1"/>
          </p:nvPr>
        </p:nvSpPr>
        <p:spPr>
          <a:xfrm>
            <a:off x="838200" y="1690688"/>
            <a:ext cx="9220200" cy="4435476"/>
          </a:xfrm>
        </p:spPr>
        <p:txBody>
          <a:bodyPr>
            <a:normAutofit/>
          </a:bodyPr>
          <a:lstStyle/>
          <a:p>
            <a:r>
              <a:rPr lang="en-US" dirty="0" smtClean="0"/>
              <a:t>Participants </a:t>
            </a:r>
            <a:r>
              <a:rPr lang="en-US" dirty="0"/>
              <a:t>in this FMN will plan and conduct quantitative analyses using large data sets and research questions of their choosing. </a:t>
            </a:r>
            <a:endParaRPr lang="en-US" dirty="0" smtClean="0"/>
          </a:p>
          <a:p>
            <a:r>
              <a:rPr lang="en-US" dirty="0" smtClean="0"/>
              <a:t>You are welcome to bring data from you previous or ongoing CURE’s</a:t>
            </a:r>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4</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3586103581"/>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b="1" dirty="0"/>
              <a:t>Amplifying the data analytic opportunities </a:t>
            </a:r>
            <a:br>
              <a:rPr lang="en-US" b="1" dirty="0"/>
            </a:br>
            <a:r>
              <a:rPr lang="en-US" b="1" dirty="0"/>
              <a:t>in your CURE</a:t>
            </a:r>
            <a:br>
              <a:rPr lang="en-US" b="1" dirty="0"/>
            </a:br>
            <a:endParaRPr lang="en-US" dirty="0"/>
          </a:p>
        </p:txBody>
      </p:sp>
      <p:sp>
        <p:nvSpPr>
          <p:cNvPr id="10" name="Content Placeholder 9"/>
          <p:cNvSpPr>
            <a:spLocks noGrp="1"/>
          </p:cNvSpPr>
          <p:nvPr>
            <p:ph idx="1"/>
          </p:nvPr>
        </p:nvSpPr>
        <p:spPr>
          <a:xfrm>
            <a:off x="892629" y="1596571"/>
            <a:ext cx="9165771" cy="4529593"/>
          </a:xfrm>
        </p:spPr>
        <p:txBody>
          <a:bodyPr/>
          <a:lstStyle/>
          <a:p>
            <a:r>
              <a:rPr lang="en-US" dirty="0"/>
              <a:t>Accepted applicants will create </a:t>
            </a:r>
            <a:r>
              <a:rPr lang="en-US" dirty="0" smtClean="0"/>
              <a:t>a quantitative educational </a:t>
            </a:r>
            <a:r>
              <a:rPr lang="en-US" dirty="0"/>
              <a:t>module for their unique biology topic. </a:t>
            </a:r>
            <a:endParaRPr lang="en-US" dirty="0" smtClean="0"/>
          </a:p>
          <a:p>
            <a:r>
              <a:rPr lang="en-US" dirty="0" smtClean="0"/>
              <a:t>While </a:t>
            </a:r>
            <a:r>
              <a:rPr lang="en-US" dirty="0"/>
              <a:t>doing this, they will participate in weekly virtual sessions, receive support for conducting analyses on their chosen platform (i.e. SAS, R, Stata, Python or SPSS) and collaborate with others in the network. </a:t>
            </a:r>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5</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3567103831"/>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fontScale="90000"/>
          </a:bodyPr>
          <a:lstStyle/>
          <a:p>
            <a:r>
              <a:rPr lang="en-US" b="1" dirty="0"/>
              <a:t>Amplifying the data analytic opportunities </a:t>
            </a:r>
            <a:br>
              <a:rPr lang="en-US" b="1" dirty="0"/>
            </a:br>
            <a:r>
              <a:rPr lang="en-US" b="1" dirty="0"/>
              <a:t>in your CURE</a:t>
            </a:r>
            <a:br>
              <a:rPr lang="en-US" b="1" dirty="0"/>
            </a:br>
            <a:endParaRPr lang="en-US" dirty="0"/>
          </a:p>
        </p:txBody>
      </p:sp>
      <p:sp>
        <p:nvSpPr>
          <p:cNvPr id="10" name="Content Placeholder 9"/>
          <p:cNvSpPr>
            <a:spLocks noGrp="1"/>
          </p:cNvSpPr>
          <p:nvPr>
            <p:ph idx="1"/>
          </p:nvPr>
        </p:nvSpPr>
        <p:spPr>
          <a:xfrm>
            <a:off x="892629" y="1596571"/>
            <a:ext cx="9165771" cy="4529593"/>
          </a:xfrm>
        </p:spPr>
        <p:txBody>
          <a:bodyPr/>
          <a:lstStyle/>
          <a:p>
            <a:r>
              <a:rPr lang="en-US" dirty="0"/>
              <a:t>Accepted applicants will create </a:t>
            </a:r>
            <a:r>
              <a:rPr lang="en-US" dirty="0" smtClean="0"/>
              <a:t>a quantitative educational </a:t>
            </a:r>
            <a:r>
              <a:rPr lang="en-US" dirty="0"/>
              <a:t>module for their unique biology topic. </a:t>
            </a:r>
            <a:endParaRPr lang="en-US" dirty="0" smtClean="0"/>
          </a:p>
          <a:p>
            <a:r>
              <a:rPr lang="en-US" dirty="0" smtClean="0"/>
              <a:t>While </a:t>
            </a:r>
            <a:r>
              <a:rPr lang="en-US" dirty="0"/>
              <a:t>doing this, they will participate in weekly virtual sessions, receive support for conducting analyses on their chosen platform (i.e. SAS, R, Stata, Python or SPSS) and collaborate with others in the network. </a:t>
            </a:r>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6</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4038777657"/>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838200" y="626382"/>
            <a:ext cx="10515600" cy="1325563"/>
          </a:xfrm>
        </p:spPr>
        <p:txBody>
          <a:bodyPr>
            <a:normAutofit fontScale="90000"/>
          </a:bodyPr>
          <a:lstStyle/>
          <a:p>
            <a:r>
              <a:rPr lang="en-US" b="1" dirty="0"/>
              <a:t>Amplifying the data analytic opportunities </a:t>
            </a:r>
            <a:br>
              <a:rPr lang="en-US" b="1" dirty="0"/>
            </a:br>
            <a:r>
              <a:rPr lang="en-US" b="1" dirty="0"/>
              <a:t>in your CURE</a:t>
            </a:r>
            <a:br>
              <a:rPr lang="en-US" b="1" dirty="0"/>
            </a:br>
            <a:endParaRPr lang="en-US" dirty="0"/>
          </a:p>
        </p:txBody>
      </p:sp>
      <p:sp>
        <p:nvSpPr>
          <p:cNvPr id="10" name="Content Placeholder 9"/>
          <p:cNvSpPr>
            <a:spLocks noGrp="1"/>
          </p:cNvSpPr>
          <p:nvPr>
            <p:ph idx="1"/>
          </p:nvPr>
        </p:nvSpPr>
        <p:spPr>
          <a:xfrm>
            <a:off x="950686" y="1958846"/>
            <a:ext cx="9107714" cy="4359698"/>
          </a:xfrm>
        </p:spPr>
        <p:txBody>
          <a:bodyPr/>
          <a:lstStyle/>
          <a:p>
            <a:r>
              <a:rPr lang="en-US" dirty="0"/>
              <a:t>Early career participants are especially encouraged to </a:t>
            </a:r>
            <a:r>
              <a:rPr lang="en-US" dirty="0" smtClean="0"/>
              <a:t>apply!</a:t>
            </a:r>
            <a:endParaRPr lang="en-US" dirty="0"/>
          </a:p>
          <a:p>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7</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454125192"/>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838200" y="626382"/>
            <a:ext cx="10515600" cy="1325563"/>
          </a:xfrm>
        </p:spPr>
        <p:txBody>
          <a:bodyPr>
            <a:normAutofit fontScale="90000"/>
          </a:bodyPr>
          <a:lstStyle/>
          <a:p>
            <a:r>
              <a:rPr lang="en-US" b="1" dirty="0"/>
              <a:t>Amplifying the data analytic opportunities </a:t>
            </a:r>
            <a:br>
              <a:rPr lang="en-US" b="1" dirty="0"/>
            </a:br>
            <a:r>
              <a:rPr lang="en-US" b="1" dirty="0"/>
              <a:t>in your CURE</a:t>
            </a:r>
            <a:br>
              <a:rPr lang="en-US" b="1" dirty="0"/>
            </a:br>
            <a:endParaRPr lang="en-US" dirty="0"/>
          </a:p>
        </p:txBody>
      </p:sp>
      <p:sp>
        <p:nvSpPr>
          <p:cNvPr id="10" name="Content Placeholder 9"/>
          <p:cNvSpPr>
            <a:spLocks noGrp="1"/>
          </p:cNvSpPr>
          <p:nvPr>
            <p:ph idx="1"/>
          </p:nvPr>
        </p:nvSpPr>
        <p:spPr>
          <a:xfrm>
            <a:off x="950686" y="1958846"/>
            <a:ext cx="9107714" cy="4359698"/>
          </a:xfrm>
        </p:spPr>
        <p:txBody>
          <a:bodyPr/>
          <a:lstStyle/>
          <a:p>
            <a:r>
              <a:rPr lang="en-US" dirty="0"/>
              <a:t>Early career participants are especially encouraged to </a:t>
            </a:r>
            <a:r>
              <a:rPr lang="en-US" dirty="0" smtClean="0"/>
              <a:t>apply!</a:t>
            </a:r>
            <a:endParaRPr lang="en-US" dirty="0"/>
          </a:p>
          <a:p>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8</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3074822743"/>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6477000"/>
            <a:ext cx="9144000" cy="38100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838200" y="473982"/>
            <a:ext cx="10515600" cy="1325563"/>
          </a:xfrm>
        </p:spPr>
        <p:txBody>
          <a:bodyPr>
            <a:normAutofit fontScale="90000"/>
          </a:bodyPr>
          <a:lstStyle/>
          <a:p>
            <a:r>
              <a:rPr lang="en-US" b="1" dirty="0"/>
              <a:t>Amplifying the data analytic opportunities </a:t>
            </a:r>
            <a:br>
              <a:rPr lang="en-US" b="1" dirty="0"/>
            </a:br>
            <a:r>
              <a:rPr lang="en-US" b="1" dirty="0"/>
              <a:t>in your </a:t>
            </a:r>
            <a:r>
              <a:rPr lang="en-US" b="1" dirty="0" smtClean="0"/>
              <a:t>CURE</a:t>
            </a:r>
            <a:br>
              <a:rPr lang="en-US" b="1" dirty="0" smtClean="0"/>
            </a:br>
            <a:endParaRPr lang="en-US" dirty="0"/>
          </a:p>
        </p:txBody>
      </p:sp>
      <p:sp>
        <p:nvSpPr>
          <p:cNvPr id="10" name="Content Placeholder 9"/>
          <p:cNvSpPr>
            <a:spLocks noGrp="1"/>
          </p:cNvSpPr>
          <p:nvPr>
            <p:ph idx="1"/>
          </p:nvPr>
        </p:nvSpPr>
        <p:spPr>
          <a:xfrm>
            <a:off x="587828" y="1875323"/>
            <a:ext cx="10152743" cy="3970792"/>
          </a:xfrm>
        </p:spPr>
        <p:txBody>
          <a:bodyPr/>
          <a:lstStyle/>
          <a:p>
            <a:r>
              <a:rPr lang="en-US" dirty="0" smtClean="0"/>
              <a:t>For more information on the model see</a:t>
            </a:r>
          </a:p>
          <a:p>
            <a:endParaRPr lang="en-US" dirty="0"/>
          </a:p>
          <a:p>
            <a:pPr marL="0" indent="0">
              <a:buNone/>
            </a:pPr>
            <a:r>
              <a:rPr lang="en-US" dirty="0"/>
              <a:t>https</a:t>
            </a:r>
            <a:r>
              <a:rPr lang="en-US" dirty="0" smtClean="0"/>
              <a:t>://passiondrivenstatistics.com </a:t>
            </a:r>
          </a:p>
          <a:p>
            <a:pPr marL="0" indent="0">
              <a:buNone/>
            </a:pPr>
            <a:r>
              <a:rPr lang="en-US" dirty="0" smtClean="0"/>
              <a:t>and</a:t>
            </a:r>
          </a:p>
          <a:p>
            <a:pPr marL="0" indent="0">
              <a:buNone/>
            </a:pPr>
            <a:r>
              <a:rPr lang="en-US" dirty="0" smtClean="0"/>
              <a:t>https</a:t>
            </a:r>
            <a:r>
              <a:rPr lang="en-US" dirty="0"/>
              <a:t>://qubeshub.org/community/groups/passiondrivenstatistics_fmn</a:t>
            </a:r>
          </a:p>
          <a:p>
            <a:endParaRPr lang="en-US" dirty="0" smtClean="0"/>
          </a:p>
          <a:p>
            <a:endParaRPr lang="en-US" dirty="0" smtClean="0"/>
          </a:p>
          <a:p>
            <a:pPr marL="0" indent="0">
              <a:buNone/>
            </a:pPr>
            <a:endParaRPr lang="en-US" dirty="0" smtClean="0"/>
          </a:p>
        </p:txBody>
      </p:sp>
      <p:sp>
        <p:nvSpPr>
          <p:cNvPr id="7" name="Slide Number Placeholder 5"/>
          <p:cNvSpPr txBox="1">
            <a:spLocks/>
          </p:cNvSpPr>
          <p:nvPr/>
        </p:nvSpPr>
        <p:spPr>
          <a:xfrm>
            <a:off x="9552384" y="6401222"/>
            <a:ext cx="792088" cy="412155"/>
          </a:xfrm>
          <a:prstGeom prst="rect">
            <a:avLst/>
          </a:prstGeom>
        </p:spPr>
        <p:txBody>
          <a:bodyPr vert="horz" lIns="91440" tIns="45720" rIns="91440" bIns="45720" rtlCol="0" anchor="ctr"/>
          <a:lstStyle/>
          <a:p>
            <a:pPr algn="r">
              <a:defRPr/>
            </a:pPr>
            <a:r>
              <a:rPr lang="en-GB" sz="1200" dirty="0">
                <a:solidFill>
                  <a:srgbClr val="0000FF"/>
                </a:solidFill>
                <a:latin typeface="Arial Black" pitchFamily="34" charset="0"/>
              </a:rPr>
              <a:t>of </a:t>
            </a:r>
            <a:r>
              <a:rPr lang="en-GB" sz="1200" dirty="0" smtClean="0">
                <a:solidFill>
                  <a:srgbClr val="0000FF"/>
                </a:solidFill>
                <a:latin typeface="Arial Black" pitchFamily="34" charset="0"/>
              </a:rPr>
              <a:t>10</a:t>
            </a:r>
            <a:endParaRPr lang="en-GB" sz="1200" dirty="0">
              <a:solidFill>
                <a:srgbClr val="0000FF"/>
              </a:solidFill>
              <a:latin typeface="Arial Black" pitchFamily="34" charset="0"/>
            </a:endParaRPr>
          </a:p>
        </p:txBody>
      </p:sp>
      <p:cxnSp>
        <p:nvCxnSpPr>
          <p:cNvPr id="9" name="Straight Connector 8"/>
          <p:cNvCxnSpPr/>
          <p:nvPr/>
        </p:nvCxnSpPr>
        <p:spPr>
          <a:xfrm>
            <a:off x="1559496" y="6741368"/>
            <a:ext cx="8712968" cy="0"/>
          </a:xfrm>
          <a:prstGeom prst="line">
            <a:avLst/>
          </a:prstGeom>
          <a:ln w="22225">
            <a:solidFill>
              <a:srgbClr val="0000FF"/>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p:nvSpPr>
        <p:spPr>
          <a:xfrm>
            <a:off x="9408368" y="6401222"/>
            <a:ext cx="432048" cy="412155"/>
          </a:xfrm>
          <a:prstGeom prst="rect">
            <a:avLst/>
          </a:prstGeom>
        </p:spPr>
        <p:txBody>
          <a:bodyPr vert="horz" lIns="91440" tIns="45720" rIns="91440" bIns="45720" rtlCol="0" anchor="ctr"/>
          <a:lstStyle/>
          <a:p>
            <a:pPr algn="r">
              <a:defRPr/>
            </a:pPr>
            <a:fld id="{1EC248AB-E565-412B-9D95-9B07D6A4F3F3}" type="slidenum">
              <a:rPr lang="en-GB" sz="1200">
                <a:solidFill>
                  <a:srgbClr val="0000FF"/>
                </a:solidFill>
                <a:latin typeface="Arial Black" pitchFamily="34" charset="0"/>
              </a:rPr>
              <a:pPr algn="r">
                <a:defRPr/>
              </a:pPr>
              <a:t>9</a:t>
            </a:fld>
            <a:endParaRPr lang="en-GB" sz="1200" dirty="0">
              <a:solidFill>
                <a:srgbClr val="0000FF"/>
              </a:solidFill>
              <a:latin typeface="Arial Black" pitchFamily="34" charset="0"/>
            </a:endParaRPr>
          </a:p>
        </p:txBody>
      </p:sp>
    </p:spTree>
    <p:extLst>
      <p:ext uri="{BB962C8B-B14F-4D97-AF65-F5344CB8AC3E}">
        <p14:creationId xmlns:p14="http://schemas.microsoft.com/office/powerpoint/2010/main" val="2064820565"/>
      </p:ext>
    </p:extLst>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nodeType="clickEffect">
                                  <p:stCondLst>
                                    <p:cond delay="0"/>
                                  </p:stCondLst>
                                  <p:childTnLst>
                                    <p:anim calcmode="lin" valueType="num">
                                      <p:cBhvr>
                                        <p:cTn id="6" dur="20000"/>
                                        <p:tgtEl>
                                          <p:spTgt spid="9"/>
                                        </p:tgtEl>
                                        <p:attrNameLst>
                                          <p:attrName>ppt_x</p:attrName>
                                        </p:attrNameLst>
                                      </p:cBhvr>
                                      <p:tavLst>
                                        <p:tav tm="0">
                                          <p:val>
                                            <p:strVal val="ppt_x"/>
                                          </p:val>
                                        </p:tav>
                                        <p:tav tm="100000">
                                          <p:val>
                                            <p:strVal val="ppt_x-ppt_w/2"/>
                                          </p:val>
                                        </p:tav>
                                      </p:tavLst>
                                    </p:anim>
                                    <p:anim calcmode="lin" valueType="num">
                                      <p:cBhvr>
                                        <p:cTn id="7" dur="20000"/>
                                        <p:tgtEl>
                                          <p:spTgt spid="9"/>
                                        </p:tgtEl>
                                        <p:attrNameLst>
                                          <p:attrName>ppt_y</p:attrName>
                                        </p:attrNameLst>
                                      </p:cBhvr>
                                      <p:tavLst>
                                        <p:tav tm="0">
                                          <p:val>
                                            <p:strVal val="ppt_y"/>
                                          </p:val>
                                        </p:tav>
                                        <p:tav tm="100000">
                                          <p:val>
                                            <p:strVal val="ppt_y"/>
                                          </p:val>
                                        </p:tav>
                                      </p:tavLst>
                                    </p:anim>
                                    <p:anim calcmode="lin" valueType="num">
                                      <p:cBhvr>
                                        <p:cTn id="8" dur="20000"/>
                                        <p:tgtEl>
                                          <p:spTgt spid="9"/>
                                        </p:tgtEl>
                                        <p:attrNameLst>
                                          <p:attrName>ppt_w</p:attrName>
                                        </p:attrNameLst>
                                      </p:cBhvr>
                                      <p:tavLst>
                                        <p:tav tm="0">
                                          <p:val>
                                            <p:strVal val="ppt_w"/>
                                          </p:val>
                                        </p:tav>
                                        <p:tav tm="100000">
                                          <p:val>
                                            <p:fltVal val="0"/>
                                          </p:val>
                                        </p:tav>
                                      </p:tavLst>
                                    </p:anim>
                                    <p:anim calcmode="lin" valueType="num">
                                      <p:cBhvr>
                                        <p:cTn id="9" dur="20000"/>
                                        <p:tgtEl>
                                          <p:spTgt spid="9"/>
                                        </p:tgtEl>
                                        <p:attrNameLst>
                                          <p:attrName>ppt_h</p:attrName>
                                        </p:attrNameLst>
                                      </p:cBhvr>
                                      <p:tavLst>
                                        <p:tav tm="0">
                                          <p:val>
                                            <p:strVal val="ppt_h"/>
                                          </p:val>
                                        </p:tav>
                                        <p:tav tm="100000">
                                          <p:val>
                                            <p:strVal val="ppt_h"/>
                                          </p:val>
                                        </p:tav>
                                      </p:tavLst>
                                    </p:anim>
                                    <p:set>
                                      <p:cBhvr>
                                        <p:cTn id="10" dur="1" fill="hold">
                                          <p:stCondLst>
                                            <p:cond delay="19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358</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Amplifying the data analytic opportunities  in your CURE </vt:lpstr>
      <vt:lpstr>Amplifying the data analytic opportunities  in your CURE </vt:lpstr>
      <vt:lpstr>Amplifying the data analytic opportunities  in your CURE </vt:lpstr>
      <vt:lpstr>Amplifying the data analytic opportunities  in your CURE </vt:lpstr>
      <vt:lpstr>Amplifying the data analytic opportunities  in your CURE </vt:lpstr>
      <vt:lpstr>Amplifying the data analytic opportunities  in your CURE </vt:lpstr>
      <vt:lpstr>Amplifying the data analytic opportunities  in your CURE </vt:lpstr>
      <vt:lpstr>Amplifying the data analytic opportunities  in your CURE </vt:lpstr>
      <vt:lpstr>Amplifying the data analytic opportunities  in your CURE </vt:lpstr>
      <vt:lpstr>Amplifying the data analytic opportunities  in your CURE </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Pecha Kucha template</dc:title>
  <dc:creator>Fleming-Davies, Arietta</dc:creator>
  <cp:lastModifiedBy>Dierker, Lisa</cp:lastModifiedBy>
  <cp:revision>10</cp:revision>
  <dcterms:created xsi:type="dcterms:W3CDTF">2016-06-22T17:59:18Z</dcterms:created>
  <dcterms:modified xsi:type="dcterms:W3CDTF">2018-06-22T22:20:37Z</dcterms:modified>
</cp:coreProperties>
</file>