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8" r:id="rId3"/>
    <p:sldId id="269" r:id="rId4"/>
    <p:sldId id="283" r:id="rId5"/>
    <p:sldId id="278" r:id="rId6"/>
    <p:sldId id="279" r:id="rId7"/>
    <p:sldId id="280" r:id="rId8"/>
    <p:sldId id="281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3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2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843E-953D-419A-B099-201F7F620DB2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athbench.umd.edu/modules/microbio_meningitis-football-fiasco/page06.ht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thbench.umd.edu/modules/prob-stat_normal-distribution/page08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1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FD7E457A-EE90-1B4A-AFDD-3624F844064B}"/>
              </a:ext>
            </a:extLst>
          </p:cNvPr>
          <p:cNvSpPr txBox="1">
            <a:spLocks/>
          </p:cNvSpPr>
          <p:nvPr/>
        </p:nvSpPr>
        <p:spPr>
          <a:xfrm>
            <a:off x="998220" y="701563"/>
            <a:ext cx="10195560" cy="53336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/>
              <a:t>Are you interested in helping your students develop stronger mathematical intuition and quantitative reasoning skills?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249992-5005-BA4E-8AE1-FBEB8F4D0A77}"/>
              </a:ext>
            </a:extLst>
          </p:cNvPr>
          <p:cNvSpPr/>
          <p:nvPr/>
        </p:nvSpPr>
        <p:spPr>
          <a:xfrm>
            <a:off x="3149262" y="4398359"/>
            <a:ext cx="2331360" cy="1595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0C74AA-5C8E-384F-94EF-4FA6DFB52FA9}"/>
              </a:ext>
            </a:extLst>
          </p:cNvPr>
          <p:cNvSpPr/>
          <p:nvPr/>
        </p:nvSpPr>
        <p:spPr>
          <a:xfrm>
            <a:off x="5480622" y="4403806"/>
            <a:ext cx="2315092" cy="15954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783D5C-D72A-974B-81BD-6B9F92BD0660}"/>
              </a:ext>
            </a:extLst>
          </p:cNvPr>
          <p:cNvCxnSpPr/>
          <p:nvPr/>
        </p:nvCxnSpPr>
        <p:spPr>
          <a:xfrm flipH="1">
            <a:off x="4670997" y="4870341"/>
            <a:ext cx="809625" cy="12700"/>
          </a:xfrm>
          <a:prstGeom prst="straightConnector1">
            <a:avLst/>
          </a:prstGeom>
          <a:ln w="190500" cmpd="sng">
            <a:solidFill>
              <a:schemeClr val="accent1">
                <a:lumMod val="50000"/>
              </a:schemeClr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1D8978FC-776F-D048-999D-81D56A880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02" y="4609920"/>
            <a:ext cx="1747317" cy="131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4FC72E6C-C53B-4B42-BE4F-64801210C5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069629"/>
              </p:ext>
            </p:extLst>
          </p:nvPr>
        </p:nvGraphicFramePr>
        <p:xfrm>
          <a:off x="3251330" y="4731945"/>
          <a:ext cx="2257892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774364" imgH="393529" progId="Equation.3">
                  <p:embed/>
                </p:oleObj>
              </mc:Choice>
              <mc:Fallback>
                <p:oleObj name="Equation" r:id="rId4" imgW="774364" imgH="393529" progId="Equation.3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330" y="4731945"/>
                        <a:ext cx="2257892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D868B7-C872-9445-A482-8C989DEE30A0}"/>
              </a:ext>
            </a:extLst>
          </p:cNvPr>
          <p:cNvCxnSpPr/>
          <p:nvPr/>
        </p:nvCxnSpPr>
        <p:spPr>
          <a:xfrm>
            <a:off x="5480622" y="5576969"/>
            <a:ext cx="858837" cy="12700"/>
          </a:xfrm>
          <a:prstGeom prst="straightConnector1">
            <a:avLst/>
          </a:prstGeom>
          <a:ln w="190500">
            <a:solidFill>
              <a:schemeClr val="tx2">
                <a:lumMod val="40000"/>
                <a:lumOff val="60000"/>
              </a:schemeClr>
            </a:solidFill>
            <a:prstDash val="solid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20378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67000" y="1600201"/>
            <a:ext cx="73914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10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7E2B4FF-56DB-554F-85CB-E59BAF9D615F}"/>
              </a:ext>
            </a:extLst>
          </p:cNvPr>
          <p:cNvSpPr txBox="1">
            <a:spLocks/>
          </p:cNvSpPr>
          <p:nvPr/>
        </p:nvSpPr>
        <p:spPr>
          <a:xfrm>
            <a:off x="5714168" y="606252"/>
            <a:ext cx="5916168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b="1">
                <a:ea typeface="ＭＳ Ｐゴシック" charset="0"/>
                <a:cs typeface="ＭＳ Ｐゴシック" charset="0"/>
              </a:rPr>
              <a:t>FMN: Building mathematical intuition with online MathBench Biology Modules</a:t>
            </a:r>
          </a:p>
          <a:p>
            <a:endParaRPr lang="en-US" sz="6000" dirty="0"/>
          </a:p>
        </p:txBody>
      </p:sp>
      <p:pic>
        <p:nvPicPr>
          <p:cNvPr id="14" name="Picture 5" descr="logo.jpg">
            <a:extLst>
              <a:ext uri="{FF2B5EF4-FFF2-40B4-BE49-F238E27FC236}">
                <a16:creationId xmlns:a16="http://schemas.microsoft.com/office/drawing/2014/main" id="{E1114E94-D62C-EA41-8219-EA1D0DFA7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" y="606252"/>
            <a:ext cx="4485824" cy="437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294F9C-3DE3-E14C-94D8-8CEF35E423B8}"/>
              </a:ext>
            </a:extLst>
          </p:cNvPr>
          <p:cNvSpPr/>
          <p:nvPr/>
        </p:nvSpPr>
        <p:spPr>
          <a:xfrm>
            <a:off x="525369" y="5435668"/>
            <a:ext cx="10781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For more information, contact Kaci Thompson  (</a:t>
            </a:r>
            <a:r>
              <a:rPr lang="en-US" sz="3200" dirty="0" err="1"/>
              <a:t>kaci@umd.edu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267050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792481"/>
            <a:ext cx="10195560" cy="5333684"/>
          </a:xfrm>
        </p:spPr>
        <p:txBody>
          <a:bodyPr>
            <a:normAutofit fontScale="92500" lnSpcReduction="10000"/>
          </a:bodyPr>
          <a:lstStyle/>
          <a:p>
            <a:pPr marL="15875" indent="0">
              <a:buNone/>
            </a:pPr>
            <a:r>
              <a:rPr lang="en-US" sz="6000" dirty="0"/>
              <a:t>Have you tried using online modules with mixed success?</a:t>
            </a:r>
          </a:p>
          <a:p>
            <a:pPr marL="15875" indent="0">
              <a:buNone/>
            </a:pPr>
            <a:r>
              <a:rPr lang="en-US" sz="6000" dirty="0"/>
              <a:t> </a:t>
            </a:r>
          </a:p>
          <a:p>
            <a:pPr marL="15875" indent="0">
              <a:buNone/>
            </a:pPr>
            <a:r>
              <a:rPr lang="en-US" sz="6000" dirty="0"/>
              <a:t>Or are you thinking about using online modules but wondering how best to incorporate them into your course?</a:t>
            </a:r>
          </a:p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2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0061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584" y="18702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689784" y="1337772"/>
            <a:ext cx="59161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>
                <a:ea typeface="ＭＳ Ｐゴシック" charset="0"/>
                <a:cs typeface="ＭＳ Ｐゴシック" charset="0"/>
              </a:rPr>
              <a:t>FMN: Building mathematical intuition with online </a:t>
            </a:r>
            <a:r>
              <a:rPr lang="en-US" sz="6000" b="1" dirty="0" err="1">
                <a:ea typeface="ＭＳ Ｐゴシック" charset="0"/>
                <a:cs typeface="ＭＳ Ｐゴシック" charset="0"/>
              </a:rPr>
              <a:t>MathBench</a:t>
            </a:r>
            <a:r>
              <a:rPr lang="en-US" sz="6000" b="1" dirty="0">
                <a:ea typeface="ＭＳ Ｐゴシック" charset="0"/>
                <a:cs typeface="ＭＳ Ｐゴシック" charset="0"/>
              </a:rPr>
              <a:t> Biology Modules</a:t>
            </a:r>
          </a:p>
          <a:p>
            <a:endParaRPr lang="en-US" sz="60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3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4" name="Picture 5" descr="logo.jpg">
            <a:extLst>
              <a:ext uri="{FF2B5EF4-FFF2-40B4-BE49-F238E27FC236}">
                <a16:creationId xmlns:a16="http://schemas.microsoft.com/office/drawing/2014/main" id="{8481714C-7662-AC47-B2A9-7AA6D4EDC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4" y="1337772"/>
            <a:ext cx="4485824" cy="437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52155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4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3" name="Content Placeholder 3">
            <a:hlinkClick r:id="rId2"/>
            <a:extLst>
              <a:ext uri="{FF2B5EF4-FFF2-40B4-BE49-F238E27FC236}">
                <a16:creationId xmlns:a16="http://schemas.microsoft.com/office/drawing/2014/main" id="{DC64B444-9B65-2A42-AEBD-F85EBB8C8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" r="-2"/>
          <a:stretch/>
        </p:blipFill>
        <p:spPr>
          <a:xfrm>
            <a:off x="2451368" y="289380"/>
            <a:ext cx="4200594" cy="5927421"/>
          </a:xfrm>
          <a:prstGeom prst="rect">
            <a:avLst/>
          </a:prstGeom>
        </p:spPr>
      </p:pic>
      <p:sp>
        <p:nvSpPr>
          <p:cNvPr id="14" name="Left Arrow Callout 13">
            <a:extLst>
              <a:ext uri="{FF2B5EF4-FFF2-40B4-BE49-F238E27FC236}">
                <a16:creationId xmlns:a16="http://schemas.microsoft.com/office/drawing/2014/main" id="{AC18EC5E-4C4F-8A46-8FBA-2E0F17045D86}"/>
              </a:ext>
            </a:extLst>
          </p:cNvPr>
          <p:cNvSpPr/>
          <p:nvPr/>
        </p:nvSpPr>
        <p:spPr>
          <a:xfrm>
            <a:off x="6525143" y="1018150"/>
            <a:ext cx="2470525" cy="1942629"/>
          </a:xfrm>
          <a:prstGeom prst="leftArrowCallout">
            <a:avLst>
              <a:gd name="adj1" fmla="val 23918"/>
              <a:gd name="adj2" fmla="val 19672"/>
              <a:gd name="adj3" fmla="val 19465"/>
              <a:gd name="adj4" fmla="val 77278"/>
            </a:avLst>
          </a:prstGeom>
          <a:solidFill>
            <a:schemeClr val="tx2"/>
          </a:solidFill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Ability to “play” with math</a:t>
            </a:r>
          </a:p>
        </p:txBody>
      </p:sp>
      <p:sp>
        <p:nvSpPr>
          <p:cNvPr id="15" name="Left Arrow Callout 14">
            <a:extLst>
              <a:ext uri="{FF2B5EF4-FFF2-40B4-BE49-F238E27FC236}">
                <a16:creationId xmlns:a16="http://schemas.microsoft.com/office/drawing/2014/main" id="{109743A8-601B-7C48-8A14-ABE2485E2970}"/>
              </a:ext>
            </a:extLst>
          </p:cNvPr>
          <p:cNvSpPr/>
          <p:nvPr/>
        </p:nvSpPr>
        <p:spPr>
          <a:xfrm rot="20145150">
            <a:off x="5823677" y="4269285"/>
            <a:ext cx="3604163" cy="1380757"/>
          </a:xfrm>
          <a:prstGeom prst="leftArrowCallout">
            <a:avLst>
              <a:gd name="adj1" fmla="val 23918"/>
              <a:gd name="adj2" fmla="val 25480"/>
              <a:gd name="adj3" fmla="val 27125"/>
              <a:gd name="adj4" fmla="val 77278"/>
            </a:avLst>
          </a:prstGeom>
          <a:solidFill>
            <a:schemeClr val="tx2"/>
          </a:solidFill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Intuitive, rather than formal,  explanations</a:t>
            </a:r>
          </a:p>
        </p:txBody>
      </p:sp>
    </p:spTree>
    <p:extLst>
      <p:ext uri="{BB962C8B-B14F-4D97-AF65-F5344CB8AC3E}">
        <p14:creationId xmlns:p14="http://schemas.microsoft.com/office/powerpoint/2010/main" val="1440031368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Participants in this FMN will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67000" y="1600201"/>
            <a:ext cx="7391400" cy="4525963"/>
          </a:xfrm>
        </p:spPr>
        <p:txBody>
          <a:bodyPr/>
          <a:lstStyle/>
          <a:p>
            <a:pPr marL="285750" indent="-285750"/>
            <a:r>
              <a:rPr lang="en-US" dirty="0"/>
              <a:t>Adapt and implement two or more online modules in a course taught during the Fall 2018 semester</a:t>
            </a:r>
          </a:p>
          <a:p>
            <a:pPr marL="742950" lvl="1" indent="-285750"/>
            <a:r>
              <a:rPr lang="en-US" dirty="0"/>
              <a:t>Introductory biology</a:t>
            </a:r>
          </a:p>
          <a:p>
            <a:pPr marL="742950" lvl="1" indent="-285750"/>
            <a:r>
              <a:rPr lang="en-US" dirty="0"/>
              <a:t>Microbiology</a:t>
            </a:r>
          </a:p>
          <a:p>
            <a:pPr marL="742950" lvl="1" indent="-285750"/>
            <a:r>
              <a:rPr lang="en-US" dirty="0"/>
              <a:t>Cell biology</a:t>
            </a:r>
          </a:p>
          <a:p>
            <a:pPr marL="742950" lvl="1" indent="-285750"/>
            <a:r>
              <a:rPr lang="en-US" dirty="0"/>
              <a:t>Genetics</a:t>
            </a:r>
          </a:p>
          <a:p>
            <a:pPr marL="742950" lvl="1" indent="-285750"/>
            <a:r>
              <a:rPr lang="en-US" dirty="0"/>
              <a:t>Environmental science</a:t>
            </a:r>
          </a:p>
          <a:p>
            <a:pPr marL="742950" lvl="1" indent="-285750"/>
            <a:r>
              <a:rPr lang="en-US" dirty="0"/>
              <a:t>Mathematics</a:t>
            </a:r>
          </a:p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5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3" name="Picture 5" descr="logo.jpg">
            <a:extLst>
              <a:ext uri="{FF2B5EF4-FFF2-40B4-BE49-F238E27FC236}">
                <a16:creationId xmlns:a16="http://schemas.microsoft.com/office/drawing/2014/main" id="{5B3158B2-D001-EB4F-BEEE-1B4183BC2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4" y="365125"/>
            <a:ext cx="1816311" cy="17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hompson Figure 1.tif">
            <a:hlinkClick r:id="rId3"/>
            <a:extLst>
              <a:ext uri="{FF2B5EF4-FFF2-40B4-BE49-F238E27FC236}">
                <a16:creationId xmlns:a16="http://schemas.microsoft.com/office/drawing/2014/main" id="{107A07DC-1DDC-BA40-B90B-8F918F362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120" y="2841085"/>
            <a:ext cx="2929295" cy="270233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27059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67000" y="1600201"/>
            <a:ext cx="73914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6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5BB9C027-66BF-534E-A258-E12F1C4FAB2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		Participants in this FMN will</a:t>
            </a:r>
            <a:br>
              <a:rPr lang="en-US"/>
            </a:br>
            <a:endParaRPr lang="en-US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AFE6269-3553-844C-A53F-CA7D12838228}"/>
              </a:ext>
            </a:extLst>
          </p:cNvPr>
          <p:cNvSpPr txBox="1">
            <a:spLocks/>
          </p:cNvSpPr>
          <p:nvPr/>
        </p:nvSpPr>
        <p:spPr>
          <a:xfrm>
            <a:off x="2667000" y="1600201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/>
              <a:t>Adapt and implement two or more online modules in a course taught during the Fall 2018 semester</a:t>
            </a:r>
          </a:p>
          <a:p>
            <a:pPr marL="285750" indent="-285750"/>
            <a:r>
              <a:rPr lang="en-US" dirty="0"/>
              <a:t>Collaborate with and learn from others in the network during online meetings (every two weeks)</a:t>
            </a:r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pic>
        <p:nvPicPr>
          <p:cNvPr id="15" name="Picture 5" descr="logo.jpg">
            <a:extLst>
              <a:ext uri="{FF2B5EF4-FFF2-40B4-BE49-F238E27FC236}">
                <a16:creationId xmlns:a16="http://schemas.microsoft.com/office/drawing/2014/main" id="{9C3C319E-53FD-1547-9D88-0DCDAB71A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4" y="365125"/>
            <a:ext cx="1816311" cy="17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0383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7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C75F682-19CA-2046-BC25-14AAE04B759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		Participants in this FMN will</a:t>
            </a:r>
            <a:br>
              <a:rPr lang="en-US"/>
            </a:br>
            <a:endParaRPr lang="en-US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7D0223BA-1750-CE4A-8C96-7DA190258032}"/>
              </a:ext>
            </a:extLst>
          </p:cNvPr>
          <p:cNvSpPr txBox="1">
            <a:spLocks/>
          </p:cNvSpPr>
          <p:nvPr/>
        </p:nvSpPr>
        <p:spPr>
          <a:xfrm>
            <a:off x="2667000" y="1600201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/>
              <a:t>Adapt and implement two or more online modules in a course taught during the Fall 2018 semester</a:t>
            </a:r>
          </a:p>
          <a:p>
            <a:pPr marL="285750" indent="-285750"/>
            <a:r>
              <a:rPr lang="en-US" dirty="0"/>
              <a:t>Collaborate with and learn from others in the network during online meetings (every two weeks)</a:t>
            </a:r>
          </a:p>
          <a:p>
            <a:pPr marL="285750" indent="-285750"/>
            <a:r>
              <a:rPr lang="en-US" dirty="0"/>
              <a:t>Create implementation guides and instructor resources that will be posted on </a:t>
            </a:r>
            <a:r>
              <a:rPr lang="en-US" dirty="0" err="1"/>
              <a:t>QUBESHub</a:t>
            </a:r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pic>
        <p:nvPicPr>
          <p:cNvPr id="15" name="Picture 5" descr="logo.jpg">
            <a:extLst>
              <a:ext uri="{FF2B5EF4-FFF2-40B4-BE49-F238E27FC236}">
                <a16:creationId xmlns:a16="http://schemas.microsoft.com/office/drawing/2014/main" id="{401A3509-9312-6D41-87EC-B88A3E444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4" y="365125"/>
            <a:ext cx="1816311" cy="17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12519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8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B96BF61B-161E-7147-94A1-43FD84B99B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		Participants in this FMN will</a:t>
            </a:r>
            <a:br>
              <a:rPr lang="en-US"/>
            </a:br>
            <a:endParaRPr lang="en-US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5953C63-0435-634A-86A7-5D4E0F3F9AA7}"/>
              </a:ext>
            </a:extLst>
          </p:cNvPr>
          <p:cNvSpPr txBox="1">
            <a:spLocks/>
          </p:cNvSpPr>
          <p:nvPr/>
        </p:nvSpPr>
        <p:spPr>
          <a:xfrm>
            <a:off x="2667000" y="1600201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/>
              <a:t>Adapt and implement two or more online modules in a course taught during the Fall 2018 semester</a:t>
            </a:r>
          </a:p>
          <a:p>
            <a:pPr marL="285750" indent="-285750"/>
            <a:r>
              <a:rPr lang="en-US" dirty="0"/>
              <a:t>Collaborate with and learn from others in the network during online meetings (every two weeks)</a:t>
            </a:r>
          </a:p>
          <a:p>
            <a:pPr marL="285750" indent="-285750"/>
            <a:r>
              <a:rPr lang="en-US" dirty="0"/>
              <a:t>Create implementation guides and instructor resources that will be posted on </a:t>
            </a:r>
            <a:r>
              <a:rPr lang="en-US" dirty="0" err="1"/>
              <a:t>QUBESHub</a:t>
            </a:r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pic>
        <p:nvPicPr>
          <p:cNvPr id="15" name="Picture 5" descr="logo.jpg">
            <a:extLst>
              <a:ext uri="{FF2B5EF4-FFF2-40B4-BE49-F238E27FC236}">
                <a16:creationId xmlns:a16="http://schemas.microsoft.com/office/drawing/2014/main" id="{E8A80E22-6439-C240-BD29-EA79CAF98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4" y="365125"/>
            <a:ext cx="1816311" cy="17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82056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9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9103D10D-962E-6144-8F6F-4EEAC7255EBD}"/>
              </a:ext>
            </a:extLst>
          </p:cNvPr>
          <p:cNvSpPr txBox="1">
            <a:spLocks/>
          </p:cNvSpPr>
          <p:nvPr/>
        </p:nvSpPr>
        <p:spPr>
          <a:xfrm>
            <a:off x="5714168" y="606252"/>
            <a:ext cx="5916168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>
                <a:ea typeface="ＭＳ Ｐゴシック" charset="0"/>
                <a:cs typeface="ＭＳ Ｐゴシック" charset="0"/>
              </a:rPr>
              <a:t>FMN: Building mathematical intuition with online </a:t>
            </a:r>
            <a:r>
              <a:rPr lang="en-US" sz="6000" b="1" dirty="0" err="1">
                <a:ea typeface="ＭＳ Ｐゴシック" charset="0"/>
                <a:cs typeface="ＭＳ Ｐゴシック" charset="0"/>
              </a:rPr>
              <a:t>MathBench</a:t>
            </a:r>
            <a:r>
              <a:rPr lang="en-US" sz="6000" b="1" dirty="0">
                <a:ea typeface="ＭＳ Ｐゴシック" charset="0"/>
                <a:cs typeface="ＭＳ Ｐゴシック" charset="0"/>
              </a:rPr>
              <a:t> Biology Modules</a:t>
            </a:r>
          </a:p>
          <a:p>
            <a:endParaRPr lang="en-US" sz="6000" dirty="0"/>
          </a:p>
        </p:txBody>
      </p:sp>
      <p:pic>
        <p:nvPicPr>
          <p:cNvPr id="14" name="Picture 5" descr="logo.jpg">
            <a:extLst>
              <a:ext uri="{FF2B5EF4-FFF2-40B4-BE49-F238E27FC236}">
                <a16:creationId xmlns:a16="http://schemas.microsoft.com/office/drawing/2014/main" id="{572641D9-0D73-CE40-B1FF-743C25EB9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" y="606252"/>
            <a:ext cx="4485824" cy="437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EFD4EF-D861-8B4B-9057-1BE3C005B534}"/>
              </a:ext>
            </a:extLst>
          </p:cNvPr>
          <p:cNvSpPr/>
          <p:nvPr/>
        </p:nvSpPr>
        <p:spPr>
          <a:xfrm>
            <a:off x="525369" y="5435668"/>
            <a:ext cx="10781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For more information, contact Kaci Thompson  (</a:t>
            </a:r>
            <a:r>
              <a:rPr lang="en-US" sz="3200" dirty="0" err="1"/>
              <a:t>kaci@umd.edu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7605129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252</Words>
  <Application>Microsoft Macintosh PowerPoint</Application>
  <PresentationFormat>Widescreen</PresentationFormat>
  <Paragraphs>52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Arial Black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  Participants in this FMN will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Radford University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 template</dc:title>
  <dc:creator>Fleming-Davies, Arietta</dc:creator>
  <cp:lastModifiedBy>Microsoft Office User</cp:lastModifiedBy>
  <cp:revision>8</cp:revision>
  <dcterms:created xsi:type="dcterms:W3CDTF">2016-06-22T17:59:18Z</dcterms:created>
  <dcterms:modified xsi:type="dcterms:W3CDTF">2018-06-22T23:12:27Z</dcterms:modified>
</cp:coreProperties>
</file>