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8" r:id="rId2"/>
    <p:sldId id="286" r:id="rId3"/>
    <p:sldId id="278" r:id="rId4"/>
    <p:sldId id="279" r:id="rId5"/>
    <p:sldId id="280" r:id="rId6"/>
    <p:sldId id="281" r:id="rId7"/>
    <p:sldId id="282" r:id="rId8"/>
    <p:sldId id="283" r:id="rId9"/>
    <p:sldId id="284" r:id="rId10"/>
    <p:sldId id="28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5" autoAdjust="0"/>
    <p:restoredTop sz="94627"/>
  </p:normalViewPr>
  <p:slideViewPr>
    <p:cSldViewPr snapToGrid="0">
      <p:cViewPr varScale="1">
        <p:scale>
          <a:sx n="89" d="100"/>
          <a:sy n="89" d="100"/>
        </p:scale>
        <p:origin x="176"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B93C4-F5EB-2740-A6A6-62FE46058A8C}" type="datetimeFigureOut">
              <a:rPr lang="en-US" smtClean="0"/>
              <a:t>6/23/18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E4D7E-3E65-D449-9AF7-69395F014C67}" type="slidenum">
              <a:rPr lang="en-US" smtClean="0"/>
              <a:t>‹#›</a:t>
            </a:fld>
            <a:endParaRPr lang="en-US"/>
          </a:p>
        </p:txBody>
      </p:sp>
    </p:spTree>
    <p:extLst>
      <p:ext uri="{BB962C8B-B14F-4D97-AF65-F5344CB8AC3E}">
        <p14:creationId xmlns:p14="http://schemas.microsoft.com/office/powerpoint/2010/main" val="11641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should be comfortable reading in and manipulating data, performing t-tests and ANOVA, constructing linear regression etc.</a:t>
            </a:r>
          </a:p>
          <a:p>
            <a:r>
              <a:rPr lang="en-US" dirty="0"/>
              <a:t>If participants are not functional R users but are willing to work through tutorials prior to the workshop to get up to speed, they are also welcome to apply.</a:t>
            </a:r>
          </a:p>
          <a:p>
            <a:r>
              <a:rPr lang="en-US" dirty="0"/>
              <a:t>The FMN requires fall implementation; this requires a course, undergraduate mentorship, or guest lecturing. Folks with any of those opportunities are welcome to apply.</a:t>
            </a:r>
          </a:p>
        </p:txBody>
      </p:sp>
      <p:sp>
        <p:nvSpPr>
          <p:cNvPr id="4" name="Slide Number Placeholder 3"/>
          <p:cNvSpPr>
            <a:spLocks noGrp="1"/>
          </p:cNvSpPr>
          <p:nvPr>
            <p:ph type="sldNum" sz="quarter" idx="10"/>
          </p:nvPr>
        </p:nvSpPr>
        <p:spPr/>
        <p:txBody>
          <a:bodyPr/>
          <a:lstStyle/>
          <a:p>
            <a:fld id="{5C6E4D7E-3E65-D449-9AF7-69395F014C67}" type="slidenum">
              <a:rPr lang="en-US" smtClean="0"/>
              <a:t>3</a:t>
            </a:fld>
            <a:endParaRPr lang="en-US"/>
          </a:p>
        </p:txBody>
      </p:sp>
    </p:spTree>
    <p:extLst>
      <p:ext uri="{BB962C8B-B14F-4D97-AF65-F5344CB8AC3E}">
        <p14:creationId xmlns:p14="http://schemas.microsoft.com/office/powerpoint/2010/main" val="74488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6133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59688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85129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81583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BF843E-953D-419A-B099-201F7F620DB2}" type="datetimeFigureOut">
              <a:rPr lang="en-US" smtClean="0"/>
              <a:t>6/23/18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026687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BF843E-953D-419A-B099-201F7F620DB2}"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254323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BF843E-953D-419A-B099-201F7F620DB2}" type="datetimeFigureOut">
              <a:rPr lang="en-US" smtClean="0"/>
              <a:t>6/23/18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939531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BF843E-953D-419A-B099-201F7F620DB2}" type="datetimeFigureOut">
              <a:rPr lang="en-US" smtClean="0"/>
              <a:t>6/23/18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393272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BF843E-953D-419A-B099-201F7F620DB2}" type="datetimeFigureOut">
              <a:rPr lang="en-US" smtClean="0"/>
              <a:t>6/23/18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1896811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843E-953D-419A-B099-201F7F620DB2}"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1395225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BF843E-953D-419A-B099-201F7F620DB2}" type="datetimeFigureOut">
              <a:rPr lang="en-US" smtClean="0"/>
              <a:t>6/23/18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585DA9-16A2-400A-884C-26C759FF307A}" type="slidenum">
              <a:rPr lang="en-US" smtClean="0"/>
              <a:t>‹#›</a:t>
            </a:fld>
            <a:endParaRPr lang="en-US"/>
          </a:p>
        </p:txBody>
      </p:sp>
    </p:spTree>
    <p:extLst>
      <p:ext uri="{BB962C8B-B14F-4D97-AF65-F5344CB8AC3E}">
        <p14:creationId xmlns:p14="http://schemas.microsoft.com/office/powerpoint/2010/main" val="215432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F843E-953D-419A-B099-201F7F620DB2}" type="datetimeFigureOut">
              <a:rPr lang="en-US" smtClean="0"/>
              <a:t>6/23/18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85DA9-16A2-400A-884C-26C759FF307A}" type="slidenum">
              <a:rPr lang="en-US" smtClean="0"/>
              <a:t>‹#›</a:t>
            </a:fld>
            <a:endParaRPr lang="en-US"/>
          </a:p>
        </p:txBody>
      </p:sp>
    </p:spTree>
    <p:extLst>
      <p:ext uri="{BB962C8B-B14F-4D97-AF65-F5344CB8AC3E}">
        <p14:creationId xmlns:p14="http://schemas.microsoft.com/office/powerpoint/2010/main" val="3143079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qubeshub.org/groups/teaching_r_fm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qubeshub.org/groups/teaching_r_fm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qubeshub.org/groups/teaching_r_fmn"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9AA9B2-9ABA-A244-B1C7-1ABDDD001AC9}"/>
              </a:ext>
            </a:extLst>
          </p:cNvPr>
          <p:cNvPicPr>
            <a:picLocks noChangeAspect="1"/>
          </p:cNvPicPr>
          <p:nvPr/>
        </p:nvPicPr>
        <p:blipFill>
          <a:blip r:embed="rId2"/>
          <a:stretch>
            <a:fillRect/>
          </a:stretch>
        </p:blipFill>
        <p:spPr>
          <a:xfrm>
            <a:off x="969822" y="1929839"/>
            <a:ext cx="5786059" cy="4297249"/>
          </a:xfrm>
          <a:prstGeom prst="rect">
            <a:avLst/>
          </a:prstGeom>
        </p:spPr>
      </p:pic>
      <p:sp>
        <p:nvSpPr>
          <p:cNvPr id="20" name="Rounded Rectangle 19">
            <a:extLst>
              <a:ext uri="{FF2B5EF4-FFF2-40B4-BE49-F238E27FC236}">
                <a16:creationId xmlns:a16="http://schemas.microsoft.com/office/drawing/2014/main" id="{342586A9-E4D8-5947-ACDA-063CCE46FFD8}"/>
              </a:ext>
            </a:extLst>
          </p:cNvPr>
          <p:cNvSpPr/>
          <p:nvPr/>
        </p:nvSpPr>
        <p:spPr>
          <a:xfrm>
            <a:off x="5429677" y="4335039"/>
            <a:ext cx="1578077" cy="1477328"/>
          </a:xfrm>
          <a:prstGeom prst="roundRect">
            <a:avLst/>
          </a:prstGeom>
          <a:solidFill>
            <a:srgbClr val="579CE6">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1</a:t>
            </a:fld>
            <a:endParaRPr lang="en-GB" sz="1200" dirty="0">
              <a:solidFill>
                <a:srgbClr val="0000FF"/>
              </a:solidFill>
              <a:latin typeface="Arial Black" pitchFamily="34" charset="0"/>
            </a:endParaRPr>
          </a:p>
        </p:txBody>
      </p:sp>
      <p:sp>
        <p:nvSpPr>
          <p:cNvPr id="14" name="TextBox 13">
            <a:extLst>
              <a:ext uri="{FF2B5EF4-FFF2-40B4-BE49-F238E27FC236}">
                <a16:creationId xmlns:a16="http://schemas.microsoft.com/office/drawing/2014/main" id="{CC6D9198-2C84-8A4F-BE38-C98EFFE69E06}"/>
              </a:ext>
            </a:extLst>
          </p:cNvPr>
          <p:cNvSpPr txBox="1"/>
          <p:nvPr/>
        </p:nvSpPr>
        <p:spPr>
          <a:xfrm>
            <a:off x="0" y="465142"/>
            <a:ext cx="12192000" cy="1200329"/>
          </a:xfrm>
          <a:prstGeom prst="rect">
            <a:avLst/>
          </a:prstGeom>
          <a:noFill/>
        </p:spPr>
        <p:txBody>
          <a:bodyPr wrap="square" rtlCol="0">
            <a:spAutoFit/>
          </a:bodyPr>
          <a:lstStyle/>
          <a:p>
            <a:pPr algn="ctr"/>
            <a:r>
              <a:rPr lang="en-US" sz="3600" b="1" dirty="0">
                <a:solidFill>
                  <a:srgbClr val="C00000"/>
                </a:solidFill>
              </a:rPr>
              <a:t>REDUCING BARRIERS TO TEACHING WITH R IN UNDERGRADUATE BIOLOGY</a:t>
            </a:r>
          </a:p>
        </p:txBody>
      </p:sp>
      <p:sp>
        <p:nvSpPr>
          <p:cNvPr id="16" name="TextBox 15">
            <a:extLst>
              <a:ext uri="{FF2B5EF4-FFF2-40B4-BE49-F238E27FC236}">
                <a16:creationId xmlns:a16="http://schemas.microsoft.com/office/drawing/2014/main" id="{4E4E5EC6-5474-8E47-8B13-397465FF54A2}"/>
              </a:ext>
            </a:extLst>
          </p:cNvPr>
          <p:cNvSpPr txBox="1"/>
          <p:nvPr/>
        </p:nvSpPr>
        <p:spPr>
          <a:xfrm>
            <a:off x="526476" y="1697839"/>
            <a:ext cx="2539869" cy="1200329"/>
          </a:xfrm>
          <a:prstGeom prst="rect">
            <a:avLst/>
          </a:prstGeom>
          <a:noFill/>
        </p:spPr>
        <p:txBody>
          <a:bodyPr wrap="square" rtlCol="0">
            <a:spAutoFit/>
          </a:bodyPr>
          <a:lstStyle/>
          <a:p>
            <a:pPr algn="ctr"/>
            <a:r>
              <a:rPr lang="en-US" sz="2400" dirty="0"/>
              <a:t>Fall 2018 QUBES Faculty Mentoring Network</a:t>
            </a:r>
          </a:p>
        </p:txBody>
      </p:sp>
      <p:sp>
        <p:nvSpPr>
          <p:cNvPr id="17" name="TextBox 16">
            <a:extLst>
              <a:ext uri="{FF2B5EF4-FFF2-40B4-BE49-F238E27FC236}">
                <a16:creationId xmlns:a16="http://schemas.microsoft.com/office/drawing/2014/main" id="{A86C0F17-6ABA-CF49-BC75-C08FB92ED3DB}"/>
              </a:ext>
            </a:extLst>
          </p:cNvPr>
          <p:cNvSpPr txBox="1"/>
          <p:nvPr/>
        </p:nvSpPr>
        <p:spPr>
          <a:xfrm>
            <a:off x="7185372" y="1877877"/>
            <a:ext cx="3881009" cy="3785652"/>
          </a:xfrm>
          <a:prstGeom prst="rect">
            <a:avLst/>
          </a:prstGeom>
          <a:noFill/>
        </p:spPr>
        <p:txBody>
          <a:bodyPr wrap="square" rtlCol="0">
            <a:spAutoFit/>
          </a:bodyPr>
          <a:lstStyle/>
          <a:p>
            <a:r>
              <a:rPr lang="en-US" sz="2000" dirty="0"/>
              <a:t>Are you interested in using R to teach data visualization and/or data analysis in your undergraduate biology course? Are you looking for tools and modules to reduce barriers for students with little to no prior programming experience? Apply now to join us for a Faculty Mentoring Network featuring Swirl, an interactive program to facilitate and simplify teaching and learning R within the </a:t>
            </a:r>
            <a:r>
              <a:rPr lang="en-US" sz="2000" dirty="0" err="1"/>
              <a:t>Rstudio</a:t>
            </a:r>
            <a:r>
              <a:rPr lang="en-US" sz="2000" dirty="0"/>
              <a:t> console.</a:t>
            </a:r>
          </a:p>
        </p:txBody>
      </p:sp>
      <p:sp>
        <p:nvSpPr>
          <p:cNvPr id="18" name="TextBox 17">
            <a:extLst>
              <a:ext uri="{FF2B5EF4-FFF2-40B4-BE49-F238E27FC236}">
                <a16:creationId xmlns:a16="http://schemas.microsoft.com/office/drawing/2014/main" id="{780584E0-61DD-C946-92EF-9114F65CEE28}"/>
              </a:ext>
            </a:extLst>
          </p:cNvPr>
          <p:cNvSpPr txBox="1"/>
          <p:nvPr/>
        </p:nvSpPr>
        <p:spPr>
          <a:xfrm>
            <a:off x="6981781" y="5663529"/>
            <a:ext cx="3906982" cy="646331"/>
          </a:xfrm>
          <a:prstGeom prst="rect">
            <a:avLst/>
          </a:prstGeom>
          <a:noFill/>
        </p:spPr>
        <p:txBody>
          <a:bodyPr wrap="square" rtlCol="0">
            <a:spAutoFit/>
          </a:bodyPr>
          <a:lstStyle/>
          <a:p>
            <a:pPr algn="ctr"/>
            <a:r>
              <a:rPr lang="en-US" dirty="0">
                <a:solidFill>
                  <a:srgbClr val="C00000"/>
                </a:solidFill>
              </a:rPr>
              <a:t>Apply Here: </a:t>
            </a:r>
            <a:r>
              <a:rPr lang="en-US" dirty="0" err="1">
                <a:hlinkClick r:id="rId3"/>
              </a:rPr>
              <a:t>qubeshub.org</a:t>
            </a:r>
            <a:r>
              <a:rPr lang="en-US" dirty="0">
                <a:hlinkClick r:id="rId3"/>
              </a:rPr>
              <a:t>/groups/</a:t>
            </a:r>
            <a:r>
              <a:rPr lang="en-US" dirty="0" err="1">
                <a:hlinkClick r:id="rId3"/>
              </a:rPr>
              <a:t>teaching_r_fmn</a:t>
            </a:r>
            <a:endParaRPr lang="en-US" sz="1600" dirty="0"/>
          </a:p>
        </p:txBody>
      </p:sp>
      <p:sp>
        <p:nvSpPr>
          <p:cNvPr id="19" name="TextBox 18">
            <a:extLst>
              <a:ext uri="{FF2B5EF4-FFF2-40B4-BE49-F238E27FC236}">
                <a16:creationId xmlns:a16="http://schemas.microsoft.com/office/drawing/2014/main" id="{F8A9DBA2-AFB4-4C48-BFB2-0D12DF688359}"/>
              </a:ext>
            </a:extLst>
          </p:cNvPr>
          <p:cNvSpPr txBox="1"/>
          <p:nvPr/>
        </p:nvSpPr>
        <p:spPr>
          <a:xfrm>
            <a:off x="5370103" y="4393192"/>
            <a:ext cx="1701184"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C00000"/>
                </a:solidFill>
              </a:rPr>
              <a:t>Contribute one new lesson and leave with &gt;10 ready-to-use lessons!</a:t>
            </a:r>
          </a:p>
        </p:txBody>
      </p:sp>
    </p:spTree>
    <p:extLst>
      <p:ext uri="{BB962C8B-B14F-4D97-AF65-F5344CB8AC3E}">
        <p14:creationId xmlns:p14="http://schemas.microsoft.com/office/powerpoint/2010/main" val="127410061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10</a:t>
            </a:fld>
            <a:endParaRPr lang="en-GB" sz="1200" dirty="0">
              <a:solidFill>
                <a:srgbClr val="0000FF"/>
              </a:solidFill>
              <a:latin typeface="Arial Black" pitchFamily="34" charset="0"/>
            </a:endParaRPr>
          </a:p>
        </p:txBody>
      </p:sp>
      <p:sp>
        <p:nvSpPr>
          <p:cNvPr id="13" name="Title 7">
            <a:extLst>
              <a:ext uri="{FF2B5EF4-FFF2-40B4-BE49-F238E27FC236}">
                <a16:creationId xmlns:a16="http://schemas.microsoft.com/office/drawing/2014/main" id="{4F7E278C-816D-1B46-9D97-B4E32DEA4776}"/>
              </a:ext>
            </a:extLst>
          </p:cNvPr>
          <p:cNvSpPr>
            <a:spLocks noGrp="1"/>
          </p:cNvSpPr>
          <p:nvPr>
            <p:ph type="title"/>
          </p:nvPr>
        </p:nvSpPr>
        <p:spPr>
          <a:xfrm>
            <a:off x="838200" y="365125"/>
            <a:ext cx="10515600" cy="1325563"/>
          </a:xfrm>
        </p:spPr>
        <p:txBody>
          <a:bodyPr>
            <a:normAutofit/>
          </a:bodyPr>
          <a:lstStyle/>
          <a:p>
            <a:r>
              <a:rPr lang="en-US" b="1" dirty="0">
                <a:solidFill>
                  <a:srgbClr val="C00000"/>
                </a:solidFill>
                <a:latin typeface="+mn-lt"/>
              </a:rPr>
              <a:t>APPLY NOW!</a:t>
            </a:r>
          </a:p>
        </p:txBody>
      </p:sp>
      <p:sp>
        <p:nvSpPr>
          <p:cNvPr id="2" name="TextBox 1">
            <a:extLst>
              <a:ext uri="{FF2B5EF4-FFF2-40B4-BE49-F238E27FC236}">
                <a16:creationId xmlns:a16="http://schemas.microsoft.com/office/drawing/2014/main" id="{8B932402-C28D-5B47-A9B2-E4BAC1672E02}"/>
              </a:ext>
            </a:extLst>
          </p:cNvPr>
          <p:cNvSpPr txBox="1"/>
          <p:nvPr/>
        </p:nvSpPr>
        <p:spPr>
          <a:xfrm>
            <a:off x="1745761" y="1892457"/>
            <a:ext cx="4668982" cy="1143070"/>
          </a:xfrm>
          <a:prstGeom prst="rect">
            <a:avLst/>
          </a:prstGeom>
          <a:noFill/>
        </p:spPr>
        <p:txBody>
          <a:bodyPr wrap="square" rtlCol="0">
            <a:spAutoFit/>
          </a:bodyPr>
          <a:lstStyle/>
          <a:p>
            <a:pPr algn="ctr">
              <a:lnSpc>
                <a:spcPct val="150000"/>
              </a:lnSpc>
            </a:pPr>
            <a:r>
              <a:rPr lang="en-US" sz="2400" b="1" dirty="0"/>
              <a:t>Applications due by July 25, 2018</a:t>
            </a:r>
          </a:p>
          <a:p>
            <a:pPr algn="ctr">
              <a:lnSpc>
                <a:spcPct val="150000"/>
              </a:lnSpc>
            </a:pPr>
            <a:r>
              <a:rPr lang="en-US" sz="2400" b="1" dirty="0"/>
              <a:t>Selections made by August 1, 2018</a:t>
            </a:r>
          </a:p>
        </p:txBody>
      </p:sp>
      <p:sp>
        <p:nvSpPr>
          <p:cNvPr id="3" name="TextBox 2">
            <a:extLst>
              <a:ext uri="{FF2B5EF4-FFF2-40B4-BE49-F238E27FC236}">
                <a16:creationId xmlns:a16="http://schemas.microsoft.com/office/drawing/2014/main" id="{63228A43-FC95-5D42-84E1-196F50F38EC2}"/>
              </a:ext>
            </a:extLst>
          </p:cNvPr>
          <p:cNvSpPr txBox="1"/>
          <p:nvPr/>
        </p:nvSpPr>
        <p:spPr>
          <a:xfrm>
            <a:off x="1257221" y="3424753"/>
            <a:ext cx="5855887" cy="1318181"/>
          </a:xfrm>
          <a:prstGeom prst="rect">
            <a:avLst/>
          </a:prstGeom>
          <a:noFill/>
        </p:spPr>
        <p:txBody>
          <a:bodyPr wrap="square" rtlCol="0">
            <a:spAutoFit/>
          </a:bodyPr>
          <a:lstStyle/>
          <a:p>
            <a:pPr algn="ctr">
              <a:lnSpc>
                <a:spcPct val="150000"/>
              </a:lnSpc>
            </a:pPr>
            <a:r>
              <a:rPr lang="en-US" sz="2800" b="1" dirty="0">
                <a:solidFill>
                  <a:srgbClr val="C00000"/>
                </a:solidFill>
              </a:rPr>
              <a:t>For more information and to apply:</a:t>
            </a:r>
          </a:p>
          <a:p>
            <a:pPr algn="ctr">
              <a:lnSpc>
                <a:spcPct val="150000"/>
              </a:lnSpc>
            </a:pPr>
            <a:r>
              <a:rPr lang="en-US" sz="2800" dirty="0" err="1">
                <a:hlinkClick r:id="rId2"/>
              </a:rPr>
              <a:t>qubeshub.org</a:t>
            </a:r>
            <a:r>
              <a:rPr lang="en-US" sz="2800" dirty="0">
                <a:hlinkClick r:id="rId2"/>
              </a:rPr>
              <a:t>/groups/</a:t>
            </a:r>
            <a:r>
              <a:rPr lang="en-US" sz="2800" dirty="0" err="1">
                <a:hlinkClick r:id="rId2"/>
              </a:rPr>
              <a:t>teaching_r_fmn</a:t>
            </a:r>
            <a:endParaRPr lang="en-US" sz="2800" dirty="0"/>
          </a:p>
        </p:txBody>
      </p:sp>
      <p:pic>
        <p:nvPicPr>
          <p:cNvPr id="5" name="Picture 4">
            <a:extLst>
              <a:ext uri="{FF2B5EF4-FFF2-40B4-BE49-F238E27FC236}">
                <a16:creationId xmlns:a16="http://schemas.microsoft.com/office/drawing/2014/main" id="{1682CA06-7BBB-0541-9BB0-C2484C183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850" y="307302"/>
            <a:ext cx="3235036" cy="4313381"/>
          </a:xfrm>
          <a:prstGeom prst="roundRect">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8DDA078B-C2AE-9942-89C9-D842ED17DD84}"/>
              </a:ext>
            </a:extLst>
          </p:cNvPr>
          <p:cNvSpPr txBox="1"/>
          <p:nvPr/>
        </p:nvSpPr>
        <p:spPr>
          <a:xfrm>
            <a:off x="7441022" y="4678506"/>
            <a:ext cx="3934691" cy="1493935"/>
          </a:xfrm>
          <a:prstGeom prst="rect">
            <a:avLst/>
          </a:prstGeom>
          <a:noFill/>
        </p:spPr>
        <p:txBody>
          <a:bodyPr wrap="square" rtlCol="0">
            <a:spAutoFit/>
          </a:bodyPr>
          <a:lstStyle/>
          <a:p>
            <a:pPr algn="ctr">
              <a:lnSpc>
                <a:spcPct val="130000"/>
              </a:lnSpc>
            </a:pPr>
            <a:r>
              <a:rPr lang="en-US" sz="2400" b="1" dirty="0"/>
              <a:t>Questions?</a:t>
            </a:r>
          </a:p>
          <a:p>
            <a:pPr algn="ctr">
              <a:lnSpc>
                <a:spcPct val="130000"/>
              </a:lnSpc>
            </a:pPr>
            <a:r>
              <a:rPr lang="en-US" sz="2400" b="1" dirty="0"/>
              <a:t>Contact Paige Parry:</a:t>
            </a:r>
          </a:p>
          <a:p>
            <a:pPr algn="ctr">
              <a:lnSpc>
                <a:spcPct val="130000"/>
              </a:lnSpc>
            </a:pPr>
            <a:r>
              <a:rPr lang="en-US" sz="2400" b="1" dirty="0" err="1"/>
              <a:t>pparry@georgefox.edu</a:t>
            </a:r>
            <a:endParaRPr lang="en-US" sz="2400" b="1" dirty="0"/>
          </a:p>
        </p:txBody>
      </p:sp>
    </p:spTree>
    <p:extLst>
      <p:ext uri="{BB962C8B-B14F-4D97-AF65-F5344CB8AC3E}">
        <p14:creationId xmlns:p14="http://schemas.microsoft.com/office/powerpoint/2010/main" val="349267050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F9AA9B2-9ABA-A244-B1C7-1ABDDD001AC9}"/>
              </a:ext>
            </a:extLst>
          </p:cNvPr>
          <p:cNvPicPr>
            <a:picLocks noChangeAspect="1"/>
          </p:cNvPicPr>
          <p:nvPr/>
        </p:nvPicPr>
        <p:blipFill>
          <a:blip r:embed="rId2"/>
          <a:stretch>
            <a:fillRect/>
          </a:stretch>
        </p:blipFill>
        <p:spPr>
          <a:xfrm>
            <a:off x="969822" y="1929839"/>
            <a:ext cx="5786059" cy="4297249"/>
          </a:xfrm>
          <a:prstGeom prst="rect">
            <a:avLst/>
          </a:prstGeom>
        </p:spPr>
      </p:pic>
      <p:sp>
        <p:nvSpPr>
          <p:cNvPr id="20" name="Rounded Rectangle 19">
            <a:extLst>
              <a:ext uri="{FF2B5EF4-FFF2-40B4-BE49-F238E27FC236}">
                <a16:creationId xmlns:a16="http://schemas.microsoft.com/office/drawing/2014/main" id="{342586A9-E4D8-5947-ACDA-063CCE46FFD8}"/>
              </a:ext>
            </a:extLst>
          </p:cNvPr>
          <p:cNvSpPr/>
          <p:nvPr/>
        </p:nvSpPr>
        <p:spPr>
          <a:xfrm>
            <a:off x="5429677" y="4335039"/>
            <a:ext cx="1578077" cy="1477328"/>
          </a:xfrm>
          <a:prstGeom prst="roundRect">
            <a:avLst/>
          </a:prstGeom>
          <a:solidFill>
            <a:srgbClr val="579CE6">
              <a:alpha val="9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2</a:t>
            </a:fld>
            <a:endParaRPr lang="en-GB" sz="1200" dirty="0">
              <a:solidFill>
                <a:srgbClr val="0000FF"/>
              </a:solidFill>
              <a:latin typeface="Arial Black" pitchFamily="34" charset="0"/>
            </a:endParaRPr>
          </a:p>
        </p:txBody>
      </p:sp>
      <p:sp>
        <p:nvSpPr>
          <p:cNvPr id="14" name="TextBox 13">
            <a:extLst>
              <a:ext uri="{FF2B5EF4-FFF2-40B4-BE49-F238E27FC236}">
                <a16:creationId xmlns:a16="http://schemas.microsoft.com/office/drawing/2014/main" id="{CC6D9198-2C84-8A4F-BE38-C98EFFE69E06}"/>
              </a:ext>
            </a:extLst>
          </p:cNvPr>
          <p:cNvSpPr txBox="1"/>
          <p:nvPr/>
        </p:nvSpPr>
        <p:spPr>
          <a:xfrm>
            <a:off x="0" y="465142"/>
            <a:ext cx="12192000" cy="1200329"/>
          </a:xfrm>
          <a:prstGeom prst="rect">
            <a:avLst/>
          </a:prstGeom>
          <a:noFill/>
        </p:spPr>
        <p:txBody>
          <a:bodyPr wrap="square" rtlCol="0">
            <a:spAutoFit/>
          </a:bodyPr>
          <a:lstStyle/>
          <a:p>
            <a:pPr algn="ctr"/>
            <a:r>
              <a:rPr lang="en-US" sz="3600" b="1" dirty="0">
                <a:solidFill>
                  <a:srgbClr val="C00000"/>
                </a:solidFill>
              </a:rPr>
              <a:t>REDUCING BARRIERS TO TEACHING WITH R IN UNDERGRADUATE BIOLOGY</a:t>
            </a:r>
          </a:p>
        </p:txBody>
      </p:sp>
      <p:sp>
        <p:nvSpPr>
          <p:cNvPr id="16" name="TextBox 15">
            <a:extLst>
              <a:ext uri="{FF2B5EF4-FFF2-40B4-BE49-F238E27FC236}">
                <a16:creationId xmlns:a16="http://schemas.microsoft.com/office/drawing/2014/main" id="{4E4E5EC6-5474-8E47-8B13-397465FF54A2}"/>
              </a:ext>
            </a:extLst>
          </p:cNvPr>
          <p:cNvSpPr txBox="1"/>
          <p:nvPr/>
        </p:nvSpPr>
        <p:spPr>
          <a:xfrm>
            <a:off x="526476" y="1697839"/>
            <a:ext cx="2539869" cy="1200329"/>
          </a:xfrm>
          <a:prstGeom prst="rect">
            <a:avLst/>
          </a:prstGeom>
          <a:noFill/>
        </p:spPr>
        <p:txBody>
          <a:bodyPr wrap="square" rtlCol="0">
            <a:spAutoFit/>
          </a:bodyPr>
          <a:lstStyle/>
          <a:p>
            <a:pPr algn="ctr"/>
            <a:r>
              <a:rPr lang="en-US" sz="2400" dirty="0"/>
              <a:t>Fall 2018 QUBES Faculty Mentoring Network</a:t>
            </a:r>
          </a:p>
        </p:txBody>
      </p:sp>
      <p:sp>
        <p:nvSpPr>
          <p:cNvPr id="17" name="TextBox 16">
            <a:extLst>
              <a:ext uri="{FF2B5EF4-FFF2-40B4-BE49-F238E27FC236}">
                <a16:creationId xmlns:a16="http://schemas.microsoft.com/office/drawing/2014/main" id="{A86C0F17-6ABA-CF49-BC75-C08FB92ED3DB}"/>
              </a:ext>
            </a:extLst>
          </p:cNvPr>
          <p:cNvSpPr txBox="1"/>
          <p:nvPr/>
        </p:nvSpPr>
        <p:spPr>
          <a:xfrm>
            <a:off x="7185372" y="1877877"/>
            <a:ext cx="3881009" cy="3785652"/>
          </a:xfrm>
          <a:prstGeom prst="rect">
            <a:avLst/>
          </a:prstGeom>
          <a:noFill/>
        </p:spPr>
        <p:txBody>
          <a:bodyPr wrap="square" rtlCol="0">
            <a:spAutoFit/>
          </a:bodyPr>
          <a:lstStyle/>
          <a:p>
            <a:r>
              <a:rPr lang="en-US" sz="2000" dirty="0"/>
              <a:t>Are you interested in using R to teach data visualization and/or data analysis in your undergraduate biology course? Are you looking for tools and modules to reduce barriers for students with little to no prior programming experience? Apply now to join us for a Faculty Mentoring Network featuring Swirl, an interactive program to facilitate and simplify teaching and learning R within the </a:t>
            </a:r>
            <a:r>
              <a:rPr lang="en-US" sz="2000" dirty="0" err="1"/>
              <a:t>Rstudio</a:t>
            </a:r>
            <a:r>
              <a:rPr lang="en-US" sz="2000" dirty="0"/>
              <a:t> console.</a:t>
            </a:r>
          </a:p>
        </p:txBody>
      </p:sp>
      <p:sp>
        <p:nvSpPr>
          <p:cNvPr id="18" name="TextBox 17">
            <a:extLst>
              <a:ext uri="{FF2B5EF4-FFF2-40B4-BE49-F238E27FC236}">
                <a16:creationId xmlns:a16="http://schemas.microsoft.com/office/drawing/2014/main" id="{780584E0-61DD-C946-92EF-9114F65CEE28}"/>
              </a:ext>
            </a:extLst>
          </p:cNvPr>
          <p:cNvSpPr txBox="1"/>
          <p:nvPr/>
        </p:nvSpPr>
        <p:spPr>
          <a:xfrm>
            <a:off x="6981781" y="5663529"/>
            <a:ext cx="3906982" cy="646331"/>
          </a:xfrm>
          <a:prstGeom prst="rect">
            <a:avLst/>
          </a:prstGeom>
          <a:noFill/>
        </p:spPr>
        <p:txBody>
          <a:bodyPr wrap="square" rtlCol="0">
            <a:spAutoFit/>
          </a:bodyPr>
          <a:lstStyle/>
          <a:p>
            <a:pPr algn="ctr"/>
            <a:r>
              <a:rPr lang="en-US" dirty="0">
                <a:solidFill>
                  <a:srgbClr val="C00000"/>
                </a:solidFill>
              </a:rPr>
              <a:t>Apply Here: </a:t>
            </a:r>
            <a:r>
              <a:rPr lang="en-US" dirty="0" err="1">
                <a:hlinkClick r:id="rId3"/>
              </a:rPr>
              <a:t>qubeshub.org</a:t>
            </a:r>
            <a:r>
              <a:rPr lang="en-US" dirty="0">
                <a:hlinkClick r:id="rId3"/>
              </a:rPr>
              <a:t>/groups/</a:t>
            </a:r>
            <a:r>
              <a:rPr lang="en-US" dirty="0" err="1">
                <a:hlinkClick r:id="rId3"/>
              </a:rPr>
              <a:t>teaching_r_fmn</a:t>
            </a:r>
            <a:endParaRPr lang="en-US" sz="1600" dirty="0"/>
          </a:p>
        </p:txBody>
      </p:sp>
      <p:sp>
        <p:nvSpPr>
          <p:cNvPr id="19" name="TextBox 18">
            <a:extLst>
              <a:ext uri="{FF2B5EF4-FFF2-40B4-BE49-F238E27FC236}">
                <a16:creationId xmlns:a16="http://schemas.microsoft.com/office/drawing/2014/main" id="{F8A9DBA2-AFB4-4C48-BFB2-0D12DF688359}"/>
              </a:ext>
            </a:extLst>
          </p:cNvPr>
          <p:cNvSpPr txBox="1"/>
          <p:nvPr/>
        </p:nvSpPr>
        <p:spPr>
          <a:xfrm>
            <a:off x="5370103" y="4393192"/>
            <a:ext cx="1701184" cy="14773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C00000"/>
                </a:solidFill>
              </a:rPr>
              <a:t>Contribute one new lesson and leave with &gt;10 ready-to-use lessons!</a:t>
            </a:r>
          </a:p>
        </p:txBody>
      </p:sp>
    </p:spTree>
    <p:extLst>
      <p:ext uri="{BB962C8B-B14F-4D97-AF65-F5344CB8AC3E}">
        <p14:creationId xmlns:p14="http://schemas.microsoft.com/office/powerpoint/2010/main" val="75720824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p:txBody>
          <a:bodyPr>
            <a:normAutofit/>
          </a:bodyPr>
          <a:lstStyle/>
          <a:p>
            <a:r>
              <a:rPr lang="en-US" sz="3600" b="1" dirty="0">
                <a:solidFill>
                  <a:srgbClr val="C00000"/>
                </a:solidFill>
                <a:latin typeface="+mn-lt"/>
              </a:rPr>
              <a:t>WHO IS THIS FOR?</a:t>
            </a:r>
          </a:p>
        </p:txBody>
      </p:sp>
      <p:sp>
        <p:nvSpPr>
          <p:cNvPr id="10" name="Content Placeholder 9"/>
          <p:cNvSpPr>
            <a:spLocks noGrp="1"/>
          </p:cNvSpPr>
          <p:nvPr>
            <p:ph idx="1"/>
          </p:nvPr>
        </p:nvSpPr>
        <p:spPr>
          <a:xfrm>
            <a:off x="1364343" y="1600201"/>
            <a:ext cx="9652000" cy="4525963"/>
          </a:xfrm>
        </p:spPr>
        <p:txBody>
          <a:bodyPr/>
          <a:lstStyle/>
          <a:p>
            <a:pPr marL="0" indent="0" algn="ctr">
              <a:lnSpc>
                <a:spcPct val="130000"/>
              </a:lnSpc>
              <a:buNone/>
            </a:pPr>
            <a:r>
              <a:rPr lang="en-US" sz="3000" dirty="0"/>
              <a:t>Undergraduate biology instructors with </a:t>
            </a:r>
            <a:r>
              <a:rPr lang="en-US" sz="3000" u="sng" dirty="0"/>
              <a:t>prior R programming experience </a:t>
            </a:r>
            <a:r>
              <a:rPr lang="en-US" sz="3000" dirty="0"/>
              <a:t>who are interested in ways to teach with R effectively to students with little to no programming experience</a:t>
            </a:r>
          </a:p>
          <a:p>
            <a:pPr marL="0" indent="0">
              <a:lnSpc>
                <a:spcPct val="130000"/>
              </a:lnSpc>
              <a:buNone/>
            </a:pPr>
            <a:endParaRPr lang="en-US" sz="1800" dirty="0"/>
          </a:p>
          <a:p>
            <a:pPr marL="0" indent="0" algn="ctr">
              <a:lnSpc>
                <a:spcPct val="130000"/>
              </a:lnSpc>
              <a:buNone/>
            </a:pPr>
            <a:r>
              <a:rPr lang="en-US" i="1" dirty="0"/>
              <a:t>Participants should be comfortable performing basic data analysis operations in R.</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3</a:t>
            </a:fld>
            <a:endParaRPr lang="en-GB" sz="1200" dirty="0">
              <a:solidFill>
                <a:srgbClr val="0000FF"/>
              </a:solidFill>
              <a:latin typeface="Arial Black" pitchFamily="34" charset="0"/>
            </a:endParaRPr>
          </a:p>
        </p:txBody>
      </p:sp>
    </p:spTree>
    <p:extLst>
      <p:ext uri="{BB962C8B-B14F-4D97-AF65-F5344CB8AC3E}">
        <p14:creationId xmlns:p14="http://schemas.microsoft.com/office/powerpoint/2010/main" val="86627059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1759527" y="1600201"/>
            <a:ext cx="9047018" cy="4525963"/>
          </a:xfrm>
        </p:spPr>
        <p:txBody>
          <a:bodyPr/>
          <a:lstStyle/>
          <a:p>
            <a:pPr>
              <a:lnSpc>
                <a:spcPct val="130000"/>
              </a:lnSpc>
            </a:pPr>
            <a:r>
              <a:rPr lang="en-US" dirty="0"/>
              <a:t>Learn effective strategies and tools for teaching with R</a:t>
            </a:r>
          </a:p>
          <a:p>
            <a:pPr>
              <a:lnSpc>
                <a:spcPct val="130000"/>
              </a:lnSpc>
            </a:pPr>
            <a:r>
              <a:rPr lang="en-US" dirty="0"/>
              <a:t>Implement one existing Swirl lesson in a Fall 2018 course</a:t>
            </a:r>
          </a:p>
          <a:p>
            <a:pPr>
              <a:lnSpc>
                <a:spcPct val="130000"/>
              </a:lnSpc>
            </a:pPr>
            <a:r>
              <a:rPr lang="en-US" dirty="0"/>
              <a:t>Develop and implement one new Swirl lesson in a Fall 2018 course</a:t>
            </a:r>
          </a:p>
          <a:p>
            <a:pPr>
              <a:lnSpc>
                <a:spcPct val="130000"/>
              </a:lnSpc>
            </a:pPr>
            <a:r>
              <a:rPr lang="en-US" dirty="0"/>
              <a:t>Share lessons publicly on </a:t>
            </a:r>
            <a:r>
              <a:rPr lang="en-US" dirty="0" err="1"/>
              <a:t>QUBESHub</a:t>
            </a:r>
            <a:endParaRPr lang="en-US" dirty="0"/>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4</a:t>
            </a:fld>
            <a:endParaRPr lang="en-GB" sz="1200" dirty="0">
              <a:solidFill>
                <a:srgbClr val="0000FF"/>
              </a:solidFill>
              <a:latin typeface="Arial Black" pitchFamily="34" charset="0"/>
            </a:endParaRPr>
          </a:p>
        </p:txBody>
      </p:sp>
      <p:sp>
        <p:nvSpPr>
          <p:cNvPr id="13" name="Title 7">
            <a:extLst>
              <a:ext uri="{FF2B5EF4-FFF2-40B4-BE49-F238E27FC236}">
                <a16:creationId xmlns:a16="http://schemas.microsoft.com/office/drawing/2014/main" id="{565987A6-7AD8-EF44-96EB-21ADFF6A3D4F}"/>
              </a:ext>
            </a:extLst>
          </p:cNvPr>
          <p:cNvSpPr>
            <a:spLocks noGrp="1"/>
          </p:cNvSpPr>
          <p:nvPr>
            <p:ph type="title"/>
          </p:nvPr>
        </p:nvSpPr>
        <p:spPr>
          <a:xfrm>
            <a:off x="838200" y="365125"/>
            <a:ext cx="10515600" cy="1325563"/>
          </a:xfrm>
        </p:spPr>
        <p:txBody>
          <a:bodyPr>
            <a:normAutofit/>
          </a:bodyPr>
          <a:lstStyle/>
          <a:p>
            <a:r>
              <a:rPr lang="en-US" sz="3600" b="1" dirty="0">
                <a:solidFill>
                  <a:srgbClr val="C00000"/>
                </a:solidFill>
                <a:latin typeface="+mn-lt"/>
              </a:rPr>
              <a:t>IN THIS FMN, PARTICIPANTS WILL…</a:t>
            </a:r>
          </a:p>
        </p:txBody>
      </p:sp>
      <p:pic>
        <p:nvPicPr>
          <p:cNvPr id="14" name="Picture 13">
            <a:extLst>
              <a:ext uri="{FF2B5EF4-FFF2-40B4-BE49-F238E27FC236}">
                <a16:creationId xmlns:a16="http://schemas.microsoft.com/office/drawing/2014/main" id="{21CB0504-4682-CD43-8C93-42F97331E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8637" y="4551784"/>
            <a:ext cx="3860800" cy="1371600"/>
          </a:xfrm>
          <a:prstGeom prst="roundRect">
            <a:avLst>
              <a:gd name="adj" fmla="val 16667"/>
            </a:avLst>
          </a:prstGeom>
          <a:ln>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67103831"/>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5</a:t>
            </a:fld>
            <a:endParaRPr lang="en-GB" sz="1200" dirty="0">
              <a:solidFill>
                <a:srgbClr val="0000FF"/>
              </a:solidFill>
              <a:latin typeface="Arial Black" pitchFamily="34" charset="0"/>
            </a:endParaRPr>
          </a:p>
        </p:txBody>
      </p:sp>
      <p:pic>
        <p:nvPicPr>
          <p:cNvPr id="3" name="Picture 2">
            <a:extLst>
              <a:ext uri="{FF2B5EF4-FFF2-40B4-BE49-F238E27FC236}">
                <a16:creationId xmlns:a16="http://schemas.microsoft.com/office/drawing/2014/main" id="{25152BF5-4CCF-5B46-8B8D-BBFCCDABAF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00" y="438150"/>
            <a:ext cx="11557000" cy="5981700"/>
          </a:xfrm>
          <a:prstGeom prst="rect">
            <a:avLst/>
          </a:prstGeom>
        </p:spPr>
      </p:pic>
      <p:pic>
        <p:nvPicPr>
          <p:cNvPr id="5" name="Picture 4">
            <a:extLst>
              <a:ext uri="{FF2B5EF4-FFF2-40B4-BE49-F238E27FC236}">
                <a16:creationId xmlns:a16="http://schemas.microsoft.com/office/drawing/2014/main" id="{1C36207C-9DD9-BA47-A9FE-E624A5F647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00" y="381000"/>
            <a:ext cx="3587172" cy="1170766"/>
          </a:xfrm>
          <a:prstGeom prst="rect">
            <a:avLst/>
          </a:prstGeom>
        </p:spPr>
      </p:pic>
    </p:spTree>
    <p:extLst>
      <p:ext uri="{BB962C8B-B14F-4D97-AF65-F5344CB8AC3E}">
        <p14:creationId xmlns:p14="http://schemas.microsoft.com/office/powerpoint/2010/main" val="454125192"/>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6</a:t>
            </a:fld>
            <a:endParaRPr lang="en-GB" sz="1200" dirty="0">
              <a:solidFill>
                <a:srgbClr val="0000FF"/>
              </a:solidFill>
              <a:latin typeface="Arial Black" pitchFamily="34" charset="0"/>
            </a:endParaRPr>
          </a:p>
        </p:txBody>
      </p:sp>
      <p:pic>
        <p:nvPicPr>
          <p:cNvPr id="3" name="Picture 2">
            <a:extLst>
              <a:ext uri="{FF2B5EF4-FFF2-40B4-BE49-F238E27FC236}">
                <a16:creationId xmlns:a16="http://schemas.microsoft.com/office/drawing/2014/main" id="{3813D4CD-6018-754D-B97C-3808EA162097}"/>
              </a:ext>
            </a:extLst>
          </p:cNvPr>
          <p:cNvPicPr>
            <a:picLocks noChangeAspect="1"/>
          </p:cNvPicPr>
          <p:nvPr/>
        </p:nvPicPr>
        <p:blipFill rotWithShape="1">
          <a:blip r:embed="rId2">
            <a:extLst>
              <a:ext uri="{28A0092B-C50C-407E-A947-70E740481C1C}">
                <a14:useLocalDpi xmlns:a14="http://schemas.microsoft.com/office/drawing/2010/main" val="0"/>
              </a:ext>
            </a:extLst>
          </a:blip>
          <a:srcRect l="15535" r="15498"/>
          <a:stretch/>
        </p:blipFill>
        <p:spPr>
          <a:xfrm>
            <a:off x="1094508" y="1607838"/>
            <a:ext cx="5826992" cy="475253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DDE7069C-8722-754F-AD88-A91C876DA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7381" y="85018"/>
            <a:ext cx="4118225" cy="4506072"/>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9D4DB93E-001B-E64A-94BC-49D8679DFE79}"/>
              </a:ext>
            </a:extLst>
          </p:cNvPr>
          <p:cNvSpPr txBox="1"/>
          <p:nvPr/>
        </p:nvSpPr>
        <p:spPr>
          <a:xfrm>
            <a:off x="1094508" y="537100"/>
            <a:ext cx="5320145" cy="954107"/>
          </a:xfrm>
          <a:prstGeom prst="rect">
            <a:avLst/>
          </a:prstGeom>
          <a:noFill/>
        </p:spPr>
        <p:txBody>
          <a:bodyPr wrap="square" rtlCol="0">
            <a:spAutoFit/>
          </a:bodyPr>
          <a:lstStyle/>
          <a:p>
            <a:pPr algn="ctr"/>
            <a:r>
              <a:rPr lang="en-US" sz="2800" b="1" dirty="0">
                <a:solidFill>
                  <a:srgbClr val="C00000"/>
                </a:solidFill>
              </a:rPr>
              <a:t>CREATE CUSTOM LESSONS IN A USER-FRIENDLY SHINY APP</a:t>
            </a:r>
          </a:p>
        </p:txBody>
      </p:sp>
      <p:sp>
        <p:nvSpPr>
          <p:cNvPr id="13" name="TextBox 12">
            <a:extLst>
              <a:ext uri="{FF2B5EF4-FFF2-40B4-BE49-F238E27FC236}">
                <a16:creationId xmlns:a16="http://schemas.microsoft.com/office/drawing/2014/main" id="{4111C618-495F-2B41-9A34-0B997D560069}"/>
              </a:ext>
            </a:extLst>
          </p:cNvPr>
          <p:cNvSpPr txBox="1"/>
          <p:nvPr/>
        </p:nvSpPr>
        <p:spPr>
          <a:xfrm>
            <a:off x="6506420" y="4837878"/>
            <a:ext cx="5320145" cy="954107"/>
          </a:xfrm>
          <a:prstGeom prst="rect">
            <a:avLst/>
          </a:prstGeom>
          <a:noFill/>
        </p:spPr>
        <p:txBody>
          <a:bodyPr wrap="square" rtlCol="0">
            <a:spAutoFit/>
          </a:bodyPr>
          <a:lstStyle/>
          <a:p>
            <a:pPr algn="ctr"/>
            <a:r>
              <a:rPr lang="en-US" sz="2800" b="1" dirty="0">
                <a:solidFill>
                  <a:srgbClr val="C00000"/>
                </a:solidFill>
              </a:rPr>
              <a:t>SEAMLESSLY INTEGRATE BIOLOGICAL DATASETS</a:t>
            </a:r>
          </a:p>
        </p:txBody>
      </p:sp>
    </p:spTree>
    <p:extLst>
      <p:ext uri="{BB962C8B-B14F-4D97-AF65-F5344CB8AC3E}">
        <p14:creationId xmlns:p14="http://schemas.microsoft.com/office/powerpoint/2010/main" val="2064820565"/>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1690255" y="1600201"/>
            <a:ext cx="9227127" cy="4525963"/>
          </a:xfrm>
        </p:spPr>
        <p:txBody>
          <a:bodyPr/>
          <a:lstStyle/>
          <a:p>
            <a:pPr>
              <a:lnSpc>
                <a:spcPct val="130000"/>
              </a:lnSpc>
            </a:pPr>
            <a:r>
              <a:rPr lang="en-US" dirty="0"/>
              <a:t>6 weeks in Fall 2018 (starting in September)</a:t>
            </a:r>
          </a:p>
          <a:p>
            <a:pPr>
              <a:lnSpc>
                <a:spcPct val="130000"/>
              </a:lnSpc>
            </a:pPr>
            <a:r>
              <a:rPr lang="en-US" dirty="0"/>
              <a:t>Weekly one hour online meetings</a:t>
            </a:r>
          </a:p>
          <a:p>
            <a:pPr>
              <a:lnSpc>
                <a:spcPct val="130000"/>
              </a:lnSpc>
            </a:pPr>
            <a:r>
              <a:rPr lang="en-US" dirty="0"/>
              <a:t>Implement one existing Swirl lesson</a:t>
            </a:r>
          </a:p>
          <a:p>
            <a:pPr>
              <a:lnSpc>
                <a:spcPct val="130000"/>
              </a:lnSpc>
            </a:pPr>
            <a:r>
              <a:rPr lang="en-US" dirty="0"/>
              <a:t>Create, implement, and share one new Swirl lesson</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7</a:t>
            </a:fld>
            <a:endParaRPr lang="en-GB" sz="1200" dirty="0">
              <a:solidFill>
                <a:srgbClr val="0000FF"/>
              </a:solidFill>
              <a:latin typeface="Arial Black" pitchFamily="34" charset="0"/>
            </a:endParaRPr>
          </a:p>
        </p:txBody>
      </p:sp>
      <p:sp>
        <p:nvSpPr>
          <p:cNvPr id="13" name="Title 7">
            <a:extLst>
              <a:ext uri="{FF2B5EF4-FFF2-40B4-BE49-F238E27FC236}">
                <a16:creationId xmlns:a16="http://schemas.microsoft.com/office/drawing/2014/main" id="{787458DC-61F8-E24B-9BA6-4978A8A55892}"/>
              </a:ext>
            </a:extLst>
          </p:cNvPr>
          <p:cNvSpPr>
            <a:spLocks noGrp="1"/>
          </p:cNvSpPr>
          <p:nvPr>
            <p:ph type="title"/>
          </p:nvPr>
        </p:nvSpPr>
        <p:spPr>
          <a:xfrm>
            <a:off x="838200" y="365125"/>
            <a:ext cx="10515600" cy="1325563"/>
          </a:xfrm>
        </p:spPr>
        <p:txBody>
          <a:bodyPr>
            <a:normAutofit/>
          </a:bodyPr>
          <a:lstStyle/>
          <a:p>
            <a:r>
              <a:rPr lang="en-US" sz="3600" b="1" dirty="0">
                <a:solidFill>
                  <a:srgbClr val="C00000"/>
                </a:solidFill>
                <a:latin typeface="+mn-lt"/>
              </a:rPr>
              <a:t>TIMELINE &amp; COMMITMENT</a:t>
            </a:r>
          </a:p>
        </p:txBody>
      </p:sp>
    </p:spTree>
    <p:extLst>
      <p:ext uri="{BB962C8B-B14F-4D97-AF65-F5344CB8AC3E}">
        <p14:creationId xmlns:p14="http://schemas.microsoft.com/office/powerpoint/2010/main" val="3992203780"/>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1842655" y="1600201"/>
            <a:ext cx="8977745" cy="4525963"/>
          </a:xfrm>
        </p:spPr>
        <p:txBody>
          <a:bodyPr/>
          <a:lstStyle/>
          <a:p>
            <a:pPr>
              <a:lnSpc>
                <a:spcPct val="130000"/>
              </a:lnSpc>
            </a:pPr>
            <a:r>
              <a:rPr lang="en-US" dirty="0"/>
              <a:t>Access to a collection of ready-to-use Swirl lessons. </a:t>
            </a:r>
            <a:r>
              <a:rPr lang="en-US" b="1" dirty="0"/>
              <a:t>Contribute one lesson, leave with over 10 lessons that are ready to implement in your course!</a:t>
            </a:r>
          </a:p>
          <a:p>
            <a:pPr>
              <a:lnSpc>
                <a:spcPct val="130000"/>
              </a:lnSpc>
            </a:pPr>
            <a:r>
              <a:rPr lang="en-US" dirty="0"/>
              <a:t>Online support throughout the process of implementing materials in your course.</a:t>
            </a:r>
          </a:p>
          <a:p>
            <a:pPr>
              <a:lnSpc>
                <a:spcPct val="130000"/>
              </a:lnSpc>
            </a:pPr>
            <a:r>
              <a:rPr lang="en-US" dirty="0"/>
              <a:t>Access to peer mentors on R, Swirl, and effective tips and teaching strategies.</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8</a:t>
            </a:fld>
            <a:endParaRPr lang="en-GB" sz="1200" dirty="0">
              <a:solidFill>
                <a:srgbClr val="0000FF"/>
              </a:solidFill>
              <a:latin typeface="Arial Black" pitchFamily="34" charset="0"/>
            </a:endParaRPr>
          </a:p>
        </p:txBody>
      </p:sp>
      <p:sp>
        <p:nvSpPr>
          <p:cNvPr id="13" name="Title 7">
            <a:extLst>
              <a:ext uri="{FF2B5EF4-FFF2-40B4-BE49-F238E27FC236}">
                <a16:creationId xmlns:a16="http://schemas.microsoft.com/office/drawing/2014/main" id="{CCB36368-01F7-494E-9E7A-D409BB3EA600}"/>
              </a:ext>
            </a:extLst>
          </p:cNvPr>
          <p:cNvSpPr>
            <a:spLocks noGrp="1"/>
          </p:cNvSpPr>
          <p:nvPr>
            <p:ph type="title"/>
          </p:nvPr>
        </p:nvSpPr>
        <p:spPr>
          <a:xfrm>
            <a:off x="838200" y="365125"/>
            <a:ext cx="10515600" cy="1325563"/>
          </a:xfrm>
        </p:spPr>
        <p:txBody>
          <a:bodyPr>
            <a:normAutofit/>
          </a:bodyPr>
          <a:lstStyle/>
          <a:p>
            <a:r>
              <a:rPr lang="en-US" sz="3600" b="1" dirty="0">
                <a:solidFill>
                  <a:srgbClr val="C00000"/>
                </a:solidFill>
                <a:latin typeface="+mn-lt"/>
              </a:rPr>
              <a:t>BENEFITS OF PARTICIPATION</a:t>
            </a:r>
          </a:p>
        </p:txBody>
      </p:sp>
    </p:spTree>
    <p:extLst>
      <p:ext uri="{BB962C8B-B14F-4D97-AF65-F5344CB8AC3E}">
        <p14:creationId xmlns:p14="http://schemas.microsoft.com/office/powerpoint/2010/main" val="1440031368"/>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6477000"/>
            <a:ext cx="9144000" cy="381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9"/>
          <p:cNvSpPr>
            <a:spLocks noGrp="1"/>
          </p:cNvSpPr>
          <p:nvPr>
            <p:ph idx="1"/>
          </p:nvPr>
        </p:nvSpPr>
        <p:spPr>
          <a:xfrm>
            <a:off x="1394435" y="1558637"/>
            <a:ext cx="8950037" cy="4525963"/>
          </a:xfrm>
        </p:spPr>
        <p:txBody>
          <a:bodyPr>
            <a:normAutofit lnSpcReduction="10000"/>
          </a:bodyPr>
          <a:lstStyle/>
          <a:p>
            <a:r>
              <a:rPr lang="en-US" dirty="0"/>
              <a:t>Basic R Programming</a:t>
            </a:r>
          </a:p>
          <a:p>
            <a:r>
              <a:rPr lang="en-US" dirty="0"/>
              <a:t>Handling and Visualizing Data</a:t>
            </a:r>
          </a:p>
          <a:p>
            <a:r>
              <a:rPr lang="en-US" dirty="0"/>
              <a:t>Central Tendency</a:t>
            </a:r>
          </a:p>
          <a:p>
            <a:r>
              <a:rPr lang="en-US" dirty="0"/>
              <a:t>Dispersion</a:t>
            </a:r>
          </a:p>
          <a:p>
            <a:r>
              <a:rPr lang="en-US" dirty="0"/>
              <a:t>Probability</a:t>
            </a:r>
          </a:p>
          <a:p>
            <a:r>
              <a:rPr lang="en-US" dirty="0"/>
              <a:t>Simple Linear Regression</a:t>
            </a:r>
          </a:p>
          <a:p>
            <a:r>
              <a:rPr lang="en-US" dirty="0"/>
              <a:t>GLMs</a:t>
            </a:r>
          </a:p>
          <a:p>
            <a:r>
              <a:rPr lang="en-US" dirty="0"/>
              <a:t>Hypothesis Testing</a:t>
            </a:r>
          </a:p>
          <a:p>
            <a:r>
              <a:rPr lang="en-US" dirty="0"/>
              <a:t>…and many more!</a:t>
            </a:r>
          </a:p>
        </p:txBody>
      </p:sp>
      <p:sp>
        <p:nvSpPr>
          <p:cNvPr id="7" name="Slide Number Placeholder 5"/>
          <p:cNvSpPr txBox="1">
            <a:spLocks/>
          </p:cNvSpPr>
          <p:nvPr/>
        </p:nvSpPr>
        <p:spPr>
          <a:xfrm>
            <a:off x="9552384" y="6401222"/>
            <a:ext cx="792088" cy="412155"/>
          </a:xfrm>
          <a:prstGeom prst="rect">
            <a:avLst/>
          </a:prstGeom>
        </p:spPr>
        <p:txBody>
          <a:bodyPr vert="horz" lIns="91440" tIns="45720" rIns="91440" bIns="45720" rtlCol="0" anchor="ctr"/>
          <a:lstStyle/>
          <a:p>
            <a:pPr algn="r">
              <a:defRPr/>
            </a:pPr>
            <a:r>
              <a:rPr lang="en-GB" sz="1200" dirty="0">
                <a:solidFill>
                  <a:srgbClr val="0000FF"/>
                </a:solidFill>
                <a:latin typeface="Arial Black" pitchFamily="34" charset="0"/>
              </a:rPr>
              <a:t>of 10</a:t>
            </a:r>
          </a:p>
        </p:txBody>
      </p:sp>
      <p:cxnSp>
        <p:nvCxnSpPr>
          <p:cNvPr id="9" name="Straight Connector 8"/>
          <p:cNvCxnSpPr/>
          <p:nvPr/>
        </p:nvCxnSpPr>
        <p:spPr>
          <a:xfrm>
            <a:off x="1559496" y="6741368"/>
            <a:ext cx="8712968"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txBox="1">
            <a:spLocks/>
          </p:cNvSpPr>
          <p:nvPr/>
        </p:nvSpPr>
        <p:spPr>
          <a:xfrm>
            <a:off x="9408368" y="6401222"/>
            <a:ext cx="432048" cy="412155"/>
          </a:xfrm>
          <a:prstGeom prst="rect">
            <a:avLst/>
          </a:prstGeom>
        </p:spPr>
        <p:txBody>
          <a:bodyPr vert="horz" lIns="91440" tIns="45720" rIns="91440" bIns="45720" rtlCol="0" anchor="ctr"/>
          <a:lstStyle/>
          <a:p>
            <a:pPr algn="r">
              <a:defRPr/>
            </a:pPr>
            <a:fld id="{1EC248AB-E565-412B-9D95-9B07D6A4F3F3}" type="slidenum">
              <a:rPr lang="en-GB" sz="1200">
                <a:solidFill>
                  <a:srgbClr val="0000FF"/>
                </a:solidFill>
                <a:latin typeface="Arial Black" pitchFamily="34" charset="0"/>
              </a:rPr>
              <a:pPr algn="r">
                <a:defRPr/>
              </a:pPr>
              <a:t>9</a:t>
            </a:fld>
            <a:endParaRPr lang="en-GB" sz="1200" dirty="0">
              <a:solidFill>
                <a:srgbClr val="0000FF"/>
              </a:solidFill>
              <a:latin typeface="Arial Black" pitchFamily="34" charset="0"/>
            </a:endParaRPr>
          </a:p>
        </p:txBody>
      </p:sp>
      <p:sp>
        <p:nvSpPr>
          <p:cNvPr id="13" name="Title 7">
            <a:extLst>
              <a:ext uri="{FF2B5EF4-FFF2-40B4-BE49-F238E27FC236}">
                <a16:creationId xmlns:a16="http://schemas.microsoft.com/office/drawing/2014/main" id="{49AA010C-73FE-9145-97A8-6231838B656F}"/>
              </a:ext>
            </a:extLst>
          </p:cNvPr>
          <p:cNvSpPr>
            <a:spLocks noGrp="1"/>
          </p:cNvSpPr>
          <p:nvPr>
            <p:ph type="title"/>
          </p:nvPr>
        </p:nvSpPr>
        <p:spPr>
          <a:xfrm>
            <a:off x="658180" y="383033"/>
            <a:ext cx="10515600" cy="1325563"/>
          </a:xfrm>
        </p:spPr>
        <p:txBody>
          <a:bodyPr>
            <a:normAutofit/>
          </a:bodyPr>
          <a:lstStyle/>
          <a:p>
            <a:r>
              <a:rPr lang="en-US" sz="3600" b="1" dirty="0">
                <a:solidFill>
                  <a:srgbClr val="C00000"/>
                </a:solidFill>
                <a:latin typeface="+mn-lt"/>
              </a:rPr>
              <a:t>EXISTING SWIRL LESSONS</a:t>
            </a:r>
          </a:p>
        </p:txBody>
      </p:sp>
      <p:pic>
        <p:nvPicPr>
          <p:cNvPr id="5" name="Picture 4">
            <a:extLst>
              <a:ext uri="{FF2B5EF4-FFF2-40B4-BE49-F238E27FC236}">
                <a16:creationId xmlns:a16="http://schemas.microsoft.com/office/drawing/2014/main" id="{4F87D377-3939-3A40-ACEF-BE1DDDB234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3460" y="1070637"/>
            <a:ext cx="4950395" cy="3897119"/>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6E40299B-2D18-7946-BDF3-01C4BB480686}"/>
              </a:ext>
            </a:extLst>
          </p:cNvPr>
          <p:cNvSpPr txBox="1"/>
          <p:nvPr/>
        </p:nvSpPr>
        <p:spPr>
          <a:xfrm>
            <a:off x="6308584" y="5152804"/>
            <a:ext cx="5320145" cy="954107"/>
          </a:xfrm>
          <a:prstGeom prst="rect">
            <a:avLst/>
          </a:prstGeom>
          <a:noFill/>
        </p:spPr>
        <p:txBody>
          <a:bodyPr wrap="square" rtlCol="0">
            <a:spAutoFit/>
          </a:bodyPr>
          <a:lstStyle/>
          <a:p>
            <a:pPr algn="ctr"/>
            <a:r>
              <a:rPr lang="en-US" sz="2800" b="1" dirty="0">
                <a:solidFill>
                  <a:srgbClr val="C00000"/>
                </a:solidFill>
              </a:rPr>
              <a:t>FREE ACCESS TO RESOURCES ON QUBESHUB PAGE</a:t>
            </a:r>
          </a:p>
        </p:txBody>
      </p:sp>
    </p:spTree>
    <p:extLst>
      <p:ext uri="{BB962C8B-B14F-4D97-AF65-F5344CB8AC3E}">
        <p14:creationId xmlns:p14="http://schemas.microsoft.com/office/powerpoint/2010/main" val="3867605129"/>
      </p:ext>
    </p:extLst>
  </p:cSld>
  <p:clrMapOvr>
    <a:masterClrMapping/>
  </p:clrMapOvr>
  <p:transition advClick="0"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8" fill="hold" nodeType="clickEffect">
                                  <p:stCondLst>
                                    <p:cond delay="0"/>
                                  </p:stCondLst>
                                  <p:childTnLst>
                                    <p:anim calcmode="lin" valueType="num">
                                      <p:cBhvr>
                                        <p:cTn id="6" dur="20000"/>
                                        <p:tgtEl>
                                          <p:spTgt spid="9"/>
                                        </p:tgtEl>
                                        <p:attrNameLst>
                                          <p:attrName>ppt_x</p:attrName>
                                        </p:attrNameLst>
                                      </p:cBhvr>
                                      <p:tavLst>
                                        <p:tav tm="0">
                                          <p:val>
                                            <p:strVal val="ppt_x"/>
                                          </p:val>
                                        </p:tav>
                                        <p:tav tm="100000">
                                          <p:val>
                                            <p:strVal val="ppt_x-ppt_w/2"/>
                                          </p:val>
                                        </p:tav>
                                      </p:tavLst>
                                    </p:anim>
                                    <p:anim calcmode="lin" valueType="num">
                                      <p:cBhvr>
                                        <p:cTn id="7" dur="20000"/>
                                        <p:tgtEl>
                                          <p:spTgt spid="9"/>
                                        </p:tgtEl>
                                        <p:attrNameLst>
                                          <p:attrName>ppt_y</p:attrName>
                                        </p:attrNameLst>
                                      </p:cBhvr>
                                      <p:tavLst>
                                        <p:tav tm="0">
                                          <p:val>
                                            <p:strVal val="ppt_y"/>
                                          </p:val>
                                        </p:tav>
                                        <p:tav tm="100000">
                                          <p:val>
                                            <p:strVal val="ppt_y"/>
                                          </p:val>
                                        </p:tav>
                                      </p:tavLst>
                                    </p:anim>
                                    <p:anim calcmode="lin" valueType="num">
                                      <p:cBhvr>
                                        <p:cTn id="8" dur="20000"/>
                                        <p:tgtEl>
                                          <p:spTgt spid="9"/>
                                        </p:tgtEl>
                                        <p:attrNameLst>
                                          <p:attrName>ppt_w</p:attrName>
                                        </p:attrNameLst>
                                      </p:cBhvr>
                                      <p:tavLst>
                                        <p:tav tm="0">
                                          <p:val>
                                            <p:strVal val="ppt_w"/>
                                          </p:val>
                                        </p:tav>
                                        <p:tav tm="100000">
                                          <p:val>
                                            <p:fltVal val="0"/>
                                          </p:val>
                                        </p:tav>
                                      </p:tavLst>
                                    </p:anim>
                                    <p:anim calcmode="lin" valueType="num">
                                      <p:cBhvr>
                                        <p:cTn id="9" dur="20000"/>
                                        <p:tgtEl>
                                          <p:spTgt spid="9"/>
                                        </p:tgtEl>
                                        <p:attrNameLst>
                                          <p:attrName>ppt_h</p:attrName>
                                        </p:attrNameLst>
                                      </p:cBhvr>
                                      <p:tavLst>
                                        <p:tav tm="0">
                                          <p:val>
                                            <p:strVal val="ppt_h"/>
                                          </p:val>
                                        </p:tav>
                                        <p:tav tm="100000">
                                          <p:val>
                                            <p:strVal val="ppt_h"/>
                                          </p:val>
                                        </p:tav>
                                      </p:tavLst>
                                    </p:anim>
                                    <p:set>
                                      <p:cBhvr>
                                        <p:cTn id="10" dur="1" fill="hold">
                                          <p:stCondLst>
                                            <p:cond delay="19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600</Words>
  <Application>Microsoft Macintosh PowerPoint</Application>
  <PresentationFormat>Widescreen</PresentationFormat>
  <Paragraphs>73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Black</vt:lpstr>
      <vt:lpstr>Calibri</vt:lpstr>
      <vt:lpstr>Calibri Light</vt:lpstr>
      <vt:lpstr>Office Theme</vt:lpstr>
      <vt:lpstr>PowerPoint Presentation</vt:lpstr>
      <vt:lpstr>PowerPoint Presentation</vt:lpstr>
      <vt:lpstr>WHO IS THIS FOR?</vt:lpstr>
      <vt:lpstr>IN THIS FMN, PARTICIPANTS WILL…</vt:lpstr>
      <vt:lpstr>PowerPoint Presentation</vt:lpstr>
      <vt:lpstr>PowerPoint Presentation</vt:lpstr>
      <vt:lpstr>TIMELINE &amp; COMMITMENT</vt:lpstr>
      <vt:lpstr>BENEFITS OF PARTICIPATION</vt:lpstr>
      <vt:lpstr>EXISTING SWIRL LESSONS</vt:lpstr>
      <vt:lpstr>APPLY NOW!</vt:lpstr>
    </vt:vector>
  </TitlesOfParts>
  <Company>Radford University</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Pecha Kucha template</dc:title>
  <dc:creator>Fleming-Davies, Arietta</dc:creator>
  <cp:lastModifiedBy>Microsoft Office User</cp:lastModifiedBy>
  <cp:revision>9</cp:revision>
  <dcterms:created xsi:type="dcterms:W3CDTF">2016-06-22T17:59:18Z</dcterms:created>
  <dcterms:modified xsi:type="dcterms:W3CDTF">2018-06-23T14:57:13Z</dcterms:modified>
</cp:coreProperties>
</file>