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9" r:id="rId4"/>
    <p:sldId id="278" r:id="rId5"/>
    <p:sldId id="280" r:id="rId6"/>
    <p:sldId id="281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578" autoAdjust="0"/>
  </p:normalViewPr>
  <p:slideViewPr>
    <p:cSldViewPr snapToGrid="0">
      <p:cViewPr varScale="1">
        <p:scale>
          <a:sx n="86" d="100"/>
          <a:sy n="86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83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3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3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3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20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1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25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2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F843E-953D-419A-B099-201F7F620DB2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5DA9-16A2-400A-884C-26C759FF3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7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2.0/deed.en" TargetMode="External"/><Relationship Id="rId2" Type="http://schemas.openxmlformats.org/officeDocument/2006/relationships/hyperlink" Target="https://en.wikipedia.org/wiki/en:Creative_Comm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ticdetritus.com/2012/04/02/all-i-have-to-do-is-write-it-up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deed.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pedia.com/index.php/Lactose_intolerance" TargetMode="External"/><Relationship Id="rId2" Type="http://schemas.openxmlformats.org/officeDocument/2006/relationships/hyperlink" Target="https://www.hhmi.org/biointeractive/making-fittest-got-lactase-co-evolution-genes-and-cultu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hhmi.org/biointeractive/got-lactase-blood-glucose-data-analysis" TargetMode="External"/><Relationship Id="rId4" Type="http://schemas.openxmlformats.org/officeDocument/2006/relationships/hyperlink" Target="http://bmjopen.bmj.com/content/bmjopen/1/1/e000125.full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Lactase Persistence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90654" y="1600201"/>
            <a:ext cx="573808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Collaborators</a:t>
            </a:r>
          </a:p>
          <a:p>
            <a:pPr lvl="1"/>
            <a:r>
              <a:rPr lang="en-US" sz="2200" dirty="0"/>
              <a:t>Hilary Engebretson</a:t>
            </a:r>
          </a:p>
          <a:p>
            <a:pPr lvl="1"/>
            <a:r>
              <a:rPr lang="en-US" sz="2200" dirty="0"/>
              <a:t>Kam </a:t>
            </a:r>
            <a:r>
              <a:rPr lang="en-US" sz="2200" dirty="0" err="1"/>
              <a:t>Dahlquist</a:t>
            </a:r>
            <a:endParaRPr lang="en-US" sz="2200" dirty="0"/>
          </a:p>
          <a:p>
            <a:pPr lvl="1"/>
            <a:r>
              <a:rPr lang="en-US" sz="2200" dirty="0" err="1"/>
              <a:t>Perse</a:t>
            </a:r>
            <a:r>
              <a:rPr lang="en-US" sz="2200" dirty="0"/>
              <a:t> Lewis</a:t>
            </a:r>
          </a:p>
          <a:p>
            <a:pPr lvl="1"/>
            <a:r>
              <a:rPr lang="en-US" sz="2200" dirty="0"/>
              <a:t>Marcelle Darby</a:t>
            </a:r>
            <a:endParaRPr lang="en-US" dirty="0"/>
          </a:p>
          <a:p>
            <a:r>
              <a:rPr lang="en-US" dirty="0"/>
              <a:t>Shared starting point</a:t>
            </a:r>
          </a:p>
          <a:p>
            <a:pPr lvl="1"/>
            <a:r>
              <a:rPr lang="en-US" dirty="0"/>
              <a:t>The genetic story of the enzyme lactase</a:t>
            </a:r>
          </a:p>
          <a:p>
            <a:pPr lvl="1"/>
            <a:r>
              <a:rPr lang="en-US" dirty="0"/>
              <a:t>All mammals make lactase as infants so that they can digest the milk sugar lactose</a:t>
            </a:r>
          </a:p>
          <a:p>
            <a:pPr lvl="1"/>
            <a:r>
              <a:rPr lang="en-US" dirty="0"/>
              <a:t>Humans are the only mammals in which </a:t>
            </a:r>
            <a:r>
              <a:rPr lang="en-US" i="1" dirty="0"/>
              <a:t>some</a:t>
            </a:r>
            <a:r>
              <a:rPr lang="en-US" dirty="0"/>
              <a:t> adults still make lactase</a:t>
            </a:r>
          </a:p>
          <a:p>
            <a:r>
              <a:rPr lang="en-US" dirty="0"/>
              <a:t>Leads to three separate teaching resources…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1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3406E32-B25B-4B04-9A87-E54BF3EFF948}"/>
              </a:ext>
            </a:extLst>
          </p:cNvPr>
          <p:cNvSpPr txBox="1"/>
          <p:nvPr/>
        </p:nvSpPr>
        <p:spPr>
          <a:xfrm>
            <a:off x="6501652" y="5584931"/>
            <a:ext cx="52872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Wikimedia commons; licensed under the </a:t>
            </a:r>
            <a:r>
              <a:rPr lang="en-US" sz="900" dirty="0">
                <a:hlinkClick r:id="rId2" tooltip="w:en:Creative Commons"/>
              </a:rPr>
              <a:t>Creative Commons</a:t>
            </a:r>
            <a:r>
              <a:rPr lang="en-US" sz="900" dirty="0"/>
              <a:t> </a:t>
            </a:r>
            <a:r>
              <a:rPr lang="en-US" sz="900" dirty="0">
                <a:hlinkClick r:id="rId3"/>
              </a:rPr>
              <a:t>Attribution-Share Alike 2.0 Generic</a:t>
            </a:r>
            <a:r>
              <a:rPr lang="en-US" sz="900" dirty="0"/>
              <a:t> license.</a:t>
            </a:r>
            <a:endParaRPr lang="en-US" sz="500" dirty="0"/>
          </a:p>
        </p:txBody>
      </p:sp>
      <p:pic>
        <p:nvPicPr>
          <p:cNvPr id="1026" name="Picture 2" descr="https://upload.wikimedia.org/wikipedia/commons/b/b4/Elephant_breastfeading.jpg">
            <a:extLst>
              <a:ext uri="{FF2B5EF4-FFF2-40B4-BE49-F238E27FC236}">
                <a16:creationId xmlns:a16="http://schemas.microsoft.com/office/drawing/2014/main" xmlns="" id="{F36DEEFD-DC6B-4D4A-A44A-3ED09DC59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652" y="1733567"/>
            <a:ext cx="5034114" cy="377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0061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86350"/>
            <a:ext cx="10515600" cy="1325563"/>
          </a:xfrm>
        </p:spPr>
        <p:txBody>
          <a:bodyPr/>
          <a:lstStyle/>
          <a:p>
            <a:r>
              <a:rPr lang="en-US" smtClean="0"/>
              <a:t>Integrating Western science and Indigenous ways of knowing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10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/>
          <a:stretch/>
        </p:blipFill>
        <p:spPr>
          <a:xfrm>
            <a:off x="167268" y="1357956"/>
            <a:ext cx="8939428" cy="50855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66663" y="1391409"/>
            <a:ext cx="27097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Guiding Principles of Indigenous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mtClean="0"/>
              <a:t>Reciprocity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mtClean="0"/>
              <a:t>Respect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mtClean="0"/>
              <a:t>Relevance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smtClean="0"/>
              <a:t>Responsibility</a:t>
            </a:r>
            <a:endParaRPr lang="en-US" sz="2800"/>
          </a:p>
        </p:txBody>
      </p:sp>
      <p:sp>
        <p:nvSpPr>
          <p:cNvPr id="6" name="Rectangle 5"/>
          <p:cNvSpPr/>
          <p:nvPr/>
        </p:nvSpPr>
        <p:spPr>
          <a:xfrm>
            <a:off x="8326244" y="6186156"/>
            <a:ext cx="38657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>
                <a:hlinkClick r:id="rId3"/>
              </a:rPr>
              <a:t>https://clasticdetritus.com/2012/04/02/all-i-have-to-do-is-write-it-up/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492670501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Resource 1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600201"/>
            <a:ext cx="9220200" cy="4525963"/>
          </a:xfrm>
        </p:spPr>
        <p:txBody>
          <a:bodyPr/>
          <a:lstStyle/>
          <a:p>
            <a:r>
              <a:rPr lang="en-US" dirty="0"/>
              <a:t>LEAD: Hilary Engebretson</a:t>
            </a:r>
          </a:p>
          <a:p>
            <a:r>
              <a:rPr lang="en-US" dirty="0"/>
              <a:t>COURSE: Human Anatomy &amp; Physiology (200 level)</a:t>
            </a:r>
          </a:p>
          <a:p>
            <a:r>
              <a:rPr lang="en-US" dirty="0"/>
              <a:t>NEED: material to help students learn and practice…</a:t>
            </a:r>
          </a:p>
          <a:p>
            <a:pPr lvl="1"/>
            <a:r>
              <a:rPr lang="en-US" dirty="0"/>
              <a:t>Physiology of carbohydrate digestion</a:t>
            </a:r>
          </a:p>
          <a:p>
            <a:pPr lvl="1"/>
            <a:r>
              <a:rPr lang="en-US" dirty="0"/>
              <a:t>Scientific literacy</a:t>
            </a:r>
          </a:p>
          <a:p>
            <a:pPr lvl="1"/>
            <a:r>
              <a:rPr lang="en-US" dirty="0"/>
              <a:t>Quantitative literacy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2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050" name="Picture 2" descr="File:Abetalipoproteinemia - intermed mag.jpg">
            <a:extLst>
              <a:ext uri="{FF2B5EF4-FFF2-40B4-BE49-F238E27FC236}">
                <a16:creationId xmlns:a16="http://schemas.microsoft.com/office/drawing/2014/main" xmlns="" id="{37D9629A-7D3D-49E9-B824-C3CFC49391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2" r="11419" b="17787"/>
          <a:stretch/>
        </p:blipFill>
        <p:spPr bwMode="auto">
          <a:xfrm>
            <a:off x="8790039" y="423556"/>
            <a:ext cx="2816942" cy="489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8E41DD-994C-4883-8539-2BD3AD075810}"/>
              </a:ext>
            </a:extLst>
          </p:cNvPr>
          <p:cNvSpPr txBox="1"/>
          <p:nvPr/>
        </p:nvSpPr>
        <p:spPr>
          <a:xfrm>
            <a:off x="8790039" y="5314335"/>
            <a:ext cx="3087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Wikimedia commons; licensed under the </a:t>
            </a:r>
            <a:r>
              <a:rPr lang="en-US" sz="1000" dirty="0">
                <a:hlinkClick r:id="rId3" tooltip="w:en:Creative Commons"/>
              </a:rPr>
              <a:t>Creative Commons</a:t>
            </a:r>
            <a:r>
              <a:rPr lang="en-US" sz="1000" dirty="0"/>
              <a:t> </a:t>
            </a:r>
            <a:r>
              <a:rPr lang="en-US" sz="1000" dirty="0">
                <a:hlinkClick r:id="rId4"/>
              </a:rPr>
              <a:t>Attribution-Share Alike 3.0 </a:t>
            </a:r>
            <a:r>
              <a:rPr lang="en-US" sz="1000" dirty="0" err="1">
                <a:hlinkClick r:id="rId4"/>
              </a:rPr>
              <a:t>Unported</a:t>
            </a:r>
            <a:r>
              <a:rPr lang="en-US" sz="1000" dirty="0"/>
              <a:t> license</a:t>
            </a:r>
          </a:p>
        </p:txBody>
      </p:sp>
    </p:spTree>
    <p:extLst>
      <p:ext uri="{BB962C8B-B14F-4D97-AF65-F5344CB8AC3E}">
        <p14:creationId xmlns:p14="http://schemas.microsoft.com/office/powerpoint/2010/main" val="278352155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Resource 1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199" y="1600201"/>
            <a:ext cx="9780639" cy="4525963"/>
          </a:xfrm>
        </p:spPr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HHMI video – The making of the fittest: Got lactase?</a:t>
            </a:r>
          </a:p>
          <a:p>
            <a:pPr marL="457200" lvl="1" indent="0">
              <a:buNone/>
            </a:pPr>
            <a:r>
              <a:rPr lang="en-US" sz="1800" dirty="0">
                <a:hlinkClick r:id="rId2"/>
              </a:rPr>
              <a:t>https://www.hhmi.org/biointeractive/making-fittest-got-lactase-co-evolution-genes-and-culture</a:t>
            </a:r>
            <a:r>
              <a:rPr lang="en-US" sz="1800" dirty="0"/>
              <a:t> </a:t>
            </a:r>
          </a:p>
          <a:p>
            <a:pPr lvl="1"/>
            <a:r>
              <a:rPr lang="en-US" dirty="0" err="1"/>
              <a:t>SNPedia</a:t>
            </a:r>
            <a:r>
              <a:rPr lang="en-US" dirty="0"/>
              <a:t> page on Lactose Intolerance</a:t>
            </a:r>
          </a:p>
          <a:p>
            <a:pPr marL="457200" lvl="1" indent="0">
              <a:buNone/>
            </a:pPr>
            <a:r>
              <a:rPr lang="en-US" sz="1800" u="sng" dirty="0">
                <a:hlinkClick r:id="rId3"/>
              </a:rPr>
              <a:t>https://www.snpedia.com/index.php/Lactose_intolerance</a:t>
            </a:r>
            <a:r>
              <a:rPr lang="en-US" sz="1800" dirty="0"/>
              <a:t> </a:t>
            </a:r>
          </a:p>
          <a:p>
            <a:pPr lvl="1"/>
            <a:r>
              <a:rPr lang="en-US" dirty="0"/>
              <a:t>Primary research article – The European lactase persistence genotype…</a:t>
            </a:r>
          </a:p>
          <a:p>
            <a:pPr marL="457200" lvl="1" indent="0">
              <a:buNone/>
            </a:pPr>
            <a:r>
              <a:rPr lang="en-US" sz="1800" u="sng" dirty="0">
                <a:hlinkClick r:id="rId4"/>
              </a:rPr>
              <a:t>http://bmjopen.bmj.com/content/bmjopen/1/1/e000125.full.pdf</a:t>
            </a:r>
            <a:r>
              <a:rPr lang="en-US" sz="1800" dirty="0"/>
              <a:t> </a:t>
            </a:r>
          </a:p>
          <a:p>
            <a:pPr lvl="1"/>
            <a:r>
              <a:rPr lang="en-US" dirty="0"/>
              <a:t>HHMI activity – Got lactase? Blood-glucose data analysis</a:t>
            </a:r>
          </a:p>
          <a:p>
            <a:pPr marL="457200" lvl="1" indent="0">
              <a:buNone/>
            </a:pPr>
            <a:r>
              <a:rPr lang="en-US" sz="1800" dirty="0">
                <a:hlinkClick r:id="rId5"/>
              </a:rPr>
              <a:t>https://www.hhmi.org/biointeractive/got-lactase-blood-glucose-data-analysis</a:t>
            </a:r>
            <a:r>
              <a:rPr lang="en-US" sz="1800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3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03831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Resource 1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199" y="1600201"/>
            <a:ext cx="10916265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PRODUCT (in process!) is a 3-part activity</a:t>
            </a:r>
          </a:p>
          <a:p>
            <a:pPr lvl="1"/>
            <a:r>
              <a:rPr lang="en-US" dirty="0"/>
              <a:t>Part 1: </a:t>
            </a:r>
            <a:r>
              <a:rPr lang="en-US" sz="1800" dirty="0"/>
              <a:t>COMPLETED BY STUDENTS BEFORE COMING TO CLASS (AS PREPARATION)</a:t>
            </a:r>
          </a:p>
          <a:p>
            <a:pPr marL="914400" lvl="2" indent="0">
              <a:buNone/>
            </a:pPr>
            <a:r>
              <a:rPr lang="en-US" dirty="0"/>
              <a:t>Students watch HHMI video</a:t>
            </a:r>
          </a:p>
          <a:p>
            <a:pPr marL="914400" lvl="2" indent="0">
              <a:buNone/>
            </a:pPr>
            <a:r>
              <a:rPr lang="en-US" dirty="0"/>
              <a:t>Students synthesize provided physiology &amp; genetics background information </a:t>
            </a:r>
          </a:p>
          <a:p>
            <a:pPr marL="914400" lvl="2" indent="0">
              <a:buNone/>
            </a:pPr>
            <a:r>
              <a:rPr lang="en-US" dirty="0"/>
              <a:t>Students read primary literary article</a:t>
            </a:r>
          </a:p>
          <a:p>
            <a:pPr lvl="1"/>
            <a:r>
              <a:rPr lang="en-US" dirty="0"/>
              <a:t>Part 2: </a:t>
            </a:r>
            <a:r>
              <a:rPr lang="en-US" sz="1800" dirty="0"/>
              <a:t>COMPLETED BY STUDENTS IN CLASS (AS GROUPS)</a:t>
            </a:r>
            <a:endParaRPr lang="en-US" dirty="0"/>
          </a:p>
          <a:p>
            <a:pPr marL="914400" lvl="2" indent="0">
              <a:buNone/>
            </a:pPr>
            <a:r>
              <a:rPr lang="en-US" dirty="0"/>
              <a:t>Students work through directed activities with research article </a:t>
            </a:r>
          </a:p>
          <a:p>
            <a:pPr marL="914400" lvl="2" indent="0">
              <a:buNone/>
            </a:pPr>
            <a:r>
              <a:rPr lang="en-US" dirty="0"/>
              <a:t>Students interpret tables in article</a:t>
            </a:r>
          </a:p>
          <a:p>
            <a:pPr marL="914400" lvl="2" indent="0">
              <a:buNone/>
            </a:pPr>
            <a:r>
              <a:rPr lang="en-US" dirty="0"/>
              <a:t>Students build a graph to represent data from article</a:t>
            </a:r>
          </a:p>
          <a:p>
            <a:pPr lvl="1"/>
            <a:r>
              <a:rPr lang="en-US" dirty="0"/>
              <a:t>Part 3: </a:t>
            </a:r>
            <a:r>
              <a:rPr lang="en-US" sz="1900" dirty="0"/>
              <a:t>COMPLETED BY STUDENTS INDIVIDUALLY (AS CUMULATIVE ASSESSMENT)</a:t>
            </a:r>
          </a:p>
          <a:p>
            <a:pPr marL="914400" lvl="2" indent="0">
              <a:buNone/>
            </a:pPr>
            <a:r>
              <a:rPr lang="en-US" dirty="0"/>
              <a:t>Students graph new data set</a:t>
            </a:r>
          </a:p>
          <a:p>
            <a:pPr marL="914400" lvl="2" indent="0">
              <a:buNone/>
            </a:pPr>
            <a:r>
              <a:rPr lang="en-US" dirty="0"/>
              <a:t>Students interpret graph</a:t>
            </a:r>
          </a:p>
          <a:p>
            <a:pPr marL="914400" lvl="2" indent="0">
              <a:buNone/>
            </a:pPr>
            <a:r>
              <a:rPr lang="en-US" dirty="0"/>
              <a:t>Students make predictions from graph</a:t>
            </a:r>
          </a:p>
          <a:p>
            <a:pPr lvl="1"/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4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7059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81100" y="131284"/>
            <a:ext cx="9163372" cy="1325563"/>
          </a:xfrm>
        </p:spPr>
        <p:txBody>
          <a:bodyPr/>
          <a:lstStyle/>
          <a:p>
            <a:pPr algn="ctr"/>
            <a:r>
              <a:rPr lang="en-US" smtClean="0"/>
              <a:t>De-colonizing the Lactase Persistence Evo-Ed slide deck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5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553" y="222692"/>
            <a:ext cx="1879230" cy="21555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alphaModFix amt="18000"/>
          </a:blip>
          <a:srcRect l="67825" t="37243" r="-1" b="3791"/>
          <a:stretch/>
        </p:blipFill>
        <p:spPr>
          <a:xfrm rot="632473">
            <a:off x="225685" y="2022278"/>
            <a:ext cx="2472438" cy="4531167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8052368" y="5357134"/>
            <a:ext cx="3792119" cy="987682"/>
            <a:chOff x="86310" y="4068452"/>
            <a:chExt cx="9020705" cy="23495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2180" r="22218"/>
            <a:stretch/>
          </p:blipFill>
          <p:spPr>
            <a:xfrm>
              <a:off x="86310" y="4068452"/>
              <a:ext cx="906146" cy="23495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2180" r="22218"/>
            <a:stretch/>
          </p:blipFill>
          <p:spPr>
            <a:xfrm>
              <a:off x="992456" y="4068452"/>
              <a:ext cx="906146" cy="23495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2180" r="22218"/>
            <a:stretch/>
          </p:blipFill>
          <p:spPr>
            <a:xfrm>
              <a:off x="1898603" y="4068452"/>
              <a:ext cx="906146" cy="23495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22180" r="22218"/>
            <a:stretch/>
          </p:blipFill>
          <p:spPr>
            <a:xfrm>
              <a:off x="2804749" y="4068452"/>
              <a:ext cx="906146" cy="23495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22180" r="22218"/>
            <a:stretch/>
          </p:blipFill>
          <p:spPr>
            <a:xfrm>
              <a:off x="3710896" y="4068452"/>
              <a:ext cx="906146" cy="23495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22180" r="22218"/>
            <a:stretch/>
          </p:blipFill>
          <p:spPr>
            <a:xfrm>
              <a:off x="4617042" y="4068452"/>
              <a:ext cx="906146" cy="23495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/>
            <a:srcRect l="22180" r="22218"/>
            <a:stretch/>
          </p:blipFill>
          <p:spPr>
            <a:xfrm>
              <a:off x="5523189" y="4068452"/>
              <a:ext cx="906146" cy="23495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/>
            <a:srcRect l="22180" r="22218"/>
            <a:stretch/>
          </p:blipFill>
          <p:spPr>
            <a:xfrm>
              <a:off x="6429335" y="4068452"/>
              <a:ext cx="906146" cy="23495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4"/>
            <a:srcRect l="22180" r="22218"/>
            <a:stretch/>
          </p:blipFill>
          <p:spPr>
            <a:xfrm>
              <a:off x="7335481" y="4068452"/>
              <a:ext cx="906146" cy="23495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4"/>
            <a:srcRect l="22180" r="22218"/>
            <a:stretch/>
          </p:blipFill>
          <p:spPr>
            <a:xfrm>
              <a:off x="8200869" y="4068452"/>
              <a:ext cx="906146" cy="23495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2180" t="44692" r="22218"/>
            <a:stretch/>
          </p:blipFill>
          <p:spPr>
            <a:xfrm>
              <a:off x="2804749" y="5118484"/>
              <a:ext cx="910586" cy="1299467"/>
            </a:xfrm>
            <a:prstGeom prst="rect">
              <a:avLst/>
            </a:prstGeom>
          </p:spPr>
        </p:pic>
      </p:grpSp>
      <p:pic>
        <p:nvPicPr>
          <p:cNvPr id="26" name="Picture 25" descr="lactase cramp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711" y="2859667"/>
            <a:ext cx="1020464" cy="2007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229" y="1501080"/>
            <a:ext cx="95686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All images of people in the slide deck are of men.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In the text, “humans” are conflated with “Europeans”.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Pastoralism and selection for the lactase persistence allele are presented as “advances.”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smtClean="0"/>
              <a:t>This implies that groups with the non-persistent allele are somehow deficient.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smtClean="0"/>
              <a:t>This could lead to misconceptions that dairying caused the mutation to occur.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smtClean="0"/>
              <a:t>We will remedy by showing a timeline of civilization for two lactase persistent groups and two lactase non-persistent groups in parallel.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The story of the lactase persistence allele arising independently in Africa is at the end of the presentation and reads like an afterthought.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All prehistoric artefacts need to be attributed to their group of origin.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485566" y="6069779"/>
            <a:ext cx="4923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Leads: Kam Dahlquist, Perse Lewis, Marcelle Darby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93207" y="2619925"/>
            <a:ext cx="28055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/>
              <a:t>http://www.evo-ed.org/Pages/Lactase/index.html</a:t>
            </a:r>
          </a:p>
        </p:txBody>
      </p:sp>
    </p:spTree>
    <p:extLst>
      <p:ext uri="{BB962C8B-B14F-4D97-AF65-F5344CB8AC3E}">
        <p14:creationId xmlns:p14="http://schemas.microsoft.com/office/powerpoint/2010/main" val="454125192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69670" y="15318"/>
            <a:ext cx="9745980" cy="1325563"/>
          </a:xfrm>
        </p:spPr>
        <p:txBody>
          <a:bodyPr/>
          <a:lstStyle/>
          <a:p>
            <a:r>
              <a:rPr lang="en-US" smtClean="0"/>
              <a:t>These types of biases impact public health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6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4257" t="17174" r="11903" b="15562"/>
          <a:stretch/>
        </p:blipFill>
        <p:spPr>
          <a:xfrm>
            <a:off x="116810" y="1100753"/>
            <a:ext cx="7404409" cy="53762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24182" y="1401341"/>
            <a:ext cx="528486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222250">
              <a:buFont typeface="Arial" panose="020B0604020202020204" pitchFamily="34" charset="0"/>
              <a:buChar char="•"/>
            </a:pPr>
            <a:r>
              <a:rPr lang="en-US" sz="2400" b="1"/>
              <a:t>According to Morales et al. (2011):</a:t>
            </a:r>
          </a:p>
          <a:p>
            <a:pPr marL="692150" lvl="2" indent="-234950">
              <a:buFont typeface="Arial" panose="020B0604020202020204" pitchFamily="34" charset="0"/>
              <a:buChar char="•"/>
            </a:pPr>
            <a:r>
              <a:rPr lang="en-US" sz="2000" b="1"/>
              <a:t>WHO recommends consumption </a:t>
            </a:r>
            <a:r>
              <a:rPr lang="en-US" sz="2000" b="1"/>
              <a:t>of </a:t>
            </a:r>
            <a:endParaRPr lang="en-US" sz="2000" b="1" smtClean="0"/>
          </a:p>
          <a:p>
            <a:pPr marL="685800" lvl="2"/>
            <a:r>
              <a:rPr lang="en-US" sz="2000" b="1" smtClean="0"/>
              <a:t>240 </a:t>
            </a:r>
            <a:r>
              <a:rPr lang="en-US" sz="2000" b="1"/>
              <a:t>liters of milk per person </a:t>
            </a:r>
            <a:r>
              <a:rPr lang="en-US" sz="2000" b="1"/>
              <a:t>per </a:t>
            </a:r>
            <a:r>
              <a:rPr lang="en-US" sz="2000" b="1" smtClean="0"/>
              <a:t>year</a:t>
            </a:r>
          </a:p>
          <a:p>
            <a:pPr marL="685800" lvl="2"/>
            <a:r>
              <a:rPr lang="en-US" sz="2000" b="1" smtClean="0"/>
              <a:t>or 3 </a:t>
            </a:r>
            <a:r>
              <a:rPr lang="en-US" sz="2000" b="1"/>
              <a:t>servings </a:t>
            </a:r>
            <a:r>
              <a:rPr lang="en-US" sz="2000" b="1"/>
              <a:t>of </a:t>
            </a:r>
            <a:r>
              <a:rPr lang="en-US" sz="2000" b="1" smtClean="0"/>
              <a:t>8 ounces </a:t>
            </a:r>
            <a:r>
              <a:rPr lang="en-US" sz="2000" b="1"/>
              <a:t>per </a:t>
            </a:r>
            <a:r>
              <a:rPr lang="en-US" sz="2000" b="1" smtClean="0"/>
              <a:t>day.</a:t>
            </a:r>
            <a:endParaRPr lang="en-US" sz="2000" b="1"/>
          </a:p>
          <a:p>
            <a:pPr marL="692150" lvl="2" indent="-234950">
              <a:buFont typeface="Arial" panose="020B0604020202020204" pitchFamily="34" charset="0"/>
              <a:buChar char="•"/>
            </a:pPr>
            <a:endParaRPr lang="en-US" sz="2000" b="1" smtClean="0"/>
          </a:p>
          <a:p>
            <a:pPr marL="692150" lvl="2" indent="-234950">
              <a:buFont typeface="Arial" panose="020B0604020202020204" pitchFamily="34" charset="0"/>
              <a:buChar char="•"/>
            </a:pPr>
            <a:r>
              <a:rPr lang="en-US" sz="2000" b="1" smtClean="0"/>
              <a:t>Effective </a:t>
            </a:r>
            <a:r>
              <a:rPr lang="en-US" sz="2000" b="1"/>
              <a:t>consumption of dairy products and calcium in Chile remains below this </a:t>
            </a:r>
            <a:r>
              <a:rPr lang="en-US" sz="2000" b="1"/>
              <a:t>recommendation </a:t>
            </a:r>
            <a:r>
              <a:rPr lang="en-US" sz="2000" b="1" smtClean="0"/>
              <a:t>at</a:t>
            </a:r>
          </a:p>
          <a:p>
            <a:pPr marL="685800" lvl="2"/>
            <a:r>
              <a:rPr lang="en-US" sz="2000" b="1" smtClean="0"/>
              <a:t>~</a:t>
            </a:r>
            <a:r>
              <a:rPr lang="en-US" sz="2000" b="1"/>
              <a:t>40 liters of milk per person </a:t>
            </a:r>
            <a:r>
              <a:rPr lang="en-US" sz="2000" b="1"/>
              <a:t>per </a:t>
            </a:r>
            <a:r>
              <a:rPr lang="en-US" sz="2000" b="1" smtClean="0"/>
              <a:t>year</a:t>
            </a:r>
          </a:p>
          <a:p>
            <a:pPr marL="685800" lvl="2"/>
            <a:r>
              <a:rPr lang="en-US" sz="2000" b="1" smtClean="0"/>
              <a:t> or ~4 ounces </a:t>
            </a:r>
            <a:r>
              <a:rPr lang="en-US" sz="2000" b="1"/>
              <a:t>per </a:t>
            </a:r>
            <a:r>
              <a:rPr lang="en-US" sz="2000" b="1" smtClean="0"/>
              <a:t>day.</a:t>
            </a:r>
            <a:endParaRPr lang="en-US" sz="2000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508160" y="5073525"/>
            <a:ext cx="2664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/>
              <a:t>Hmmmm....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206482056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2914" y="365125"/>
            <a:ext cx="11086171" cy="1325563"/>
          </a:xfrm>
        </p:spPr>
        <p:txBody>
          <a:bodyPr>
            <a:noAutofit/>
          </a:bodyPr>
          <a:lstStyle/>
          <a:p>
            <a:pPr marL="731837" lvl="1" indent="-457200"/>
            <a:r>
              <a:rPr lang="en-US" sz="3600" b="1" smtClean="0">
                <a:latin typeface="+mj-lt"/>
              </a:rPr>
              <a:t>However, if a large proportion of the population is lactase nonpersistent, the recommendations are inappropriate</a:t>
            </a:r>
            <a:endParaRPr lang="en-US" sz="3600" b="1">
              <a:latin typeface="+mj-lt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7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6956" y="1955056"/>
            <a:ext cx="71930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/>
              <a:t>And, the World Health Organization actually does </a:t>
            </a:r>
            <a:r>
              <a:rPr lang="en-US" sz="2000" i="1" smtClean="0"/>
              <a:t>NOT</a:t>
            </a:r>
            <a:r>
              <a:rPr lang="en-US" sz="2000" smtClean="0"/>
              <a:t> have a milk consumption recommendation.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/>
              <a:t>The Food and Health Organization of the United Nations states that </a:t>
            </a:r>
            <a:r>
              <a:rPr lang="en-US" sz="2000"/>
              <a:t>National Food-Based </a:t>
            </a:r>
            <a:r>
              <a:rPr lang="en-US" sz="2000"/>
              <a:t>Dietary </a:t>
            </a:r>
            <a:r>
              <a:rPr lang="en-US" sz="2000" smtClean="0"/>
              <a:t>Guidelines are best decided by each country.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/>
              <a:t>Chile’s “food pyramid” includes dairy (although this image does not say how much).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/>
              <a:t>Morales et al. (2011) state: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smtClean="0"/>
              <a:t>“The fact that the LNP state is an inherited condition should be considered when developing public programmes that encourage consumption of dairy products, </a:t>
            </a:r>
            <a:r>
              <a:rPr lang="en-US" sz="2000" b="1" i="1" smtClean="0"/>
              <a:t>and should be a stimulus for the food industry to develop new lactose-free dairy products.</a:t>
            </a:r>
            <a:r>
              <a:rPr lang="en-US" sz="200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/>
              <a:t>Or, public health guidelines could reflect native diets.</a:t>
            </a:r>
            <a:endParaRPr lang="en-US" sz="20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46" y="1618791"/>
            <a:ext cx="4198286" cy="47260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514" y="6252669"/>
            <a:ext cx="52180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/>
              <a:t>http://www.fao.org/nutrition/education/food-dietary-guidelines/regions/countries/chile/en/</a:t>
            </a:r>
          </a:p>
        </p:txBody>
      </p:sp>
    </p:spTree>
    <p:extLst>
      <p:ext uri="{BB962C8B-B14F-4D97-AF65-F5344CB8AC3E}">
        <p14:creationId xmlns:p14="http://schemas.microsoft.com/office/powerpoint/2010/main" val="3992203780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course: Western Science Meets Indigenous Ways of Knowing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8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637021"/>
            <a:ext cx="1099442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Leads: Perse Lewis and Marcelle Darby, University of San Diego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Course serves non-science majors, all levels freshman to senior, class size of up to 40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smtClean="0"/>
              <a:t>Associated labs has 20 students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Nine learning outcomes that fall into three major categories: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smtClean="0"/>
              <a:t>Scientific and technological inquiry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smtClean="0"/>
              <a:t>Integration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smtClean="0"/>
              <a:t>Diversity, inclusion, and social justice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This course has to be approved by: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smtClean="0"/>
              <a:t>Two departments: Biology and Ethnic Studies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smtClean="0"/>
              <a:t>A committee for each core area (listed above)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smtClean="0"/>
              <a:t>The main core curriculum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smtClean="0"/>
              <a:t>Wicked problem: 9 diverse outcomes + 6 committees!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690" y="3228244"/>
            <a:ext cx="2701547" cy="299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31368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r="17169"/>
          <a:stretch/>
        </p:blipFill>
        <p:spPr>
          <a:xfrm>
            <a:off x="7150246" y="1223183"/>
            <a:ext cx="4948827" cy="46089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524000" y="6477000"/>
            <a:ext cx="91440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30954"/>
            <a:ext cx="10515600" cy="1325563"/>
          </a:xfrm>
        </p:spPr>
        <p:txBody>
          <a:bodyPr/>
          <a:lstStyle/>
          <a:p>
            <a:r>
              <a:rPr lang="en-US" smtClean="0"/>
              <a:t>Tangibles from our work together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9552384" y="6401222"/>
            <a:ext cx="79208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en-GB" sz="1200" dirty="0">
                <a:solidFill>
                  <a:srgbClr val="0000FF"/>
                </a:solidFill>
                <a:latin typeface="Arial Black" pitchFamily="34" charset="0"/>
              </a:rPr>
              <a:t>of 10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9496" y="6741368"/>
            <a:ext cx="8712968" cy="0"/>
          </a:xfrm>
          <a:prstGeom prst="line">
            <a:avLst/>
          </a:prstGeom>
          <a:ln w="2222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 txBox="1">
            <a:spLocks/>
          </p:cNvSpPr>
          <p:nvPr/>
        </p:nvSpPr>
        <p:spPr>
          <a:xfrm>
            <a:off x="9408368" y="6401222"/>
            <a:ext cx="432048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fld id="{1EC248AB-E565-412B-9D95-9B07D6A4F3F3}" type="slidenum">
              <a:rPr lang="en-GB" sz="1200">
                <a:solidFill>
                  <a:srgbClr val="0000FF"/>
                </a:solidFill>
                <a:latin typeface="Arial Black" pitchFamily="34" charset="0"/>
              </a:rPr>
              <a:pPr algn="r">
                <a:defRPr/>
              </a:pPr>
              <a:t>9</a:t>
            </a:fld>
            <a:endParaRPr lang="en-GB" sz="12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3106" y="1488842"/>
            <a:ext cx="66554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We will use the lactase persistence case throughout the course.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We found that this case aligns with every learning outcome.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How can we represent the hierarchy of biological organization from a de-colonized perspective?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smtClean="0"/>
              <a:t>How to use a less linear approach (spiral)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smtClean="0"/>
              <a:t>We needed a visual representation of the human organism and human populations from an unbiased perspective.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smtClean="0"/>
              <a:t>Custom artwork will be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mtClean="0"/>
              <a:t>We want to integrate Western science and research methods with indigenous ways of knowing to create a synergism.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/>
          </a:p>
        </p:txBody>
      </p:sp>
      <p:sp>
        <p:nvSpPr>
          <p:cNvPr id="5" name="TextBox 4"/>
          <p:cNvSpPr txBox="1"/>
          <p:nvPr/>
        </p:nvSpPr>
        <p:spPr>
          <a:xfrm>
            <a:off x="6400800" y="6037189"/>
            <a:ext cx="5583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https://www.livescience.com/44549-what-is-biology.html</a:t>
            </a:r>
          </a:p>
        </p:txBody>
      </p:sp>
    </p:spTree>
    <p:extLst>
      <p:ext uri="{BB962C8B-B14F-4D97-AF65-F5344CB8AC3E}">
        <p14:creationId xmlns:p14="http://schemas.microsoft.com/office/powerpoint/2010/main" val="3867605129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857</Words>
  <Application>Microsoft Office PowerPoint</Application>
  <PresentationFormat>Widescreen</PresentationFormat>
  <Paragraphs>122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Lactase Persistence</vt:lpstr>
      <vt:lpstr>Teaching Resource 1</vt:lpstr>
      <vt:lpstr>Teaching Resource 1</vt:lpstr>
      <vt:lpstr>Teaching Resource 1</vt:lpstr>
      <vt:lpstr>De-colonizing the Lactase Persistence Evo-Ed slide deck</vt:lpstr>
      <vt:lpstr>These types of biases impact public health</vt:lpstr>
      <vt:lpstr>However, if a large proportion of the population is lactase nonpersistent, the recommendations are inappropriate</vt:lpstr>
      <vt:lpstr>New course: Western Science Meets Indigenous Ways of Knowing</vt:lpstr>
      <vt:lpstr>Tangibles from our work together</vt:lpstr>
      <vt:lpstr>Integrating Western science and Indigenous ways of knowing</vt:lpstr>
    </vt:vector>
  </TitlesOfParts>
  <Company>Radford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 Kucha template</dc:title>
  <dc:creator>Fleming-Davies, Arietta</dc:creator>
  <cp:lastModifiedBy>Dahlquist, Kam D.</cp:lastModifiedBy>
  <cp:revision>20</cp:revision>
  <dcterms:created xsi:type="dcterms:W3CDTF">2016-06-22T17:59:18Z</dcterms:created>
  <dcterms:modified xsi:type="dcterms:W3CDTF">2018-06-23T03:59:10Z</dcterms:modified>
</cp:coreProperties>
</file>