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0" r:id="rId3"/>
    <p:sldId id="281" r:id="rId4"/>
    <p:sldId id="287" r:id="rId5"/>
    <p:sldId id="278" r:id="rId6"/>
    <p:sldId id="289" r:id="rId7"/>
    <p:sldId id="282" r:id="rId8"/>
    <p:sldId id="279" r:id="rId9"/>
    <p:sldId id="288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320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8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3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2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2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2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1200" dirty="0" smtClean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1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4989095"/>
            <a:ext cx="6934200" cy="11878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Kaitlin Bonner, </a:t>
            </a:r>
            <a:r>
              <a:rPr lang="en-US" dirty="0"/>
              <a:t>Arietta Fleming-Davies,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Kristine </a:t>
            </a:r>
            <a:r>
              <a:rPr lang="en-US" dirty="0"/>
              <a:t>Grayson, </a:t>
            </a:r>
            <a:r>
              <a:rPr lang="en-US" dirty="0" smtClean="0"/>
              <a:t>&amp; Raisa Hernández </a:t>
            </a:r>
            <a:r>
              <a:rPr lang="en-US" dirty="0" err="1" smtClean="0"/>
              <a:t>Pechco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902" b="48745"/>
          <a:stretch/>
        </p:blipFill>
        <p:spPr>
          <a:xfrm>
            <a:off x="1" y="15624"/>
            <a:ext cx="13371486" cy="2164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5434" t="50006" r="10581"/>
          <a:stretch/>
        </p:blipFill>
        <p:spPr>
          <a:xfrm>
            <a:off x="144377" y="2404411"/>
            <a:ext cx="11903244" cy="2365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0" r="12801"/>
          <a:stretch/>
        </p:blipFill>
        <p:spPr>
          <a:xfrm>
            <a:off x="8202167" y="4414707"/>
            <a:ext cx="3420793" cy="1844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10061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2105" y="1102961"/>
            <a:ext cx="10515600" cy="1325563"/>
          </a:xfrm>
        </p:spPr>
        <p:txBody>
          <a:bodyPr/>
          <a:lstStyle/>
          <a:p>
            <a:r>
              <a:rPr lang="en-US" b="1" dirty="0" smtClean="0"/>
              <a:t>How can you get involved?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198" y="2451971"/>
            <a:ext cx="10936266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Check </a:t>
            </a:r>
            <a:r>
              <a:rPr lang="en-US" dirty="0" smtClean="0"/>
              <a:t>out our ideas at </a:t>
            </a:r>
            <a:r>
              <a:rPr lang="en-US" dirty="0" smtClean="0"/>
              <a:t>qubeshub.org/groups/</a:t>
            </a:r>
            <a:r>
              <a:rPr lang="en-US" dirty="0" err="1" smtClean="0"/>
              <a:t>data_incubator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Survey </a:t>
            </a:r>
            <a:r>
              <a:rPr lang="en-US" dirty="0"/>
              <a:t>about current use of and barriers to using data-centric resources</a:t>
            </a:r>
          </a:p>
          <a:p>
            <a:pPr lvl="1"/>
            <a:r>
              <a:rPr lang="en-US" dirty="0"/>
              <a:t>Looking for guidance on development and implementation – want to help us</a:t>
            </a:r>
            <a:r>
              <a:rPr lang="en-US" dirty="0" smtClean="0"/>
              <a:t>?!</a:t>
            </a:r>
          </a:p>
          <a:p>
            <a:pPr lvl="1"/>
            <a:endParaRPr lang="en-US" dirty="0"/>
          </a:p>
          <a:p>
            <a:r>
              <a:rPr lang="en-US" dirty="0" smtClean="0"/>
              <a:t>Onward and upward!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1200" dirty="0" smtClean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10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1108" r="7152" b="62921"/>
          <a:stretch/>
        </p:blipFill>
        <p:spPr>
          <a:xfrm>
            <a:off x="-1" y="-25052"/>
            <a:ext cx="12192001" cy="6927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53702"/>
          <a:stretch/>
        </p:blipFill>
        <p:spPr>
          <a:xfrm>
            <a:off x="0" y="410226"/>
            <a:ext cx="12388241" cy="7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05129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232941"/>
            <a:ext cx="10515600" cy="1325563"/>
          </a:xfrm>
        </p:spPr>
        <p:txBody>
          <a:bodyPr/>
          <a:lstStyle/>
          <a:p>
            <a:r>
              <a:rPr lang="en-US" dirty="0" smtClean="0"/>
              <a:t>What is the OER data life cycle?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7" y="1690688"/>
            <a:ext cx="5787406" cy="3936692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1200" dirty="0" smtClean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2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5949863" y="3094994"/>
            <a:ext cx="5653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Our goal: closing the gap in the Open Educational Resources (OER) life cycle for biological data-centric teaching materials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412519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16430" y="2360380"/>
            <a:ext cx="5445717" cy="3765784"/>
          </a:xfrm>
        </p:spPr>
        <p:txBody>
          <a:bodyPr/>
          <a:lstStyle/>
          <a:p>
            <a:r>
              <a:rPr lang="en-US" dirty="0" smtClean="0"/>
              <a:t>QUBES Faculty Mentoring Network in Spring </a:t>
            </a:r>
            <a:r>
              <a:rPr lang="en-US" dirty="0" smtClean="0"/>
              <a:t>2017</a:t>
            </a:r>
            <a:endParaRPr lang="en-US" sz="1200" dirty="0"/>
          </a:p>
          <a:p>
            <a:r>
              <a:rPr lang="en-US" dirty="0" smtClean="0"/>
              <a:t>Special issue with </a:t>
            </a:r>
            <a:r>
              <a:rPr lang="en-US" dirty="0" smtClean="0"/>
              <a:t>9 published</a:t>
            </a:r>
            <a:r>
              <a:rPr lang="en-US" dirty="0" smtClean="0"/>
              <a:t> </a:t>
            </a:r>
            <a:r>
              <a:rPr lang="en-US" dirty="0" smtClean="0"/>
              <a:t>teaching modules using authentic research datasets 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1200" dirty="0" smtClean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3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611600" cy="1885950"/>
          </a:xfrm>
          <a:prstGeom prst="rect">
            <a:avLst/>
          </a:prstGeom>
        </p:spPr>
      </p:pic>
      <p:pic>
        <p:nvPicPr>
          <p:cNvPr id="13" name="Content Placeholder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r="11727"/>
          <a:stretch/>
        </p:blipFill>
        <p:spPr>
          <a:xfrm>
            <a:off x="9458140" y="4404797"/>
            <a:ext cx="2093168" cy="1920134"/>
          </a:xfrm>
          <a:prstGeom prst="rect">
            <a:avLst/>
          </a:prstGeom>
        </p:spPr>
      </p:pic>
      <p:pic>
        <p:nvPicPr>
          <p:cNvPr id="1026" name="Picture 2" descr="https://lh4.googleusercontent.com/7P_SSRUCEgpS41im00f4VF6obx4EQIsvs2KAKlS5Z_jVM8LJ7s2SvA4JaoRp8GSKLSFz7MPFNtJDkLwsy0fl6IYVBICjRxu8wWXMuq7CHMRYA7PG21MRT4JPaaMf7MOuwUgdD4o9OK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6" y="2622291"/>
            <a:ext cx="6023871" cy="32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61321" y="4807320"/>
            <a:ext cx="953412" cy="16304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30912" y="4812168"/>
            <a:ext cx="187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Creating materials to ‘Find’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2056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1200" dirty="0" smtClean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4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611600" cy="1885950"/>
          </a:xfrm>
          <a:prstGeom prst="rect">
            <a:avLst/>
          </a:prstGeom>
        </p:spPr>
      </p:pic>
      <p:sp>
        <p:nvSpPr>
          <p:cNvPr id="19" name="Content Placeholder 9"/>
          <p:cNvSpPr>
            <a:spLocks noGrp="1"/>
          </p:cNvSpPr>
          <p:nvPr>
            <p:ph idx="1"/>
          </p:nvPr>
        </p:nvSpPr>
        <p:spPr>
          <a:xfrm>
            <a:off x="6416430" y="2360380"/>
            <a:ext cx="5445717" cy="3765784"/>
          </a:xfrm>
        </p:spPr>
        <p:txBody>
          <a:bodyPr/>
          <a:lstStyle/>
          <a:p>
            <a:r>
              <a:rPr lang="en-US" dirty="0" smtClean="0"/>
              <a:t>QUBES Faculty Mentoring Network in Spring </a:t>
            </a:r>
            <a:r>
              <a:rPr lang="en-US" dirty="0" smtClean="0"/>
              <a:t>2017</a:t>
            </a:r>
            <a:endParaRPr lang="en-US" sz="1200" dirty="0"/>
          </a:p>
          <a:p>
            <a:r>
              <a:rPr lang="en-US" dirty="0" smtClean="0"/>
              <a:t>3 modules in review and 6 modules in progress published on QUBES (versioning is awesome!)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06" y="2055813"/>
            <a:ext cx="2137245" cy="2995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161" y="3357944"/>
            <a:ext cx="2052629" cy="2893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109" y="2055812"/>
            <a:ext cx="2058011" cy="28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41789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0521" y="2328814"/>
            <a:ext cx="11536471" cy="37973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“Bringing </a:t>
            </a:r>
            <a:r>
              <a:rPr lang="en-US" sz="3200" dirty="0"/>
              <a:t>Research Data to the Ecology Classroom: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Opportunities</a:t>
            </a:r>
            <a:r>
              <a:rPr lang="en-US" sz="3200" dirty="0"/>
              <a:t>, Barriers, and Next </a:t>
            </a:r>
            <a:r>
              <a:rPr lang="en-US" sz="3200" dirty="0" smtClean="0"/>
              <a:t>Steps</a:t>
            </a:r>
            <a:r>
              <a:rPr lang="en-US" sz="3200" dirty="0" smtClean="0"/>
              <a:t>”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Organized </a:t>
            </a:r>
            <a:r>
              <a:rPr lang="en-US" b="1" dirty="0"/>
              <a:t>Oral Session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1200" dirty="0" smtClean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5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2475" cy="1914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58" y="4059638"/>
            <a:ext cx="10080498" cy="220405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9147376" y="3455985"/>
            <a:ext cx="2639616" cy="1207306"/>
          </a:xfrm>
          <a:prstGeom prst="wedgeEllipse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0468" y="3858157"/>
            <a:ext cx="2404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Thank you Hayley!!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627059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33109" y="2163897"/>
            <a:ext cx="11185743" cy="4231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Posting Workshop Materials</a:t>
            </a:r>
            <a:endParaRPr lang="en-US" u="sng" dirty="0" smtClean="0"/>
          </a:p>
          <a:p>
            <a:endParaRPr lang="en-US" sz="500" dirty="0" smtClean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1200" dirty="0" smtClean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6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19117"/>
          <a:stretch/>
        </p:blipFill>
        <p:spPr>
          <a:xfrm>
            <a:off x="0" y="0"/>
            <a:ext cx="12187825" cy="198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" y="343466"/>
            <a:ext cx="11183112" cy="1626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78" y="2869918"/>
            <a:ext cx="11875770" cy="131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78" y="4279613"/>
            <a:ext cx="10682606" cy="1468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878" y="5942696"/>
            <a:ext cx="9061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Upcoming: ESA and NABT – see you there????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097582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6301" y="2245568"/>
            <a:ext cx="11185743" cy="4231432"/>
          </a:xfrm>
        </p:spPr>
        <p:txBody>
          <a:bodyPr>
            <a:normAutofit/>
          </a:bodyPr>
          <a:lstStyle/>
          <a:p>
            <a:r>
              <a:rPr lang="en-US" dirty="0" smtClean="0"/>
              <a:t>NSF-funded RCN-UBE Incubator</a:t>
            </a:r>
          </a:p>
          <a:p>
            <a:endParaRPr lang="en-US" sz="500" dirty="0" smtClean="0"/>
          </a:p>
          <a:p>
            <a:r>
              <a:rPr lang="en-US" dirty="0" smtClean="0"/>
              <a:t>Goal: </a:t>
            </a:r>
            <a:r>
              <a:rPr lang="en-US" dirty="0"/>
              <a:t>Conceptualize and promote a community framework for the large-scale sharing </a:t>
            </a:r>
            <a:r>
              <a:rPr lang="en-US" b="1" u="sng" dirty="0"/>
              <a:t>and adaptation </a:t>
            </a:r>
            <a:r>
              <a:rPr lang="en-US" dirty="0"/>
              <a:t>of data-centric educational resources</a:t>
            </a:r>
            <a:endParaRPr lang="en-US" sz="500" dirty="0" smtClean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1200" dirty="0" smtClean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7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19117"/>
          <a:stretch/>
        </p:blipFill>
        <p:spPr>
          <a:xfrm>
            <a:off x="0" y="0"/>
            <a:ext cx="12187825" cy="198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8" y="4313460"/>
            <a:ext cx="10923557" cy="17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03780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1200" dirty="0" smtClean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8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9117"/>
          <a:stretch/>
        </p:blipFill>
        <p:spPr>
          <a:xfrm>
            <a:off x="0" y="0"/>
            <a:ext cx="12187825" cy="19812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6301" y="2245568"/>
            <a:ext cx="11185743" cy="4231432"/>
          </a:xfrm>
        </p:spPr>
        <p:txBody>
          <a:bodyPr>
            <a:normAutofit/>
          </a:bodyPr>
          <a:lstStyle/>
          <a:p>
            <a:r>
              <a:rPr lang="en-US" dirty="0" smtClean="0"/>
              <a:t>NSF-funded RCN-UBE Incubator</a:t>
            </a:r>
          </a:p>
          <a:p>
            <a:endParaRPr lang="en-US" sz="500" dirty="0" smtClean="0"/>
          </a:p>
          <a:p>
            <a:r>
              <a:rPr lang="en-US" dirty="0" smtClean="0"/>
              <a:t>Discussed </a:t>
            </a:r>
            <a:r>
              <a:rPr lang="en-US" dirty="0"/>
              <a:t>challenges and potential </a:t>
            </a:r>
            <a:r>
              <a:rPr lang="en-US" dirty="0" smtClean="0"/>
              <a:t>solutions, working on disseminating ideas through a white paper</a:t>
            </a:r>
          </a:p>
          <a:p>
            <a:pPr lvl="1"/>
            <a:r>
              <a:rPr lang="en-US" dirty="0"/>
              <a:t>Resource awareness</a:t>
            </a:r>
          </a:p>
          <a:p>
            <a:pPr lvl="1"/>
            <a:r>
              <a:rPr lang="en-US" dirty="0"/>
              <a:t>Lack of support and training</a:t>
            </a:r>
          </a:p>
          <a:p>
            <a:pPr lvl="1"/>
            <a:r>
              <a:rPr lang="en-US" dirty="0"/>
              <a:t>Academic culture and lack of incentives</a:t>
            </a:r>
          </a:p>
          <a:p>
            <a:pPr lvl="1"/>
            <a:r>
              <a:rPr lang="en-US" dirty="0"/>
              <a:t>Student attitudes and </a:t>
            </a:r>
            <a:r>
              <a:rPr lang="en-US" dirty="0" smtClean="0"/>
              <a:t>preparedness</a:t>
            </a:r>
            <a:endParaRPr lang="en-US" dirty="0"/>
          </a:p>
          <a:p>
            <a:r>
              <a:rPr lang="en-US" dirty="0" smtClean="0"/>
              <a:t>Study persistent </a:t>
            </a:r>
            <a:r>
              <a:rPr lang="en-US" dirty="0"/>
              <a:t>challenges to sharing </a:t>
            </a:r>
            <a:r>
              <a:rPr lang="en-US" dirty="0" smtClean="0"/>
              <a:t>materials through a faculty survey</a:t>
            </a:r>
            <a:endParaRPr lang="en-US" dirty="0"/>
          </a:p>
          <a:p>
            <a:endParaRPr lang="en-US" sz="500" dirty="0" smtClean="0"/>
          </a:p>
        </p:txBody>
      </p:sp>
    </p:spTree>
    <p:extLst>
      <p:ext uri="{BB962C8B-B14F-4D97-AF65-F5344CB8AC3E}">
        <p14:creationId xmlns:p14="http://schemas.microsoft.com/office/powerpoint/2010/main" val="3567103831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</a:t>
            </a:r>
            <a:r>
              <a:rPr lang="en-GB" sz="1200" dirty="0" smtClean="0">
                <a:solidFill>
                  <a:srgbClr val="0000FF"/>
                </a:solidFill>
                <a:latin typeface="Arial Black" pitchFamily="34" charset="0"/>
              </a:rPr>
              <a:t>10</a:t>
            </a:r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9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9117"/>
          <a:stretch/>
        </p:blipFill>
        <p:spPr>
          <a:xfrm>
            <a:off x="0" y="0"/>
            <a:ext cx="12187825" cy="19812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6301" y="2245568"/>
            <a:ext cx="6688899" cy="4231432"/>
          </a:xfrm>
        </p:spPr>
        <p:txBody>
          <a:bodyPr>
            <a:normAutofit/>
          </a:bodyPr>
          <a:lstStyle/>
          <a:p>
            <a:r>
              <a:rPr lang="en-US" dirty="0" smtClean="0"/>
              <a:t>NSF-funded RCN-UBE Incubator</a:t>
            </a:r>
          </a:p>
          <a:p>
            <a:endParaRPr lang="en-US" sz="500" dirty="0" smtClean="0"/>
          </a:p>
          <a:p>
            <a:r>
              <a:rPr lang="en-US" dirty="0"/>
              <a:t>Promote </a:t>
            </a:r>
            <a:r>
              <a:rPr lang="en-US" dirty="0" smtClean="0"/>
              <a:t>QUBES </a:t>
            </a:r>
            <a:r>
              <a:rPr lang="en-US" dirty="0"/>
              <a:t>system for publishing adaptations of </a:t>
            </a:r>
            <a:r>
              <a:rPr lang="en-US" dirty="0" smtClean="0"/>
              <a:t>resources</a:t>
            </a:r>
            <a:endParaRPr lang="en-US" dirty="0"/>
          </a:p>
          <a:p>
            <a:r>
              <a:rPr lang="en-US" dirty="0"/>
              <a:t>Apply the OER framework with a </a:t>
            </a:r>
            <a:r>
              <a:rPr lang="en-US" dirty="0" smtClean="0"/>
              <a:t>second </a:t>
            </a:r>
            <a:r>
              <a:rPr lang="en-US" dirty="0"/>
              <a:t>DIG </a:t>
            </a:r>
            <a:r>
              <a:rPr lang="en-US" dirty="0" smtClean="0"/>
              <a:t>FMN </a:t>
            </a:r>
            <a:r>
              <a:rPr lang="en-US" dirty="0"/>
              <a:t>to create and share adaptations of the resources produced by the first </a:t>
            </a:r>
            <a:r>
              <a:rPr lang="en-US" dirty="0" smtClean="0"/>
              <a:t>network </a:t>
            </a:r>
          </a:p>
          <a:p>
            <a:pPr lvl="1"/>
            <a:r>
              <a:rPr lang="en-US" dirty="0" smtClean="0"/>
              <a:t>These wonderful folks up next!</a:t>
            </a:r>
            <a:endParaRPr lang="en-US" dirty="0"/>
          </a:p>
          <a:p>
            <a:endParaRPr lang="en-US" dirty="0"/>
          </a:p>
          <a:p>
            <a:endParaRPr lang="en-US" sz="500" dirty="0" smtClean="0"/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r="11727"/>
          <a:stretch/>
        </p:blipFill>
        <p:spPr>
          <a:xfrm>
            <a:off x="7323928" y="2116316"/>
            <a:ext cx="2093168" cy="19201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27304" y="2560320"/>
            <a:ext cx="1146376" cy="15121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22133" r="17125" b="267"/>
          <a:stretch/>
        </p:blipFill>
        <p:spPr>
          <a:xfrm>
            <a:off x="8489384" y="4225920"/>
            <a:ext cx="3494789" cy="205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92790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302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PowerPoint Presentation</vt:lpstr>
      <vt:lpstr>What is the OER data life cycle?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you get involved?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 Kucha template</dc:title>
  <dc:creator>Fleming-Davies, Arietta</dc:creator>
  <cp:lastModifiedBy>Grayson, Kristine</cp:lastModifiedBy>
  <cp:revision>47</cp:revision>
  <dcterms:created xsi:type="dcterms:W3CDTF">2016-06-22T17:59:18Z</dcterms:created>
  <dcterms:modified xsi:type="dcterms:W3CDTF">2018-06-23T04:25:19Z</dcterms:modified>
</cp:coreProperties>
</file>