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69" r:id="rId3"/>
    <p:sldId id="278" r:id="rId4"/>
    <p:sldId id="279" r:id="rId5"/>
    <p:sldId id="280" r:id="rId6"/>
    <p:sldId id="281" r:id="rId7"/>
    <p:sldId id="282"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892" autoAdjust="0"/>
  </p:normalViewPr>
  <p:slideViewPr>
    <p:cSldViewPr snapToGrid="0">
      <p:cViewPr>
        <p:scale>
          <a:sx n="90" d="100"/>
          <a:sy n="90" d="100"/>
        </p:scale>
        <p:origin x="832" y="14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7EBB7-FFB6-41BE-9D69-6BE6DF66420F}" type="datetimeFigureOut">
              <a:rPr lang="en-US" smtClean="0"/>
              <a:t>6/23/18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BF6E1-9BEA-46A1-B90F-F2FAECC92121}" type="slidenum">
              <a:rPr lang="en-US" smtClean="0"/>
              <a:t>‹#›</a:t>
            </a:fld>
            <a:endParaRPr lang="en-US"/>
          </a:p>
        </p:txBody>
      </p:sp>
    </p:spTree>
    <p:extLst>
      <p:ext uri="{BB962C8B-B14F-4D97-AF65-F5344CB8AC3E}">
        <p14:creationId xmlns:p14="http://schemas.microsoft.com/office/powerpoint/2010/main" val="338328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Target courses: </a:t>
            </a:r>
            <a:r>
              <a:rPr lang="en-US" sz="1200" dirty="0"/>
              <a:t>Intro Bio for majors or non-majors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Non-therapeutic use is problem, should still be able to use it to treat disease</a:t>
            </a:r>
            <a:endParaRPr lang="en-US" dirty="0"/>
          </a:p>
          <a:p>
            <a:endParaRPr lang="en-US" dirty="0"/>
          </a:p>
          <a:p>
            <a:r>
              <a:rPr lang="en-US" dirty="0"/>
              <a:t>http://www.claytonsorganicbeef.com/</a:t>
            </a:r>
          </a:p>
          <a:p>
            <a:r>
              <a:rPr lang="en-US" dirty="0"/>
              <a:t>https://www.dkmfarms.com/parker-family-farms-beef/</a:t>
            </a:r>
          </a:p>
          <a:p>
            <a:r>
              <a:rPr lang="en-US" dirty="0"/>
              <a:t>http://www.meatpoultry.com/articles/news_home/Food_Safety/2017/10/Passage_of_San_Francisco_meat.aspx?ID={22181EF5-C85E-4F3A-8BDB-2CF3DCED51E7}&amp;cck=1</a:t>
            </a:r>
          </a:p>
        </p:txBody>
      </p:sp>
      <p:sp>
        <p:nvSpPr>
          <p:cNvPr id="4" name="Slide Number Placeholder 3"/>
          <p:cNvSpPr>
            <a:spLocks noGrp="1"/>
          </p:cNvSpPr>
          <p:nvPr>
            <p:ph type="sldNum" sz="quarter" idx="10"/>
          </p:nvPr>
        </p:nvSpPr>
        <p:spPr/>
        <p:txBody>
          <a:bodyPr/>
          <a:lstStyle/>
          <a:p>
            <a:fld id="{26FBF6E1-9BEA-46A1-B90F-F2FAECC92121}" type="slidenum">
              <a:rPr lang="en-US" smtClean="0"/>
              <a:t>1</a:t>
            </a:fld>
            <a:endParaRPr lang="en-US"/>
          </a:p>
        </p:txBody>
      </p:sp>
    </p:spTree>
    <p:extLst>
      <p:ext uri="{BB962C8B-B14F-4D97-AF65-F5344CB8AC3E}">
        <p14:creationId xmlns:p14="http://schemas.microsoft.com/office/powerpoint/2010/main" val="420925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BF6E1-9BEA-46A1-B90F-F2FAECC92121}" type="slidenum">
              <a:rPr lang="en-US" smtClean="0"/>
              <a:t>2</a:t>
            </a:fld>
            <a:endParaRPr lang="en-US"/>
          </a:p>
        </p:txBody>
      </p:sp>
    </p:spTree>
    <p:extLst>
      <p:ext uri="{BB962C8B-B14F-4D97-AF65-F5344CB8AC3E}">
        <p14:creationId xmlns:p14="http://schemas.microsoft.com/office/powerpoint/2010/main" val="122765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FBF6E1-9BEA-46A1-B90F-F2FAECC92121}" type="slidenum">
              <a:rPr lang="en-US" smtClean="0"/>
              <a:t>6</a:t>
            </a:fld>
            <a:endParaRPr lang="en-US"/>
          </a:p>
        </p:txBody>
      </p:sp>
    </p:spTree>
    <p:extLst>
      <p:ext uri="{BB962C8B-B14F-4D97-AF65-F5344CB8AC3E}">
        <p14:creationId xmlns:p14="http://schemas.microsoft.com/office/powerpoint/2010/main" val="79875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6133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5968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512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158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02668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54323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F843E-953D-419A-B099-201F7F620DB2}" type="datetimeFigureOut">
              <a:rPr lang="en-US" smtClean="0"/>
              <a:t>6/23/18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953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BF843E-953D-419A-B099-201F7F620DB2}" type="datetimeFigureOut">
              <a:rPr lang="en-US" smtClean="0"/>
              <a:t>6/23/18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272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43E-953D-419A-B099-201F7F620DB2}" type="datetimeFigureOut">
              <a:rPr lang="en-US" smtClean="0"/>
              <a:t>6/23/18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89681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39522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154329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43E-953D-419A-B099-201F7F620DB2}" type="datetimeFigureOut">
              <a:rPr lang="en-US" smtClean="0"/>
              <a:t>6/23/18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85DA9-16A2-400A-884C-26C759FF307A}" type="slidenum">
              <a:rPr lang="en-US" smtClean="0"/>
              <a:t>‹#›</a:t>
            </a:fld>
            <a:endParaRPr lang="en-US"/>
          </a:p>
        </p:txBody>
      </p:sp>
    </p:spTree>
    <p:extLst>
      <p:ext uri="{BB962C8B-B14F-4D97-AF65-F5344CB8AC3E}">
        <p14:creationId xmlns:p14="http://schemas.microsoft.com/office/powerpoint/2010/main" val="314307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bs.org/video/frontline-trouble-with-antibiotics/" TargetMode="Externa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5BD4F4C-52DE-4A3E-A068-1253DCE729CD}"/>
              </a:ext>
            </a:extLst>
          </p:cNvPr>
          <p:cNvPicPr>
            <a:picLocks noChangeAspect="1"/>
          </p:cNvPicPr>
          <p:nvPr/>
        </p:nvPicPr>
        <p:blipFill>
          <a:blip r:embed="rId3"/>
          <a:stretch>
            <a:fillRect/>
          </a:stretch>
        </p:blipFill>
        <p:spPr>
          <a:xfrm>
            <a:off x="9468361" y="1868022"/>
            <a:ext cx="2483558" cy="3414893"/>
          </a:xfrm>
          <a:prstGeom prst="rect">
            <a:avLst/>
          </a:prstGeom>
        </p:spPr>
      </p:pic>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57164" y="164709"/>
            <a:ext cx="11829728" cy="1435492"/>
          </a:xfrm>
        </p:spPr>
        <p:txBody>
          <a:bodyPr/>
          <a:lstStyle/>
          <a:p>
            <a:pPr algn="ctr"/>
            <a:r>
              <a:rPr lang="en-US" sz="4000" b="1" dirty="0">
                <a:latin typeface="Arial" charset="0"/>
                <a:ea typeface="Arial" charset="0"/>
                <a:cs typeface="Arial" charset="0"/>
              </a:rPr>
              <a:t>What’s the Beef* with Antibiotics in Agriculture?</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a:t>
            </a:fld>
            <a:endParaRPr lang="en-GB" sz="1200" dirty="0">
              <a:solidFill>
                <a:srgbClr val="0000FF"/>
              </a:solidFill>
              <a:latin typeface="Arial Black" pitchFamily="34" charset="0"/>
            </a:endParaRPr>
          </a:p>
        </p:txBody>
      </p:sp>
      <p:sp>
        <p:nvSpPr>
          <p:cNvPr id="2" name="Rectangle 1">
            <a:extLst>
              <a:ext uri="{FF2B5EF4-FFF2-40B4-BE49-F238E27FC236}">
                <a16:creationId xmlns="" xmlns:a16="http://schemas.microsoft.com/office/drawing/2014/main" id="{082A94D6-4ED8-4349-807F-8C8C9446B02C}"/>
              </a:ext>
            </a:extLst>
          </p:cNvPr>
          <p:cNvSpPr/>
          <p:nvPr/>
        </p:nvSpPr>
        <p:spPr>
          <a:xfrm flipV="1">
            <a:off x="9281722" y="4061654"/>
            <a:ext cx="2839478" cy="22148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C237CD21-F025-4F37-BDDB-8A05D63F7ADD}"/>
              </a:ext>
            </a:extLst>
          </p:cNvPr>
          <p:cNvSpPr txBox="1"/>
          <p:nvPr/>
        </p:nvSpPr>
        <p:spPr>
          <a:xfrm>
            <a:off x="8917287" y="5756832"/>
            <a:ext cx="2894191" cy="400110"/>
          </a:xfrm>
          <a:prstGeom prst="rect">
            <a:avLst/>
          </a:prstGeom>
          <a:noFill/>
        </p:spPr>
        <p:txBody>
          <a:bodyPr wrap="square" rtlCol="0">
            <a:spAutoFit/>
          </a:bodyPr>
          <a:lstStyle/>
          <a:p>
            <a:r>
              <a:rPr lang="en-US" sz="2000" dirty="0">
                <a:latin typeface="Arial" charset="0"/>
                <a:ea typeface="Arial" charset="0"/>
                <a:cs typeface="Arial" charset="0"/>
              </a:rPr>
              <a:t>*Too idiomatic for UDL?</a:t>
            </a:r>
          </a:p>
        </p:txBody>
      </p:sp>
      <p:sp>
        <p:nvSpPr>
          <p:cNvPr id="15" name="TextBox 14">
            <a:extLst>
              <a:ext uri="{FF2B5EF4-FFF2-40B4-BE49-F238E27FC236}">
                <a16:creationId xmlns="" xmlns:a16="http://schemas.microsoft.com/office/drawing/2014/main" id="{FEB87D8C-7C65-44CC-A371-D8B2A349D1D5}"/>
              </a:ext>
            </a:extLst>
          </p:cNvPr>
          <p:cNvSpPr txBox="1"/>
          <p:nvPr/>
        </p:nvSpPr>
        <p:spPr>
          <a:xfrm flipH="1">
            <a:off x="2316992" y="1189974"/>
            <a:ext cx="7510072" cy="523220"/>
          </a:xfrm>
          <a:prstGeom prst="rect">
            <a:avLst/>
          </a:prstGeom>
          <a:noFill/>
        </p:spPr>
        <p:txBody>
          <a:bodyPr wrap="square" rtlCol="0">
            <a:spAutoFit/>
          </a:bodyPr>
          <a:lstStyle/>
          <a:p>
            <a:pPr algn="ctr"/>
            <a:r>
              <a:rPr lang="en-US" sz="2800" dirty="0" err="1">
                <a:latin typeface="Arial" charset="0"/>
                <a:ea typeface="Arial" charset="0"/>
                <a:cs typeface="Arial" charset="0"/>
              </a:rPr>
              <a:t>Vedham</a:t>
            </a:r>
            <a:r>
              <a:rPr lang="en-US" sz="2800" dirty="0">
                <a:latin typeface="Arial" charset="0"/>
                <a:ea typeface="Arial" charset="0"/>
                <a:cs typeface="Arial" charset="0"/>
              </a:rPr>
              <a:t> </a:t>
            </a:r>
            <a:r>
              <a:rPr lang="en-US" sz="2800" dirty="0" err="1">
                <a:latin typeface="Arial" charset="0"/>
                <a:ea typeface="Arial" charset="0"/>
                <a:cs typeface="Arial" charset="0"/>
              </a:rPr>
              <a:t>Karpakakunjaram</a:t>
            </a:r>
            <a:r>
              <a:rPr lang="en-US" sz="2800" dirty="0">
                <a:latin typeface="Arial" charset="0"/>
                <a:ea typeface="Arial" charset="0"/>
                <a:cs typeface="Arial" charset="0"/>
              </a:rPr>
              <a:t> &amp; Carolyn Wetzel</a:t>
            </a:r>
          </a:p>
        </p:txBody>
      </p:sp>
      <p:sp>
        <p:nvSpPr>
          <p:cNvPr id="16" name="TextBox 15">
            <a:extLst>
              <a:ext uri="{FF2B5EF4-FFF2-40B4-BE49-F238E27FC236}">
                <a16:creationId xmlns="" xmlns:a16="http://schemas.microsoft.com/office/drawing/2014/main" id="{C86E7FD4-FA18-48E7-AB8B-E778BB7A490B}"/>
              </a:ext>
            </a:extLst>
          </p:cNvPr>
          <p:cNvSpPr txBox="1"/>
          <p:nvPr/>
        </p:nvSpPr>
        <p:spPr>
          <a:xfrm>
            <a:off x="535270" y="1791224"/>
            <a:ext cx="8690289" cy="1292662"/>
          </a:xfrm>
          <a:prstGeom prst="rect">
            <a:avLst/>
          </a:prstGeom>
          <a:noFill/>
        </p:spPr>
        <p:txBody>
          <a:bodyPr wrap="square" rtlCol="0">
            <a:spAutoFit/>
          </a:bodyPr>
          <a:lstStyle/>
          <a:p>
            <a:r>
              <a:rPr lang="en-US" sz="2000" dirty="0">
                <a:latin typeface="Arial" charset="0"/>
                <a:ea typeface="Arial" charset="0"/>
                <a:cs typeface="Arial" charset="0"/>
              </a:rPr>
              <a:t>Off-shoot of Antibiotic Resistance working group “</a:t>
            </a:r>
            <a:r>
              <a:rPr lang="en-US" sz="2000" dirty="0" err="1">
                <a:latin typeface="Arial" charset="0"/>
                <a:ea typeface="Arial" charset="0"/>
                <a:cs typeface="Arial" charset="0"/>
              </a:rPr>
              <a:t>Vive</a:t>
            </a:r>
            <a:r>
              <a:rPr lang="en-US" sz="2000" dirty="0">
                <a:latin typeface="Arial" charset="0"/>
                <a:ea typeface="Arial" charset="0"/>
                <a:cs typeface="Arial" charset="0"/>
              </a:rPr>
              <a:t> la Résistance!”:</a:t>
            </a:r>
          </a:p>
          <a:p>
            <a:pPr lvl="1"/>
            <a:r>
              <a:rPr lang="en-US" dirty="0">
                <a:latin typeface="Arial" charset="0"/>
                <a:ea typeface="Arial" charset="0"/>
                <a:cs typeface="Arial" charset="0"/>
              </a:rPr>
              <a:t>Monica </a:t>
            </a:r>
            <a:r>
              <a:rPr lang="en-US" dirty="0" err="1">
                <a:latin typeface="Arial" charset="0"/>
                <a:ea typeface="Arial" charset="0"/>
                <a:cs typeface="Arial" charset="0"/>
              </a:rPr>
              <a:t>GuhaMajumdar</a:t>
            </a:r>
            <a:r>
              <a:rPr lang="en-US" sz="2000" dirty="0">
                <a:latin typeface="Arial" charset="0"/>
                <a:ea typeface="Arial" charset="0"/>
                <a:cs typeface="Arial" charset="0"/>
              </a:rPr>
              <a:t>, </a:t>
            </a:r>
            <a:r>
              <a:rPr lang="en-US" dirty="0">
                <a:latin typeface="Arial" charset="0"/>
                <a:ea typeface="Arial" charset="0"/>
                <a:cs typeface="Arial" charset="0"/>
              </a:rPr>
              <a:t>Carolyn Wetzel</a:t>
            </a:r>
            <a:r>
              <a:rPr lang="en-US" sz="2000" dirty="0">
                <a:latin typeface="Arial" charset="0"/>
                <a:ea typeface="Arial" charset="0"/>
                <a:cs typeface="Arial" charset="0"/>
              </a:rPr>
              <a:t>, </a:t>
            </a:r>
            <a:r>
              <a:rPr lang="en-US" dirty="0" err="1">
                <a:latin typeface="Arial" charset="0"/>
                <a:ea typeface="Arial" charset="0"/>
                <a:cs typeface="Arial" charset="0"/>
              </a:rPr>
              <a:t>Suann</a:t>
            </a:r>
            <a:r>
              <a:rPr lang="en-US" dirty="0">
                <a:latin typeface="Arial" charset="0"/>
                <a:ea typeface="Arial" charset="0"/>
                <a:cs typeface="Arial" charset="0"/>
              </a:rPr>
              <a:t> Yang</a:t>
            </a:r>
            <a:r>
              <a:rPr lang="en-US" sz="2000" dirty="0">
                <a:latin typeface="Arial" charset="0"/>
                <a:ea typeface="Arial" charset="0"/>
                <a:cs typeface="Arial" charset="0"/>
              </a:rPr>
              <a:t>, </a:t>
            </a:r>
            <a:r>
              <a:rPr lang="en-US" dirty="0">
                <a:latin typeface="Arial" charset="0"/>
                <a:ea typeface="Arial" charset="0"/>
                <a:cs typeface="Arial" charset="0"/>
              </a:rPr>
              <a:t>Chris “</a:t>
            </a:r>
            <a:r>
              <a:rPr lang="en-US" dirty="0" err="1">
                <a:latin typeface="Arial" charset="0"/>
                <a:ea typeface="Arial" charset="0"/>
                <a:cs typeface="Arial" charset="0"/>
              </a:rPr>
              <a:t>Pagz</a:t>
            </a:r>
            <a:r>
              <a:rPr lang="en-US" dirty="0">
                <a:latin typeface="Arial" charset="0"/>
                <a:ea typeface="Arial" charset="0"/>
                <a:cs typeface="Arial" charset="0"/>
              </a:rPr>
              <a:t>” </a:t>
            </a:r>
            <a:r>
              <a:rPr lang="en-US" dirty="0" err="1">
                <a:latin typeface="Arial" charset="0"/>
                <a:ea typeface="Arial" charset="0"/>
                <a:cs typeface="Arial" charset="0"/>
              </a:rPr>
              <a:t>Pagliarulo</a:t>
            </a:r>
            <a:r>
              <a:rPr lang="en-US" sz="2000" dirty="0">
                <a:latin typeface="Arial" charset="0"/>
                <a:ea typeface="Arial" charset="0"/>
                <a:cs typeface="Arial" charset="0"/>
              </a:rPr>
              <a:t>, </a:t>
            </a:r>
            <a:r>
              <a:rPr lang="en-US" dirty="0">
                <a:latin typeface="Arial" charset="0"/>
                <a:ea typeface="Arial" charset="0"/>
                <a:cs typeface="Arial" charset="0"/>
              </a:rPr>
              <a:t>Phil Gibson </a:t>
            </a:r>
            <a:r>
              <a:rPr lang="en-US" sz="2000" dirty="0">
                <a:latin typeface="Arial" charset="0"/>
                <a:ea typeface="Arial" charset="0"/>
                <a:cs typeface="Arial" charset="0"/>
              </a:rPr>
              <a:t>, </a:t>
            </a:r>
            <a:r>
              <a:rPr lang="en-US" dirty="0">
                <a:latin typeface="Arial" charset="0"/>
                <a:ea typeface="Arial" charset="0"/>
                <a:cs typeface="Arial" charset="0"/>
              </a:rPr>
              <a:t>Davida Smyth</a:t>
            </a:r>
            <a:r>
              <a:rPr lang="en-US" sz="2000" dirty="0">
                <a:latin typeface="Arial" charset="0"/>
                <a:ea typeface="Arial" charset="0"/>
                <a:cs typeface="Arial" charset="0"/>
              </a:rPr>
              <a:t>, </a:t>
            </a:r>
            <a:r>
              <a:rPr lang="en-US" dirty="0">
                <a:latin typeface="Arial" charset="0"/>
                <a:ea typeface="Arial" charset="0"/>
                <a:cs typeface="Arial" charset="0"/>
              </a:rPr>
              <a:t>Vedham Karpakakunjaram</a:t>
            </a:r>
            <a:r>
              <a:rPr lang="en-US" sz="2000" dirty="0">
                <a:latin typeface="Arial" charset="0"/>
                <a:ea typeface="Arial" charset="0"/>
                <a:cs typeface="Arial" charset="0"/>
              </a:rPr>
              <a:t>, </a:t>
            </a:r>
            <a:r>
              <a:rPr lang="en-US" dirty="0">
                <a:latin typeface="Arial" charset="0"/>
                <a:ea typeface="Arial" charset="0"/>
                <a:cs typeface="Arial" charset="0"/>
              </a:rPr>
              <a:t>Lillian </a:t>
            </a:r>
            <a:r>
              <a:rPr lang="en-US" dirty="0" err="1">
                <a:latin typeface="Arial" charset="0"/>
                <a:ea typeface="Arial" charset="0"/>
                <a:cs typeface="Arial" charset="0"/>
              </a:rPr>
              <a:t>Senn</a:t>
            </a:r>
            <a:r>
              <a:rPr lang="en-US" sz="2000" dirty="0">
                <a:latin typeface="Arial" charset="0"/>
                <a:ea typeface="Arial" charset="0"/>
                <a:cs typeface="Arial" charset="0"/>
              </a:rPr>
              <a:t>, </a:t>
            </a:r>
            <a:r>
              <a:rPr lang="en-US" dirty="0">
                <a:latin typeface="Arial" charset="0"/>
                <a:ea typeface="Arial" charset="0"/>
                <a:cs typeface="Arial" charset="0"/>
              </a:rPr>
              <a:t>Arietta </a:t>
            </a:r>
            <a:r>
              <a:rPr lang="en-US" dirty="0" smtClean="0">
                <a:latin typeface="Arial" charset="0"/>
                <a:ea typeface="Arial" charset="0"/>
                <a:cs typeface="Arial" charset="0"/>
              </a:rPr>
              <a:t>Fleming-Davies</a:t>
            </a:r>
            <a:r>
              <a:rPr lang="en-US" dirty="0">
                <a:latin typeface="Arial" charset="0"/>
                <a:ea typeface="Arial" charset="0"/>
                <a:cs typeface="Arial" charset="0"/>
              </a:rPr>
              <a:t>		</a:t>
            </a:r>
          </a:p>
        </p:txBody>
      </p:sp>
      <p:sp>
        <p:nvSpPr>
          <p:cNvPr id="19" name="Content Placeholder 12">
            <a:extLst>
              <a:ext uri="{FF2B5EF4-FFF2-40B4-BE49-F238E27FC236}">
                <a16:creationId xmlns="" xmlns:a16="http://schemas.microsoft.com/office/drawing/2014/main" id="{EC28E4CE-8ECD-4580-8545-93715C934084}"/>
              </a:ext>
            </a:extLst>
          </p:cNvPr>
          <p:cNvSpPr txBox="1">
            <a:spLocks/>
          </p:cNvSpPr>
          <p:nvPr/>
        </p:nvSpPr>
        <p:spPr>
          <a:xfrm>
            <a:off x="634772" y="3682466"/>
            <a:ext cx="8362180" cy="2416046"/>
          </a:xfrm>
          <a:prstGeom prst="rect">
            <a:avLst/>
          </a:prstGeom>
          <a:noFill/>
          <a:ln>
            <a:solidFill>
              <a:schemeClr val="tx1"/>
            </a:solidFill>
            <a:prstDash val="sysDash"/>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Arial" charset="0"/>
                <a:ea typeface="Arial" charset="0"/>
                <a:cs typeface="Arial" charset="0"/>
              </a:rPr>
              <a:t>80% of antibiotic use in the US is in agriculture </a:t>
            </a:r>
          </a:p>
          <a:p>
            <a:pPr marL="342900" indent="-342900"/>
            <a:r>
              <a:rPr lang="en-US" dirty="0">
                <a:latin typeface="Arial" charset="0"/>
                <a:ea typeface="Arial" charset="0"/>
                <a:cs typeface="Arial" charset="0"/>
              </a:rPr>
              <a:t>Promotes faster growth in crowded conditions </a:t>
            </a:r>
          </a:p>
          <a:p>
            <a:pPr marL="342900" indent="-342900"/>
            <a:r>
              <a:rPr lang="en-US" dirty="0">
                <a:latin typeface="Arial" charset="0"/>
                <a:ea typeface="Arial" charset="0"/>
                <a:cs typeface="Arial" charset="0"/>
              </a:rPr>
              <a:t>Concern that over-use is leading to evolution of resistant bacteria</a:t>
            </a:r>
          </a:p>
          <a:p>
            <a:pPr marL="342900" indent="-342900"/>
            <a:r>
              <a:rPr lang="en-US" dirty="0">
                <a:latin typeface="Arial" charset="0"/>
                <a:ea typeface="Arial" charset="0"/>
                <a:cs typeface="Arial" charset="0"/>
              </a:rPr>
              <a:t>Movement to regulate and label</a:t>
            </a:r>
          </a:p>
        </p:txBody>
      </p:sp>
      <p:sp>
        <p:nvSpPr>
          <p:cNvPr id="20" name="Title 7">
            <a:extLst>
              <a:ext uri="{FF2B5EF4-FFF2-40B4-BE49-F238E27FC236}">
                <a16:creationId xmlns="" xmlns:a16="http://schemas.microsoft.com/office/drawing/2014/main" id="{EDA86F39-9AEA-40DE-A86B-A4A6967DD2DB}"/>
              </a:ext>
            </a:extLst>
          </p:cNvPr>
          <p:cNvSpPr txBox="1">
            <a:spLocks/>
          </p:cNvSpPr>
          <p:nvPr/>
        </p:nvSpPr>
        <p:spPr>
          <a:xfrm>
            <a:off x="2615587" y="2983060"/>
            <a:ext cx="4400550" cy="642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Arial" charset="0"/>
                <a:ea typeface="Arial" charset="0"/>
                <a:cs typeface="Arial" charset="0"/>
              </a:rPr>
              <a:t>The </a:t>
            </a:r>
            <a:r>
              <a:rPr lang="en-US" sz="3200" b="1" smtClean="0">
                <a:latin typeface="Arial" charset="0"/>
                <a:ea typeface="Arial" charset="0"/>
                <a:cs typeface="Arial" charset="0"/>
              </a:rPr>
              <a:t>Wicked Problem</a:t>
            </a:r>
            <a:r>
              <a:rPr lang="en-US" sz="3200" b="1" dirty="0">
                <a:latin typeface="Arial" charset="0"/>
                <a:ea typeface="Arial" charset="0"/>
                <a:cs typeface="Arial" charset="0"/>
              </a:rPr>
              <a:t>: </a:t>
            </a:r>
          </a:p>
        </p:txBody>
      </p:sp>
    </p:spTree>
    <p:extLst>
      <p:ext uri="{BB962C8B-B14F-4D97-AF65-F5344CB8AC3E}">
        <p14:creationId xmlns:p14="http://schemas.microsoft.com/office/powerpoint/2010/main" val="127410061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38200" y="365125"/>
            <a:ext cx="10515600" cy="896107"/>
          </a:xfrm>
        </p:spPr>
        <p:txBody>
          <a:bodyPr>
            <a:normAutofit/>
          </a:bodyPr>
          <a:lstStyle/>
          <a:p>
            <a:pPr algn="ctr"/>
            <a:r>
              <a:rPr lang="en-US" sz="4000" b="1" dirty="0">
                <a:latin typeface="Arial" charset="0"/>
                <a:ea typeface="Arial" charset="0"/>
                <a:cs typeface="Arial" charset="0"/>
              </a:rPr>
              <a:t>Progress</a:t>
            </a:r>
          </a:p>
        </p:txBody>
      </p:sp>
      <p:sp>
        <p:nvSpPr>
          <p:cNvPr id="10" name="Content Placeholder 9"/>
          <p:cNvSpPr>
            <a:spLocks noGrp="1"/>
          </p:cNvSpPr>
          <p:nvPr>
            <p:ph idx="1"/>
          </p:nvPr>
        </p:nvSpPr>
        <p:spPr>
          <a:xfrm>
            <a:off x="838200" y="1377863"/>
            <a:ext cx="10021866" cy="4748301"/>
          </a:xfrm>
        </p:spPr>
        <p:txBody>
          <a:bodyPr/>
          <a:lstStyle/>
          <a:p>
            <a:r>
              <a:rPr lang="en-US" dirty="0">
                <a:latin typeface="Arial" charset="0"/>
                <a:ea typeface="Arial" charset="0"/>
                <a:cs typeface="Arial" charset="0"/>
              </a:rPr>
              <a:t>Learning Objectives written</a:t>
            </a:r>
          </a:p>
          <a:p>
            <a:r>
              <a:rPr lang="en-US" dirty="0">
                <a:latin typeface="Arial" charset="0"/>
                <a:ea typeface="Arial" charset="0"/>
                <a:cs typeface="Arial" charset="0"/>
              </a:rPr>
              <a:t>Part 1 narrative first draft written, activities figured out, video and reading identified</a:t>
            </a:r>
          </a:p>
          <a:p>
            <a:r>
              <a:rPr lang="en-US" dirty="0">
                <a:latin typeface="Arial" charset="0"/>
                <a:ea typeface="Arial" charset="0"/>
                <a:cs typeface="Arial" charset="0"/>
              </a:rPr>
              <a:t>Part 2</a:t>
            </a:r>
          </a:p>
          <a:p>
            <a:pPr lvl="1"/>
            <a:r>
              <a:rPr lang="en-US" dirty="0" err="1" smtClean="0">
                <a:latin typeface="Arial" charset="0"/>
                <a:ea typeface="Arial" charset="0"/>
                <a:cs typeface="Arial" charset="0"/>
              </a:rPr>
              <a:t>Avida</a:t>
            </a:r>
            <a:r>
              <a:rPr lang="en-US" dirty="0" smtClean="0">
                <a:latin typeface="Arial" charset="0"/>
                <a:ea typeface="Arial" charset="0"/>
                <a:cs typeface="Arial" charset="0"/>
              </a:rPr>
              <a:t>-ED </a:t>
            </a:r>
            <a:r>
              <a:rPr lang="en-US" dirty="0">
                <a:latin typeface="Arial" charset="0"/>
                <a:ea typeface="Arial" charset="0"/>
                <a:cs typeface="Arial" charset="0"/>
              </a:rPr>
              <a:t>program mostly complete, instructions need to be written</a:t>
            </a:r>
          </a:p>
          <a:p>
            <a:pPr lvl="1"/>
            <a:r>
              <a:rPr lang="en-US" dirty="0">
                <a:latin typeface="Arial" charset="0"/>
                <a:ea typeface="Arial" charset="0"/>
                <a:cs typeface="Arial" charset="0"/>
              </a:rPr>
              <a:t>Resources for economic analysis need to be sourced and made into a quantitative activity</a:t>
            </a:r>
          </a:p>
          <a:p>
            <a:r>
              <a:rPr lang="en-US" dirty="0">
                <a:latin typeface="Arial" charset="0"/>
                <a:ea typeface="Arial" charset="0"/>
                <a:cs typeface="Arial" charset="0"/>
              </a:rPr>
              <a:t>Discussion questions are written</a:t>
            </a:r>
          </a:p>
          <a:p>
            <a:r>
              <a:rPr lang="en-US" dirty="0">
                <a:latin typeface="Arial" charset="0"/>
                <a:ea typeface="Arial" charset="0"/>
                <a:cs typeface="Arial" charset="0"/>
              </a:rPr>
              <a:t>Supporting materials need to be written (assessments, teaching guide, list of resources)</a:t>
            </a:r>
          </a:p>
          <a:p>
            <a:endParaRPr lang="en-US" dirty="0">
              <a:latin typeface="Arial" charset="0"/>
              <a:ea typeface="Arial" charset="0"/>
              <a:cs typeface="Arial" charset="0"/>
            </a:endParaRP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10</a:t>
            </a:fld>
            <a:endParaRPr lang="en-GB" sz="1200" dirty="0">
              <a:solidFill>
                <a:srgbClr val="0000FF"/>
              </a:solidFill>
              <a:latin typeface="Arial Black" pitchFamily="34" charset="0"/>
            </a:endParaRPr>
          </a:p>
        </p:txBody>
      </p:sp>
    </p:spTree>
    <p:extLst>
      <p:ext uri="{BB962C8B-B14F-4D97-AF65-F5344CB8AC3E}">
        <p14:creationId xmlns:p14="http://schemas.microsoft.com/office/powerpoint/2010/main" val="349267050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732409" y="365125"/>
            <a:ext cx="10515600" cy="1325563"/>
          </a:xfrm>
        </p:spPr>
        <p:txBody>
          <a:bodyPr>
            <a:normAutofit/>
          </a:bodyPr>
          <a:lstStyle/>
          <a:p>
            <a:pPr algn="ctr"/>
            <a:r>
              <a:rPr lang="en-US" sz="4000" b="1" dirty="0" smtClean="0">
                <a:latin typeface="Arial" charset="0"/>
                <a:ea typeface="Arial" charset="0"/>
                <a:cs typeface="Arial" charset="0"/>
              </a:rPr>
              <a:t>Three </a:t>
            </a:r>
            <a:r>
              <a:rPr lang="en-US" sz="4000" b="1" dirty="0">
                <a:latin typeface="Arial" charset="0"/>
                <a:ea typeface="Arial" charset="0"/>
                <a:cs typeface="Arial" charset="0"/>
              </a:rPr>
              <a:t>Learning Topics</a:t>
            </a:r>
            <a:r>
              <a:rPr lang="en-US" sz="4000" dirty="0">
                <a:latin typeface="Arial" charset="0"/>
                <a:ea typeface="Arial" charset="0"/>
                <a:cs typeface="Arial" charset="0"/>
              </a:rPr>
              <a:t>:</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2</a:t>
            </a:fld>
            <a:endParaRPr lang="en-GB" sz="1200" dirty="0">
              <a:solidFill>
                <a:srgbClr val="0000FF"/>
              </a:solidFill>
              <a:latin typeface="Arial Black" pitchFamily="34" charset="0"/>
            </a:endParaRPr>
          </a:p>
        </p:txBody>
      </p:sp>
      <p:sp>
        <p:nvSpPr>
          <p:cNvPr id="2" name="Content Placeholder 1">
            <a:extLst>
              <a:ext uri="{FF2B5EF4-FFF2-40B4-BE49-F238E27FC236}">
                <a16:creationId xmlns="" xmlns:a16="http://schemas.microsoft.com/office/drawing/2014/main" id="{B529E3C6-6806-49F9-97F3-6BB18EC27BD9}"/>
              </a:ext>
            </a:extLst>
          </p:cNvPr>
          <p:cNvSpPr>
            <a:spLocks noGrp="1"/>
          </p:cNvSpPr>
          <p:nvPr>
            <p:ph idx="1"/>
          </p:nvPr>
        </p:nvSpPr>
        <p:spPr>
          <a:xfrm>
            <a:off x="585789" y="1499949"/>
            <a:ext cx="10808840" cy="4351338"/>
          </a:xfrm>
        </p:spPr>
        <p:txBody>
          <a:bodyPr>
            <a:normAutofit/>
          </a:bodyPr>
          <a:lstStyle/>
          <a:p>
            <a:pPr marL="285750" indent="-285750"/>
            <a:r>
              <a:rPr lang="en-US" sz="3200" dirty="0">
                <a:latin typeface="Arial" charset="0"/>
                <a:ea typeface="Arial" charset="0"/>
                <a:cs typeface="Arial" charset="0"/>
              </a:rPr>
              <a:t>Evolution of antibiotic resistance by natural selection</a:t>
            </a:r>
          </a:p>
          <a:p>
            <a:pPr marL="285750" indent="-285750"/>
            <a:r>
              <a:rPr lang="en-US" sz="3200" dirty="0">
                <a:latin typeface="Arial" charset="0"/>
                <a:ea typeface="Arial" charset="0"/>
                <a:cs typeface="Arial" charset="0"/>
              </a:rPr>
              <a:t>Socio-economic factors in using antibiotics in production and of consumption of farm animals</a:t>
            </a:r>
          </a:p>
          <a:p>
            <a:pPr marL="285750" indent="-285750"/>
            <a:r>
              <a:rPr lang="en-US" sz="3200" dirty="0">
                <a:latin typeface="Arial" charset="0"/>
                <a:ea typeface="Arial" charset="0"/>
                <a:cs typeface="Arial" charset="0"/>
              </a:rPr>
              <a:t>Quantitative skills: Computer-based tests of evolution by natural selection, and basic arithmetic and graphing</a:t>
            </a:r>
          </a:p>
          <a:p>
            <a:pPr marL="0" indent="0">
              <a:buNone/>
            </a:pPr>
            <a:endParaRPr lang="en-US" sz="3200" b="1" dirty="0">
              <a:latin typeface="Arial" charset="0"/>
              <a:ea typeface="Arial" charset="0"/>
              <a:cs typeface="Arial" charset="0"/>
            </a:endParaRPr>
          </a:p>
          <a:p>
            <a:pPr marL="0" indent="0">
              <a:buNone/>
            </a:pPr>
            <a:r>
              <a:rPr lang="en-US" sz="3200" b="1" dirty="0">
                <a:latin typeface="Arial" charset="0"/>
                <a:ea typeface="Arial" charset="0"/>
                <a:cs typeface="Arial" charset="0"/>
              </a:rPr>
              <a:t>Interrupted Case Format</a:t>
            </a:r>
            <a:endParaRPr lang="en-US" sz="3200" dirty="0">
              <a:latin typeface="Arial" charset="0"/>
              <a:ea typeface="Arial" charset="0"/>
              <a:cs typeface="Arial" charset="0"/>
            </a:endParaRPr>
          </a:p>
          <a:p>
            <a:endParaRPr lang="en-US" sz="3200" dirty="0">
              <a:latin typeface="Arial" charset="0"/>
              <a:ea typeface="Arial" charset="0"/>
              <a:cs typeface="Arial" charset="0"/>
            </a:endParaRPr>
          </a:p>
        </p:txBody>
      </p:sp>
      <p:grpSp>
        <p:nvGrpSpPr>
          <p:cNvPr id="3" name="Group 2">
            <a:extLst>
              <a:ext uri="{FF2B5EF4-FFF2-40B4-BE49-F238E27FC236}">
                <a16:creationId xmlns="" xmlns:a16="http://schemas.microsoft.com/office/drawing/2014/main" id="{C525218B-BB99-4F4A-911E-ED7DA52130C5}"/>
              </a:ext>
            </a:extLst>
          </p:cNvPr>
          <p:cNvGrpSpPr/>
          <p:nvPr/>
        </p:nvGrpSpPr>
        <p:grpSpPr>
          <a:xfrm>
            <a:off x="5220928" y="4604504"/>
            <a:ext cx="6764511" cy="1683137"/>
            <a:chOff x="819208" y="4547352"/>
            <a:chExt cx="6764511" cy="1683137"/>
          </a:xfrm>
        </p:grpSpPr>
        <p:pic>
          <p:nvPicPr>
            <p:cNvPr id="3078" name="Picture 6" descr="Image result for equal sign">
              <a:extLst>
                <a:ext uri="{FF2B5EF4-FFF2-40B4-BE49-F238E27FC236}">
                  <a16:creationId xmlns="" xmlns:a16="http://schemas.microsoft.com/office/drawing/2014/main" id="{665146EE-B197-407F-9D73-6DB3221AB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378" y="4547352"/>
              <a:ext cx="1575261" cy="15752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dollar sign">
              <a:extLst>
                <a:ext uri="{FF2B5EF4-FFF2-40B4-BE49-F238E27FC236}">
                  <a16:creationId xmlns="" xmlns:a16="http://schemas.microsoft.com/office/drawing/2014/main" id="{59AFFB17-CC4D-4220-B990-584E0D4D27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816" y="4666768"/>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dollar sign">
              <a:extLst>
                <a:ext uri="{FF2B5EF4-FFF2-40B4-BE49-F238E27FC236}">
                  <a16:creationId xmlns="" xmlns:a16="http://schemas.microsoft.com/office/drawing/2014/main" id="{8F3F4123-308E-4300-BFC1-B941B0E6CB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701" y="4691820"/>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dollar sign">
              <a:extLst>
                <a:ext uri="{FF2B5EF4-FFF2-40B4-BE49-F238E27FC236}">
                  <a16:creationId xmlns="" xmlns:a16="http://schemas.microsoft.com/office/drawing/2014/main" id="{997805B1-9668-4253-A814-33DDCE6F04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08" y="4691820"/>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dollar sign">
              <a:extLst>
                <a:ext uri="{FF2B5EF4-FFF2-40B4-BE49-F238E27FC236}">
                  <a16:creationId xmlns="" xmlns:a16="http://schemas.microsoft.com/office/drawing/2014/main" id="{7D59F70E-50EC-4FE5-9FA4-2D18ABD6A9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176" y="4691820"/>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dollar sign">
              <a:extLst>
                <a:ext uri="{FF2B5EF4-FFF2-40B4-BE49-F238E27FC236}">
                  <a16:creationId xmlns="" xmlns:a16="http://schemas.microsoft.com/office/drawing/2014/main" id="{3455B92E-A3C9-4A86-8F15-C8367C47EF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898" y="4691820"/>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dollar sign">
              <a:extLst>
                <a:ext uri="{FF2B5EF4-FFF2-40B4-BE49-F238E27FC236}">
                  <a16:creationId xmlns="" xmlns:a16="http://schemas.microsoft.com/office/drawing/2014/main" id="{8FC8CE28-1636-4E96-A5BC-94B171A67D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708" y="4691820"/>
              <a:ext cx="1079011" cy="15386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lus sign">
              <a:extLst>
                <a:ext uri="{FF2B5EF4-FFF2-40B4-BE49-F238E27FC236}">
                  <a16:creationId xmlns="" xmlns:a16="http://schemas.microsoft.com/office/drawing/2014/main" id="{96B98C18-78B1-44C4-9902-8FAFEDFF28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68" t="26921" r="27293" b="26318"/>
            <a:stretch/>
          </p:blipFill>
          <p:spPr bwMode="auto">
            <a:xfrm>
              <a:off x="1932718" y="4994214"/>
              <a:ext cx="885647" cy="9154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352155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38200" y="365126"/>
            <a:ext cx="8570168" cy="1033568"/>
          </a:xfrm>
        </p:spPr>
        <p:txBody>
          <a:bodyPr/>
          <a:lstStyle/>
          <a:p>
            <a:pPr algn="ctr"/>
            <a:r>
              <a:rPr lang="en-US" b="1" dirty="0">
                <a:latin typeface="Arial" charset="0"/>
                <a:ea typeface="Arial" charset="0"/>
                <a:cs typeface="Arial" charset="0"/>
              </a:rPr>
              <a:t>Part 1 – At the Grocery Store</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3</a:t>
            </a:fld>
            <a:endParaRPr lang="en-GB" sz="1200" dirty="0">
              <a:solidFill>
                <a:srgbClr val="0000FF"/>
              </a:solidFill>
              <a:latin typeface="Arial Black" pitchFamily="34" charset="0"/>
            </a:endParaRPr>
          </a:p>
        </p:txBody>
      </p:sp>
      <p:sp>
        <p:nvSpPr>
          <p:cNvPr id="13" name="Content Placeholder 9">
            <a:extLst>
              <a:ext uri="{FF2B5EF4-FFF2-40B4-BE49-F238E27FC236}">
                <a16:creationId xmlns="" xmlns:a16="http://schemas.microsoft.com/office/drawing/2014/main" id="{BDBD786A-1A2F-4E4D-9492-45695B349BD0}"/>
              </a:ext>
            </a:extLst>
          </p:cNvPr>
          <p:cNvSpPr txBox="1">
            <a:spLocks/>
          </p:cNvSpPr>
          <p:nvPr/>
        </p:nvSpPr>
        <p:spPr>
          <a:xfrm>
            <a:off x="224424" y="1515324"/>
            <a:ext cx="10197231" cy="4484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lvl="1" indent="-366713"/>
            <a:r>
              <a:rPr lang="en-US" sz="2800" dirty="0">
                <a:latin typeface="Arial" charset="0"/>
                <a:ea typeface="Arial" charset="0"/>
                <a:cs typeface="Arial" charset="0"/>
              </a:rPr>
              <a:t>Two friends shopping for ground beef for a barbeque</a:t>
            </a:r>
          </a:p>
          <a:p>
            <a:pPr marL="407988" lvl="1" indent="-366713"/>
            <a:r>
              <a:rPr lang="en-US" sz="2800" dirty="0">
                <a:latin typeface="Arial" charset="0"/>
                <a:ea typeface="Arial" charset="0"/>
                <a:cs typeface="Arial" charset="0"/>
              </a:rPr>
              <a:t>Comparing one labeled “raised without antibiotics” with less expensive unlabeled package</a:t>
            </a:r>
          </a:p>
          <a:p>
            <a:pPr marL="407988" lvl="1" indent="-366713"/>
            <a:r>
              <a:rPr lang="en-US" sz="2800" dirty="0">
                <a:latin typeface="Arial" charset="0"/>
                <a:ea typeface="Arial" charset="0"/>
                <a:cs typeface="Arial" charset="0"/>
              </a:rPr>
              <a:t>Students learn about labeling standards (or lack thereof), why and how antibiotics are used on farms (slanted against use), possible problems with over-use</a:t>
            </a:r>
          </a:p>
          <a:p>
            <a:pPr marL="407988" lvl="1" indent="-366713"/>
            <a:endParaRPr lang="en-US" sz="2800" dirty="0">
              <a:latin typeface="Arial" charset="0"/>
              <a:ea typeface="Arial" charset="0"/>
              <a:cs typeface="Arial" charset="0"/>
            </a:endParaRPr>
          </a:p>
          <a:p>
            <a:pPr marL="407988" lvl="1" indent="-366713"/>
            <a:r>
              <a:rPr lang="en-US" sz="2800" dirty="0">
                <a:latin typeface="Arial" charset="0"/>
                <a:ea typeface="Arial" charset="0"/>
                <a:cs typeface="Arial" charset="0"/>
              </a:rPr>
              <a:t>Socio-economic: Can’t afford to buy antibiotic-free meat</a:t>
            </a:r>
          </a:p>
          <a:p>
            <a:pPr marL="407988" lvl="1" indent="-366713"/>
            <a:r>
              <a:rPr lang="en-US" sz="2800" dirty="0">
                <a:latin typeface="Arial" charset="0"/>
                <a:ea typeface="Arial" charset="0"/>
                <a:cs typeface="Arial" charset="0"/>
              </a:rPr>
              <a:t>Quant: Simple calculations of price per pound, scaling up for number of servings</a:t>
            </a:r>
          </a:p>
          <a:p>
            <a:endParaRPr lang="en-US" sz="3200" dirty="0">
              <a:latin typeface="Arial" charset="0"/>
              <a:ea typeface="Arial" charset="0"/>
              <a:cs typeface="Arial" charset="0"/>
            </a:endParaRPr>
          </a:p>
        </p:txBody>
      </p:sp>
      <p:pic>
        <p:nvPicPr>
          <p:cNvPr id="14" name="Picture 13">
            <a:extLst>
              <a:ext uri="{FF2B5EF4-FFF2-40B4-BE49-F238E27FC236}">
                <a16:creationId xmlns="" xmlns:a16="http://schemas.microsoft.com/office/drawing/2014/main" id="{00FA500E-60D0-445D-A560-DA4D5229D9BE}"/>
              </a:ext>
            </a:extLst>
          </p:cNvPr>
          <p:cNvPicPr>
            <a:picLocks noChangeAspect="1"/>
          </p:cNvPicPr>
          <p:nvPr/>
        </p:nvPicPr>
        <p:blipFill>
          <a:blip r:embed="rId2"/>
          <a:stretch>
            <a:fillRect/>
          </a:stretch>
        </p:blipFill>
        <p:spPr>
          <a:xfrm>
            <a:off x="9315264" y="282620"/>
            <a:ext cx="2500553" cy="1736495"/>
          </a:xfrm>
          <a:prstGeom prst="rect">
            <a:avLst/>
          </a:prstGeom>
        </p:spPr>
      </p:pic>
    </p:spTree>
    <p:extLst>
      <p:ext uri="{BB962C8B-B14F-4D97-AF65-F5344CB8AC3E}">
        <p14:creationId xmlns:p14="http://schemas.microsoft.com/office/powerpoint/2010/main" val="86627059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38200" y="450853"/>
            <a:ext cx="10515600" cy="649483"/>
          </a:xfrm>
        </p:spPr>
        <p:txBody>
          <a:bodyPr>
            <a:normAutofit fontScale="90000"/>
          </a:bodyPr>
          <a:lstStyle/>
          <a:p>
            <a:pPr algn="ctr"/>
            <a:r>
              <a:rPr lang="en-US" b="1" dirty="0">
                <a:latin typeface="Arial" charset="0"/>
                <a:ea typeface="Arial" charset="0"/>
                <a:cs typeface="Arial" charset="0"/>
              </a:rPr>
              <a:t>Example</a:t>
            </a:r>
          </a:p>
        </p:txBody>
      </p:sp>
      <p:sp>
        <p:nvSpPr>
          <p:cNvPr id="10" name="Content Placeholder 9"/>
          <p:cNvSpPr>
            <a:spLocks noGrp="1"/>
          </p:cNvSpPr>
          <p:nvPr>
            <p:ph idx="1"/>
          </p:nvPr>
        </p:nvSpPr>
        <p:spPr>
          <a:xfrm>
            <a:off x="257170" y="1278977"/>
            <a:ext cx="9744080" cy="4847188"/>
          </a:xfrm>
        </p:spPr>
        <p:txBody>
          <a:bodyPr>
            <a:noAutofit/>
          </a:bodyPr>
          <a:lstStyle/>
          <a:p>
            <a:pPr marL="0" indent="0">
              <a:lnSpc>
                <a:spcPct val="120000"/>
              </a:lnSpc>
              <a:spcBef>
                <a:spcPts val="600"/>
              </a:spcBef>
              <a:spcAft>
                <a:spcPts val="600"/>
              </a:spcAft>
              <a:buNone/>
            </a:pPr>
            <a:r>
              <a:rPr lang="en-US" sz="1800" dirty="0">
                <a:latin typeface="Arial" charset="0"/>
                <a:ea typeface="Arial" charset="0"/>
                <a:cs typeface="Arial" charset="0"/>
              </a:rPr>
              <a:t>Jesse says, “I don’t know about you, but my budget is pretty tight until I get paid next month. Do you think it’s really worth it to pay that much more for the meat from cows raised without antibiotics? We could use that extra money for chips and drinks.”</a:t>
            </a:r>
          </a:p>
          <a:p>
            <a:pPr marL="0" indent="0">
              <a:lnSpc>
                <a:spcPct val="100000"/>
              </a:lnSpc>
              <a:spcBef>
                <a:spcPts val="0"/>
              </a:spcBef>
              <a:buNone/>
            </a:pPr>
            <a:r>
              <a:rPr lang="en-US" sz="1800" dirty="0">
                <a:latin typeface="Arial" charset="0"/>
                <a:ea typeface="Arial" charset="0"/>
                <a:cs typeface="Arial" charset="0"/>
              </a:rPr>
              <a:t/>
            </a:r>
            <a:br>
              <a:rPr lang="en-US" sz="1800" dirty="0">
                <a:latin typeface="Arial" charset="0"/>
                <a:ea typeface="Arial" charset="0"/>
                <a:cs typeface="Arial" charset="0"/>
              </a:rPr>
            </a:br>
            <a:r>
              <a:rPr lang="en-US" sz="1800" dirty="0">
                <a:latin typeface="Arial" charset="0"/>
                <a:ea typeface="Arial" charset="0"/>
                <a:cs typeface="Arial" charset="0"/>
              </a:rPr>
              <a:t>Sheldon gets excited and responds, “Antibiotic resistance is going to be a huge problem for humans! I just saw this scary YouTube video about how farmers are using too much antibiotics and now the bacteria don’t die when they use it, and when we eat the meat from those animals we can get sick because we’ll become resistant to the antibiotics, too</a:t>
            </a:r>
            <a:r>
              <a:rPr lang="en-US" sz="1800" dirty="0" smtClean="0">
                <a:latin typeface="Arial" charset="0"/>
                <a:ea typeface="Arial" charset="0"/>
                <a:cs typeface="Arial" charset="0"/>
              </a:rPr>
              <a:t>.”</a:t>
            </a:r>
            <a:r>
              <a:rPr lang="en-US" sz="1800" dirty="0">
                <a:latin typeface="Arial" charset="0"/>
                <a:ea typeface="Arial" charset="0"/>
                <a:cs typeface="Arial" charset="0"/>
              </a:rPr>
              <a:t/>
            </a:r>
            <a:br>
              <a:rPr lang="en-US" sz="1800" dirty="0">
                <a:latin typeface="Arial" charset="0"/>
                <a:ea typeface="Arial" charset="0"/>
                <a:cs typeface="Arial" charset="0"/>
              </a:rPr>
            </a:br>
            <a:r>
              <a:rPr lang="en-US" sz="1800" dirty="0">
                <a:latin typeface="Arial" charset="0"/>
                <a:ea typeface="Arial" charset="0"/>
                <a:cs typeface="Arial" charset="0"/>
              </a:rPr>
              <a:t/>
            </a:r>
            <a:br>
              <a:rPr lang="en-US" sz="1800" dirty="0">
                <a:latin typeface="Arial" charset="0"/>
                <a:ea typeface="Arial" charset="0"/>
                <a:cs typeface="Arial" charset="0"/>
              </a:rPr>
            </a:br>
            <a:r>
              <a:rPr lang="en-US" sz="1800" b="1" dirty="0">
                <a:latin typeface="Arial" charset="0"/>
                <a:ea typeface="Arial" charset="0"/>
                <a:cs typeface="Arial" charset="0"/>
              </a:rPr>
              <a:t>Task 3</a:t>
            </a:r>
            <a:endParaRPr lang="en-US" sz="1800" dirty="0">
              <a:latin typeface="Arial" charset="0"/>
              <a:ea typeface="Arial" charset="0"/>
              <a:cs typeface="Arial" charset="0"/>
            </a:endParaRPr>
          </a:p>
          <a:p>
            <a:pPr marL="514350" indent="-514350" fontAlgn="base">
              <a:lnSpc>
                <a:spcPct val="120000"/>
              </a:lnSpc>
              <a:spcBef>
                <a:spcPts val="600"/>
              </a:spcBef>
              <a:spcAft>
                <a:spcPts val="600"/>
              </a:spcAft>
              <a:buFont typeface="+mj-lt"/>
              <a:buAutoNum type="arabicPeriod"/>
            </a:pPr>
            <a:r>
              <a:rPr lang="en-US" sz="1800" dirty="0">
                <a:latin typeface="Arial" charset="0"/>
                <a:ea typeface="Arial" charset="0"/>
                <a:cs typeface="Arial" charset="0"/>
              </a:rPr>
              <a:t>Watch the video “The Trouble with Antibiotics” (Frontline 2014, 36:37, </a:t>
            </a:r>
            <a:r>
              <a:rPr lang="en-US" sz="1800" u="sng" dirty="0">
                <a:latin typeface="Arial" charset="0"/>
                <a:ea typeface="Arial" charset="0"/>
                <a:cs typeface="Arial" charset="0"/>
                <a:hlinkClick r:id="rId2"/>
              </a:rPr>
              <a:t>https://www.pbs.org/video/frontline-trouble-with-antibiotics/</a:t>
            </a:r>
            <a:r>
              <a:rPr lang="en-US" sz="1800" dirty="0">
                <a:latin typeface="Arial" charset="0"/>
                <a:ea typeface="Arial" charset="0"/>
                <a:cs typeface="Arial" charset="0"/>
              </a:rPr>
              <a:t>).</a:t>
            </a:r>
          </a:p>
          <a:p>
            <a:pPr marL="514350" indent="-514350" fontAlgn="base">
              <a:lnSpc>
                <a:spcPct val="120000"/>
              </a:lnSpc>
              <a:spcBef>
                <a:spcPts val="600"/>
              </a:spcBef>
              <a:spcAft>
                <a:spcPts val="600"/>
              </a:spcAft>
              <a:buFont typeface="+mj-lt"/>
              <a:buAutoNum type="arabicPeriod"/>
            </a:pPr>
            <a:r>
              <a:rPr lang="en-US" sz="1800" dirty="0">
                <a:latin typeface="Arial" charset="0"/>
                <a:ea typeface="Arial" charset="0"/>
                <a:cs typeface="Arial" charset="0"/>
              </a:rPr>
              <a:t>Identify where Sheldon’s description of antibiotic resistance is incorrect, and write out what his response would be if he really understood it. </a:t>
            </a:r>
          </a:p>
          <a:p>
            <a:pPr>
              <a:lnSpc>
                <a:spcPct val="120000"/>
              </a:lnSpc>
              <a:spcBef>
                <a:spcPts val="600"/>
              </a:spcBef>
              <a:spcAft>
                <a:spcPts val="600"/>
              </a:spcAft>
            </a:pPr>
            <a:endParaRPr lang="en-US" sz="1800" dirty="0">
              <a:latin typeface="Arial" charset="0"/>
              <a:ea typeface="Arial" charset="0"/>
              <a:cs typeface="Arial" charset="0"/>
            </a:endParaRP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4</a:t>
            </a:fld>
            <a:endParaRPr lang="en-GB" sz="1200" dirty="0">
              <a:solidFill>
                <a:srgbClr val="0000FF"/>
              </a:solidFill>
              <a:latin typeface="Arial Black" pitchFamily="34" charset="0"/>
            </a:endParaRPr>
          </a:p>
        </p:txBody>
      </p:sp>
      <p:pic>
        <p:nvPicPr>
          <p:cNvPr id="1026" name="Picture 2" descr="https://lh3.googleusercontent.com/qelis0unb16uUUF-VWc85rHBtipQ8wripwSjzE6eG1cfhQ4ThMnfaHyIo1t5Vat-3FvgTJgySBWx810Cgq_zZdKyurI5EXOyHy6shfX3Agn9ooLH124GDShfaEhQSaV_hLutJFPoYi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3245755"/>
            <a:ext cx="2522251" cy="218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0383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2828924" y="465141"/>
            <a:ext cx="5718225" cy="904133"/>
          </a:xfrm>
        </p:spPr>
        <p:txBody>
          <a:bodyPr>
            <a:normAutofit/>
          </a:bodyPr>
          <a:lstStyle/>
          <a:p>
            <a:pPr algn="ctr"/>
            <a:r>
              <a:rPr lang="en-US" sz="4000" b="1" dirty="0">
                <a:latin typeface="Arial" charset="0"/>
                <a:ea typeface="Arial" charset="0"/>
                <a:cs typeface="Arial" charset="0"/>
              </a:rPr>
              <a:t>Part 2 – On the Farm</a:t>
            </a:r>
          </a:p>
        </p:txBody>
      </p:sp>
      <p:sp>
        <p:nvSpPr>
          <p:cNvPr id="10" name="Content Placeholder 9"/>
          <p:cNvSpPr>
            <a:spLocks noGrp="1"/>
          </p:cNvSpPr>
          <p:nvPr>
            <p:ph idx="1"/>
          </p:nvPr>
        </p:nvSpPr>
        <p:spPr>
          <a:xfrm>
            <a:off x="800095" y="1385889"/>
            <a:ext cx="10722279" cy="5058197"/>
          </a:xfrm>
        </p:spPr>
        <p:txBody>
          <a:bodyPr>
            <a:noAutofit/>
          </a:bodyPr>
          <a:lstStyle/>
          <a:p>
            <a:r>
              <a:rPr lang="en-US" dirty="0">
                <a:latin typeface="Arial" charset="0"/>
                <a:ea typeface="Arial" charset="0"/>
                <a:cs typeface="Arial" charset="0"/>
              </a:rPr>
              <a:t>Alex graduates and returns to family farm</a:t>
            </a:r>
          </a:p>
          <a:p>
            <a:r>
              <a:rPr lang="en-US" dirty="0">
                <a:latin typeface="Arial" charset="0"/>
                <a:ea typeface="Arial" charset="0"/>
                <a:cs typeface="Arial" charset="0"/>
              </a:rPr>
              <a:t>Wants to switch to antibiotic-free beef production</a:t>
            </a:r>
          </a:p>
          <a:p>
            <a:r>
              <a:rPr lang="en-US" dirty="0">
                <a:latin typeface="Arial" charset="0"/>
                <a:ea typeface="Arial" charset="0"/>
                <a:cs typeface="Arial" charset="0"/>
              </a:rPr>
              <a:t>Needs to educate parents about evolution, figure out economics</a:t>
            </a:r>
          </a:p>
          <a:p>
            <a:endParaRPr lang="en-US" dirty="0">
              <a:latin typeface="Arial" charset="0"/>
              <a:ea typeface="Arial" charset="0"/>
              <a:cs typeface="Arial" charset="0"/>
            </a:endParaRPr>
          </a:p>
          <a:p>
            <a:r>
              <a:rPr lang="en-US" dirty="0">
                <a:latin typeface="Arial" charset="0"/>
                <a:ea typeface="Arial" charset="0"/>
                <a:cs typeface="Arial" charset="0"/>
              </a:rPr>
              <a:t>Students learn to use Avida-ED to run experiment on bacterial evolution, advantages to farmer in using prophylactic antibiotics, current regulations on antibiotic use (regs vs guidelines), economic trade-offs made by farmers under different systems</a:t>
            </a:r>
          </a:p>
          <a:p>
            <a:endParaRPr lang="en-US" dirty="0">
              <a:latin typeface="Arial" charset="0"/>
              <a:ea typeface="Arial" charset="0"/>
              <a:cs typeface="Arial" charset="0"/>
            </a:endParaRPr>
          </a:p>
          <a:p>
            <a:r>
              <a:rPr lang="en-US" dirty="0">
                <a:latin typeface="Arial" charset="0"/>
                <a:ea typeface="Arial" charset="0"/>
                <a:cs typeface="Arial" charset="0"/>
              </a:rPr>
              <a:t>Quant: Data analysis from Avida-ED output, cost-benefit calculations for farmers</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5</a:t>
            </a:fld>
            <a:endParaRPr lang="en-GB" sz="1200" dirty="0">
              <a:solidFill>
                <a:srgbClr val="0000FF"/>
              </a:solidFill>
              <a:latin typeface="Arial Black" pitchFamily="34" charset="0"/>
            </a:endParaRPr>
          </a:p>
        </p:txBody>
      </p:sp>
      <p:pic>
        <p:nvPicPr>
          <p:cNvPr id="13" name="Picture 12">
            <a:extLst>
              <a:ext uri="{FF2B5EF4-FFF2-40B4-BE49-F238E27FC236}">
                <a16:creationId xmlns="" xmlns:a16="http://schemas.microsoft.com/office/drawing/2014/main" id="{D2747F28-776E-4986-9443-6D8F18BF76BF}"/>
              </a:ext>
            </a:extLst>
          </p:cNvPr>
          <p:cNvPicPr>
            <a:picLocks noChangeAspect="1"/>
          </p:cNvPicPr>
          <p:nvPr/>
        </p:nvPicPr>
        <p:blipFill>
          <a:blip r:embed="rId2"/>
          <a:stretch>
            <a:fillRect/>
          </a:stretch>
        </p:blipFill>
        <p:spPr>
          <a:xfrm>
            <a:off x="8879402" y="379417"/>
            <a:ext cx="2825084" cy="1766961"/>
          </a:xfrm>
          <a:prstGeom prst="rect">
            <a:avLst/>
          </a:prstGeom>
        </p:spPr>
      </p:pic>
    </p:spTree>
    <p:extLst>
      <p:ext uri="{BB962C8B-B14F-4D97-AF65-F5344CB8AC3E}">
        <p14:creationId xmlns:p14="http://schemas.microsoft.com/office/powerpoint/2010/main" val="45412519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6</a:t>
            </a:fld>
            <a:endParaRPr lang="en-GB" sz="1200" dirty="0">
              <a:solidFill>
                <a:srgbClr val="0000FF"/>
              </a:solidFill>
              <a:latin typeface="Arial Black" pitchFamily="34" charset="0"/>
            </a:endParaRPr>
          </a:p>
        </p:txBody>
      </p:sp>
      <p:sp>
        <p:nvSpPr>
          <p:cNvPr id="14" name="Title 7">
            <a:extLst>
              <a:ext uri="{FF2B5EF4-FFF2-40B4-BE49-F238E27FC236}">
                <a16:creationId xmlns="" xmlns:a16="http://schemas.microsoft.com/office/drawing/2014/main" id="{025E43D1-083F-4BE3-926C-1A2F88F23A3D}"/>
              </a:ext>
            </a:extLst>
          </p:cNvPr>
          <p:cNvSpPr txBox="1">
            <a:spLocks/>
          </p:cNvSpPr>
          <p:nvPr/>
        </p:nvSpPr>
        <p:spPr>
          <a:xfrm>
            <a:off x="840288" y="49266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Title 7"/>
          <p:cNvSpPr>
            <a:spLocks noGrp="1"/>
          </p:cNvSpPr>
          <p:nvPr>
            <p:ph type="title"/>
          </p:nvPr>
        </p:nvSpPr>
        <p:spPr>
          <a:xfrm>
            <a:off x="419100" y="613903"/>
            <a:ext cx="11353800" cy="761538"/>
          </a:xfrm>
        </p:spPr>
        <p:txBody>
          <a:bodyPr>
            <a:normAutofit/>
          </a:bodyPr>
          <a:lstStyle/>
          <a:p>
            <a:pPr algn="ctr"/>
            <a:r>
              <a:rPr lang="en-US" sz="4000" dirty="0" smtClean="0">
                <a:latin typeface="Arial" charset="0"/>
                <a:ea typeface="Arial" charset="0"/>
                <a:cs typeface="Arial" charset="0"/>
              </a:rPr>
              <a:t>Part 3: </a:t>
            </a:r>
            <a:r>
              <a:rPr lang="en-US" sz="4000" dirty="0" err="1" smtClean="0">
                <a:latin typeface="Arial" charset="0"/>
                <a:ea typeface="Arial" charset="0"/>
                <a:cs typeface="Arial" charset="0"/>
              </a:rPr>
              <a:t>Avida</a:t>
            </a:r>
            <a:r>
              <a:rPr lang="en-US" sz="4000" dirty="0" smtClean="0">
                <a:latin typeface="Arial" charset="0"/>
                <a:ea typeface="Arial" charset="0"/>
                <a:cs typeface="Arial" charset="0"/>
              </a:rPr>
              <a:t>-Ed Experiments</a:t>
            </a:r>
            <a:endParaRPr lang="en-US" sz="4000" dirty="0">
              <a:latin typeface="Arial" charset="0"/>
              <a:ea typeface="Arial" charset="0"/>
              <a:cs typeface="Arial" charset="0"/>
            </a:endParaRPr>
          </a:p>
        </p:txBody>
      </p:sp>
      <p:sp>
        <p:nvSpPr>
          <p:cNvPr id="17" name="Content Placeholder 9"/>
          <p:cNvSpPr>
            <a:spLocks noGrp="1"/>
          </p:cNvSpPr>
          <p:nvPr>
            <p:ph idx="1"/>
          </p:nvPr>
        </p:nvSpPr>
        <p:spPr>
          <a:xfrm>
            <a:off x="914399" y="1600201"/>
            <a:ext cx="10722279" cy="4525963"/>
          </a:xfrm>
        </p:spPr>
        <p:txBody>
          <a:bodyPr>
            <a:normAutofit/>
          </a:bodyPr>
          <a:lstStyle/>
          <a:p>
            <a:r>
              <a:rPr lang="en-US" dirty="0" smtClean="0">
                <a:latin typeface="Arial" charset="0"/>
                <a:ea typeface="Arial" charset="0"/>
                <a:cs typeface="Arial" charset="0"/>
              </a:rPr>
              <a:t>Preadaptation run with no antibiotics in the environment</a:t>
            </a:r>
          </a:p>
          <a:p>
            <a:r>
              <a:rPr lang="en-US" dirty="0" smtClean="0">
                <a:latin typeface="Arial" charset="0"/>
                <a:ea typeface="Arial" charset="0"/>
                <a:cs typeface="Arial" charset="0"/>
              </a:rPr>
              <a:t>Preadaptation run with antibiotics in the environment</a:t>
            </a:r>
          </a:p>
          <a:p>
            <a:r>
              <a:rPr lang="en-US" dirty="0" smtClean="0">
                <a:latin typeface="Arial" charset="0"/>
                <a:ea typeface="Arial" charset="0"/>
                <a:cs typeface="Arial" charset="0"/>
              </a:rPr>
              <a:t>Discuss the fitness costs of the phenotypes (antibiotic sensitive and resistant) in both environments: ratio between energy acquisition rates and offspring cost</a:t>
            </a:r>
          </a:p>
          <a:p>
            <a:r>
              <a:rPr lang="en-US" dirty="0" smtClean="0">
                <a:latin typeface="Arial" charset="0"/>
                <a:ea typeface="Arial" charset="0"/>
                <a:cs typeface="Arial" charset="0"/>
              </a:rPr>
              <a:t>Run an experiment with no antibiotics where two populations compete</a:t>
            </a:r>
          </a:p>
          <a:p>
            <a:r>
              <a:rPr lang="en-US" dirty="0" smtClean="0">
                <a:latin typeface="Arial" charset="0"/>
                <a:ea typeface="Arial" charset="0"/>
                <a:cs typeface="Arial" charset="0"/>
              </a:rPr>
              <a:t>Collect data on number of viable bacteria and those with higher fitness</a:t>
            </a:r>
          </a:p>
        </p:txBody>
      </p:sp>
    </p:spTree>
    <p:extLst>
      <p:ext uri="{BB962C8B-B14F-4D97-AF65-F5344CB8AC3E}">
        <p14:creationId xmlns:p14="http://schemas.microsoft.com/office/powerpoint/2010/main" val="206482056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7</a:t>
            </a:fld>
            <a:endParaRPr lang="en-GB" sz="1200" dirty="0">
              <a:solidFill>
                <a:srgbClr val="0000FF"/>
              </a:solidFill>
              <a:latin typeface="Arial Black" pitchFamily="34" charset="0"/>
            </a:endParaRPr>
          </a:p>
        </p:txBody>
      </p:sp>
      <p:sp>
        <p:nvSpPr>
          <p:cNvPr id="13" name="Title 7"/>
          <p:cNvSpPr>
            <a:spLocks noGrp="1"/>
          </p:cNvSpPr>
          <p:nvPr>
            <p:ph type="title"/>
          </p:nvPr>
        </p:nvSpPr>
        <p:spPr>
          <a:xfrm>
            <a:off x="483327" y="387577"/>
            <a:ext cx="11353800" cy="761538"/>
          </a:xfrm>
        </p:spPr>
        <p:txBody>
          <a:bodyPr>
            <a:normAutofit/>
          </a:bodyPr>
          <a:lstStyle/>
          <a:p>
            <a:pPr algn="ctr"/>
            <a:r>
              <a:rPr lang="en-US" sz="4000" dirty="0" smtClean="0">
                <a:latin typeface="Arial" charset="0"/>
                <a:ea typeface="Arial" charset="0"/>
                <a:cs typeface="Arial" charset="0"/>
              </a:rPr>
              <a:t>Environment without antibiotics</a:t>
            </a:r>
            <a:endParaRPr lang="en-US" sz="4000" dirty="0">
              <a:latin typeface="Arial" charset="0"/>
              <a:ea typeface="Arial" charset="0"/>
              <a:cs typeface="Arial" charset="0"/>
            </a:endParaRPr>
          </a:p>
        </p:txBody>
      </p:sp>
      <p:pic>
        <p:nvPicPr>
          <p:cNvPr id="14" name="Picture 13"/>
          <p:cNvPicPr>
            <a:picLocks noChangeAspect="1"/>
          </p:cNvPicPr>
          <p:nvPr/>
        </p:nvPicPr>
        <p:blipFill>
          <a:blip r:embed="rId2"/>
          <a:stretch>
            <a:fillRect/>
          </a:stretch>
        </p:blipFill>
        <p:spPr>
          <a:xfrm>
            <a:off x="354134" y="1042988"/>
            <a:ext cx="11661654" cy="5397890"/>
          </a:xfrm>
          <a:prstGeom prst="rect">
            <a:avLst/>
          </a:prstGeom>
        </p:spPr>
      </p:pic>
    </p:spTree>
    <p:extLst>
      <p:ext uri="{BB962C8B-B14F-4D97-AF65-F5344CB8AC3E}">
        <p14:creationId xmlns:p14="http://schemas.microsoft.com/office/powerpoint/2010/main" val="399220378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8</a:t>
            </a:fld>
            <a:endParaRPr lang="en-GB" sz="1200" dirty="0">
              <a:solidFill>
                <a:srgbClr val="0000FF"/>
              </a:solidFill>
              <a:latin typeface="Arial Black" pitchFamily="34" charset="0"/>
            </a:endParaRPr>
          </a:p>
        </p:txBody>
      </p:sp>
      <p:sp>
        <p:nvSpPr>
          <p:cNvPr id="15" name="Title 7"/>
          <p:cNvSpPr>
            <a:spLocks noGrp="1"/>
          </p:cNvSpPr>
          <p:nvPr>
            <p:ph type="title"/>
          </p:nvPr>
        </p:nvSpPr>
        <p:spPr>
          <a:xfrm>
            <a:off x="483327" y="544743"/>
            <a:ext cx="11353800" cy="761538"/>
          </a:xfrm>
        </p:spPr>
        <p:txBody>
          <a:bodyPr>
            <a:normAutofit/>
          </a:bodyPr>
          <a:lstStyle/>
          <a:p>
            <a:pPr algn="ctr"/>
            <a:r>
              <a:rPr lang="en-US" sz="4000" dirty="0" smtClean="0">
                <a:latin typeface="Arial" charset="0"/>
                <a:ea typeface="Arial" charset="0"/>
                <a:cs typeface="Arial" charset="0"/>
              </a:rPr>
              <a:t>Environment with antibiotics</a:t>
            </a:r>
            <a:r>
              <a:rPr lang="en-US" sz="4000" smtClean="0">
                <a:latin typeface="Arial" charset="0"/>
                <a:ea typeface="Arial" charset="0"/>
                <a:cs typeface="Arial" charset="0"/>
              </a:rPr>
              <a:t>: Frequency Change</a:t>
            </a:r>
            <a:endParaRPr lang="en-US" sz="4000" dirty="0">
              <a:latin typeface="Arial" charset="0"/>
              <a:ea typeface="Arial" charset="0"/>
              <a:cs typeface="Arial" charset="0"/>
            </a:endParaRPr>
          </a:p>
        </p:txBody>
      </p:sp>
      <p:sp>
        <p:nvSpPr>
          <p:cNvPr id="17" name="Content Placeholder 9"/>
          <p:cNvSpPr>
            <a:spLocks noGrp="1"/>
          </p:cNvSpPr>
          <p:nvPr>
            <p:ph idx="1"/>
          </p:nvPr>
        </p:nvSpPr>
        <p:spPr>
          <a:xfrm>
            <a:off x="2036923" y="2043114"/>
            <a:ext cx="7758114" cy="1985962"/>
          </a:xfrm>
        </p:spPr>
        <p:txBody>
          <a:bodyPr>
            <a:normAutofit/>
          </a:bodyPr>
          <a:lstStyle/>
          <a:p>
            <a:r>
              <a:rPr lang="en-US" dirty="0" smtClean="0">
                <a:latin typeface="Arial" charset="0"/>
                <a:ea typeface="Arial" charset="0"/>
                <a:cs typeface="Arial" charset="0"/>
              </a:rPr>
              <a:t>Run an experiment with antibiotics in </a:t>
            </a:r>
            <a:r>
              <a:rPr lang="en-US" smtClean="0">
                <a:latin typeface="Arial" charset="0"/>
                <a:ea typeface="Arial" charset="0"/>
                <a:cs typeface="Arial" charset="0"/>
              </a:rPr>
              <a:t>the environment, </a:t>
            </a:r>
            <a:r>
              <a:rPr lang="en-US" dirty="0" smtClean="0">
                <a:latin typeface="Arial" charset="0"/>
                <a:ea typeface="Arial" charset="0"/>
                <a:cs typeface="Arial" charset="0"/>
              </a:rPr>
              <a:t>where two populations compete</a:t>
            </a:r>
          </a:p>
          <a:p>
            <a:r>
              <a:rPr lang="en-US" dirty="0" smtClean="0">
                <a:latin typeface="Arial" charset="0"/>
                <a:ea typeface="Arial" charset="0"/>
                <a:cs typeface="Arial" charset="0"/>
              </a:rPr>
              <a:t>Collect data on number of viable bacteria and those with higher fitness</a:t>
            </a:r>
          </a:p>
        </p:txBody>
      </p:sp>
    </p:spTree>
    <p:extLst>
      <p:ext uri="{BB962C8B-B14F-4D97-AF65-F5344CB8AC3E}">
        <p14:creationId xmlns:p14="http://schemas.microsoft.com/office/powerpoint/2010/main" val="144003136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9</a:t>
            </a:fld>
            <a:endParaRPr lang="en-GB" sz="1200" dirty="0">
              <a:solidFill>
                <a:srgbClr val="0000FF"/>
              </a:solidFill>
              <a:latin typeface="Arial Black" pitchFamily="34" charset="0"/>
            </a:endParaRPr>
          </a:p>
        </p:txBody>
      </p:sp>
      <p:sp>
        <p:nvSpPr>
          <p:cNvPr id="15" name="Title 7"/>
          <p:cNvSpPr>
            <a:spLocks noGrp="1"/>
          </p:cNvSpPr>
          <p:nvPr>
            <p:ph type="title"/>
          </p:nvPr>
        </p:nvSpPr>
        <p:spPr>
          <a:xfrm>
            <a:off x="483327" y="430441"/>
            <a:ext cx="11353800" cy="761538"/>
          </a:xfrm>
        </p:spPr>
        <p:txBody>
          <a:bodyPr>
            <a:normAutofit/>
          </a:bodyPr>
          <a:lstStyle/>
          <a:p>
            <a:pPr algn="ctr"/>
            <a:r>
              <a:rPr lang="en-US" sz="4000" dirty="0" smtClean="0">
                <a:latin typeface="Arial" charset="0"/>
                <a:ea typeface="Arial" charset="0"/>
                <a:cs typeface="Arial" charset="0"/>
              </a:rPr>
              <a:t>Environment with antibiotics</a:t>
            </a:r>
            <a:r>
              <a:rPr lang="en-US" sz="4000" smtClean="0">
                <a:latin typeface="Arial" charset="0"/>
                <a:ea typeface="Arial" charset="0"/>
                <a:cs typeface="Arial" charset="0"/>
              </a:rPr>
              <a:t>: Frequency Change</a:t>
            </a:r>
            <a:endParaRPr lang="en-US" sz="4000" dirty="0">
              <a:latin typeface="Arial" charset="0"/>
              <a:ea typeface="Arial" charset="0"/>
              <a:cs typeface="Arial" charset="0"/>
            </a:endParaRPr>
          </a:p>
        </p:txBody>
      </p:sp>
      <p:pic>
        <p:nvPicPr>
          <p:cNvPr id="16" name="Picture 15"/>
          <p:cNvPicPr>
            <a:picLocks noChangeAspect="1"/>
          </p:cNvPicPr>
          <p:nvPr/>
        </p:nvPicPr>
        <p:blipFill>
          <a:blip r:embed="rId2"/>
          <a:stretch>
            <a:fillRect/>
          </a:stretch>
        </p:blipFill>
        <p:spPr>
          <a:xfrm>
            <a:off x="787050" y="1463040"/>
            <a:ext cx="10695884" cy="5013960"/>
          </a:xfrm>
          <a:prstGeom prst="rect">
            <a:avLst/>
          </a:prstGeom>
        </p:spPr>
      </p:pic>
    </p:spTree>
    <p:extLst>
      <p:ext uri="{BB962C8B-B14F-4D97-AF65-F5344CB8AC3E}">
        <p14:creationId xmlns:p14="http://schemas.microsoft.com/office/powerpoint/2010/main" val="386760512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598</Words>
  <Application>Microsoft Macintosh PowerPoint</Application>
  <PresentationFormat>Widescreen</PresentationFormat>
  <Paragraphs>84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Black</vt:lpstr>
      <vt:lpstr>Calibri</vt:lpstr>
      <vt:lpstr>Calibri Light</vt:lpstr>
      <vt:lpstr>Arial</vt:lpstr>
      <vt:lpstr>Office Theme</vt:lpstr>
      <vt:lpstr>What’s the Beef* with Antibiotics in Agriculture?</vt:lpstr>
      <vt:lpstr>Three Learning Topics:</vt:lpstr>
      <vt:lpstr>Part 1 – At the Grocery Store</vt:lpstr>
      <vt:lpstr>Example</vt:lpstr>
      <vt:lpstr>Part 2 – On the Farm</vt:lpstr>
      <vt:lpstr>Part 3: Avida-Ed Experiments</vt:lpstr>
      <vt:lpstr>Environment without antibiotics</vt:lpstr>
      <vt:lpstr>Environment with antibiotics: Frequency Change</vt:lpstr>
      <vt:lpstr>Environment with antibiotics: Frequency Change</vt:lpstr>
      <vt:lpstr>Progress</vt:lpstr>
    </vt:vector>
  </TitlesOfParts>
  <Company>Radford University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Pecha Kucha template</dc:title>
  <dc:creator>Fleming-Davies, Arietta</dc:creator>
  <cp:lastModifiedBy>Microsoft Office User</cp:lastModifiedBy>
  <cp:revision>32</cp:revision>
  <dcterms:created xsi:type="dcterms:W3CDTF">2016-06-22T17:59:18Z</dcterms:created>
  <dcterms:modified xsi:type="dcterms:W3CDTF">2018-06-23T08:57:58Z</dcterms:modified>
</cp:coreProperties>
</file>