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8" r:id="rId4"/>
    <p:sldId id="279" r:id="rId5"/>
    <p:sldId id="280" r:id="rId6"/>
    <p:sldId id="281" r:id="rId7"/>
    <p:sldId id="282"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4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BF843E-953D-419A-B099-201F7F620DB2}"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6133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5968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512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158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BF843E-953D-419A-B099-201F7F620DB2}" type="datetimeFigureOut">
              <a:rPr lang="en-US" smtClean="0"/>
              <a:t>6/23/2018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02668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BF843E-953D-419A-B099-201F7F620DB2}"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54323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F843E-953D-419A-B099-201F7F620DB2}" type="datetimeFigureOut">
              <a:rPr lang="en-US" smtClean="0"/>
              <a:t>6/23/2018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953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BF843E-953D-419A-B099-201F7F620DB2}" type="datetimeFigureOut">
              <a:rPr lang="en-US" smtClean="0"/>
              <a:t>6/23/2018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272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43E-953D-419A-B099-201F7F620DB2}" type="datetimeFigureOut">
              <a:rPr lang="en-US" smtClean="0"/>
              <a:t>6/23/2018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89681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39522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15432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43E-953D-419A-B099-201F7F620DB2}" type="datetimeFigureOut">
              <a:rPr lang="en-US" smtClean="0"/>
              <a:t>6/23/2018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85DA9-16A2-400A-884C-26C759FF307A}" type="slidenum">
              <a:rPr lang="en-US" smtClean="0"/>
              <a:t>‹#›</a:t>
            </a:fld>
            <a:endParaRPr lang="en-US"/>
          </a:p>
        </p:txBody>
      </p:sp>
    </p:spTree>
    <p:extLst>
      <p:ext uri="{BB962C8B-B14F-4D97-AF65-F5344CB8AC3E}">
        <p14:creationId xmlns:p14="http://schemas.microsoft.com/office/powerpoint/2010/main" val="314307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a:t>
            </a:fld>
            <a:endParaRPr lang="en-GB" sz="1200" dirty="0">
              <a:solidFill>
                <a:srgbClr val="0000FF"/>
              </a:solidFill>
              <a:latin typeface="Arial Black" pitchFamily="34" charset="0"/>
            </a:endParaRPr>
          </a:p>
        </p:txBody>
      </p:sp>
      <p:sp>
        <p:nvSpPr>
          <p:cNvPr id="3" name="Title 2">
            <a:extLst>
              <a:ext uri="{FF2B5EF4-FFF2-40B4-BE49-F238E27FC236}">
                <a16:creationId xmlns:a16="http://schemas.microsoft.com/office/drawing/2014/main" id="{2B75837C-9627-4527-BA00-94189D7BA46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DFED3B5-613D-4BDB-920C-19BF7C408DA6}"/>
              </a:ext>
            </a:extLst>
          </p:cNvPr>
          <p:cNvSpPr>
            <a:spLocks noGrp="1"/>
          </p:cNvSpPr>
          <p:nvPr>
            <p:ph idx="1"/>
          </p:nvPr>
        </p:nvSpPr>
        <p:spPr/>
        <p:txBody>
          <a:bodyPr/>
          <a:lstStyle/>
          <a:p>
            <a:endParaRPr lang="en-US"/>
          </a:p>
        </p:txBody>
      </p:sp>
      <p:sp>
        <p:nvSpPr>
          <p:cNvPr id="13" name="Shape 85">
            <a:extLst>
              <a:ext uri="{FF2B5EF4-FFF2-40B4-BE49-F238E27FC236}">
                <a16:creationId xmlns:a16="http://schemas.microsoft.com/office/drawing/2014/main" id="{09AA58F4-F2B4-4B43-B6A3-E1005605277B}"/>
              </a:ext>
            </a:extLst>
          </p:cNvPr>
          <p:cNvSpPr txBox="1">
            <a:spLocks/>
          </p:cNvSpPr>
          <p:nvPr/>
        </p:nvSpPr>
        <p:spPr>
          <a:xfrm>
            <a:off x="396325" y="283850"/>
            <a:ext cx="10515600" cy="13257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Calibri"/>
              <a:buNone/>
            </a:pPr>
            <a:r>
              <a:rPr lang="en-US" b="1">
                <a:solidFill>
                  <a:srgbClr val="0000FF"/>
                </a:solidFill>
              </a:rPr>
              <a:t>Flint Case Study- Learning Objectives</a:t>
            </a:r>
            <a:endParaRPr lang="en-US" b="1" dirty="0">
              <a:solidFill>
                <a:srgbClr val="0000FF"/>
              </a:solidFill>
            </a:endParaRPr>
          </a:p>
        </p:txBody>
      </p:sp>
      <p:sp>
        <p:nvSpPr>
          <p:cNvPr id="14" name="Shape 86">
            <a:extLst>
              <a:ext uri="{FF2B5EF4-FFF2-40B4-BE49-F238E27FC236}">
                <a16:creationId xmlns:a16="http://schemas.microsoft.com/office/drawing/2014/main" id="{272D7637-CBD6-45A0-BD43-59862F277B5C}"/>
              </a:ext>
            </a:extLst>
          </p:cNvPr>
          <p:cNvSpPr txBox="1">
            <a:spLocks/>
          </p:cNvSpPr>
          <p:nvPr/>
        </p:nvSpPr>
        <p:spPr>
          <a:xfrm>
            <a:off x="591128" y="1609437"/>
            <a:ext cx="11046690" cy="452596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buFont typeface="Arial"/>
              <a:buNone/>
            </a:pPr>
            <a:r>
              <a:rPr lang="en-US">
                <a:solidFill>
                  <a:schemeClr val="dk1"/>
                </a:solidFill>
                <a:latin typeface="Calibri"/>
                <a:ea typeface="Calibri"/>
                <a:cs typeface="Calibri"/>
                <a:sym typeface="Calibri"/>
              </a:rPr>
              <a:t>We are learning about...</a:t>
            </a:r>
            <a:endParaRPr lang="en-US"/>
          </a:p>
          <a:p>
            <a:pPr>
              <a:buClr>
                <a:schemeClr val="dk1"/>
              </a:buClr>
              <a:buSzPts val="2800"/>
              <a:buFont typeface="Arial"/>
              <a:buChar char="•"/>
            </a:pPr>
            <a:r>
              <a:rPr lang="en-US">
                <a:solidFill>
                  <a:schemeClr val="dk1"/>
                </a:solidFill>
                <a:latin typeface="Calibri"/>
                <a:ea typeface="Calibri"/>
                <a:cs typeface="Calibri"/>
                <a:sym typeface="Calibri"/>
              </a:rPr>
              <a:t>The sociopolitical dimensions of an environmental </a:t>
            </a:r>
          </a:p>
          <a:p>
            <a:pPr marL="0" indent="0">
              <a:buFont typeface="Arial" panose="020B0604020202020204" pitchFamily="34" charset="0"/>
              <a:buNone/>
            </a:pPr>
            <a:r>
              <a:rPr lang="en-US"/>
              <a:t>    </a:t>
            </a:r>
            <a:r>
              <a:rPr lang="en-US">
                <a:solidFill>
                  <a:schemeClr val="dk1"/>
                </a:solidFill>
                <a:latin typeface="Calibri"/>
                <a:ea typeface="Calibri"/>
                <a:cs typeface="Calibri"/>
                <a:sym typeface="Calibri"/>
              </a:rPr>
              <a:t>justice issue (the 2014 lead contamination of the </a:t>
            </a:r>
          </a:p>
          <a:p>
            <a:pPr marL="0" indent="0">
              <a:buFont typeface="Arial" panose="020B0604020202020204" pitchFamily="34" charset="0"/>
              <a:buNone/>
            </a:pPr>
            <a:r>
              <a:rPr lang="en-US"/>
              <a:t>    </a:t>
            </a:r>
            <a:r>
              <a:rPr lang="en-US">
                <a:solidFill>
                  <a:schemeClr val="dk1"/>
                </a:solidFill>
                <a:latin typeface="Calibri"/>
                <a:ea typeface="Calibri"/>
                <a:cs typeface="Calibri"/>
                <a:sym typeface="Calibri"/>
              </a:rPr>
              <a:t>Flint water supply). </a:t>
            </a:r>
            <a:endParaRPr lang="en-US"/>
          </a:p>
          <a:p>
            <a:pPr>
              <a:buClr>
                <a:schemeClr val="dk1"/>
              </a:buClr>
              <a:buSzPts val="2800"/>
              <a:buFont typeface="Arial"/>
              <a:buChar char="•"/>
            </a:pPr>
            <a:r>
              <a:rPr lang="en-US">
                <a:solidFill>
                  <a:schemeClr val="dk1"/>
                </a:solidFill>
                <a:latin typeface="Calibri"/>
                <a:ea typeface="Calibri"/>
                <a:cs typeface="Calibri"/>
                <a:sym typeface="Calibri"/>
              </a:rPr>
              <a:t>The water infrastructure in Flint.</a:t>
            </a:r>
            <a:endParaRPr lang="en-US"/>
          </a:p>
          <a:p>
            <a:pPr>
              <a:buClr>
                <a:schemeClr val="dk1"/>
              </a:buClr>
              <a:buSzPts val="2800"/>
              <a:buFont typeface="Arial"/>
              <a:buChar char="•"/>
            </a:pPr>
            <a:r>
              <a:rPr lang="en-US">
                <a:solidFill>
                  <a:schemeClr val="dk1"/>
                </a:solidFill>
                <a:latin typeface="Calibri"/>
                <a:ea typeface="Calibri"/>
                <a:cs typeface="Calibri"/>
                <a:sym typeface="Calibri"/>
              </a:rPr>
              <a:t>Factors that influence water quality.</a:t>
            </a:r>
            <a:endParaRPr lang="en-US"/>
          </a:p>
          <a:p>
            <a:pPr>
              <a:buClr>
                <a:schemeClr val="dk1"/>
              </a:buClr>
              <a:buSzPts val="2800"/>
              <a:buFont typeface="Arial"/>
              <a:buChar char="•"/>
            </a:pPr>
            <a:r>
              <a:rPr lang="en-US">
                <a:solidFill>
                  <a:schemeClr val="dk1"/>
                </a:solidFill>
                <a:latin typeface="Calibri"/>
                <a:ea typeface="Calibri"/>
                <a:cs typeface="Calibri"/>
                <a:sym typeface="Calibri"/>
              </a:rPr>
              <a:t>Lead properties/chemistry and impacts on health.</a:t>
            </a:r>
          </a:p>
          <a:p>
            <a:pPr>
              <a:buClr>
                <a:schemeClr val="dk1"/>
              </a:buClr>
              <a:buSzPts val="2800"/>
              <a:buFont typeface="Arial"/>
              <a:buChar char="•"/>
            </a:pPr>
            <a:r>
              <a:rPr lang="en-US">
                <a:solidFill>
                  <a:schemeClr val="dk1"/>
                </a:solidFill>
                <a:latin typeface="Calibri"/>
                <a:ea typeface="Calibri"/>
                <a:cs typeface="Calibri"/>
                <a:sym typeface="Calibri"/>
              </a:rPr>
              <a:t>How to use scientific and political information to engage as agents of change.</a:t>
            </a:r>
            <a:endParaRPr lang="en-US"/>
          </a:p>
          <a:p>
            <a:pPr indent="-50800">
              <a:buClr>
                <a:schemeClr val="dk1"/>
              </a:buClr>
              <a:buSzPts val="2800"/>
              <a:buFont typeface="Arial"/>
              <a:buNone/>
            </a:pPr>
            <a:endParaRPr lang="en-US">
              <a:solidFill>
                <a:schemeClr val="dk1"/>
              </a:solidFill>
              <a:latin typeface="Calibri"/>
              <a:ea typeface="Calibri"/>
              <a:cs typeface="Calibri"/>
              <a:sym typeface="Calibri"/>
            </a:endParaRPr>
          </a:p>
        </p:txBody>
      </p:sp>
      <p:pic>
        <p:nvPicPr>
          <p:cNvPr id="15" name="Shape 90">
            <a:extLst>
              <a:ext uri="{FF2B5EF4-FFF2-40B4-BE49-F238E27FC236}">
                <a16:creationId xmlns:a16="http://schemas.microsoft.com/office/drawing/2014/main" id="{0B47812E-2736-444B-A300-04D60E795273}"/>
              </a:ext>
            </a:extLst>
          </p:cNvPr>
          <p:cNvPicPr preferRelativeResize="0"/>
          <p:nvPr/>
        </p:nvPicPr>
        <p:blipFill>
          <a:blip r:embed="rId2">
            <a:alphaModFix/>
          </a:blip>
          <a:stretch>
            <a:fillRect/>
          </a:stretch>
        </p:blipFill>
        <p:spPr>
          <a:xfrm>
            <a:off x="8292301" y="1281100"/>
            <a:ext cx="3567797" cy="2675848"/>
          </a:xfrm>
          <a:prstGeom prst="rect">
            <a:avLst/>
          </a:prstGeom>
          <a:noFill/>
          <a:ln>
            <a:noFill/>
          </a:ln>
        </p:spPr>
      </p:pic>
    </p:spTree>
    <p:extLst>
      <p:ext uri="{BB962C8B-B14F-4D97-AF65-F5344CB8AC3E}">
        <p14:creationId xmlns:p14="http://schemas.microsoft.com/office/powerpoint/2010/main" val="127410061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10</a:t>
            </a:fld>
            <a:endParaRPr lang="en-GB" sz="1200" dirty="0">
              <a:solidFill>
                <a:srgbClr val="0000FF"/>
              </a:solidFill>
              <a:latin typeface="Arial Black" pitchFamily="34" charset="0"/>
            </a:endParaRPr>
          </a:p>
        </p:txBody>
      </p:sp>
      <p:sp>
        <p:nvSpPr>
          <p:cNvPr id="13" name="Shape 211">
            <a:extLst>
              <a:ext uri="{FF2B5EF4-FFF2-40B4-BE49-F238E27FC236}">
                <a16:creationId xmlns:a16="http://schemas.microsoft.com/office/drawing/2014/main" id="{0B3E06BF-1537-4B9F-90F3-7E3EAB8DF300}"/>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Part 6- Final Project</a:t>
            </a:r>
            <a:endParaRPr sz="4400" b="0" i="0" u="none" strike="noStrike" cap="none" dirty="0">
              <a:solidFill>
                <a:schemeClr val="dk1"/>
              </a:solidFill>
              <a:latin typeface="Calibri"/>
              <a:ea typeface="Calibri"/>
              <a:cs typeface="Calibri"/>
              <a:sym typeface="Calibri"/>
            </a:endParaRPr>
          </a:p>
        </p:txBody>
      </p:sp>
      <p:sp>
        <p:nvSpPr>
          <p:cNvPr id="14" name="Shape 212">
            <a:extLst>
              <a:ext uri="{FF2B5EF4-FFF2-40B4-BE49-F238E27FC236}">
                <a16:creationId xmlns:a16="http://schemas.microsoft.com/office/drawing/2014/main" id="{E4B7755D-267A-45E9-9223-7A5811F347B1}"/>
              </a:ext>
            </a:extLst>
          </p:cNvPr>
          <p:cNvSpPr txBox="1">
            <a:spLocks/>
          </p:cNvSpPr>
          <p:nvPr/>
        </p:nvSpPr>
        <p:spPr>
          <a:xfrm>
            <a:off x="838200" y="1363050"/>
            <a:ext cx="10921200" cy="45261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buSzPts val="2800"/>
            </a:pPr>
            <a:r>
              <a:rPr lang="en-US"/>
              <a:t>Identify and gather local and national resources and organizations that could aid the environmental justice movement</a:t>
            </a:r>
          </a:p>
          <a:p>
            <a:pPr marL="457200" indent="-406400">
              <a:buSzPts val="2800"/>
            </a:pPr>
            <a:r>
              <a:rPr lang="en-US"/>
              <a:t>Reflect on how the Water Crisis in Flint, MI is relevant to your own community and identify possible plans of actions that you could take within your own community to do so in the event that something similar might happen</a:t>
            </a:r>
          </a:p>
          <a:p>
            <a:pPr marL="457200" indent="-406400">
              <a:buSzPts val="2800"/>
            </a:pPr>
            <a:r>
              <a:rPr lang="en-US"/>
              <a:t>Possible Final Project Options:</a:t>
            </a:r>
          </a:p>
          <a:p>
            <a:pPr marL="914400" lvl="1" indent="-381000">
              <a:buSzPts val="2400"/>
            </a:pPr>
            <a:r>
              <a:rPr lang="en-US"/>
              <a:t>Write an EA/EIS</a:t>
            </a:r>
          </a:p>
          <a:p>
            <a:pPr marL="914400" lvl="1" indent="-381000">
              <a:buSzPts val="2400"/>
            </a:pPr>
            <a:r>
              <a:rPr lang="en-US"/>
              <a:t>Write a letter to government official explaining issues using data &amp; evidence </a:t>
            </a:r>
          </a:p>
          <a:p>
            <a:pPr marL="914400" lvl="1" indent="-381000">
              <a:buSzPts val="2400"/>
            </a:pPr>
            <a:r>
              <a:rPr lang="en-US"/>
              <a:t>Design and implement a community-based final assessment</a:t>
            </a:r>
          </a:p>
          <a:p>
            <a:pPr marL="914400" lvl="1" indent="-381000">
              <a:buSzPts val="2400"/>
            </a:pPr>
            <a:r>
              <a:rPr lang="en-US"/>
              <a:t>Create public service announcement about lead contamination </a:t>
            </a:r>
          </a:p>
        </p:txBody>
      </p:sp>
    </p:spTree>
    <p:extLst>
      <p:ext uri="{BB962C8B-B14F-4D97-AF65-F5344CB8AC3E}">
        <p14:creationId xmlns:p14="http://schemas.microsoft.com/office/powerpoint/2010/main" val="349267050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2</a:t>
            </a:fld>
            <a:endParaRPr lang="en-GB" sz="1200" dirty="0">
              <a:solidFill>
                <a:srgbClr val="0000FF"/>
              </a:solidFill>
              <a:latin typeface="Arial Black" pitchFamily="34" charset="0"/>
            </a:endParaRPr>
          </a:p>
        </p:txBody>
      </p:sp>
      <p:sp>
        <p:nvSpPr>
          <p:cNvPr id="13" name="Shape 96">
            <a:extLst>
              <a:ext uri="{FF2B5EF4-FFF2-40B4-BE49-F238E27FC236}">
                <a16:creationId xmlns:a16="http://schemas.microsoft.com/office/drawing/2014/main" id="{95308C71-5D18-4691-8B6E-A1EB0E6A02CC}"/>
              </a:ext>
            </a:extLst>
          </p:cNvPr>
          <p:cNvSpPr txBox="1">
            <a:spLocks noGrp="1"/>
          </p:cNvSpPr>
          <p:nvPr>
            <p:ph type="title"/>
          </p:nvPr>
        </p:nvSpPr>
        <p:spPr>
          <a:xfrm>
            <a:off x="228600" y="-1587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Narrative</a:t>
            </a:r>
            <a:endParaRPr sz="4400" b="0" i="0" u="none" strike="noStrike" cap="none" dirty="0">
              <a:solidFill>
                <a:schemeClr val="dk1"/>
              </a:solidFill>
              <a:latin typeface="Calibri"/>
              <a:ea typeface="Calibri"/>
              <a:cs typeface="Calibri"/>
              <a:sym typeface="Calibri"/>
            </a:endParaRPr>
          </a:p>
        </p:txBody>
      </p:sp>
      <p:sp>
        <p:nvSpPr>
          <p:cNvPr id="14" name="Shape 97">
            <a:extLst>
              <a:ext uri="{FF2B5EF4-FFF2-40B4-BE49-F238E27FC236}">
                <a16:creationId xmlns:a16="http://schemas.microsoft.com/office/drawing/2014/main" id="{A3EFBA4C-FBA6-4592-97A4-6A148B20232A}"/>
              </a:ext>
            </a:extLst>
          </p:cNvPr>
          <p:cNvSpPr txBox="1">
            <a:spLocks/>
          </p:cNvSpPr>
          <p:nvPr/>
        </p:nvSpPr>
        <p:spPr>
          <a:xfrm>
            <a:off x="887549" y="1398182"/>
            <a:ext cx="9642764" cy="4525963"/>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800"/>
              <a:buFont typeface="Arial"/>
              <a:buChar char="•"/>
            </a:pPr>
            <a:r>
              <a:rPr lang="en-US">
                <a:solidFill>
                  <a:schemeClr val="dk1"/>
                </a:solidFill>
                <a:latin typeface="Calibri"/>
                <a:ea typeface="Calibri"/>
                <a:cs typeface="Calibri"/>
                <a:sym typeface="Calibri"/>
              </a:rPr>
              <a:t>Community Empowerment</a:t>
            </a:r>
            <a:endParaRPr lang="en-US"/>
          </a:p>
          <a:p>
            <a:pPr>
              <a:buClr>
                <a:schemeClr val="dk1"/>
              </a:buClr>
              <a:buSzPts val="2800"/>
              <a:buFont typeface="Arial"/>
              <a:buChar char="•"/>
            </a:pPr>
            <a:r>
              <a:rPr lang="en-US">
                <a:solidFill>
                  <a:schemeClr val="dk1"/>
                </a:solidFill>
                <a:latin typeface="Calibri"/>
                <a:ea typeface="Calibri"/>
                <a:cs typeface="Calibri"/>
                <a:sym typeface="Calibri"/>
              </a:rPr>
              <a:t>Testimonies</a:t>
            </a:r>
          </a:p>
          <a:p>
            <a:pPr>
              <a:buClr>
                <a:schemeClr val="dk1"/>
              </a:buClr>
              <a:buSzPts val="2800"/>
              <a:buFont typeface="Arial"/>
              <a:buChar char="•"/>
            </a:pPr>
            <a:r>
              <a:rPr lang="en-US">
                <a:solidFill>
                  <a:schemeClr val="dk1"/>
                </a:solidFill>
                <a:latin typeface="Calibri"/>
                <a:ea typeface="Calibri"/>
                <a:cs typeface="Calibri"/>
                <a:sym typeface="Calibri"/>
              </a:rPr>
              <a:t>Important Parties</a:t>
            </a:r>
            <a:endParaRPr lang="en-US"/>
          </a:p>
          <a:p>
            <a:pPr lvl="1">
              <a:buClr>
                <a:schemeClr val="dk1"/>
              </a:buClr>
              <a:buSzPts val="2400"/>
              <a:buFont typeface="Arial"/>
              <a:buChar char="•"/>
            </a:pPr>
            <a:r>
              <a:rPr lang="en-US">
                <a:solidFill>
                  <a:schemeClr val="dk1"/>
                </a:solidFill>
                <a:latin typeface="Calibri"/>
                <a:ea typeface="Calibri"/>
                <a:cs typeface="Calibri"/>
                <a:sym typeface="Calibri"/>
              </a:rPr>
              <a:t>Community- Moms and Little Miss Flint</a:t>
            </a:r>
            <a:endParaRPr lang="en-US"/>
          </a:p>
          <a:p>
            <a:pPr lvl="1">
              <a:buClr>
                <a:schemeClr val="dk1"/>
              </a:buClr>
              <a:buSzPts val="2400"/>
              <a:buFont typeface="Arial"/>
              <a:buChar char="•"/>
            </a:pPr>
            <a:r>
              <a:rPr lang="en-US">
                <a:solidFill>
                  <a:schemeClr val="dk1"/>
                </a:solidFill>
                <a:latin typeface="Calibri"/>
                <a:ea typeface="Calibri"/>
                <a:cs typeface="Calibri"/>
                <a:sym typeface="Calibri"/>
              </a:rPr>
              <a:t>Universities- Virginia Tech, Marc Edwards</a:t>
            </a:r>
            <a:endParaRPr lang="en-US"/>
          </a:p>
          <a:p>
            <a:pPr lvl="1">
              <a:buClr>
                <a:schemeClr val="dk1"/>
              </a:buClr>
              <a:buSzPts val="2400"/>
              <a:buFont typeface="Arial"/>
              <a:buChar char="•"/>
            </a:pPr>
            <a:r>
              <a:rPr lang="en-US"/>
              <a:t>Gov Orgs- EPA, Miguel del Toral</a:t>
            </a:r>
          </a:p>
          <a:p>
            <a:pPr lvl="1">
              <a:buClr>
                <a:schemeClr val="dk1"/>
              </a:buClr>
              <a:buSzPts val="2400"/>
              <a:buFont typeface="Arial"/>
              <a:buChar char="•"/>
            </a:pPr>
            <a:r>
              <a:rPr lang="en-US">
                <a:solidFill>
                  <a:schemeClr val="dk1"/>
                </a:solidFill>
                <a:latin typeface="Calibri"/>
                <a:ea typeface="Calibri"/>
                <a:cs typeface="Calibri"/>
                <a:sym typeface="Calibri"/>
              </a:rPr>
              <a:t>Students</a:t>
            </a:r>
            <a:endParaRPr lang="en-US"/>
          </a:p>
          <a:p>
            <a:pPr lvl="1" indent="-76200">
              <a:buClr>
                <a:schemeClr val="dk1"/>
              </a:buClr>
              <a:buSzPts val="2400"/>
              <a:buFont typeface="Arial"/>
              <a:buNone/>
            </a:pPr>
            <a:endParaRPr lang="en-US">
              <a:solidFill>
                <a:schemeClr val="dk1"/>
              </a:solidFill>
              <a:latin typeface="Calibri"/>
              <a:ea typeface="Calibri"/>
              <a:cs typeface="Calibri"/>
              <a:sym typeface="Calibri"/>
            </a:endParaRPr>
          </a:p>
        </p:txBody>
      </p:sp>
      <p:pic>
        <p:nvPicPr>
          <p:cNvPr id="15" name="Shape 101" descr="https://lh3.googleusercontent.com/xj0AdtwlKeu4fm31TQy87Y4w7GDlEm4depgz_jxo0wQy95H6uwuqmKrzQCkPBH5JVtuFfP6zxQipjkAi7DQ4SqN9oGUI1K7cr6ZfNgcnpj8E3XTdyDY8Uj63iM7NL5ZpE8iBl-ne">
            <a:extLst>
              <a:ext uri="{FF2B5EF4-FFF2-40B4-BE49-F238E27FC236}">
                <a16:creationId xmlns:a16="http://schemas.microsoft.com/office/drawing/2014/main" id="{A8318A58-21B1-45F9-95CE-3B9201745C22}"/>
              </a:ext>
            </a:extLst>
          </p:cNvPr>
          <p:cNvPicPr preferRelativeResize="0"/>
          <p:nvPr/>
        </p:nvPicPr>
        <p:blipFill rotWithShape="1">
          <a:blip r:embed="rId2">
            <a:alphaModFix/>
          </a:blip>
          <a:srcRect/>
          <a:stretch/>
        </p:blipFill>
        <p:spPr>
          <a:xfrm>
            <a:off x="3604436" y="4445916"/>
            <a:ext cx="3062177" cy="2138309"/>
          </a:xfrm>
          <a:prstGeom prst="rect">
            <a:avLst/>
          </a:prstGeom>
          <a:noFill/>
          <a:ln>
            <a:noFill/>
          </a:ln>
        </p:spPr>
      </p:pic>
      <p:pic>
        <p:nvPicPr>
          <p:cNvPr id="16" name="Shape 102" descr="Image result for little miss flint">
            <a:extLst>
              <a:ext uri="{FF2B5EF4-FFF2-40B4-BE49-F238E27FC236}">
                <a16:creationId xmlns:a16="http://schemas.microsoft.com/office/drawing/2014/main" id="{9C7955CC-0B1B-4301-8550-F02719520E63}"/>
              </a:ext>
            </a:extLst>
          </p:cNvPr>
          <p:cNvPicPr preferRelativeResize="0"/>
          <p:nvPr/>
        </p:nvPicPr>
        <p:blipFill rotWithShape="1">
          <a:blip r:embed="rId3">
            <a:alphaModFix/>
          </a:blip>
          <a:srcRect/>
          <a:stretch/>
        </p:blipFill>
        <p:spPr>
          <a:xfrm>
            <a:off x="6878622" y="3572893"/>
            <a:ext cx="5153890" cy="2945080"/>
          </a:xfrm>
          <a:prstGeom prst="rect">
            <a:avLst/>
          </a:prstGeom>
          <a:noFill/>
          <a:ln>
            <a:noFill/>
          </a:ln>
        </p:spPr>
      </p:pic>
      <p:pic>
        <p:nvPicPr>
          <p:cNvPr id="17" name="Shape 103" descr="Image result for marc edwards">
            <a:extLst>
              <a:ext uri="{FF2B5EF4-FFF2-40B4-BE49-F238E27FC236}">
                <a16:creationId xmlns:a16="http://schemas.microsoft.com/office/drawing/2014/main" id="{FAA65A6A-5997-49FD-BC87-C46A5B191E41}"/>
              </a:ext>
            </a:extLst>
          </p:cNvPr>
          <p:cNvPicPr preferRelativeResize="0"/>
          <p:nvPr/>
        </p:nvPicPr>
        <p:blipFill rotWithShape="1">
          <a:blip r:embed="rId4">
            <a:alphaModFix/>
          </a:blip>
          <a:srcRect/>
          <a:stretch/>
        </p:blipFill>
        <p:spPr>
          <a:xfrm>
            <a:off x="138463" y="4709473"/>
            <a:ext cx="3357930" cy="1888836"/>
          </a:xfrm>
          <a:prstGeom prst="rect">
            <a:avLst/>
          </a:prstGeom>
          <a:noFill/>
          <a:ln>
            <a:noFill/>
          </a:ln>
        </p:spPr>
      </p:pic>
      <p:pic>
        <p:nvPicPr>
          <p:cNvPr id="18" name="Shape 104" descr="Image result for leeanne walters">
            <a:extLst>
              <a:ext uri="{FF2B5EF4-FFF2-40B4-BE49-F238E27FC236}">
                <a16:creationId xmlns:a16="http://schemas.microsoft.com/office/drawing/2014/main" id="{76146BA5-8CF3-4ACA-8E9C-FFECFE1C3548}"/>
              </a:ext>
            </a:extLst>
          </p:cNvPr>
          <p:cNvPicPr preferRelativeResize="0"/>
          <p:nvPr/>
        </p:nvPicPr>
        <p:blipFill rotWithShape="1">
          <a:blip r:embed="rId5">
            <a:alphaModFix/>
          </a:blip>
          <a:srcRect/>
          <a:stretch/>
        </p:blipFill>
        <p:spPr>
          <a:xfrm>
            <a:off x="9615943" y="-276447"/>
            <a:ext cx="2576057" cy="3864086"/>
          </a:xfrm>
          <a:prstGeom prst="rect">
            <a:avLst/>
          </a:prstGeom>
          <a:noFill/>
          <a:ln>
            <a:noFill/>
          </a:ln>
        </p:spPr>
      </p:pic>
      <p:pic>
        <p:nvPicPr>
          <p:cNvPr id="19" name="Shape 105" descr="Image result for miguel del toral epa">
            <a:extLst>
              <a:ext uri="{FF2B5EF4-FFF2-40B4-BE49-F238E27FC236}">
                <a16:creationId xmlns:a16="http://schemas.microsoft.com/office/drawing/2014/main" id="{1C7D188D-DE70-459D-B565-3D1FCB394162}"/>
              </a:ext>
            </a:extLst>
          </p:cNvPr>
          <p:cNvPicPr preferRelativeResize="0"/>
          <p:nvPr/>
        </p:nvPicPr>
        <p:blipFill rotWithShape="1">
          <a:blip r:embed="rId6">
            <a:alphaModFix/>
          </a:blip>
          <a:srcRect/>
          <a:stretch/>
        </p:blipFill>
        <p:spPr>
          <a:xfrm>
            <a:off x="7111262" y="0"/>
            <a:ext cx="2472069" cy="3296092"/>
          </a:xfrm>
          <a:prstGeom prst="rect">
            <a:avLst/>
          </a:prstGeom>
          <a:noFill/>
          <a:ln>
            <a:noFill/>
          </a:ln>
        </p:spPr>
      </p:pic>
    </p:spTree>
    <p:extLst>
      <p:ext uri="{BB962C8B-B14F-4D97-AF65-F5344CB8AC3E}">
        <p14:creationId xmlns:p14="http://schemas.microsoft.com/office/powerpoint/2010/main" val="278352155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3</a:t>
            </a:fld>
            <a:endParaRPr lang="en-GB" sz="1200" dirty="0">
              <a:solidFill>
                <a:srgbClr val="0000FF"/>
              </a:solidFill>
              <a:latin typeface="Arial Black" pitchFamily="34" charset="0"/>
            </a:endParaRPr>
          </a:p>
        </p:txBody>
      </p:sp>
      <p:sp>
        <p:nvSpPr>
          <p:cNvPr id="13" name="Shape 111">
            <a:extLst>
              <a:ext uri="{FF2B5EF4-FFF2-40B4-BE49-F238E27FC236}">
                <a16:creationId xmlns:a16="http://schemas.microsoft.com/office/drawing/2014/main" id="{7B213644-2CF3-4BD1-B8D7-250EEC0A41E2}"/>
              </a:ext>
            </a:extLst>
          </p:cNvPr>
          <p:cNvSpPr txBox="1">
            <a:spLocks noGrp="1"/>
          </p:cNvSpPr>
          <p:nvPr>
            <p:ph type="title"/>
          </p:nvPr>
        </p:nvSpPr>
        <p:spPr>
          <a:xfrm>
            <a:off x="838200" y="365125"/>
            <a:ext cx="10515600" cy="783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1" i="0" u="none" strike="noStrike" cap="none" dirty="0">
                <a:solidFill>
                  <a:srgbClr val="0000FF"/>
                </a:solidFill>
              </a:rPr>
              <a:t>Part 1- Water Quality</a:t>
            </a:r>
            <a:endParaRPr sz="4400" b="1" i="0" u="none" strike="noStrike" cap="none" dirty="0">
              <a:solidFill>
                <a:srgbClr val="0000FF"/>
              </a:solidFill>
            </a:endParaRPr>
          </a:p>
        </p:txBody>
      </p:sp>
      <p:sp>
        <p:nvSpPr>
          <p:cNvPr id="14" name="Shape 112">
            <a:extLst>
              <a:ext uri="{FF2B5EF4-FFF2-40B4-BE49-F238E27FC236}">
                <a16:creationId xmlns:a16="http://schemas.microsoft.com/office/drawing/2014/main" id="{C465B035-E1B6-448F-B322-DFD07C85C3F4}"/>
              </a:ext>
            </a:extLst>
          </p:cNvPr>
          <p:cNvSpPr txBox="1">
            <a:spLocks/>
          </p:cNvSpPr>
          <p:nvPr/>
        </p:nvSpPr>
        <p:spPr>
          <a:xfrm>
            <a:off x="533400" y="1111975"/>
            <a:ext cx="10672800" cy="50232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SzPts val="3200"/>
            </a:pPr>
            <a:r>
              <a:rPr lang="en-US" sz="3200"/>
              <a:t>Water Quality</a:t>
            </a:r>
          </a:p>
          <a:p>
            <a:pPr marL="457200" lvl="1" indent="0">
              <a:spcBef>
                <a:spcPts val="560"/>
              </a:spcBef>
              <a:buClr>
                <a:schemeClr val="dk1"/>
              </a:buClr>
              <a:buSzPts val="2800"/>
              <a:buFont typeface="Arial"/>
              <a:buNone/>
            </a:pPr>
            <a:r>
              <a:rPr lang="en-US" sz="2800"/>
              <a:t>Storyline: LeAnne Walters </a:t>
            </a:r>
          </a:p>
          <a:p>
            <a:pPr marL="457200" lvl="1" indent="0">
              <a:spcBef>
                <a:spcPts val="560"/>
              </a:spcBef>
              <a:buClr>
                <a:schemeClr val="dk1"/>
              </a:buClr>
              <a:buSzPts val="2800"/>
              <a:buFont typeface="Arial"/>
              <a:buNone/>
            </a:pPr>
            <a:r>
              <a:rPr lang="en-US" sz="2800"/>
              <a:t>notices her tap water looks </a:t>
            </a:r>
          </a:p>
          <a:p>
            <a:pPr marL="457200" lvl="1" indent="0">
              <a:spcBef>
                <a:spcPts val="560"/>
              </a:spcBef>
              <a:buClr>
                <a:schemeClr val="dk1"/>
              </a:buClr>
              <a:buSzPts val="2800"/>
              <a:buFont typeface="Arial"/>
              <a:buNone/>
            </a:pPr>
            <a:r>
              <a:rPr lang="en-US" sz="2800"/>
              <a:t>different</a:t>
            </a:r>
          </a:p>
          <a:p>
            <a:pPr marL="457200" lvl="1" indent="0">
              <a:spcBef>
                <a:spcPts val="560"/>
              </a:spcBef>
              <a:buClr>
                <a:schemeClr val="dk1"/>
              </a:buClr>
              <a:buSzPts val="2800"/>
              <a:buFont typeface="Arial"/>
              <a:buNone/>
            </a:pPr>
            <a:r>
              <a:rPr lang="en-US" sz="2800"/>
              <a:t>Activity:</a:t>
            </a:r>
          </a:p>
          <a:p>
            <a:pPr marL="742950" lvl="1" indent="-285750">
              <a:spcBef>
                <a:spcPts val="560"/>
              </a:spcBef>
              <a:buClr>
                <a:srgbClr val="0000FF"/>
              </a:buClr>
              <a:buSzPts val="2800"/>
              <a:buFont typeface="Arial" panose="020B0604020202020204" pitchFamily="34" charset="0"/>
              <a:buChar char="–"/>
            </a:pPr>
            <a:r>
              <a:rPr lang="en-US" sz="2800">
                <a:solidFill>
                  <a:srgbClr val="0000FF"/>
                </a:solidFill>
              </a:rPr>
              <a:t>	What is clean water?</a:t>
            </a:r>
          </a:p>
          <a:p>
            <a:pPr lvl="2">
              <a:spcBef>
                <a:spcPts val="560"/>
              </a:spcBef>
              <a:buSzPts val="2400"/>
            </a:pPr>
            <a:r>
              <a:rPr lang="en-US" sz="2800"/>
              <a:t>Look at natural bodies of water and compare their nutrient concentrations to USEPA drinking water standards.</a:t>
            </a:r>
          </a:p>
          <a:p>
            <a:pPr lvl="3">
              <a:spcBef>
                <a:spcPts val="480"/>
              </a:spcBef>
              <a:buSzPts val="2000"/>
              <a:buFont typeface="Arial" panose="020B0604020202020204" pitchFamily="34" charset="0"/>
              <a:buChar char="–"/>
            </a:pPr>
            <a:r>
              <a:rPr lang="en-US" sz="2400"/>
              <a:t>Identify the chemical composition of the Flint River and Detroit River</a:t>
            </a:r>
          </a:p>
          <a:p>
            <a:pPr lvl="3">
              <a:spcBef>
                <a:spcPts val="480"/>
              </a:spcBef>
              <a:buSzPts val="2000"/>
              <a:buFont typeface="Arial" panose="020B0604020202020204" pitchFamily="34" charset="0"/>
              <a:buChar char="–"/>
            </a:pPr>
            <a:r>
              <a:rPr lang="en-US" sz="2400"/>
              <a:t>Identify the normal range for MI rivers</a:t>
            </a:r>
          </a:p>
          <a:p>
            <a:pPr lvl="3" indent="-254000">
              <a:spcBef>
                <a:spcPts val="480"/>
              </a:spcBef>
              <a:buSzPts val="2400"/>
              <a:buFont typeface="Arial" panose="020B0604020202020204" pitchFamily="34" charset="0"/>
              <a:buChar char="–"/>
            </a:pPr>
            <a:r>
              <a:rPr lang="en-US" sz="2400"/>
              <a:t>Compare to EPA standards</a:t>
            </a:r>
          </a:p>
        </p:txBody>
      </p:sp>
      <p:grpSp>
        <p:nvGrpSpPr>
          <p:cNvPr id="15" name="Shape 116">
            <a:extLst>
              <a:ext uri="{FF2B5EF4-FFF2-40B4-BE49-F238E27FC236}">
                <a16:creationId xmlns:a16="http://schemas.microsoft.com/office/drawing/2014/main" id="{65124E05-0D8D-4474-9DBB-3B3A50A7B92E}"/>
              </a:ext>
            </a:extLst>
          </p:cNvPr>
          <p:cNvGrpSpPr/>
          <p:nvPr/>
        </p:nvGrpSpPr>
        <p:grpSpPr>
          <a:xfrm>
            <a:off x="5847985" y="365133"/>
            <a:ext cx="5747756" cy="3265845"/>
            <a:chOff x="3629" y="381000"/>
            <a:chExt cx="8669316" cy="6008915"/>
          </a:xfrm>
        </p:grpSpPr>
        <p:pic>
          <p:nvPicPr>
            <p:cNvPr id="16" name="Shape 117">
              <a:extLst>
                <a:ext uri="{FF2B5EF4-FFF2-40B4-BE49-F238E27FC236}">
                  <a16:creationId xmlns:a16="http://schemas.microsoft.com/office/drawing/2014/main" id="{410CBCF3-46C4-4798-866B-65AA2E10F760}"/>
                </a:ext>
              </a:extLst>
            </p:cNvPr>
            <p:cNvPicPr preferRelativeResize="0"/>
            <p:nvPr/>
          </p:nvPicPr>
          <p:blipFill rotWithShape="1">
            <a:blip r:embed="rId2">
              <a:alphaModFix/>
            </a:blip>
            <a:srcRect l="8368" t="8928" r="25000" b="8928"/>
            <a:stretch/>
          </p:blipFill>
          <p:spPr>
            <a:xfrm>
              <a:off x="3629" y="381000"/>
              <a:ext cx="8669316" cy="6008915"/>
            </a:xfrm>
            <a:prstGeom prst="rect">
              <a:avLst/>
            </a:prstGeom>
            <a:noFill/>
            <a:ln>
              <a:noFill/>
            </a:ln>
          </p:spPr>
        </p:pic>
        <p:grpSp>
          <p:nvGrpSpPr>
            <p:cNvPr id="17" name="Shape 118">
              <a:extLst>
                <a:ext uri="{FF2B5EF4-FFF2-40B4-BE49-F238E27FC236}">
                  <a16:creationId xmlns:a16="http://schemas.microsoft.com/office/drawing/2014/main" id="{AD5148A7-BFFF-4C5C-8DB5-678AB7064439}"/>
                </a:ext>
              </a:extLst>
            </p:cNvPr>
            <p:cNvGrpSpPr/>
            <p:nvPr/>
          </p:nvGrpSpPr>
          <p:grpSpPr>
            <a:xfrm>
              <a:off x="1335263" y="942945"/>
              <a:ext cx="4416074" cy="4715055"/>
              <a:chOff x="1335263" y="942945"/>
              <a:chExt cx="4416074" cy="4715055"/>
            </a:xfrm>
          </p:grpSpPr>
          <p:cxnSp>
            <p:nvCxnSpPr>
              <p:cNvPr id="18" name="Shape 119">
                <a:extLst>
                  <a:ext uri="{FF2B5EF4-FFF2-40B4-BE49-F238E27FC236}">
                    <a16:creationId xmlns:a16="http://schemas.microsoft.com/office/drawing/2014/main" id="{A383BD3E-29F9-4902-898B-A2E3A11DB3C6}"/>
                  </a:ext>
                </a:extLst>
              </p:cNvPr>
              <p:cNvCxnSpPr/>
              <p:nvPr/>
            </p:nvCxnSpPr>
            <p:spPr>
              <a:xfrm>
                <a:off x="2590800" y="1143000"/>
                <a:ext cx="457200" cy="0"/>
              </a:xfrm>
              <a:prstGeom prst="straightConnector1">
                <a:avLst/>
              </a:prstGeom>
              <a:noFill/>
              <a:ln w="50800" cap="flat" cmpd="sng">
                <a:solidFill>
                  <a:srgbClr val="FF0000"/>
                </a:solidFill>
                <a:prstDash val="solid"/>
                <a:round/>
                <a:headEnd type="none" w="sm" len="sm"/>
                <a:tailEnd type="triangle" w="med" len="med"/>
              </a:ln>
            </p:spPr>
          </p:cxnSp>
          <p:sp>
            <p:nvSpPr>
              <p:cNvPr id="19" name="Shape 120">
                <a:extLst>
                  <a:ext uri="{FF2B5EF4-FFF2-40B4-BE49-F238E27FC236}">
                    <a16:creationId xmlns:a16="http://schemas.microsoft.com/office/drawing/2014/main" id="{CDC669F5-C11D-403E-87FF-CE2BA634ED73}"/>
                  </a:ext>
                </a:extLst>
              </p:cNvPr>
              <p:cNvSpPr txBox="1"/>
              <p:nvPr/>
            </p:nvSpPr>
            <p:spPr>
              <a:xfrm>
                <a:off x="1335263" y="942945"/>
                <a:ext cx="1255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0000"/>
                    </a:solidFill>
                    <a:latin typeface="Calibri"/>
                    <a:ea typeface="Calibri"/>
                    <a:cs typeface="Calibri"/>
                    <a:sym typeface="Calibri"/>
                  </a:rPr>
                  <a:t>Flint River</a:t>
                </a:r>
                <a:endParaRPr sz="2000" b="1">
                  <a:solidFill>
                    <a:srgbClr val="FF0000"/>
                  </a:solidFill>
                  <a:latin typeface="Calibri"/>
                  <a:ea typeface="Calibri"/>
                  <a:cs typeface="Calibri"/>
                  <a:sym typeface="Calibri"/>
                </a:endParaRPr>
              </a:p>
            </p:txBody>
          </p:sp>
          <p:cxnSp>
            <p:nvCxnSpPr>
              <p:cNvPr id="20" name="Shape 121">
                <a:extLst>
                  <a:ext uri="{FF2B5EF4-FFF2-40B4-BE49-F238E27FC236}">
                    <a16:creationId xmlns:a16="http://schemas.microsoft.com/office/drawing/2014/main" id="{1D12338D-DF56-4E2A-9EE3-4EE9C110304C}"/>
                  </a:ext>
                </a:extLst>
              </p:cNvPr>
              <p:cNvCxnSpPr/>
              <p:nvPr/>
            </p:nvCxnSpPr>
            <p:spPr>
              <a:xfrm>
                <a:off x="5294137" y="5457855"/>
                <a:ext cx="457200" cy="0"/>
              </a:xfrm>
              <a:prstGeom prst="straightConnector1">
                <a:avLst/>
              </a:prstGeom>
              <a:noFill/>
              <a:ln w="50800" cap="flat" cmpd="sng">
                <a:solidFill>
                  <a:srgbClr val="FF0000"/>
                </a:solidFill>
                <a:prstDash val="solid"/>
                <a:round/>
                <a:headEnd type="none" w="sm" len="sm"/>
                <a:tailEnd type="triangle" w="med" len="med"/>
              </a:ln>
            </p:spPr>
          </p:cxnSp>
          <p:sp>
            <p:nvSpPr>
              <p:cNvPr id="21" name="Shape 122">
                <a:extLst>
                  <a:ext uri="{FF2B5EF4-FFF2-40B4-BE49-F238E27FC236}">
                    <a16:creationId xmlns:a16="http://schemas.microsoft.com/office/drawing/2014/main" id="{E7AF14BC-3FBE-49E7-BCC7-CE30A2321DD6}"/>
                  </a:ext>
                </a:extLst>
              </p:cNvPr>
              <p:cNvSpPr txBox="1"/>
              <p:nvPr/>
            </p:nvSpPr>
            <p:spPr>
              <a:xfrm>
                <a:off x="3751055" y="5257800"/>
                <a:ext cx="15447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FF0000"/>
                    </a:solidFill>
                    <a:latin typeface="Calibri"/>
                    <a:ea typeface="Calibri"/>
                    <a:cs typeface="Calibri"/>
                    <a:sym typeface="Calibri"/>
                  </a:rPr>
                  <a:t>Detroit River</a:t>
                </a:r>
                <a:endParaRPr sz="2000" b="1">
                  <a:solidFill>
                    <a:srgbClr val="FF0000"/>
                  </a:solidFill>
                  <a:latin typeface="Calibri"/>
                  <a:ea typeface="Calibri"/>
                  <a:cs typeface="Calibri"/>
                  <a:sym typeface="Calibri"/>
                </a:endParaRPr>
              </a:p>
            </p:txBody>
          </p:sp>
          <p:sp>
            <p:nvSpPr>
              <p:cNvPr id="22" name="Shape 123">
                <a:extLst>
                  <a:ext uri="{FF2B5EF4-FFF2-40B4-BE49-F238E27FC236}">
                    <a16:creationId xmlns:a16="http://schemas.microsoft.com/office/drawing/2014/main" id="{A658F7E7-1FB3-4E55-9536-11E515C91722}"/>
                  </a:ext>
                </a:extLst>
              </p:cNvPr>
              <p:cNvSpPr/>
              <p:nvPr/>
            </p:nvSpPr>
            <p:spPr>
              <a:xfrm>
                <a:off x="3505200" y="1600200"/>
                <a:ext cx="228600" cy="228600"/>
              </a:xfrm>
              <a:prstGeom prst="star5">
                <a:avLst>
                  <a:gd name="adj" fmla="val 19098"/>
                  <a:gd name="hf" fmla="val 105146"/>
                  <a:gd name="vf" fmla="val 110557"/>
                </a:avLst>
              </a:prstGeom>
              <a:solidFill>
                <a:srgbClr val="FFFF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Shape 124">
                <a:extLst>
                  <a:ext uri="{FF2B5EF4-FFF2-40B4-BE49-F238E27FC236}">
                    <a16:creationId xmlns:a16="http://schemas.microsoft.com/office/drawing/2014/main" id="{13BE3247-6757-4538-B6DE-6000DE1DBD1C}"/>
                  </a:ext>
                </a:extLst>
              </p:cNvPr>
              <p:cNvSpPr txBox="1"/>
              <p:nvPr/>
            </p:nvSpPr>
            <p:spPr>
              <a:xfrm>
                <a:off x="3751043" y="1628731"/>
                <a:ext cx="17061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Flint</a:t>
                </a:r>
                <a:endParaRPr sz="2400" b="1">
                  <a:solidFill>
                    <a:srgbClr val="FF0000"/>
                  </a:solidFill>
                  <a:latin typeface="Calibri"/>
                  <a:ea typeface="Calibri"/>
                  <a:cs typeface="Calibri"/>
                  <a:sym typeface="Calibri"/>
                </a:endParaRPr>
              </a:p>
            </p:txBody>
          </p:sp>
        </p:grpSp>
      </p:grpSp>
    </p:spTree>
    <p:extLst>
      <p:ext uri="{BB962C8B-B14F-4D97-AF65-F5344CB8AC3E}">
        <p14:creationId xmlns:p14="http://schemas.microsoft.com/office/powerpoint/2010/main" val="86627059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4</a:t>
            </a:fld>
            <a:endParaRPr lang="en-GB" sz="1200" dirty="0">
              <a:solidFill>
                <a:srgbClr val="0000FF"/>
              </a:solidFill>
              <a:latin typeface="Arial Black" pitchFamily="34" charset="0"/>
            </a:endParaRPr>
          </a:p>
        </p:txBody>
      </p:sp>
      <p:graphicFrame>
        <p:nvGraphicFramePr>
          <p:cNvPr id="15" name="Shape 134">
            <a:extLst>
              <a:ext uri="{FF2B5EF4-FFF2-40B4-BE49-F238E27FC236}">
                <a16:creationId xmlns:a16="http://schemas.microsoft.com/office/drawing/2014/main" id="{A803AE7D-FF8A-45B7-A433-9611887E8E6F}"/>
              </a:ext>
            </a:extLst>
          </p:cNvPr>
          <p:cNvGraphicFramePr/>
          <p:nvPr/>
        </p:nvGraphicFramePr>
        <p:xfrm>
          <a:off x="7625675" y="563925"/>
          <a:ext cx="3632225" cy="2324100"/>
        </p:xfrm>
        <a:graphic>
          <a:graphicData uri="http://schemas.openxmlformats.org/drawingml/2006/table">
            <a:tbl>
              <a:tblPr>
                <a:noFill/>
              </a:tblPr>
              <a:tblGrid>
                <a:gridCol w="824775">
                  <a:extLst>
                    <a:ext uri="{9D8B030D-6E8A-4147-A177-3AD203B41FA5}">
                      <a16:colId xmlns:a16="http://schemas.microsoft.com/office/drawing/2014/main" val="20000"/>
                    </a:ext>
                  </a:extLst>
                </a:gridCol>
                <a:gridCol w="228400">
                  <a:extLst>
                    <a:ext uri="{9D8B030D-6E8A-4147-A177-3AD203B41FA5}">
                      <a16:colId xmlns:a16="http://schemas.microsoft.com/office/drawing/2014/main" val="20001"/>
                    </a:ext>
                  </a:extLst>
                </a:gridCol>
                <a:gridCol w="751825">
                  <a:extLst>
                    <a:ext uri="{9D8B030D-6E8A-4147-A177-3AD203B41FA5}">
                      <a16:colId xmlns:a16="http://schemas.microsoft.com/office/drawing/2014/main" val="20002"/>
                    </a:ext>
                  </a:extLst>
                </a:gridCol>
                <a:gridCol w="609075">
                  <a:extLst>
                    <a:ext uri="{9D8B030D-6E8A-4147-A177-3AD203B41FA5}">
                      <a16:colId xmlns:a16="http://schemas.microsoft.com/office/drawing/2014/main" val="20003"/>
                    </a:ext>
                  </a:extLst>
                </a:gridCol>
                <a:gridCol w="609075">
                  <a:extLst>
                    <a:ext uri="{9D8B030D-6E8A-4147-A177-3AD203B41FA5}">
                      <a16:colId xmlns:a16="http://schemas.microsoft.com/office/drawing/2014/main" val="20004"/>
                    </a:ext>
                  </a:extLst>
                </a:gridCol>
                <a:gridCol w="609075">
                  <a:extLst>
                    <a:ext uri="{9D8B030D-6E8A-4147-A177-3AD203B41FA5}">
                      <a16:colId xmlns:a16="http://schemas.microsoft.com/office/drawing/2014/main" val="20005"/>
                    </a:ext>
                  </a:extLst>
                </a:gridCol>
              </a:tblGrid>
              <a:tr h="190500">
                <a:tc>
                  <a:txBody>
                    <a:bodyPr/>
                    <a:lstStyle/>
                    <a:p>
                      <a:pPr marL="0" marR="0" lvl="0" indent="0" algn="ctr" rtl="0">
                        <a:spcBef>
                          <a:spcPts val="0"/>
                        </a:spcBef>
                        <a:spcAft>
                          <a:spcPts val="0"/>
                        </a:spcAft>
                        <a:buNone/>
                      </a:pPr>
                      <a:r>
                        <a:rPr lang="en-US" sz="1100" u="none" strike="noStrike" cap="none"/>
                        <a:t>Detroit River</a:t>
                      </a:r>
                      <a:endParaRPr sz="1100" b="1"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0"/>
                  </a:ext>
                </a:extLst>
              </a:tr>
              <a:tr h="419100">
                <a:tc>
                  <a:txBody>
                    <a:bodyPr/>
                    <a:lstStyle/>
                    <a:p>
                      <a:pPr marL="0" marR="0" lvl="0" indent="0" algn="ctr" rtl="0">
                        <a:spcBef>
                          <a:spcPts val="0"/>
                        </a:spcBef>
                        <a:spcAft>
                          <a:spcPts val="0"/>
                        </a:spcAft>
                        <a:buNone/>
                      </a:pPr>
                      <a:r>
                        <a:rPr lang="en-US" sz="1100" u="none" strike="noStrike" cap="none"/>
                        <a:t>Date</a:t>
                      </a:r>
                      <a:endParaRPr sz="11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n-US" sz="1100" u="none" strike="noStrike" cap="none"/>
                        <a:t> </a:t>
                      </a:r>
                      <a:endParaRPr sz="11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n-US" sz="1100" u="none" strike="noStrike" cap="none"/>
                        <a:t>Ammonia (mg/L)</a:t>
                      </a:r>
                      <a:endParaRPr sz="11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n-US" sz="1100" u="none" strike="noStrike" cap="none"/>
                        <a:t>Chloride (mg/L)</a:t>
                      </a:r>
                      <a:endParaRPr sz="11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n-US" sz="1100" u="none" strike="noStrike" cap="none"/>
                        <a:t>Lead (mg/L)</a:t>
                      </a:r>
                      <a:endParaRPr sz="1100" b="1"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ctr" rtl="0">
                        <a:spcBef>
                          <a:spcPts val="0"/>
                        </a:spcBef>
                        <a:spcAft>
                          <a:spcPts val="0"/>
                        </a:spcAft>
                        <a:buNone/>
                      </a:pPr>
                      <a:r>
                        <a:rPr lang="en-US" sz="1100" u="none" strike="noStrike" cap="none"/>
                        <a:t>pH</a:t>
                      </a:r>
                      <a:endParaRPr sz="1100" b="1" i="0" u="none" strike="noStrike" cap="none">
                        <a:solidFill>
                          <a:srgbClr val="00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marL="0" marR="0" lvl="0" indent="0" algn="ctr" rtl="0">
                        <a:spcBef>
                          <a:spcPts val="0"/>
                        </a:spcBef>
                        <a:spcAft>
                          <a:spcPts val="0"/>
                        </a:spcAft>
                        <a:buNone/>
                      </a:pPr>
                      <a:r>
                        <a:rPr lang="en-US" sz="1100" u="none" strike="noStrike" cap="none"/>
                        <a:t>06/16/98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0.012</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0.09</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8.3</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2"/>
                  </a:ext>
                </a:extLst>
              </a:tr>
              <a:tr h="190500">
                <a:tc>
                  <a:txBody>
                    <a:bodyPr/>
                    <a:lstStyle/>
                    <a:p>
                      <a:pPr marL="0" marR="0" lvl="0" indent="0" algn="ctr" rtl="0">
                        <a:spcBef>
                          <a:spcPts val="0"/>
                        </a:spcBef>
                        <a:spcAft>
                          <a:spcPts val="0"/>
                        </a:spcAft>
                        <a:buNone/>
                      </a:pPr>
                      <a:r>
                        <a:rPr lang="en-US" sz="1100" u="none" strike="noStrike" cap="none"/>
                        <a:t>06/17/98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0.125</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0.174</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8.32</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3"/>
                  </a:ext>
                </a:extLst>
              </a:tr>
              <a:tr h="190500">
                <a:tc>
                  <a:txBody>
                    <a:bodyPr/>
                    <a:lstStyle/>
                    <a:p>
                      <a:pPr marL="0" marR="0" lvl="0" indent="0" algn="ctr" rtl="0">
                        <a:spcBef>
                          <a:spcPts val="0"/>
                        </a:spcBef>
                        <a:spcAft>
                          <a:spcPts val="0"/>
                        </a:spcAft>
                        <a:buNone/>
                      </a:pPr>
                      <a:r>
                        <a:rPr lang="en-US" sz="1100" u="none" strike="noStrike" cap="none"/>
                        <a:t>07/21/98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0.042</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0.294</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8.08</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4"/>
                  </a:ext>
                </a:extLst>
              </a:tr>
              <a:tr h="190500">
                <a:tc>
                  <a:txBody>
                    <a:bodyPr/>
                    <a:lstStyle/>
                    <a:p>
                      <a:pPr marL="0" marR="0" lvl="0" indent="0" algn="ctr" rtl="0">
                        <a:spcBef>
                          <a:spcPts val="0"/>
                        </a:spcBef>
                        <a:spcAft>
                          <a:spcPts val="0"/>
                        </a:spcAft>
                        <a:buNone/>
                      </a:pPr>
                      <a:r>
                        <a:rPr lang="en-US" sz="1100" u="none" strike="noStrike" cap="none"/>
                        <a:t>07/21/98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0.021</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0.189</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8.24</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5"/>
                  </a:ext>
                </a:extLst>
              </a:tr>
              <a:tr h="190500">
                <a:tc>
                  <a:txBody>
                    <a:bodyPr/>
                    <a:lstStyle/>
                    <a:p>
                      <a:pPr marL="0" marR="0" lvl="0" indent="0" algn="ctr" rtl="0">
                        <a:spcBef>
                          <a:spcPts val="0"/>
                        </a:spcBef>
                        <a:spcAft>
                          <a:spcPts val="0"/>
                        </a:spcAft>
                        <a:buNone/>
                      </a:pPr>
                      <a:r>
                        <a:rPr lang="en-US" sz="1100" u="none" strike="noStrike" cap="none"/>
                        <a:t>09/02/98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0.01</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0.166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8.37</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6"/>
                  </a:ext>
                </a:extLst>
              </a:tr>
              <a:tr h="190500">
                <a:tc>
                  <a:txBody>
                    <a:bodyPr/>
                    <a:lstStyle/>
                    <a:p>
                      <a:pPr marL="0" marR="0" lvl="0" indent="0" algn="ctr" rtl="0">
                        <a:spcBef>
                          <a:spcPts val="0"/>
                        </a:spcBef>
                        <a:spcAft>
                          <a:spcPts val="0"/>
                        </a:spcAft>
                        <a:buNone/>
                      </a:pPr>
                      <a:r>
                        <a:rPr lang="en-US" sz="1100" u="none" strike="noStrike" cap="none"/>
                        <a:t>09/03/98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0.084</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0.12</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8.22</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7"/>
                  </a:ext>
                </a:extLst>
              </a:tr>
              <a:tr h="190500">
                <a:tc>
                  <a:txBody>
                    <a:bodyPr/>
                    <a:lstStyle/>
                    <a:p>
                      <a:pPr marL="0" marR="0" lvl="0" indent="0" algn="ctr" rtl="0">
                        <a:spcBef>
                          <a:spcPts val="0"/>
                        </a:spcBef>
                        <a:spcAft>
                          <a:spcPts val="0"/>
                        </a:spcAft>
                        <a:buNone/>
                      </a:pPr>
                      <a:r>
                        <a:rPr lang="en-US" sz="1100" u="none" strike="noStrike" cap="none"/>
                        <a:t>10/07/98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7</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dirty="0"/>
                        <a:t>0.326</a:t>
                      </a:r>
                      <a:endParaRPr sz="11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8.06</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8"/>
                  </a:ext>
                </a:extLst>
              </a:tr>
              <a:tr h="190500">
                <a:tc>
                  <a:txBody>
                    <a:bodyPr/>
                    <a:lstStyle/>
                    <a:p>
                      <a:pPr marL="0" marR="0" lvl="0" indent="0" algn="ctr" rtl="0">
                        <a:spcBef>
                          <a:spcPts val="0"/>
                        </a:spcBef>
                        <a:spcAft>
                          <a:spcPts val="0"/>
                        </a:spcAft>
                        <a:buNone/>
                      </a:pPr>
                      <a:r>
                        <a:rPr lang="en-US" sz="1100" u="none" strike="noStrike" cap="none"/>
                        <a:t>10/07/98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0.032</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6</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0.395</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8.17</a:t>
                      </a:r>
                      <a:endParaRPr sz="11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09"/>
                  </a:ext>
                </a:extLst>
              </a:tr>
              <a:tr h="190500">
                <a:tc>
                  <a:txBody>
                    <a:bodyPr/>
                    <a:lstStyle/>
                    <a:p>
                      <a:pPr marL="0" marR="0" lvl="0" indent="0" algn="ctr" rtl="0">
                        <a:spcBef>
                          <a:spcPts val="0"/>
                        </a:spcBef>
                        <a:spcAft>
                          <a:spcPts val="0"/>
                        </a:spcAft>
                        <a:buNone/>
                      </a:pPr>
                      <a:r>
                        <a:rPr lang="en-US" sz="1100" u="none" strike="noStrike" cap="none"/>
                        <a:t>11/03/98</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 </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0.022</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7</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a:t>0.144</a:t>
                      </a:r>
                      <a:endParaRPr sz="11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ctr" rtl="0">
                        <a:spcBef>
                          <a:spcPts val="0"/>
                        </a:spcBef>
                        <a:spcAft>
                          <a:spcPts val="0"/>
                        </a:spcAft>
                        <a:buNone/>
                      </a:pPr>
                      <a:r>
                        <a:rPr lang="en-US" sz="1100" u="none" strike="noStrike" cap="none" dirty="0"/>
                        <a:t>8.19</a:t>
                      </a:r>
                      <a:endParaRPr sz="11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val="10010"/>
                  </a:ext>
                </a:extLst>
              </a:tr>
            </a:tbl>
          </a:graphicData>
        </a:graphic>
      </p:graphicFrame>
      <p:sp>
        <p:nvSpPr>
          <p:cNvPr id="16" name="Shape 135">
            <a:extLst>
              <a:ext uri="{FF2B5EF4-FFF2-40B4-BE49-F238E27FC236}">
                <a16:creationId xmlns:a16="http://schemas.microsoft.com/office/drawing/2014/main" id="{79648D49-F9CE-4D84-A374-887E913C7FE7}"/>
              </a:ext>
            </a:extLst>
          </p:cNvPr>
          <p:cNvSpPr txBox="1"/>
          <p:nvPr/>
        </p:nvSpPr>
        <p:spPr>
          <a:xfrm rot="-1142748">
            <a:off x="729755" y="1166874"/>
            <a:ext cx="4911992" cy="452424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rgbClr val="000000"/>
                </a:solidFill>
                <a:latin typeface="Calibri"/>
                <a:ea typeface="Calibri"/>
                <a:cs typeface="Calibri"/>
                <a:sym typeface="Calibri"/>
              </a:rPr>
              <a:t>Student Worksheet</a:t>
            </a:r>
            <a:endParaRPr dirty="0"/>
          </a:p>
          <a:p>
            <a:pPr marL="342900" marR="0" lvl="0" indent="-342900" algn="l" rtl="0">
              <a:spcBef>
                <a:spcPts val="0"/>
              </a:spcBef>
              <a:spcAft>
                <a:spcPts val="0"/>
              </a:spcAft>
              <a:buClr>
                <a:srgbClr val="000000"/>
              </a:buClr>
              <a:buSzPts val="1800"/>
              <a:buFont typeface="Calibri"/>
              <a:buAutoNum type="arabicPeriod"/>
            </a:pPr>
            <a:r>
              <a:rPr lang="en-US" sz="1800" dirty="0">
                <a:solidFill>
                  <a:srgbClr val="000000"/>
                </a:solidFill>
                <a:latin typeface="Calibri"/>
                <a:ea typeface="Calibri"/>
                <a:cs typeface="Calibri"/>
                <a:sym typeface="Calibri"/>
              </a:rPr>
              <a:t>Describe the water quality of Flint and Detroit Rivers</a:t>
            </a:r>
            <a:endParaRPr dirty="0"/>
          </a:p>
          <a:p>
            <a:pPr marL="800100" marR="0" lvl="1" indent="-342900" algn="l" rtl="0">
              <a:spcBef>
                <a:spcPts val="0"/>
              </a:spcBef>
              <a:spcAft>
                <a:spcPts val="0"/>
              </a:spcAft>
              <a:buClr>
                <a:srgbClr val="000000"/>
              </a:buClr>
              <a:buSzPts val="1800"/>
              <a:buFont typeface="Calibri"/>
              <a:buAutoNum type="alphaLcParenR"/>
            </a:pPr>
            <a:r>
              <a:rPr lang="en-US" sz="1800" b="0" i="0" u="none" strike="noStrike" cap="none" dirty="0">
                <a:solidFill>
                  <a:srgbClr val="000000"/>
                </a:solidFill>
                <a:latin typeface="Calibri"/>
                <a:ea typeface="Calibri"/>
                <a:cs typeface="Calibri"/>
                <a:sym typeface="Calibri"/>
              </a:rPr>
              <a:t>Download “Flint Water Quality Data”</a:t>
            </a:r>
            <a:endParaRPr dirty="0"/>
          </a:p>
          <a:p>
            <a:pPr marL="800100" marR="0" lvl="1" indent="-342900" algn="l" rtl="0">
              <a:spcBef>
                <a:spcPts val="0"/>
              </a:spcBef>
              <a:spcAft>
                <a:spcPts val="0"/>
              </a:spcAft>
              <a:buClr>
                <a:srgbClr val="000000"/>
              </a:buClr>
              <a:buSzPts val="1800"/>
              <a:buFont typeface="Calibri"/>
              <a:buAutoNum type="alphaLcParenR"/>
            </a:pPr>
            <a:r>
              <a:rPr lang="en-US" sz="1800" b="0" i="0" u="none" strike="noStrike" cap="none" dirty="0">
                <a:solidFill>
                  <a:srgbClr val="000000"/>
                </a:solidFill>
                <a:latin typeface="Calibri"/>
                <a:ea typeface="Calibri"/>
                <a:cs typeface="Calibri"/>
                <a:sym typeface="Calibri"/>
              </a:rPr>
              <a:t>Create a separate line graph comparing nutrient content of Flint and Detroit Rivers for each of the following parameters:</a:t>
            </a:r>
            <a:endParaRPr dirty="0"/>
          </a:p>
          <a:p>
            <a:pPr marL="1314450" marR="0" lvl="2" indent="-400050" algn="l" rtl="0">
              <a:spcBef>
                <a:spcPts val="0"/>
              </a:spcBef>
              <a:spcAft>
                <a:spcPts val="0"/>
              </a:spcAft>
              <a:buClr>
                <a:srgbClr val="000000"/>
              </a:buClr>
              <a:buSzPts val="1800"/>
              <a:buFont typeface="Calibri"/>
              <a:buAutoNum type="romanLcPeriod"/>
            </a:pPr>
            <a:r>
              <a:rPr lang="en-US" sz="1800" b="0" i="0" u="none" strike="noStrike" cap="none" dirty="0">
                <a:solidFill>
                  <a:srgbClr val="000000"/>
                </a:solidFill>
                <a:latin typeface="Calibri"/>
                <a:ea typeface="Calibri"/>
                <a:cs typeface="Calibri"/>
                <a:sym typeface="Calibri"/>
              </a:rPr>
              <a:t>Nitrogen</a:t>
            </a:r>
            <a:endParaRPr dirty="0"/>
          </a:p>
          <a:p>
            <a:pPr marL="1314450" marR="0" lvl="2" indent="-400050" algn="l" rtl="0">
              <a:spcBef>
                <a:spcPts val="0"/>
              </a:spcBef>
              <a:spcAft>
                <a:spcPts val="0"/>
              </a:spcAft>
              <a:buClr>
                <a:srgbClr val="000000"/>
              </a:buClr>
              <a:buSzPts val="1800"/>
              <a:buFont typeface="Calibri"/>
              <a:buAutoNum type="romanLcPeriod"/>
            </a:pPr>
            <a:r>
              <a:rPr lang="en-US" sz="1800" b="0" i="0" u="none" strike="noStrike" cap="none" dirty="0">
                <a:solidFill>
                  <a:srgbClr val="000000"/>
                </a:solidFill>
                <a:latin typeface="Calibri"/>
                <a:ea typeface="Calibri"/>
                <a:cs typeface="Calibri"/>
                <a:sym typeface="Calibri"/>
              </a:rPr>
              <a:t>Phosphorus</a:t>
            </a:r>
            <a:endParaRPr dirty="0"/>
          </a:p>
          <a:p>
            <a:pPr marL="1314450" marR="0" lvl="2" indent="-400050" algn="l" rtl="0">
              <a:spcBef>
                <a:spcPts val="0"/>
              </a:spcBef>
              <a:spcAft>
                <a:spcPts val="0"/>
              </a:spcAft>
              <a:buClr>
                <a:srgbClr val="000000"/>
              </a:buClr>
              <a:buSzPts val="1800"/>
              <a:buFont typeface="Calibri"/>
              <a:buAutoNum type="romanLcPeriod"/>
            </a:pPr>
            <a:r>
              <a:rPr lang="en-US" sz="1800" b="0" i="0" u="none" strike="noStrike" cap="none" dirty="0">
                <a:solidFill>
                  <a:srgbClr val="000000"/>
                </a:solidFill>
                <a:latin typeface="Calibri"/>
                <a:ea typeface="Calibri"/>
                <a:cs typeface="Calibri"/>
                <a:sym typeface="Calibri"/>
              </a:rPr>
              <a:t>pH</a:t>
            </a:r>
            <a:endParaRPr dirty="0"/>
          </a:p>
          <a:p>
            <a:pPr marL="1314450" marR="0" lvl="2" indent="-400050" algn="l" rtl="0">
              <a:spcBef>
                <a:spcPts val="0"/>
              </a:spcBef>
              <a:spcAft>
                <a:spcPts val="0"/>
              </a:spcAft>
              <a:buClr>
                <a:srgbClr val="000000"/>
              </a:buClr>
              <a:buSzPts val="1800"/>
              <a:buFont typeface="Calibri"/>
              <a:buAutoNum type="romanLcPeriod"/>
            </a:pPr>
            <a:r>
              <a:rPr lang="en-US" sz="1800" b="0" i="0" u="none" strike="noStrike" cap="none" dirty="0">
                <a:solidFill>
                  <a:srgbClr val="000000"/>
                </a:solidFill>
                <a:latin typeface="Calibri"/>
                <a:ea typeface="Calibri"/>
                <a:cs typeface="Calibri"/>
                <a:sym typeface="Calibri"/>
              </a:rPr>
              <a:t>Cl</a:t>
            </a:r>
            <a:endParaRPr dirty="0"/>
          </a:p>
          <a:p>
            <a:pPr marL="1314450" marR="0" lvl="2" indent="-400050" algn="l" rtl="0">
              <a:spcBef>
                <a:spcPts val="0"/>
              </a:spcBef>
              <a:spcAft>
                <a:spcPts val="0"/>
              </a:spcAft>
              <a:buClr>
                <a:srgbClr val="000000"/>
              </a:buClr>
              <a:buSzPts val="1800"/>
              <a:buFont typeface="Calibri"/>
              <a:buAutoNum type="romanLcPeriod"/>
            </a:pPr>
            <a:r>
              <a:rPr lang="en-US" sz="1800" b="0" i="0" u="none" strike="noStrike" cap="none" dirty="0">
                <a:solidFill>
                  <a:srgbClr val="000000"/>
                </a:solidFill>
                <a:latin typeface="Calibri"/>
                <a:ea typeface="Calibri"/>
                <a:cs typeface="Calibri"/>
                <a:sym typeface="Calibri"/>
              </a:rPr>
              <a:t>Pb</a:t>
            </a:r>
            <a:endParaRPr sz="1800" b="0" i="0" u="none" strike="noStrike" cap="none" dirty="0">
              <a:solidFill>
                <a:srgbClr val="000000"/>
              </a:solidFill>
              <a:latin typeface="Calibri"/>
              <a:ea typeface="Calibri"/>
              <a:cs typeface="Calibri"/>
              <a:sym typeface="Calibri"/>
            </a:endParaRPr>
          </a:p>
          <a:p>
            <a:pPr marL="800100" marR="0" lvl="1" indent="-228600" algn="l" rtl="0">
              <a:spcBef>
                <a:spcPts val="0"/>
              </a:spcBef>
              <a:spcAft>
                <a:spcPts val="0"/>
              </a:spcAft>
              <a:buClr>
                <a:srgbClr val="000000"/>
              </a:buClr>
              <a:buSzPts val="1800"/>
              <a:buFont typeface="Calibri"/>
              <a:buNone/>
            </a:pPr>
            <a:endParaRPr sz="1800" b="0" i="0" u="none" strike="noStrike" cap="none" dirty="0">
              <a:solidFill>
                <a:srgbClr val="000000"/>
              </a:solidFill>
              <a:latin typeface="Calibri"/>
              <a:ea typeface="Calibri"/>
              <a:cs typeface="Calibri"/>
              <a:sym typeface="Calibri"/>
            </a:endParaRPr>
          </a:p>
        </p:txBody>
      </p:sp>
      <p:pic>
        <p:nvPicPr>
          <p:cNvPr id="17" name="Shape 136" descr="Image result for epa water quality standards table pH lead chloride">
            <a:extLst>
              <a:ext uri="{FF2B5EF4-FFF2-40B4-BE49-F238E27FC236}">
                <a16:creationId xmlns:a16="http://schemas.microsoft.com/office/drawing/2014/main" id="{318933E5-4B52-4BB0-A36E-BD661E93384D}"/>
              </a:ext>
            </a:extLst>
          </p:cNvPr>
          <p:cNvPicPr preferRelativeResize="0"/>
          <p:nvPr/>
        </p:nvPicPr>
        <p:blipFill rotWithShape="1">
          <a:blip r:embed="rId2">
            <a:alphaModFix/>
          </a:blip>
          <a:srcRect/>
          <a:stretch/>
        </p:blipFill>
        <p:spPr>
          <a:xfrm>
            <a:off x="3103946" y="3428988"/>
            <a:ext cx="3800475" cy="3057526"/>
          </a:xfrm>
          <a:prstGeom prst="rect">
            <a:avLst/>
          </a:prstGeom>
          <a:noFill/>
          <a:ln>
            <a:noFill/>
          </a:ln>
        </p:spPr>
      </p:pic>
      <p:pic>
        <p:nvPicPr>
          <p:cNvPr id="18" name="Shape 137">
            <a:extLst>
              <a:ext uri="{FF2B5EF4-FFF2-40B4-BE49-F238E27FC236}">
                <a16:creationId xmlns:a16="http://schemas.microsoft.com/office/drawing/2014/main" id="{E6535A9C-47A4-41B6-BC0A-AE83BBA62537}"/>
              </a:ext>
            </a:extLst>
          </p:cNvPr>
          <p:cNvPicPr preferRelativeResize="0"/>
          <p:nvPr/>
        </p:nvPicPr>
        <p:blipFill rotWithShape="1">
          <a:blip r:embed="rId3">
            <a:alphaModFix/>
          </a:blip>
          <a:srcRect/>
          <a:stretch/>
        </p:blipFill>
        <p:spPr>
          <a:xfrm rot="1115548">
            <a:off x="6048428" y="2543185"/>
            <a:ext cx="4379969" cy="3134030"/>
          </a:xfrm>
          <a:prstGeom prst="rect">
            <a:avLst/>
          </a:prstGeom>
          <a:noFill/>
          <a:ln>
            <a:noFill/>
          </a:ln>
        </p:spPr>
      </p:pic>
      <p:sp>
        <p:nvSpPr>
          <p:cNvPr id="19" name="Shape 138">
            <a:extLst>
              <a:ext uri="{FF2B5EF4-FFF2-40B4-BE49-F238E27FC236}">
                <a16:creationId xmlns:a16="http://schemas.microsoft.com/office/drawing/2014/main" id="{D5929FE0-B765-4034-912F-28C965459C0D}"/>
              </a:ext>
            </a:extLst>
          </p:cNvPr>
          <p:cNvSpPr txBox="1">
            <a:spLocks noGrp="1"/>
          </p:cNvSpPr>
          <p:nvPr>
            <p:ph type="title"/>
          </p:nvPr>
        </p:nvSpPr>
        <p:spPr>
          <a:xfrm>
            <a:off x="228600" y="-263900"/>
            <a:ext cx="52794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dirty="0">
                <a:solidFill>
                  <a:srgbClr val="0000FF"/>
                </a:solidFill>
              </a:rPr>
              <a:t>Part 1: Water quality</a:t>
            </a:r>
            <a:endParaRPr sz="4400" b="0" i="0" u="none" strike="noStrike" cap="none" dirty="0">
              <a:solidFill>
                <a:srgbClr val="0000FF"/>
              </a:solidFill>
              <a:latin typeface="Calibri"/>
              <a:ea typeface="Calibri"/>
              <a:cs typeface="Calibri"/>
              <a:sym typeface="Calibri"/>
            </a:endParaRPr>
          </a:p>
        </p:txBody>
      </p:sp>
      <p:sp>
        <p:nvSpPr>
          <p:cNvPr id="20" name="Shape 139">
            <a:extLst>
              <a:ext uri="{FF2B5EF4-FFF2-40B4-BE49-F238E27FC236}">
                <a16:creationId xmlns:a16="http://schemas.microsoft.com/office/drawing/2014/main" id="{E376CCF1-423B-41F9-B70D-E7ECCAE0C073}"/>
              </a:ext>
            </a:extLst>
          </p:cNvPr>
          <p:cNvSpPr txBox="1"/>
          <p:nvPr/>
        </p:nvSpPr>
        <p:spPr>
          <a:xfrm>
            <a:off x="145600" y="3543125"/>
            <a:ext cx="2140500" cy="2887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2400" b="1">
                <a:solidFill>
                  <a:srgbClr val="0000FF"/>
                </a:solidFill>
              </a:rPr>
              <a:t>What are the chemical differences in Flint and Detroit Rivers?</a:t>
            </a:r>
            <a:endParaRPr sz="2400" b="1">
              <a:solidFill>
                <a:srgbClr val="0000FF"/>
              </a:solidFill>
            </a:endParaRPr>
          </a:p>
        </p:txBody>
      </p:sp>
    </p:spTree>
    <p:extLst>
      <p:ext uri="{BB962C8B-B14F-4D97-AF65-F5344CB8AC3E}">
        <p14:creationId xmlns:p14="http://schemas.microsoft.com/office/powerpoint/2010/main" val="356710383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5</a:t>
            </a:fld>
            <a:endParaRPr lang="en-GB" sz="1200" dirty="0">
              <a:solidFill>
                <a:srgbClr val="0000FF"/>
              </a:solidFill>
              <a:latin typeface="Arial Black" pitchFamily="34" charset="0"/>
            </a:endParaRPr>
          </a:p>
        </p:txBody>
      </p:sp>
      <p:sp>
        <p:nvSpPr>
          <p:cNvPr id="13" name="Shape 148">
            <a:extLst>
              <a:ext uri="{FF2B5EF4-FFF2-40B4-BE49-F238E27FC236}">
                <a16:creationId xmlns:a16="http://schemas.microsoft.com/office/drawing/2014/main" id="{5C3BE15E-4D0D-4E20-9DB3-78AB6D2C739F}"/>
              </a:ext>
            </a:extLst>
          </p:cNvPr>
          <p:cNvSpPr txBox="1"/>
          <p:nvPr/>
        </p:nvSpPr>
        <p:spPr>
          <a:xfrm>
            <a:off x="0" y="-76200"/>
            <a:ext cx="5974200" cy="9639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US" sz="3000">
                <a:solidFill>
                  <a:srgbClr val="0000FF"/>
                </a:solidFill>
                <a:latin typeface="Calibri"/>
                <a:ea typeface="Calibri"/>
                <a:cs typeface="Calibri"/>
                <a:sym typeface="Calibri"/>
              </a:rPr>
              <a:t>Part 2- Chemistry of Lead</a:t>
            </a:r>
            <a:endParaRPr sz="3000">
              <a:solidFill>
                <a:srgbClr val="0000FF"/>
              </a:solidFill>
            </a:endParaRPr>
          </a:p>
        </p:txBody>
      </p:sp>
      <p:pic>
        <p:nvPicPr>
          <p:cNvPr id="14" name="Shape 149">
            <a:extLst>
              <a:ext uri="{FF2B5EF4-FFF2-40B4-BE49-F238E27FC236}">
                <a16:creationId xmlns:a16="http://schemas.microsoft.com/office/drawing/2014/main" id="{D965E5F9-8936-44F5-BF0D-7B5154E5C4D1}"/>
              </a:ext>
            </a:extLst>
          </p:cNvPr>
          <p:cNvPicPr preferRelativeResize="0"/>
          <p:nvPr/>
        </p:nvPicPr>
        <p:blipFill>
          <a:blip r:embed="rId2">
            <a:alphaModFix/>
          </a:blip>
          <a:stretch>
            <a:fillRect/>
          </a:stretch>
        </p:blipFill>
        <p:spPr>
          <a:xfrm>
            <a:off x="2329063" y="1150400"/>
            <a:ext cx="6107055" cy="3739562"/>
          </a:xfrm>
          <a:prstGeom prst="rect">
            <a:avLst/>
          </a:prstGeom>
          <a:noFill/>
          <a:ln>
            <a:noFill/>
          </a:ln>
        </p:spPr>
      </p:pic>
      <p:pic>
        <p:nvPicPr>
          <p:cNvPr id="15" name="Shape 150">
            <a:extLst>
              <a:ext uri="{FF2B5EF4-FFF2-40B4-BE49-F238E27FC236}">
                <a16:creationId xmlns:a16="http://schemas.microsoft.com/office/drawing/2014/main" id="{0FF639B5-4333-4778-83F5-CDC30E5A0230}"/>
              </a:ext>
            </a:extLst>
          </p:cNvPr>
          <p:cNvPicPr preferRelativeResize="0"/>
          <p:nvPr/>
        </p:nvPicPr>
        <p:blipFill>
          <a:blip r:embed="rId3">
            <a:alphaModFix/>
          </a:blip>
          <a:stretch>
            <a:fillRect/>
          </a:stretch>
        </p:blipFill>
        <p:spPr>
          <a:xfrm>
            <a:off x="4019663" y="4889950"/>
            <a:ext cx="5913000" cy="489670"/>
          </a:xfrm>
          <a:prstGeom prst="rect">
            <a:avLst/>
          </a:prstGeom>
          <a:noFill/>
          <a:ln>
            <a:noFill/>
          </a:ln>
        </p:spPr>
      </p:pic>
      <p:pic>
        <p:nvPicPr>
          <p:cNvPr id="16" name="Shape 151">
            <a:extLst>
              <a:ext uri="{FF2B5EF4-FFF2-40B4-BE49-F238E27FC236}">
                <a16:creationId xmlns:a16="http://schemas.microsoft.com/office/drawing/2014/main" id="{55396D2A-00B3-4D97-AB89-87C00A68AF1D}"/>
              </a:ext>
            </a:extLst>
          </p:cNvPr>
          <p:cNvPicPr preferRelativeResize="0"/>
          <p:nvPr/>
        </p:nvPicPr>
        <p:blipFill>
          <a:blip r:embed="rId4">
            <a:alphaModFix/>
          </a:blip>
          <a:stretch>
            <a:fillRect/>
          </a:stretch>
        </p:blipFill>
        <p:spPr>
          <a:xfrm>
            <a:off x="2832800" y="5369700"/>
            <a:ext cx="8134350" cy="1238250"/>
          </a:xfrm>
          <a:prstGeom prst="rect">
            <a:avLst/>
          </a:prstGeom>
          <a:noFill/>
          <a:ln>
            <a:noFill/>
          </a:ln>
        </p:spPr>
      </p:pic>
      <p:sp>
        <p:nvSpPr>
          <p:cNvPr id="17" name="Shape 152">
            <a:extLst>
              <a:ext uri="{FF2B5EF4-FFF2-40B4-BE49-F238E27FC236}">
                <a16:creationId xmlns:a16="http://schemas.microsoft.com/office/drawing/2014/main" id="{B3DC9718-68CC-4F84-83E4-747CB8460285}"/>
              </a:ext>
            </a:extLst>
          </p:cNvPr>
          <p:cNvSpPr txBox="1"/>
          <p:nvPr/>
        </p:nvSpPr>
        <p:spPr>
          <a:xfrm>
            <a:off x="405800" y="502050"/>
            <a:ext cx="5457900" cy="1080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US" sz="1800" dirty="0">
                <a:solidFill>
                  <a:schemeClr val="dk1"/>
                </a:solidFill>
              </a:rPr>
              <a:t>Activity: Factors that influence movement of lead:</a:t>
            </a:r>
            <a:endParaRPr dirty="0"/>
          </a:p>
        </p:txBody>
      </p:sp>
    </p:spTree>
    <p:extLst>
      <p:ext uri="{BB962C8B-B14F-4D97-AF65-F5344CB8AC3E}">
        <p14:creationId xmlns:p14="http://schemas.microsoft.com/office/powerpoint/2010/main" val="45412519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6</a:t>
            </a:fld>
            <a:endParaRPr lang="en-GB" sz="1200" dirty="0">
              <a:solidFill>
                <a:srgbClr val="0000FF"/>
              </a:solidFill>
              <a:latin typeface="Arial Black" pitchFamily="34" charset="0"/>
            </a:endParaRPr>
          </a:p>
        </p:txBody>
      </p:sp>
      <p:sp>
        <p:nvSpPr>
          <p:cNvPr id="13" name="Shape 161">
            <a:extLst>
              <a:ext uri="{FF2B5EF4-FFF2-40B4-BE49-F238E27FC236}">
                <a16:creationId xmlns:a16="http://schemas.microsoft.com/office/drawing/2014/main" id="{2FFC9A06-13F5-49AE-8D7A-A853A204A259}"/>
              </a:ext>
            </a:extLst>
          </p:cNvPr>
          <p:cNvSpPr txBox="1">
            <a:spLocks noGrp="1"/>
          </p:cNvSpPr>
          <p:nvPr>
            <p:ph type="title"/>
          </p:nvPr>
        </p:nvSpPr>
        <p:spPr>
          <a:xfrm>
            <a:off x="425788" y="10000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600" b="0" i="0" u="none" strike="noStrike" cap="none" dirty="0">
                <a:solidFill>
                  <a:srgbClr val="0000FF"/>
                </a:solidFill>
                <a:latin typeface="Calibri"/>
                <a:ea typeface="Calibri"/>
                <a:cs typeface="Calibri"/>
                <a:sym typeface="Calibri"/>
              </a:rPr>
              <a:t>Part 2 - </a:t>
            </a:r>
            <a:r>
              <a:rPr lang="en-US" sz="3600" dirty="0">
                <a:solidFill>
                  <a:srgbClr val="0000FF"/>
                </a:solidFill>
              </a:rPr>
              <a:t>Chemistry of Lead</a:t>
            </a:r>
            <a:endParaRPr sz="3600" b="0" i="0" u="none" strike="noStrike" cap="none" dirty="0">
              <a:solidFill>
                <a:srgbClr val="0000FF"/>
              </a:solidFill>
              <a:latin typeface="Calibri"/>
              <a:ea typeface="Calibri"/>
              <a:cs typeface="Calibri"/>
              <a:sym typeface="Calibri"/>
            </a:endParaRPr>
          </a:p>
        </p:txBody>
      </p:sp>
      <p:pic>
        <p:nvPicPr>
          <p:cNvPr id="14" name="Shape 162">
            <a:extLst>
              <a:ext uri="{FF2B5EF4-FFF2-40B4-BE49-F238E27FC236}">
                <a16:creationId xmlns:a16="http://schemas.microsoft.com/office/drawing/2014/main" id="{F0429CC4-543F-4955-A471-3B82CD89DDDE}"/>
              </a:ext>
            </a:extLst>
          </p:cNvPr>
          <p:cNvPicPr preferRelativeResize="0"/>
          <p:nvPr/>
        </p:nvPicPr>
        <p:blipFill>
          <a:blip r:embed="rId2">
            <a:alphaModFix/>
          </a:blip>
          <a:stretch>
            <a:fillRect/>
          </a:stretch>
        </p:blipFill>
        <p:spPr>
          <a:xfrm>
            <a:off x="811551" y="1689675"/>
            <a:ext cx="9744075" cy="2857500"/>
          </a:xfrm>
          <a:prstGeom prst="rect">
            <a:avLst/>
          </a:prstGeom>
          <a:noFill/>
          <a:ln>
            <a:noFill/>
          </a:ln>
        </p:spPr>
      </p:pic>
      <p:pic>
        <p:nvPicPr>
          <p:cNvPr id="15" name="Shape 163">
            <a:extLst>
              <a:ext uri="{FF2B5EF4-FFF2-40B4-BE49-F238E27FC236}">
                <a16:creationId xmlns:a16="http://schemas.microsoft.com/office/drawing/2014/main" id="{8C1C4437-08A0-4197-8F77-89D8EB547E8D}"/>
              </a:ext>
            </a:extLst>
          </p:cNvPr>
          <p:cNvPicPr preferRelativeResize="0"/>
          <p:nvPr/>
        </p:nvPicPr>
        <p:blipFill>
          <a:blip r:embed="rId3">
            <a:alphaModFix/>
          </a:blip>
          <a:stretch>
            <a:fillRect/>
          </a:stretch>
        </p:blipFill>
        <p:spPr>
          <a:xfrm>
            <a:off x="2140513" y="5235138"/>
            <a:ext cx="10372725" cy="962025"/>
          </a:xfrm>
          <a:prstGeom prst="rect">
            <a:avLst/>
          </a:prstGeom>
          <a:noFill/>
          <a:ln>
            <a:noFill/>
          </a:ln>
        </p:spPr>
      </p:pic>
      <p:pic>
        <p:nvPicPr>
          <p:cNvPr id="16" name="Shape 164">
            <a:extLst>
              <a:ext uri="{FF2B5EF4-FFF2-40B4-BE49-F238E27FC236}">
                <a16:creationId xmlns:a16="http://schemas.microsoft.com/office/drawing/2014/main" id="{1174A531-C688-4409-A615-17DA820A0E5C}"/>
              </a:ext>
            </a:extLst>
          </p:cNvPr>
          <p:cNvPicPr preferRelativeResize="0"/>
          <p:nvPr/>
        </p:nvPicPr>
        <p:blipFill>
          <a:blip r:embed="rId4">
            <a:alphaModFix/>
          </a:blip>
          <a:stretch>
            <a:fillRect/>
          </a:stretch>
        </p:blipFill>
        <p:spPr>
          <a:xfrm>
            <a:off x="6183288" y="4769750"/>
            <a:ext cx="3650875" cy="261325"/>
          </a:xfrm>
          <a:prstGeom prst="rect">
            <a:avLst/>
          </a:prstGeom>
          <a:noFill/>
          <a:ln>
            <a:noFill/>
          </a:ln>
        </p:spPr>
      </p:pic>
      <p:sp>
        <p:nvSpPr>
          <p:cNvPr id="17" name="Shape 165">
            <a:extLst>
              <a:ext uri="{FF2B5EF4-FFF2-40B4-BE49-F238E27FC236}">
                <a16:creationId xmlns:a16="http://schemas.microsoft.com/office/drawing/2014/main" id="{F531AB67-D265-4EC3-8520-862E7B067AD3}"/>
              </a:ext>
            </a:extLst>
          </p:cNvPr>
          <p:cNvSpPr txBox="1"/>
          <p:nvPr/>
        </p:nvSpPr>
        <p:spPr>
          <a:xfrm>
            <a:off x="811563" y="953625"/>
            <a:ext cx="5823300" cy="1521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US" sz="1800">
                <a:solidFill>
                  <a:schemeClr val="dk1"/>
                </a:solidFill>
              </a:rPr>
              <a:t>Activity: Model of lead in the body:</a:t>
            </a:r>
            <a:endParaRPr sz="1800">
              <a:solidFill>
                <a:schemeClr val="dk1"/>
              </a:solidFill>
            </a:endParaRPr>
          </a:p>
        </p:txBody>
      </p:sp>
    </p:spTree>
    <p:extLst>
      <p:ext uri="{BB962C8B-B14F-4D97-AF65-F5344CB8AC3E}">
        <p14:creationId xmlns:p14="http://schemas.microsoft.com/office/powerpoint/2010/main" val="206482056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7</a:t>
            </a:fld>
            <a:endParaRPr lang="en-GB" sz="1200" dirty="0">
              <a:solidFill>
                <a:srgbClr val="0000FF"/>
              </a:solidFill>
              <a:latin typeface="Arial Black" pitchFamily="34" charset="0"/>
            </a:endParaRPr>
          </a:p>
        </p:txBody>
      </p:sp>
      <p:sp>
        <p:nvSpPr>
          <p:cNvPr id="13" name="Shape 171">
            <a:extLst>
              <a:ext uri="{FF2B5EF4-FFF2-40B4-BE49-F238E27FC236}">
                <a16:creationId xmlns:a16="http://schemas.microsoft.com/office/drawing/2014/main" id="{52E77B49-4E74-4E73-B09D-1996212535FB}"/>
              </a:ext>
            </a:extLst>
          </p:cNvPr>
          <p:cNvSpPr txBox="1">
            <a:spLocks/>
          </p:cNvSpPr>
          <p:nvPr/>
        </p:nvSpPr>
        <p:spPr>
          <a:xfrm>
            <a:off x="222425" y="1331975"/>
            <a:ext cx="10050000" cy="3066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dk1"/>
              </a:buClr>
              <a:buSzPts val="1100"/>
              <a:buFont typeface="Arial"/>
              <a:buNone/>
            </a:pPr>
            <a:r>
              <a:rPr lang="en-US" sz="2600">
                <a:latin typeface="Arial"/>
                <a:ea typeface="Arial"/>
                <a:cs typeface="Arial"/>
                <a:sym typeface="Arial"/>
              </a:rPr>
              <a:t>•</a:t>
            </a:r>
            <a:r>
              <a:rPr lang="en-US" sz="2600"/>
              <a:t>Highlight the current state of American water treatment infrastructure</a:t>
            </a:r>
          </a:p>
          <a:p>
            <a:pPr marL="0" indent="0">
              <a:buClr>
                <a:schemeClr val="dk1"/>
              </a:buClr>
              <a:buSzPts val="1100"/>
              <a:buFont typeface="Arial"/>
              <a:buNone/>
            </a:pPr>
            <a:r>
              <a:rPr lang="en-US" sz="2600">
                <a:latin typeface="Arial"/>
                <a:ea typeface="Arial"/>
                <a:cs typeface="Arial"/>
                <a:sym typeface="Arial"/>
              </a:rPr>
              <a:t>•</a:t>
            </a:r>
            <a:r>
              <a:rPr lang="en-US" sz="2600"/>
              <a:t>Introduce different common water treatments relevant to the Flint case</a:t>
            </a:r>
          </a:p>
          <a:p>
            <a:pPr marL="0" indent="0">
              <a:buClr>
                <a:schemeClr val="dk1"/>
              </a:buClr>
              <a:buSzPts val="1100"/>
              <a:buFont typeface="Arial"/>
              <a:buNone/>
            </a:pPr>
            <a:r>
              <a:rPr lang="en-US" sz="2600">
                <a:latin typeface="Arial"/>
                <a:ea typeface="Arial"/>
                <a:cs typeface="Arial"/>
                <a:sym typeface="Arial"/>
              </a:rPr>
              <a:t>•</a:t>
            </a:r>
            <a:r>
              <a:rPr lang="en-US" sz="2600"/>
              <a:t>Provide timeline of major events relevant to government and policy infrastructure</a:t>
            </a:r>
          </a:p>
          <a:p>
            <a:pPr indent="-50800">
              <a:spcBef>
                <a:spcPts val="0"/>
              </a:spcBef>
              <a:buClr>
                <a:schemeClr val="dk1"/>
              </a:buClr>
              <a:buSzPts val="2800"/>
              <a:buFont typeface="Arial"/>
              <a:buNone/>
            </a:pPr>
            <a:endParaRPr lang="en-US"/>
          </a:p>
        </p:txBody>
      </p:sp>
      <p:sp>
        <p:nvSpPr>
          <p:cNvPr id="14" name="Shape 175">
            <a:extLst>
              <a:ext uri="{FF2B5EF4-FFF2-40B4-BE49-F238E27FC236}">
                <a16:creationId xmlns:a16="http://schemas.microsoft.com/office/drawing/2014/main" id="{5B0E7144-4C25-4673-8DD5-B89BEBDDD69C}"/>
              </a:ext>
            </a:extLst>
          </p:cNvPr>
          <p:cNvSpPr txBox="1">
            <a:spLocks noGrp="1"/>
          </p:cNvSpPr>
          <p:nvPr>
            <p:ph type="title"/>
          </p:nvPr>
        </p:nvSpPr>
        <p:spPr>
          <a:xfrm>
            <a:off x="152400" y="27450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Part 3- Water Treatment Infrastructure</a:t>
            </a:r>
            <a:endParaRPr sz="4400" b="0" i="0" u="none" strike="noStrike" cap="none" dirty="0">
              <a:solidFill>
                <a:schemeClr val="dk1"/>
              </a:solidFill>
              <a:latin typeface="Calibri"/>
              <a:ea typeface="Calibri"/>
              <a:cs typeface="Calibri"/>
              <a:sym typeface="Calibri"/>
            </a:endParaRPr>
          </a:p>
        </p:txBody>
      </p:sp>
      <p:pic>
        <p:nvPicPr>
          <p:cNvPr id="15" name="Shape 176">
            <a:extLst>
              <a:ext uri="{FF2B5EF4-FFF2-40B4-BE49-F238E27FC236}">
                <a16:creationId xmlns:a16="http://schemas.microsoft.com/office/drawing/2014/main" id="{333BB01D-11E4-4C5F-BC18-B8D4A7B0DE6B}"/>
              </a:ext>
            </a:extLst>
          </p:cNvPr>
          <p:cNvPicPr preferRelativeResize="0"/>
          <p:nvPr/>
        </p:nvPicPr>
        <p:blipFill>
          <a:blip r:embed="rId2">
            <a:alphaModFix/>
          </a:blip>
          <a:stretch>
            <a:fillRect/>
          </a:stretch>
        </p:blipFill>
        <p:spPr>
          <a:xfrm>
            <a:off x="6306325" y="2944025"/>
            <a:ext cx="5689400" cy="3457200"/>
          </a:xfrm>
          <a:prstGeom prst="rect">
            <a:avLst/>
          </a:prstGeom>
          <a:noFill/>
          <a:ln>
            <a:noFill/>
          </a:ln>
        </p:spPr>
      </p:pic>
      <p:pic>
        <p:nvPicPr>
          <p:cNvPr id="16" name="Shape 177">
            <a:extLst>
              <a:ext uri="{FF2B5EF4-FFF2-40B4-BE49-F238E27FC236}">
                <a16:creationId xmlns:a16="http://schemas.microsoft.com/office/drawing/2014/main" id="{B41C6208-67E9-410B-8366-DCB8A52DB2AC}"/>
              </a:ext>
            </a:extLst>
          </p:cNvPr>
          <p:cNvPicPr preferRelativeResize="0"/>
          <p:nvPr/>
        </p:nvPicPr>
        <p:blipFill>
          <a:blip r:embed="rId3">
            <a:alphaModFix/>
          </a:blip>
          <a:stretch>
            <a:fillRect/>
          </a:stretch>
        </p:blipFill>
        <p:spPr>
          <a:xfrm>
            <a:off x="9595025" y="152400"/>
            <a:ext cx="2295525" cy="1247775"/>
          </a:xfrm>
          <a:prstGeom prst="rect">
            <a:avLst/>
          </a:prstGeom>
          <a:noFill/>
          <a:ln>
            <a:noFill/>
          </a:ln>
        </p:spPr>
      </p:pic>
      <p:pic>
        <p:nvPicPr>
          <p:cNvPr id="17" name="Shape 179">
            <a:extLst>
              <a:ext uri="{FF2B5EF4-FFF2-40B4-BE49-F238E27FC236}">
                <a16:creationId xmlns:a16="http://schemas.microsoft.com/office/drawing/2014/main" id="{4BA5FC7E-7221-4710-96BA-D07BEBE54252}"/>
              </a:ext>
            </a:extLst>
          </p:cNvPr>
          <p:cNvPicPr preferRelativeResize="0"/>
          <p:nvPr/>
        </p:nvPicPr>
        <p:blipFill>
          <a:blip r:embed="rId4">
            <a:alphaModFix/>
          </a:blip>
          <a:stretch>
            <a:fillRect/>
          </a:stretch>
        </p:blipFill>
        <p:spPr>
          <a:xfrm>
            <a:off x="297975" y="4163172"/>
            <a:ext cx="5648611" cy="1934453"/>
          </a:xfrm>
          <a:prstGeom prst="rect">
            <a:avLst/>
          </a:prstGeom>
          <a:noFill/>
          <a:ln>
            <a:noFill/>
          </a:ln>
        </p:spPr>
      </p:pic>
    </p:spTree>
    <p:extLst>
      <p:ext uri="{BB962C8B-B14F-4D97-AF65-F5344CB8AC3E}">
        <p14:creationId xmlns:p14="http://schemas.microsoft.com/office/powerpoint/2010/main" val="399220378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8</a:t>
            </a:fld>
            <a:endParaRPr lang="en-GB" sz="1200" dirty="0">
              <a:solidFill>
                <a:srgbClr val="0000FF"/>
              </a:solidFill>
              <a:latin typeface="Arial Black" pitchFamily="34" charset="0"/>
            </a:endParaRPr>
          </a:p>
        </p:txBody>
      </p:sp>
      <p:sp>
        <p:nvSpPr>
          <p:cNvPr id="13" name="Shape 185">
            <a:extLst>
              <a:ext uri="{FF2B5EF4-FFF2-40B4-BE49-F238E27FC236}">
                <a16:creationId xmlns:a16="http://schemas.microsoft.com/office/drawing/2014/main" id="{2B9EEB84-FB8D-4A72-846A-D1813AE0A2AA}"/>
              </a:ext>
            </a:extLst>
          </p:cNvPr>
          <p:cNvSpPr txBox="1">
            <a:spLocks/>
          </p:cNvSpPr>
          <p:nvPr/>
        </p:nvSpPr>
        <p:spPr>
          <a:xfrm>
            <a:off x="627850" y="1823025"/>
            <a:ext cx="5097000" cy="3990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spcBef>
                <a:spcPts val="0"/>
              </a:spcBef>
              <a:buClr>
                <a:schemeClr val="dk1"/>
              </a:buClr>
              <a:buSzPts val="2800"/>
              <a:buFont typeface="Calibri"/>
              <a:buChar char="•"/>
            </a:pPr>
            <a:r>
              <a:rPr lang="en-US"/>
              <a:t>In process….</a:t>
            </a:r>
          </a:p>
          <a:p>
            <a:pPr marL="457200" indent="-406400">
              <a:spcBef>
                <a:spcPts val="0"/>
              </a:spcBef>
              <a:buClr>
                <a:schemeClr val="dk1"/>
              </a:buClr>
              <a:buSzPts val="2800"/>
              <a:buFont typeface="Calibri"/>
              <a:buChar char="•"/>
            </a:pPr>
            <a:r>
              <a:rPr lang="en-US"/>
              <a:t>Identify agency’s protocols and procedure that were NOT followed in this event, that are supposed to be?</a:t>
            </a:r>
          </a:p>
          <a:p>
            <a:pPr marL="457200" indent="-406400">
              <a:spcBef>
                <a:spcPts val="0"/>
              </a:spcBef>
              <a:buClr>
                <a:schemeClr val="dk1"/>
              </a:buClr>
              <a:buSzPts val="2800"/>
              <a:buFont typeface="Calibri"/>
              <a:buChar char="•"/>
            </a:pPr>
            <a:r>
              <a:rPr lang="en-US"/>
              <a:t>Bacterial infections caused?</a:t>
            </a:r>
          </a:p>
          <a:p>
            <a:pPr marL="457200" indent="-406400">
              <a:spcBef>
                <a:spcPts val="0"/>
              </a:spcBef>
              <a:buClr>
                <a:schemeClr val="dk1"/>
              </a:buClr>
              <a:buSzPts val="2800"/>
              <a:buFont typeface="Calibri"/>
              <a:buChar char="•"/>
            </a:pPr>
            <a:r>
              <a:rPr lang="en-US"/>
              <a:t>Health impacts of Lead exposure?</a:t>
            </a:r>
            <a:endParaRPr lang="en-US" dirty="0">
              <a:solidFill>
                <a:schemeClr val="dk1"/>
              </a:solidFill>
              <a:latin typeface="Calibri"/>
              <a:ea typeface="Calibri"/>
              <a:cs typeface="Calibri"/>
              <a:sym typeface="Calibri"/>
            </a:endParaRPr>
          </a:p>
        </p:txBody>
      </p:sp>
      <p:sp>
        <p:nvSpPr>
          <p:cNvPr id="14" name="Shape 189">
            <a:extLst>
              <a:ext uri="{FF2B5EF4-FFF2-40B4-BE49-F238E27FC236}">
                <a16:creationId xmlns:a16="http://schemas.microsoft.com/office/drawing/2014/main" id="{6AADD833-8DF3-4004-B17B-0F5BD8C6F236}"/>
              </a:ext>
            </a:extLst>
          </p:cNvPr>
          <p:cNvSpPr txBox="1">
            <a:spLocks noGrp="1"/>
          </p:cNvSpPr>
          <p:nvPr>
            <p:ph type="title"/>
          </p:nvPr>
        </p:nvSpPr>
        <p:spPr>
          <a:xfrm>
            <a:off x="280000" y="23595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Part </a:t>
            </a:r>
            <a:r>
              <a:rPr lang="en-US"/>
              <a:t>4</a:t>
            </a:r>
            <a:r>
              <a:rPr lang="en-US" sz="4400" b="0" i="0" u="none" strike="noStrike" cap="none">
                <a:solidFill>
                  <a:schemeClr val="dk1"/>
                </a:solidFill>
                <a:latin typeface="Calibri"/>
                <a:ea typeface="Calibri"/>
                <a:cs typeface="Calibri"/>
                <a:sym typeface="Calibri"/>
              </a:rPr>
              <a:t>- </a:t>
            </a:r>
            <a:r>
              <a:rPr lang="en-US"/>
              <a:t>Public Health</a:t>
            </a:r>
            <a:r>
              <a:rPr lang="en-US" sz="4400" b="0" i="0" u="none" strike="noStrike" cap="none">
                <a:solidFill>
                  <a:schemeClr val="dk1"/>
                </a:solidFill>
                <a:latin typeface="Calibri"/>
                <a:ea typeface="Calibri"/>
                <a:cs typeface="Calibri"/>
                <a:sym typeface="Calibri"/>
              </a:rPr>
              <a:t> </a:t>
            </a:r>
            <a:endParaRPr sz="4400" b="0" i="0" u="none" strike="noStrike" cap="none">
              <a:solidFill>
                <a:schemeClr val="dk1"/>
              </a:solidFill>
              <a:latin typeface="Calibri"/>
              <a:ea typeface="Calibri"/>
              <a:cs typeface="Calibri"/>
              <a:sym typeface="Calibri"/>
            </a:endParaRPr>
          </a:p>
        </p:txBody>
      </p:sp>
      <p:pic>
        <p:nvPicPr>
          <p:cNvPr id="15" name="Shape 190">
            <a:extLst>
              <a:ext uri="{FF2B5EF4-FFF2-40B4-BE49-F238E27FC236}">
                <a16:creationId xmlns:a16="http://schemas.microsoft.com/office/drawing/2014/main" id="{85369C8A-72D9-47C7-901A-F4D9341B20D5}"/>
              </a:ext>
            </a:extLst>
          </p:cNvPr>
          <p:cNvPicPr preferRelativeResize="0"/>
          <p:nvPr/>
        </p:nvPicPr>
        <p:blipFill>
          <a:blip r:embed="rId2">
            <a:alphaModFix/>
          </a:blip>
          <a:stretch>
            <a:fillRect/>
          </a:stretch>
        </p:blipFill>
        <p:spPr>
          <a:xfrm>
            <a:off x="5915850" y="1908251"/>
            <a:ext cx="6106650" cy="3904775"/>
          </a:xfrm>
          <a:prstGeom prst="rect">
            <a:avLst/>
          </a:prstGeom>
          <a:noFill/>
          <a:ln>
            <a:noFill/>
          </a:ln>
        </p:spPr>
      </p:pic>
    </p:spTree>
    <p:extLst>
      <p:ext uri="{BB962C8B-B14F-4D97-AF65-F5344CB8AC3E}">
        <p14:creationId xmlns:p14="http://schemas.microsoft.com/office/powerpoint/2010/main" val="144003136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9</a:t>
            </a:fld>
            <a:endParaRPr lang="en-GB" sz="1200" dirty="0">
              <a:solidFill>
                <a:srgbClr val="0000FF"/>
              </a:solidFill>
              <a:latin typeface="Arial Black" pitchFamily="34" charset="0"/>
            </a:endParaRPr>
          </a:p>
        </p:txBody>
      </p:sp>
      <p:sp>
        <p:nvSpPr>
          <p:cNvPr id="13" name="Shape 200">
            <a:extLst>
              <a:ext uri="{FF2B5EF4-FFF2-40B4-BE49-F238E27FC236}">
                <a16:creationId xmlns:a16="http://schemas.microsoft.com/office/drawing/2014/main" id="{46842FC2-9DA2-4634-B650-661ADADF8110}"/>
              </a:ext>
            </a:extLst>
          </p:cNvPr>
          <p:cNvSpPr txBox="1">
            <a:spLocks noGrp="1"/>
          </p:cNvSpPr>
          <p:nvPr>
            <p:ph type="title"/>
          </p:nvPr>
        </p:nvSpPr>
        <p:spPr>
          <a:xfrm>
            <a:off x="1524000" y="-55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Part 5- Environmental Justice </a:t>
            </a:r>
            <a:endParaRPr sz="4400" b="0" i="0" u="none" strike="noStrike" cap="none" dirty="0">
              <a:solidFill>
                <a:schemeClr val="dk1"/>
              </a:solidFill>
              <a:latin typeface="Calibri"/>
              <a:ea typeface="Calibri"/>
              <a:cs typeface="Calibri"/>
              <a:sym typeface="Calibri"/>
            </a:endParaRPr>
          </a:p>
        </p:txBody>
      </p:sp>
      <p:sp>
        <p:nvSpPr>
          <p:cNvPr id="14" name="Shape 201">
            <a:extLst>
              <a:ext uri="{FF2B5EF4-FFF2-40B4-BE49-F238E27FC236}">
                <a16:creationId xmlns:a16="http://schemas.microsoft.com/office/drawing/2014/main" id="{07F720F8-66FC-491D-AB08-1502B1D3DE14}"/>
              </a:ext>
            </a:extLst>
          </p:cNvPr>
          <p:cNvSpPr txBox="1">
            <a:spLocks/>
          </p:cNvSpPr>
          <p:nvPr/>
        </p:nvSpPr>
        <p:spPr>
          <a:xfrm>
            <a:off x="829340" y="932122"/>
            <a:ext cx="10590000" cy="5544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2400"/>
              <a:buFont typeface="Arial"/>
              <a:buNone/>
            </a:pPr>
            <a:r>
              <a:rPr lang="en-US" sz="2400" b="1" i="1">
                <a:solidFill>
                  <a:schemeClr val="dk1"/>
                </a:solidFill>
                <a:latin typeface="Calibri"/>
                <a:ea typeface="Calibri"/>
                <a:cs typeface="Calibri"/>
                <a:sym typeface="Calibri"/>
              </a:rPr>
              <a:t>Groupworthy Task:</a:t>
            </a:r>
            <a:r>
              <a:rPr lang="en-US" sz="2400">
                <a:solidFill>
                  <a:schemeClr val="dk1"/>
                </a:solidFill>
                <a:latin typeface="Calibri"/>
                <a:ea typeface="Calibri"/>
                <a:cs typeface="Calibri"/>
                <a:sym typeface="Calibri"/>
              </a:rPr>
              <a:t> Is the Flint Water Crisis an Environmental Justice Issue? What evidence do you have to support your claim?</a:t>
            </a:r>
            <a:endParaRPr lang="en-US"/>
          </a:p>
          <a:p>
            <a:pPr>
              <a:buClr>
                <a:schemeClr val="dk1"/>
              </a:buClr>
              <a:buSzPts val="2800"/>
              <a:buFont typeface="Arial"/>
              <a:buNone/>
            </a:pPr>
            <a:endParaRPr lang="en-US">
              <a:solidFill>
                <a:schemeClr val="dk1"/>
              </a:solidFill>
              <a:latin typeface="Calibri"/>
              <a:ea typeface="Calibri"/>
              <a:cs typeface="Calibri"/>
              <a:sym typeface="Calibri"/>
            </a:endParaRPr>
          </a:p>
          <a:p>
            <a:pPr>
              <a:buClr>
                <a:schemeClr val="dk1"/>
              </a:buClr>
              <a:buSzPts val="2800"/>
              <a:buFont typeface="Arial"/>
              <a:buNone/>
            </a:pPr>
            <a:endParaRPr lang="en-US">
              <a:solidFill>
                <a:schemeClr val="dk1"/>
              </a:solidFill>
              <a:latin typeface="Calibri"/>
              <a:ea typeface="Calibri"/>
              <a:cs typeface="Calibri"/>
              <a:sym typeface="Calibri"/>
            </a:endParaRPr>
          </a:p>
          <a:p>
            <a:pPr>
              <a:buClr>
                <a:schemeClr val="dk1"/>
              </a:buClr>
              <a:buSzPts val="2800"/>
              <a:buFont typeface="Arial"/>
              <a:buNone/>
            </a:pPr>
            <a:endParaRPr lang="en-US">
              <a:solidFill>
                <a:schemeClr val="dk1"/>
              </a:solidFill>
              <a:latin typeface="Calibri"/>
              <a:ea typeface="Calibri"/>
              <a:cs typeface="Calibri"/>
              <a:sym typeface="Calibri"/>
            </a:endParaRPr>
          </a:p>
          <a:p>
            <a:pPr>
              <a:buClr>
                <a:schemeClr val="dk1"/>
              </a:buClr>
              <a:buSzPts val="2800"/>
              <a:buFont typeface="Arial"/>
              <a:buNone/>
            </a:pPr>
            <a:endParaRPr lang="en-US">
              <a:solidFill>
                <a:schemeClr val="dk1"/>
              </a:solidFill>
              <a:latin typeface="Calibri"/>
              <a:ea typeface="Calibri"/>
              <a:cs typeface="Calibri"/>
              <a:sym typeface="Calibri"/>
            </a:endParaRPr>
          </a:p>
          <a:p>
            <a:pPr>
              <a:buClr>
                <a:schemeClr val="dk1"/>
              </a:buClr>
              <a:buSzPts val="2800"/>
              <a:buFont typeface="Arial"/>
              <a:buNone/>
            </a:pPr>
            <a:endParaRPr lang="en-US">
              <a:solidFill>
                <a:schemeClr val="dk1"/>
              </a:solidFill>
              <a:latin typeface="Calibri"/>
              <a:ea typeface="Calibri"/>
              <a:cs typeface="Calibri"/>
              <a:sym typeface="Calibri"/>
            </a:endParaRPr>
          </a:p>
          <a:p>
            <a:pPr>
              <a:buClr>
                <a:schemeClr val="dk1"/>
              </a:buClr>
              <a:buSzPts val="2400"/>
              <a:buFont typeface="Arial"/>
              <a:buChar char="•"/>
            </a:pPr>
            <a:r>
              <a:rPr lang="en-US" sz="2400">
                <a:solidFill>
                  <a:schemeClr val="dk1"/>
                </a:solidFill>
                <a:latin typeface="Calibri"/>
                <a:ea typeface="Calibri"/>
                <a:cs typeface="Calibri"/>
                <a:sym typeface="Calibri"/>
              </a:rPr>
              <a:t>Synthesize, interpret, analyze, and model the demographics of Flint to determine who was most affected by the lead contamination</a:t>
            </a:r>
            <a:endParaRPr lang="en-US"/>
          </a:p>
          <a:p>
            <a:pPr>
              <a:buClr>
                <a:schemeClr val="dk1"/>
              </a:buClr>
              <a:buSzPts val="2400"/>
              <a:buFont typeface="Arial"/>
              <a:buChar char="•"/>
            </a:pPr>
            <a:r>
              <a:rPr lang="en-US" sz="2400">
                <a:solidFill>
                  <a:schemeClr val="dk1"/>
                </a:solidFill>
                <a:latin typeface="Calibri"/>
                <a:ea typeface="Calibri"/>
                <a:cs typeface="Calibri"/>
                <a:sym typeface="Calibri"/>
              </a:rPr>
              <a:t>Describe environmental justice, including its origins (e.g., Robert Bullard) and growth as a movement and research how community members of Flint, MI engaged in activism. Include both successes and challenges.</a:t>
            </a:r>
          </a:p>
        </p:txBody>
      </p:sp>
      <p:pic>
        <p:nvPicPr>
          <p:cNvPr id="15" name="Shape 202" descr="Image result for environmental justice">
            <a:extLst>
              <a:ext uri="{FF2B5EF4-FFF2-40B4-BE49-F238E27FC236}">
                <a16:creationId xmlns:a16="http://schemas.microsoft.com/office/drawing/2014/main" id="{475A87FF-1C1E-4A43-A442-80DC4A3B06CD}"/>
              </a:ext>
            </a:extLst>
          </p:cNvPr>
          <p:cNvPicPr preferRelativeResize="0"/>
          <p:nvPr/>
        </p:nvPicPr>
        <p:blipFill rotWithShape="1">
          <a:blip r:embed="rId2">
            <a:alphaModFix/>
          </a:blip>
          <a:srcRect/>
          <a:stretch/>
        </p:blipFill>
        <p:spPr>
          <a:xfrm>
            <a:off x="6937892" y="1919322"/>
            <a:ext cx="3946303" cy="2346106"/>
          </a:xfrm>
          <a:prstGeom prst="rect">
            <a:avLst/>
          </a:prstGeom>
          <a:noFill/>
          <a:ln>
            <a:noFill/>
          </a:ln>
        </p:spPr>
      </p:pic>
      <p:pic>
        <p:nvPicPr>
          <p:cNvPr id="16" name="Shape 203" descr="https://lh4.googleusercontent.com/BkGMUpIugaEvfpKqrwqfSHvZ4B8zfDaTz5PK4jzmGVbE695--lcAo0lXn8Z_plFoPijjzUhHOn9Ng8a4O6bBRn9ev8ZNAzAu6qFfC6TX5bBpmYXo1W8w_YWcsbG8xYnQ3CM8wnRp">
            <a:extLst>
              <a:ext uri="{FF2B5EF4-FFF2-40B4-BE49-F238E27FC236}">
                <a16:creationId xmlns:a16="http://schemas.microsoft.com/office/drawing/2014/main" id="{8D5CFF39-1139-49C2-91FC-16DEEA13E12E}"/>
              </a:ext>
            </a:extLst>
          </p:cNvPr>
          <p:cNvPicPr preferRelativeResize="0"/>
          <p:nvPr/>
        </p:nvPicPr>
        <p:blipFill rotWithShape="1">
          <a:blip r:embed="rId3">
            <a:alphaModFix/>
          </a:blip>
          <a:srcRect/>
          <a:stretch/>
        </p:blipFill>
        <p:spPr>
          <a:xfrm>
            <a:off x="2593769" y="1756143"/>
            <a:ext cx="4750153" cy="2484957"/>
          </a:xfrm>
          <a:prstGeom prst="rect">
            <a:avLst/>
          </a:prstGeom>
          <a:noFill/>
          <a:ln>
            <a:noFill/>
          </a:ln>
        </p:spPr>
      </p:pic>
      <p:pic>
        <p:nvPicPr>
          <p:cNvPr id="17" name="Shape 204" descr="Image result for little miss flint">
            <a:extLst>
              <a:ext uri="{FF2B5EF4-FFF2-40B4-BE49-F238E27FC236}">
                <a16:creationId xmlns:a16="http://schemas.microsoft.com/office/drawing/2014/main" id="{EC625E84-A67E-431B-B18D-3E899C284EE7}"/>
              </a:ext>
            </a:extLst>
          </p:cNvPr>
          <p:cNvPicPr preferRelativeResize="0"/>
          <p:nvPr/>
        </p:nvPicPr>
        <p:blipFill rotWithShape="1">
          <a:blip r:embed="rId4">
            <a:alphaModFix/>
          </a:blip>
          <a:srcRect/>
          <a:stretch/>
        </p:blipFill>
        <p:spPr>
          <a:xfrm>
            <a:off x="212650" y="1915632"/>
            <a:ext cx="2350682" cy="2350682"/>
          </a:xfrm>
          <a:prstGeom prst="rect">
            <a:avLst/>
          </a:prstGeom>
          <a:noFill/>
          <a:ln>
            <a:noFill/>
          </a:ln>
        </p:spPr>
      </p:pic>
      <p:pic>
        <p:nvPicPr>
          <p:cNvPr id="18" name="Shape 205" descr="Image result for leeanne walters">
            <a:extLst>
              <a:ext uri="{FF2B5EF4-FFF2-40B4-BE49-F238E27FC236}">
                <a16:creationId xmlns:a16="http://schemas.microsoft.com/office/drawing/2014/main" id="{D8093CEF-DC1B-480F-9C98-7D9EEB2CD488}"/>
              </a:ext>
            </a:extLst>
          </p:cNvPr>
          <p:cNvPicPr preferRelativeResize="0"/>
          <p:nvPr/>
        </p:nvPicPr>
        <p:blipFill rotWithShape="1">
          <a:blip r:embed="rId5">
            <a:alphaModFix/>
          </a:blip>
          <a:srcRect t="9453"/>
          <a:stretch/>
        </p:blipFill>
        <p:spPr>
          <a:xfrm>
            <a:off x="10017642" y="1373372"/>
            <a:ext cx="2174358" cy="2953194"/>
          </a:xfrm>
          <a:prstGeom prst="rect">
            <a:avLst/>
          </a:prstGeom>
          <a:noFill/>
          <a:ln>
            <a:noFill/>
          </a:ln>
        </p:spPr>
      </p:pic>
    </p:spTree>
    <p:extLst>
      <p:ext uri="{BB962C8B-B14F-4D97-AF65-F5344CB8AC3E}">
        <p14:creationId xmlns:p14="http://schemas.microsoft.com/office/powerpoint/2010/main" val="386760512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559</Words>
  <Application>Microsoft Office PowerPoint</Application>
  <PresentationFormat>Widescreen</PresentationFormat>
  <Paragraphs>153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Narrative</vt:lpstr>
      <vt:lpstr>Part 1- Water Quality</vt:lpstr>
      <vt:lpstr>Part 1: Water quality</vt:lpstr>
      <vt:lpstr>PowerPoint Presentation</vt:lpstr>
      <vt:lpstr>Part 2 - Chemistry of Lead</vt:lpstr>
      <vt:lpstr>Part 3- Water Treatment Infrastructure</vt:lpstr>
      <vt:lpstr>Part 4- Public Health </vt:lpstr>
      <vt:lpstr>Part 5- Environmental Justice </vt:lpstr>
      <vt:lpstr>Part 6- Final Project</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Pecha Kucha template</dc:title>
  <dc:creator>Fleming-Davies, Arietta</dc:creator>
  <cp:lastModifiedBy>MD Marko</cp:lastModifiedBy>
  <cp:revision>4</cp:revision>
  <dcterms:created xsi:type="dcterms:W3CDTF">2016-06-22T17:59:18Z</dcterms:created>
  <dcterms:modified xsi:type="dcterms:W3CDTF">2018-06-23T15:48:25Z</dcterms:modified>
</cp:coreProperties>
</file>