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3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7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8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3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C154-2A97-7240-88F1-0034E62D172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10B6-7611-7D42-AE1F-95EB496F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4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1210" y="627900"/>
            <a:ext cx="6331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Building Block Synthesis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312374" y="6488668"/>
            <a:ext cx="383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Build-a-Genome workshop 8-14-14</a:t>
            </a:r>
            <a:endParaRPr lang="en-US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2327" y="1918573"/>
            <a:ext cx="8610600" cy="3048000"/>
            <a:chOff x="304800" y="1905000"/>
            <a:chExt cx="8610600" cy="30480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16643" r="2500" b="40194"/>
            <a:stretch/>
          </p:blipFill>
          <p:spPr bwMode="auto">
            <a:xfrm>
              <a:off x="304800" y="1963615"/>
              <a:ext cx="8610600" cy="296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04800" y="1905000"/>
              <a:ext cx="8610600" cy="3048000"/>
            </a:xfrm>
            <a:prstGeom prst="rect">
              <a:avLst/>
            </a:prstGeom>
            <a:noFill/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996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34758" r="11111" b="33333"/>
          <a:stretch/>
        </p:blipFill>
        <p:spPr bwMode="auto">
          <a:xfrm>
            <a:off x="95829" y="1415926"/>
            <a:ext cx="8968874" cy="26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60" y="4533260"/>
            <a:ext cx="9128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Adjacent oligonucleotides anneal via complementary base pairing </a:t>
            </a:r>
          </a:p>
          <a:p>
            <a:pPr algn="ctr"/>
            <a:r>
              <a:rPr lang="en-US" sz="2400" dirty="0" smtClean="0"/>
              <a:t>between overlapping regions…</a:t>
            </a:r>
            <a:endParaRPr lang="en-US" sz="2400" dirty="0"/>
          </a:p>
        </p:txBody>
      </p:sp>
      <p:sp>
        <p:nvSpPr>
          <p:cNvPr id="242" name="Rectangle 241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76200" y="1371601"/>
            <a:ext cx="8915400" cy="2667000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32479" r="11966" b="35043"/>
          <a:stretch/>
        </p:blipFill>
        <p:spPr bwMode="auto">
          <a:xfrm>
            <a:off x="152400" y="1334476"/>
            <a:ext cx="8693522" cy="269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" name="TextBox 197"/>
          <p:cNvSpPr txBox="1"/>
          <p:nvPr/>
        </p:nvSpPr>
        <p:spPr>
          <a:xfrm>
            <a:off x="2220432" y="4824440"/>
            <a:ext cx="480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…polymerase extends the DNA…</a:t>
            </a:r>
            <a:endParaRPr lang="en-US" sz="2400" dirty="0"/>
          </a:p>
        </p:txBody>
      </p:sp>
      <p:sp>
        <p:nvSpPr>
          <p:cNvPr id="240" name="Rectangle 239"/>
          <p:cNvSpPr/>
          <p:nvPr/>
        </p:nvSpPr>
        <p:spPr>
          <a:xfrm>
            <a:off x="152400" y="1295400"/>
            <a:ext cx="8686800" cy="2743200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</p:spTree>
    <p:extLst>
      <p:ext uri="{BB962C8B-B14F-4D97-AF65-F5344CB8AC3E}">
        <p14:creationId xmlns:p14="http://schemas.microsoft.com/office/powerpoint/2010/main" val="80003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33049" r="11752" b="34758"/>
          <a:stretch/>
        </p:blipFill>
        <p:spPr bwMode="auto">
          <a:xfrm>
            <a:off x="252133" y="1387233"/>
            <a:ext cx="8528587" cy="261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3326" y="4758565"/>
            <a:ext cx="8824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…polymerase extends the DNA to generate longer fragments…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48276" y="1387233"/>
            <a:ext cx="8514724" cy="2579075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</p:spTree>
    <p:extLst>
      <p:ext uri="{BB962C8B-B14F-4D97-AF65-F5344CB8AC3E}">
        <p14:creationId xmlns:p14="http://schemas.microsoft.com/office/powerpoint/2010/main" val="332574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26496" r="8333" b="23361"/>
          <a:stretch/>
        </p:blipFill>
        <p:spPr bwMode="auto">
          <a:xfrm>
            <a:off x="369361" y="1199104"/>
            <a:ext cx="8451272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3231" y="5540271"/>
            <a:ext cx="382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During additional cycles….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2433" y="1224504"/>
            <a:ext cx="8458200" cy="4038600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</p:spTree>
    <p:extLst>
      <p:ext uri="{BB962C8B-B14F-4D97-AF65-F5344CB8AC3E}">
        <p14:creationId xmlns:p14="http://schemas.microsoft.com/office/powerpoint/2010/main" val="112604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22792" r="5983" b="25926"/>
          <a:stretch/>
        </p:blipFill>
        <p:spPr bwMode="auto">
          <a:xfrm>
            <a:off x="269667" y="1563077"/>
            <a:ext cx="8652165" cy="38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860" y="5650246"/>
            <a:ext cx="8259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…even larger segments are are produced as the fragments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nneal to and prime synthesis of one another…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132" y="1563077"/>
            <a:ext cx="8663267" cy="3847123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</p:spTree>
    <p:extLst>
      <p:ext uri="{BB962C8B-B14F-4D97-AF65-F5344CB8AC3E}">
        <p14:creationId xmlns:p14="http://schemas.microsoft.com/office/powerpoint/2010/main" val="372443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3457" y="5712490"/>
            <a:ext cx="769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…over time, some full-length products are synthesized!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24217"/>
          <a:stretch/>
        </p:blipFill>
        <p:spPr bwMode="auto">
          <a:xfrm>
            <a:off x="252132" y="1608504"/>
            <a:ext cx="8528988" cy="34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52133" y="1563077"/>
            <a:ext cx="8510868" cy="3542323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</p:spTree>
    <p:extLst>
      <p:ext uri="{BB962C8B-B14F-4D97-AF65-F5344CB8AC3E}">
        <p14:creationId xmlns:p14="http://schemas.microsoft.com/office/powerpoint/2010/main" val="403937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24217"/>
          <a:stretch/>
        </p:blipFill>
        <p:spPr bwMode="auto">
          <a:xfrm>
            <a:off x="252132" y="1608504"/>
            <a:ext cx="8528988" cy="34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895" y="5548920"/>
            <a:ext cx="8064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Sadly, the world is an imperfect place, and </a:t>
            </a:r>
            <a:r>
              <a:rPr lang="en-US" sz="2400" b="1" dirty="0" smtClean="0"/>
              <a:t>the full-length</a:t>
            </a:r>
          </a:p>
          <a:p>
            <a:pPr algn="ctr"/>
            <a:r>
              <a:rPr lang="en-US" sz="2400" b="1" dirty="0"/>
              <a:t>p</a:t>
            </a:r>
            <a:r>
              <a:rPr lang="en-US" sz="2400" b="1" dirty="0" smtClean="0"/>
              <a:t>roducts comprise just a fraction of the total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52133" y="1563077"/>
            <a:ext cx="8510868" cy="3542323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</p:spTree>
    <p:extLst>
      <p:ext uri="{BB962C8B-B14F-4D97-AF65-F5344CB8AC3E}">
        <p14:creationId xmlns:p14="http://schemas.microsoft.com/office/powerpoint/2010/main" val="338361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24217"/>
          <a:stretch/>
        </p:blipFill>
        <p:spPr bwMode="auto">
          <a:xfrm>
            <a:off x="252132" y="1608504"/>
            <a:ext cx="8528988" cy="34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105" y="5548920"/>
            <a:ext cx="87496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F7F7F"/>
                </a:solidFill>
              </a:rPr>
              <a:t>Sadly, the world is an imperfect place, and </a:t>
            </a:r>
            <a:r>
              <a:rPr lang="en-US" sz="2400" b="1" dirty="0" smtClean="0">
                <a:solidFill>
                  <a:srgbClr val="7F7F7F"/>
                </a:solidFill>
              </a:rPr>
              <a:t>the full-length</a:t>
            </a:r>
          </a:p>
          <a:p>
            <a:pPr algn="ctr"/>
            <a:r>
              <a:rPr lang="en-US" sz="2400" b="1" dirty="0">
                <a:solidFill>
                  <a:srgbClr val="7F7F7F"/>
                </a:solidFill>
              </a:rPr>
              <a:t>p</a:t>
            </a:r>
            <a:r>
              <a:rPr lang="en-US" sz="2400" b="1" dirty="0" smtClean="0">
                <a:solidFill>
                  <a:srgbClr val="7F7F7F"/>
                </a:solidFill>
              </a:rPr>
              <a:t>roducts comprise just a fraction of the total</a:t>
            </a:r>
            <a:r>
              <a:rPr lang="en-US" sz="2400" dirty="0" smtClean="0">
                <a:solidFill>
                  <a:srgbClr val="7F7F7F"/>
                </a:solidFill>
              </a:rPr>
              <a:t>. </a:t>
            </a:r>
          </a:p>
          <a:p>
            <a:pPr algn="ctr"/>
            <a:r>
              <a:rPr lang="en-US" sz="2400" dirty="0" smtClean="0"/>
              <a:t>But, the next round of PCR will amplify the full-length product…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52133" y="1563077"/>
            <a:ext cx="8510868" cy="3542323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</p:spTree>
    <p:extLst>
      <p:ext uri="{BB962C8B-B14F-4D97-AF65-F5344CB8AC3E}">
        <p14:creationId xmlns:p14="http://schemas.microsoft.com/office/powerpoint/2010/main" val="18159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67" y="903811"/>
            <a:ext cx="75456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  </a:t>
            </a:r>
            <a:r>
              <a:rPr lang="en-US" sz="2400" b="1" u="sng" dirty="0" smtClean="0"/>
              <a:t>Reaction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Templateless</a:t>
            </a:r>
            <a:r>
              <a:rPr lang="en-US" sz="2400" b="1" dirty="0" smtClean="0"/>
              <a:t> PCR</a:t>
            </a:r>
            <a:r>
              <a:rPr lang="en-US" sz="2400" dirty="0"/>
              <a:t> </a:t>
            </a:r>
            <a:r>
              <a:rPr lang="en-US" sz="2400" b="1" dirty="0" smtClean="0"/>
              <a:t>(T-PCR) 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/>
              <a:t>“Stitches” together individual oligonucleotides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Oligonucleotides serve both as primer and template</a:t>
            </a:r>
          </a:p>
          <a:p>
            <a:pPr marL="342900" indent="-342900">
              <a:buAutoNum type="arabicParenR"/>
            </a:pPr>
            <a:r>
              <a:rPr lang="en-US" sz="2400" b="1" dirty="0" smtClean="0"/>
              <a:t> Heterogeneous products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5835" y="65645"/>
            <a:ext cx="743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DNA is synthesized via two sequential PCR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9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67" y="903811"/>
            <a:ext cx="867416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 </a:t>
            </a:r>
            <a:r>
              <a:rPr lang="en-US" sz="2400" dirty="0"/>
              <a:t> </a:t>
            </a:r>
            <a:r>
              <a:rPr lang="en-US" sz="2400" b="1" u="sng" dirty="0"/>
              <a:t>Reaction 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“Stitches” together individual oligonucleotides</a:t>
            </a:r>
          </a:p>
          <a:p>
            <a:pPr marL="342900" indent="-342900">
              <a:buAutoNum type="arabicParenR"/>
            </a:pPr>
            <a:r>
              <a:rPr lang="en-US" sz="2400" dirty="0"/>
              <a:t>Oligonucleotides serve both as primer and template</a:t>
            </a:r>
          </a:p>
          <a:p>
            <a:pPr marL="342900" indent="-342900">
              <a:buAutoNum type="arabicParenR"/>
            </a:pPr>
            <a:r>
              <a:rPr lang="en-US" sz="2400" b="1" dirty="0"/>
              <a:t> Heterogeneous products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•  </a:t>
            </a:r>
            <a:r>
              <a:rPr lang="en-US" sz="2400" b="1" u="sng" dirty="0" smtClean="0"/>
              <a:t>Reaction 2</a:t>
            </a:r>
            <a:r>
              <a:rPr lang="en-US" sz="2400" b="1" dirty="0" smtClean="0"/>
              <a:t>:  Finish PCR (F-PCR)</a:t>
            </a:r>
          </a:p>
          <a:p>
            <a:endParaRPr lang="en-US" sz="2400" b="1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“Standard” PCR reaction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Outer oligonucleotides used as primers to amplify full-length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building block from heterogeneous T-PCR products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5835" y="65645"/>
            <a:ext cx="743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DNA is synthesized via two sequential PCR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16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1772110" y="1059656"/>
            <a:ext cx="135408" cy="224505"/>
            <a:chOff x="891749" y="384060"/>
            <a:chExt cx="135408" cy="224505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913112" y="1079026"/>
            <a:ext cx="135408" cy="224505"/>
            <a:chOff x="891749" y="384060"/>
            <a:chExt cx="135408" cy="224505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447207" y="1088687"/>
            <a:ext cx="208928" cy="224505"/>
            <a:chOff x="425844" y="393721"/>
            <a:chExt cx="208928" cy="224505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491004" y="403382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61252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34772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25844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304436" y="1079026"/>
            <a:ext cx="208928" cy="224505"/>
            <a:chOff x="1283073" y="384060"/>
            <a:chExt cx="208928" cy="224505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6200000" flipH="1">
            <a:off x="1104988" y="4603556"/>
            <a:ext cx="932922" cy="3268471"/>
            <a:chOff x="1276141" y="-208634"/>
            <a:chExt cx="1406791" cy="73186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3006" t="27840" r="49034" b="3701"/>
            <a:stretch/>
          </p:blipFill>
          <p:spPr>
            <a:xfrm>
              <a:off x="1831923" y="-208634"/>
              <a:ext cx="851009" cy="7318658"/>
            </a:xfrm>
            <a:prstGeom prst="rect">
              <a:avLst/>
            </a:prstGeom>
          </p:spPr>
        </p:pic>
        <p:sp>
          <p:nvSpPr>
            <p:cNvPr id="7" name="Isosceles Triangle 6"/>
            <p:cNvSpPr/>
            <p:nvPr/>
          </p:nvSpPr>
          <p:spPr>
            <a:xfrm rot="19513258">
              <a:off x="1276141" y="1506356"/>
              <a:ext cx="805586" cy="5169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27116" y="883942"/>
            <a:ext cx="4101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60 - 80 </a:t>
            </a: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n-US" sz="2400" b="1" dirty="0" smtClean="0"/>
              <a:t>oligonucleotides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31735" y="2041881"/>
            <a:ext cx="415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500 – 750 </a:t>
            </a: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n-US" sz="2400" b="1" dirty="0" smtClean="0"/>
              <a:t>building block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2535" y="3078711"/>
            <a:ext cx="264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2.3 kb </a:t>
            </a:r>
            <a:r>
              <a:rPr lang="en-US" sz="2400" b="1" dirty="0" err="1" smtClean="0"/>
              <a:t>minichunk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77444" y="4107458"/>
            <a:ext cx="192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kb </a:t>
            </a:r>
            <a:r>
              <a:rPr lang="en-US" sz="2400" b="1" dirty="0" smtClean="0"/>
              <a:t>chunk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49179" y="5036803"/>
            <a:ext cx="341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 – 60 kb </a:t>
            </a:r>
            <a:r>
              <a:rPr lang="en-US" sz="2400" b="1" dirty="0" err="1" smtClean="0"/>
              <a:t>megachunk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99625" y="6198147"/>
            <a:ext cx="4153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 – 2200 kb </a:t>
            </a:r>
            <a:r>
              <a:rPr lang="en-US" sz="2400" b="1" dirty="0" smtClean="0"/>
              <a:t>chromosome</a:t>
            </a:r>
            <a:endParaRPr lang="en-US" sz="2400" b="1" dirty="0"/>
          </a:p>
        </p:txBody>
      </p:sp>
      <p:sp>
        <p:nvSpPr>
          <p:cNvPr id="21" name="Down Arrow 20"/>
          <p:cNvSpPr/>
          <p:nvPr/>
        </p:nvSpPr>
        <p:spPr>
          <a:xfrm>
            <a:off x="5280595" y="5660878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280595" y="4647587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280595" y="3687616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280595" y="2603783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280595" y="1537863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31735" y="774478"/>
            <a:ext cx="4549650" cy="1729068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36093" y="1083576"/>
            <a:ext cx="14846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Building </a:t>
            </a:r>
          </a:p>
          <a:p>
            <a:pPr algn="ctr"/>
            <a:r>
              <a:rPr lang="en-US" sz="2400" dirty="0" smtClean="0"/>
              <a:t>Block</a:t>
            </a:r>
          </a:p>
          <a:p>
            <a:pPr algn="ctr"/>
            <a:r>
              <a:rPr lang="en-US" sz="2400" dirty="0" smtClean="0"/>
              <a:t>assembly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724953" y="3372048"/>
            <a:ext cx="1484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Chunk</a:t>
            </a:r>
          </a:p>
          <a:p>
            <a:pPr algn="ctr"/>
            <a:r>
              <a:rPr lang="en-US" sz="2400" dirty="0" smtClean="0"/>
              <a:t>assembly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 rot="16200000" flipH="1">
            <a:off x="1104988" y="3479812"/>
            <a:ext cx="932922" cy="3268471"/>
            <a:chOff x="1276141" y="-208634"/>
            <a:chExt cx="1406791" cy="731865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43006" t="27840" r="49034" b="3701"/>
            <a:stretch/>
          </p:blipFill>
          <p:spPr>
            <a:xfrm>
              <a:off x="1831923" y="-208634"/>
              <a:ext cx="851009" cy="7318658"/>
            </a:xfrm>
            <a:prstGeom prst="rect">
              <a:avLst/>
            </a:prstGeom>
          </p:spPr>
        </p:pic>
        <p:sp>
          <p:nvSpPr>
            <p:cNvPr id="33" name="Isosceles Triangle 32"/>
            <p:cNvSpPr/>
            <p:nvPr/>
          </p:nvSpPr>
          <p:spPr>
            <a:xfrm rot="19513258">
              <a:off x="1276141" y="1506356"/>
              <a:ext cx="805586" cy="5169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62780" y="4665992"/>
            <a:ext cx="2024840" cy="10132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16200000" flipH="1">
            <a:off x="1179062" y="3208609"/>
            <a:ext cx="932922" cy="1811168"/>
            <a:chOff x="1276141" y="1506356"/>
            <a:chExt cx="1406791" cy="405551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/>
            <a:srcRect l="42673" t="74125" r="49034" b="18182"/>
            <a:stretch/>
          </p:blipFill>
          <p:spPr>
            <a:xfrm>
              <a:off x="1796338" y="4739490"/>
              <a:ext cx="886594" cy="822377"/>
            </a:xfrm>
            <a:prstGeom prst="rect">
              <a:avLst/>
            </a:prstGeom>
          </p:spPr>
        </p:pic>
        <p:sp>
          <p:nvSpPr>
            <p:cNvPr id="37" name="Isosceles Triangle 36"/>
            <p:cNvSpPr/>
            <p:nvPr/>
          </p:nvSpPr>
          <p:spPr>
            <a:xfrm rot="19513258">
              <a:off x="1276141" y="1506356"/>
              <a:ext cx="805586" cy="5169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099609" y="3119909"/>
            <a:ext cx="4549650" cy="144921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rot="16200000" flipH="1">
            <a:off x="945457" y="2360271"/>
            <a:ext cx="932922" cy="1811168"/>
            <a:chOff x="1276141" y="1506356"/>
            <a:chExt cx="1406791" cy="405551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42816" t="78481" r="49034" b="18182"/>
            <a:stretch/>
          </p:blipFill>
          <p:spPr>
            <a:xfrm>
              <a:off x="1811626" y="5205114"/>
              <a:ext cx="871306" cy="356753"/>
            </a:xfrm>
            <a:prstGeom prst="rect">
              <a:avLst/>
            </a:prstGeom>
          </p:spPr>
        </p:pic>
        <p:sp>
          <p:nvSpPr>
            <p:cNvPr id="40" name="Isosceles Triangle 39"/>
            <p:cNvSpPr/>
            <p:nvPr/>
          </p:nvSpPr>
          <p:spPr>
            <a:xfrm rot="19513258">
              <a:off x="1276141" y="1506356"/>
              <a:ext cx="805586" cy="5169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 flipV="1">
            <a:off x="126435" y="2621102"/>
            <a:ext cx="2035205" cy="533402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1"/>
          </p:cNvCxnSpPr>
          <p:nvPr/>
        </p:nvCxnSpPr>
        <p:spPr>
          <a:xfrm flipV="1">
            <a:off x="2237840" y="2621102"/>
            <a:ext cx="479395" cy="533402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155289" y="2115151"/>
            <a:ext cx="2697814" cy="349850"/>
            <a:chOff x="181254" y="967717"/>
            <a:chExt cx="2418848" cy="349850"/>
          </a:xfrm>
        </p:grpSpPr>
        <p:grpSp>
          <p:nvGrpSpPr>
            <p:cNvPr id="71" name="Group 70"/>
            <p:cNvGrpSpPr/>
            <p:nvPr/>
          </p:nvGrpSpPr>
          <p:grpSpPr>
            <a:xfrm>
              <a:off x="253288" y="967717"/>
              <a:ext cx="2283864" cy="349850"/>
              <a:chOff x="253288" y="967717"/>
              <a:chExt cx="2283864" cy="34985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005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529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053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577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0050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3288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1574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3098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4622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6146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7670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14280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085088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2558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4082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537152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181254" y="985872"/>
              <a:ext cx="2418848" cy="318045"/>
              <a:chOff x="181254" y="985872"/>
              <a:chExt cx="2418848" cy="31804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81254" y="985872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81254" y="1303917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38257" y="929854"/>
            <a:ext cx="672660" cy="168494"/>
            <a:chOff x="624519" y="1582415"/>
            <a:chExt cx="895198" cy="208213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flipH="1" flipV="1">
            <a:off x="409782" y="1312437"/>
            <a:ext cx="672660" cy="168494"/>
            <a:chOff x="624519" y="1582415"/>
            <a:chExt cx="895198" cy="208213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895486" y="920193"/>
            <a:ext cx="672660" cy="168494"/>
            <a:chOff x="624519" y="1582415"/>
            <a:chExt cx="895198" cy="208213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 flipH="1" flipV="1">
            <a:off x="1267011" y="1302776"/>
            <a:ext cx="672660" cy="168494"/>
            <a:chOff x="624519" y="1582415"/>
            <a:chExt cx="895198" cy="208213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2163434" y="1059656"/>
            <a:ext cx="208928" cy="224505"/>
            <a:chOff x="1283073" y="384060"/>
            <a:chExt cx="208928" cy="224505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1754484" y="900823"/>
            <a:ext cx="672660" cy="168494"/>
            <a:chOff x="624519" y="1582415"/>
            <a:chExt cx="895198" cy="208213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flipH="1" flipV="1">
            <a:off x="2126009" y="1283406"/>
            <a:ext cx="672660" cy="168494"/>
            <a:chOff x="624519" y="1582415"/>
            <a:chExt cx="895198" cy="208213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Down Arrow 129"/>
          <p:cNvSpPr/>
          <p:nvPr/>
        </p:nvSpPr>
        <p:spPr>
          <a:xfrm>
            <a:off x="1370293" y="1630803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997950" y="19139"/>
            <a:ext cx="714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Assembly of a synthetic chromosome…bit by bit….</a:t>
            </a:r>
            <a:endParaRPr lang="en-US" sz="2400" dirty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0" y="58176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0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1411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24217"/>
          <a:stretch/>
        </p:blipFill>
        <p:spPr bwMode="auto">
          <a:xfrm>
            <a:off x="252132" y="1608504"/>
            <a:ext cx="8528988" cy="34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2133" y="1563077"/>
            <a:ext cx="8510868" cy="3542323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87234" y="2573214"/>
            <a:ext cx="655766" cy="276583"/>
            <a:chOff x="624519" y="1582415"/>
            <a:chExt cx="895198" cy="20821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 flipV="1">
            <a:off x="6735635" y="3570664"/>
            <a:ext cx="655766" cy="276583"/>
            <a:chOff x="624519" y="1582415"/>
            <a:chExt cx="895198" cy="20821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649449" y="-54813"/>
            <a:ext cx="78299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 smtClean="0"/>
              <a:t>Finish </a:t>
            </a:r>
            <a:r>
              <a:rPr lang="en-US" sz="2400" b="1" u="sng" dirty="0"/>
              <a:t>PCR </a:t>
            </a:r>
            <a:r>
              <a:rPr lang="en-US" sz="2400" b="1" u="sng" dirty="0" smtClean="0"/>
              <a:t>(F-PCR)</a:t>
            </a:r>
            <a:r>
              <a:rPr lang="en-US" sz="2400" b="1" dirty="0" smtClean="0"/>
              <a:t>: </a:t>
            </a:r>
            <a:r>
              <a:rPr lang="en-US" sz="2400" dirty="0" smtClean="0"/>
              <a:t>amplifies </a:t>
            </a:r>
            <a:r>
              <a:rPr lang="en-US" sz="2400" dirty="0"/>
              <a:t>full-length building </a:t>
            </a:r>
            <a:r>
              <a:rPr lang="en-US" sz="2400" dirty="0" smtClean="0"/>
              <a:t>block</a:t>
            </a:r>
          </a:p>
          <a:p>
            <a:pPr algn="ctr"/>
            <a:r>
              <a:rPr lang="en-US" sz="2400" dirty="0"/>
              <a:t>f</a:t>
            </a:r>
            <a:r>
              <a:rPr lang="en-US" sz="2400" dirty="0" smtClean="0"/>
              <a:t>rom heterogeneous T-PCR products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751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1411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5864" y="964234"/>
            <a:ext cx="8553336" cy="5436566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flipH="1" flipV="1">
            <a:off x="6735635" y="3570664"/>
            <a:ext cx="655766" cy="276583"/>
            <a:chOff x="624519" y="1582415"/>
            <a:chExt cx="895198" cy="20821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0228" r="10000" b="6837"/>
          <a:stretch/>
        </p:blipFill>
        <p:spPr bwMode="auto">
          <a:xfrm>
            <a:off x="324939" y="1003310"/>
            <a:ext cx="8469419" cy="539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9449" y="-54813"/>
            <a:ext cx="78299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 smtClean="0"/>
              <a:t>Finish </a:t>
            </a:r>
            <a:r>
              <a:rPr lang="en-US" sz="2400" b="1" u="sng" dirty="0"/>
              <a:t>PCR </a:t>
            </a:r>
            <a:r>
              <a:rPr lang="en-US" sz="2400" b="1" u="sng" dirty="0" smtClean="0"/>
              <a:t>(F-PCR)</a:t>
            </a:r>
            <a:r>
              <a:rPr lang="en-US" sz="2400" b="1" dirty="0" smtClean="0"/>
              <a:t>: </a:t>
            </a:r>
            <a:r>
              <a:rPr lang="en-US" sz="2400" dirty="0" smtClean="0"/>
              <a:t>amplifies </a:t>
            </a:r>
            <a:r>
              <a:rPr lang="en-US" sz="2400" dirty="0"/>
              <a:t>full-length building </a:t>
            </a:r>
            <a:r>
              <a:rPr lang="en-US" sz="2400" dirty="0" smtClean="0"/>
              <a:t>block</a:t>
            </a:r>
          </a:p>
          <a:p>
            <a:pPr algn="ctr"/>
            <a:r>
              <a:rPr lang="en-US" sz="2400" dirty="0"/>
              <a:t>f</a:t>
            </a:r>
            <a:r>
              <a:rPr lang="en-US" sz="2400" dirty="0" smtClean="0"/>
              <a:t>rom heterogeneous T-PCR products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441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flipH="1" flipV="1">
            <a:off x="6735635" y="3570664"/>
            <a:ext cx="655766" cy="276583"/>
            <a:chOff x="624519" y="1582415"/>
            <a:chExt cx="895198" cy="20821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98936" y="903664"/>
            <a:ext cx="8540263" cy="5725736"/>
            <a:chOff x="341924" y="1240817"/>
            <a:chExt cx="8040076" cy="5464783"/>
          </a:xfrm>
        </p:grpSpPr>
        <p:sp>
          <p:nvSpPr>
            <p:cNvPr id="13" name="Rectangle 12"/>
            <p:cNvSpPr/>
            <p:nvPr/>
          </p:nvSpPr>
          <p:spPr>
            <a:xfrm>
              <a:off x="341924" y="1240817"/>
              <a:ext cx="8040076" cy="5464783"/>
            </a:xfrm>
            <a:prstGeom prst="rect">
              <a:avLst/>
            </a:prstGeom>
            <a:noFill/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" t="18889" r="10001" b="2222"/>
            <a:stretch/>
          </p:blipFill>
          <p:spPr bwMode="auto">
            <a:xfrm>
              <a:off x="381000" y="1295400"/>
              <a:ext cx="7924800" cy="541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716183" y="38127"/>
            <a:ext cx="8137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Finish </a:t>
            </a:r>
            <a:r>
              <a:rPr lang="en-US" sz="2400" b="1" dirty="0"/>
              <a:t>PCR </a:t>
            </a:r>
            <a:r>
              <a:rPr lang="en-US" sz="2400" b="1" dirty="0" smtClean="0"/>
              <a:t>(F-PCR) </a:t>
            </a:r>
            <a:r>
              <a:rPr lang="en-US" sz="2400" dirty="0" smtClean="0"/>
              <a:t>amplifies </a:t>
            </a:r>
            <a:r>
              <a:rPr lang="en-US" sz="2400" dirty="0"/>
              <a:t>full-length building </a:t>
            </a:r>
            <a:r>
              <a:rPr lang="en-US" sz="2400" dirty="0" smtClean="0"/>
              <a:t>blocks…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424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flipH="1" flipV="1">
            <a:off x="6735635" y="3570664"/>
            <a:ext cx="655766" cy="276583"/>
            <a:chOff x="624519" y="1582415"/>
            <a:chExt cx="895198" cy="20821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04800" y="903664"/>
            <a:ext cx="8534399" cy="5655512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8889" r="10001" b="3407"/>
          <a:stretch/>
        </p:blipFill>
        <p:spPr bwMode="auto">
          <a:xfrm>
            <a:off x="340443" y="975794"/>
            <a:ext cx="8417815" cy="55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3428" y="66848"/>
            <a:ext cx="8745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/>
              <a:t>But, F-PCR products may contain </a:t>
            </a:r>
            <a:r>
              <a:rPr lang="en-US" sz="2200" dirty="0" smtClean="0"/>
              <a:t>errors (denoted by </a:t>
            </a:r>
            <a:r>
              <a:rPr lang="en-US" sz="2200" dirty="0" smtClean="0"/>
              <a:t>red asterisks)</a:t>
            </a:r>
            <a:r>
              <a:rPr lang="en-US" sz="2200" dirty="0" smtClean="0"/>
              <a:t>…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3001" y="4997958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9754" y="5697401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5094" y="4210889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2788" y="2092229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3666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flipH="1" flipV="1">
            <a:off x="6735635" y="3741054"/>
            <a:ext cx="655766" cy="276583"/>
            <a:chOff x="624519" y="1582415"/>
            <a:chExt cx="895198" cy="20821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04800" y="1074054"/>
            <a:ext cx="8534399" cy="5655512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8889" r="10001" b="3407"/>
          <a:stretch/>
        </p:blipFill>
        <p:spPr bwMode="auto">
          <a:xfrm>
            <a:off x="340443" y="1146184"/>
            <a:ext cx="8417815" cy="55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9435" y="-85793"/>
            <a:ext cx="8885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…and, </a:t>
            </a:r>
            <a:r>
              <a:rPr lang="en-US" sz="2400" dirty="0"/>
              <a:t>there may still be </a:t>
            </a:r>
            <a:r>
              <a:rPr lang="en-US" sz="2400" dirty="0" smtClean="0"/>
              <a:t>truncated products in the mix</a:t>
            </a:r>
          </a:p>
          <a:p>
            <a:pPr algn="ctr"/>
            <a:r>
              <a:rPr lang="en-US" sz="2400" dirty="0" smtClean="0"/>
              <a:t>(left over from the T-PCR “template” used in the F-PCR reaction)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49203" r="70011" b="42313"/>
          <a:stretch/>
        </p:blipFill>
        <p:spPr bwMode="auto">
          <a:xfrm>
            <a:off x="609600" y="1922990"/>
            <a:ext cx="2334307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3001" y="5168348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9754" y="5867791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5094" y="4381279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2788" y="2262619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3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flipH="1" flipV="1">
            <a:off x="6735635" y="3570664"/>
            <a:ext cx="655766" cy="276583"/>
            <a:chOff x="624519" y="1582415"/>
            <a:chExt cx="895198" cy="20821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04800" y="903664"/>
            <a:ext cx="8534399" cy="5655512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8889" r="10001" b="3407"/>
          <a:stretch/>
        </p:blipFill>
        <p:spPr bwMode="auto">
          <a:xfrm>
            <a:off x="340443" y="975794"/>
            <a:ext cx="8417815" cy="55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83480" y="38127"/>
            <a:ext cx="839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How can you “purify” the perfect molecule from this mixture?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3001" y="4997958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9754" y="5697401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5094" y="4210889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2788" y="2092229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" y="2971800"/>
            <a:ext cx="8636258" cy="1053214"/>
          </a:xfrm>
          <a:prstGeom prst="ellipse">
            <a:avLst/>
          </a:prstGeom>
          <a:noFill/>
          <a:ln w="762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49203" r="70011" b="42313"/>
          <a:stretch/>
        </p:blipFill>
        <p:spPr bwMode="auto">
          <a:xfrm>
            <a:off x="609600" y="1752600"/>
            <a:ext cx="2334307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25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46464" y="1376331"/>
            <a:ext cx="9042978" cy="336847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14729" y="2006392"/>
            <a:ext cx="2196961" cy="219696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14618" y="1706281"/>
            <a:ext cx="2797182" cy="2797182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04299" y="2006392"/>
            <a:ext cx="2196961" cy="219696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04188" y="1706281"/>
            <a:ext cx="2797182" cy="2797182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2842" r="66968" b="38889"/>
          <a:stretch/>
        </p:blipFill>
        <p:spPr>
          <a:xfrm>
            <a:off x="1075347" y="4044574"/>
            <a:ext cx="703219" cy="542967"/>
          </a:xfrm>
          <a:prstGeom prst="rect">
            <a:avLst/>
          </a:prstGeom>
        </p:spPr>
      </p:pic>
      <p:sp>
        <p:nvSpPr>
          <p:cNvPr id="122" name="Oval 121"/>
          <p:cNvSpPr/>
          <p:nvPr/>
        </p:nvSpPr>
        <p:spPr>
          <a:xfrm>
            <a:off x="3520822" y="2006392"/>
            <a:ext cx="2196961" cy="219696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220711" y="1706281"/>
            <a:ext cx="2797182" cy="279718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52222" r="59166" b="38889"/>
          <a:stretch/>
        </p:blipFill>
        <p:spPr>
          <a:xfrm>
            <a:off x="3893878" y="3949081"/>
            <a:ext cx="1417918" cy="609600"/>
          </a:xfrm>
          <a:prstGeom prst="rect">
            <a:avLst/>
          </a:prstGeom>
        </p:spPr>
      </p:pic>
      <p:pic>
        <p:nvPicPr>
          <p:cNvPr id="164" name="Picture 163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52222" r="59166" b="38889"/>
          <a:stretch/>
        </p:blipFill>
        <p:spPr>
          <a:xfrm>
            <a:off x="6921834" y="3956057"/>
            <a:ext cx="1417918" cy="609600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4328755" y="3569431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cxnSp>
        <p:nvCxnSpPr>
          <p:cNvPr id="169" name="Straight Connector 168"/>
          <p:cNvCxnSpPr/>
          <p:nvPr/>
        </p:nvCxnSpPr>
        <p:spPr>
          <a:xfrm>
            <a:off x="0" y="957913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22" y="-6293"/>
            <a:ext cx="9042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Cloning = “purifying” (and replicating) individual molecules.</a:t>
            </a:r>
          </a:p>
          <a:p>
            <a:pPr algn="ctr"/>
            <a:r>
              <a:rPr lang="en-US" sz="2400" dirty="0" smtClean="0"/>
              <a:t>Allows you to analyze INDIVIDUALS and identify the desired one.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7032" y="4871445"/>
            <a:ext cx="25963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Insert is just right!</a:t>
            </a:r>
          </a:p>
          <a:p>
            <a:pPr algn="ctr"/>
            <a:r>
              <a:rPr lang="en-US" sz="2400" dirty="0" smtClean="0"/>
              <a:t>Correct size AND</a:t>
            </a:r>
          </a:p>
          <a:p>
            <a:pPr algn="ctr"/>
            <a:r>
              <a:rPr lang="en-US" sz="2400" dirty="0"/>
              <a:t>c</a:t>
            </a:r>
            <a:r>
              <a:rPr lang="en-US" sz="2400" dirty="0" smtClean="0"/>
              <a:t>orrect sequence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2329" y="4871445"/>
            <a:ext cx="1501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Insert is</a:t>
            </a:r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oo small!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05759" y="4871445"/>
            <a:ext cx="311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Insert is correct size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ut contains mutation</a:t>
            </a:r>
          </a:p>
        </p:txBody>
      </p:sp>
    </p:spTree>
    <p:extLst>
      <p:ext uri="{BB962C8B-B14F-4D97-AF65-F5344CB8AC3E}">
        <p14:creationId xmlns:p14="http://schemas.microsoft.com/office/powerpoint/2010/main" val="2465656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46464" y="1376331"/>
            <a:ext cx="9042978" cy="336847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14729" y="2006392"/>
            <a:ext cx="2196961" cy="219696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14618" y="1706281"/>
            <a:ext cx="2797182" cy="2797182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04299" y="2006392"/>
            <a:ext cx="2196961" cy="219696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04188" y="1706281"/>
            <a:ext cx="2797182" cy="2797182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2842" r="66968" b="38889"/>
          <a:stretch/>
        </p:blipFill>
        <p:spPr>
          <a:xfrm>
            <a:off x="1075347" y="4044574"/>
            <a:ext cx="703219" cy="542967"/>
          </a:xfrm>
          <a:prstGeom prst="rect">
            <a:avLst/>
          </a:prstGeom>
        </p:spPr>
      </p:pic>
      <p:sp>
        <p:nvSpPr>
          <p:cNvPr id="122" name="Oval 121"/>
          <p:cNvSpPr/>
          <p:nvPr/>
        </p:nvSpPr>
        <p:spPr>
          <a:xfrm>
            <a:off x="3520822" y="2006392"/>
            <a:ext cx="2196961" cy="219696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220711" y="1706281"/>
            <a:ext cx="2797182" cy="279718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52222" r="59166" b="38889"/>
          <a:stretch/>
        </p:blipFill>
        <p:spPr>
          <a:xfrm>
            <a:off x="3893878" y="3949081"/>
            <a:ext cx="1417918" cy="609600"/>
          </a:xfrm>
          <a:prstGeom prst="rect">
            <a:avLst/>
          </a:prstGeom>
        </p:spPr>
      </p:pic>
      <p:pic>
        <p:nvPicPr>
          <p:cNvPr id="164" name="Picture 163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52222" r="59166" b="38889"/>
          <a:stretch/>
        </p:blipFill>
        <p:spPr>
          <a:xfrm>
            <a:off x="6921834" y="3956057"/>
            <a:ext cx="1417918" cy="609600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4328755" y="3569431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cxnSp>
        <p:nvCxnSpPr>
          <p:cNvPr id="169" name="Straight Connector 168"/>
          <p:cNvCxnSpPr/>
          <p:nvPr/>
        </p:nvCxnSpPr>
        <p:spPr>
          <a:xfrm>
            <a:off x="0" y="954146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187727" y="0"/>
            <a:ext cx="87740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Cloned Finish PCR (F-PCR) products are screened to</a:t>
            </a:r>
          </a:p>
          <a:p>
            <a:pPr algn="ctr"/>
            <a:r>
              <a:rPr lang="en-US" sz="2400" dirty="0"/>
              <a:t>i</a:t>
            </a:r>
            <a:r>
              <a:rPr lang="en-US" sz="2400" dirty="0" smtClean="0"/>
              <a:t>dentify those containing full-length inserts, and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then sequenced</a:t>
            </a:r>
            <a:endParaRPr lang="en-US" sz="2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72329" y="4871445"/>
            <a:ext cx="1501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Insert is</a:t>
            </a:r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oo small!</a:t>
            </a:r>
            <a:endParaRPr lang="en-US" sz="2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3005759" y="4871445"/>
            <a:ext cx="311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Insert is correct size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ut contains mutation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347032" y="4871445"/>
            <a:ext cx="25963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Insert is just right!</a:t>
            </a:r>
          </a:p>
          <a:p>
            <a:pPr algn="ctr"/>
            <a:r>
              <a:rPr lang="en-US" sz="2400" dirty="0" smtClean="0"/>
              <a:t>Correct size AND</a:t>
            </a:r>
          </a:p>
          <a:p>
            <a:pPr algn="ctr"/>
            <a:r>
              <a:rPr lang="en-US" sz="2400" dirty="0"/>
              <a:t>c</a:t>
            </a:r>
            <a:r>
              <a:rPr lang="en-US" sz="2400" dirty="0" smtClean="0"/>
              <a:t>orrect sequence</a:t>
            </a:r>
          </a:p>
        </p:txBody>
      </p:sp>
    </p:spTree>
    <p:extLst>
      <p:ext uri="{BB962C8B-B14F-4D97-AF65-F5344CB8AC3E}">
        <p14:creationId xmlns:p14="http://schemas.microsoft.com/office/powerpoint/2010/main" val="756709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67" y="578526"/>
            <a:ext cx="8276625" cy="71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 </a:t>
            </a:r>
            <a:r>
              <a:rPr lang="en-US" sz="2400" dirty="0"/>
              <a:t> </a:t>
            </a:r>
            <a:r>
              <a:rPr lang="en-US" sz="2400" b="1" u="sng" dirty="0"/>
              <a:t>Reaction 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  <a:endParaRPr lang="en-US" sz="2400" dirty="0"/>
          </a:p>
          <a:p>
            <a:pPr marL="574675" indent="-342900">
              <a:buAutoNum type="arabicParenR"/>
            </a:pPr>
            <a:r>
              <a:rPr lang="en-US" sz="2400" dirty="0"/>
              <a:t>“Stitches” together individual oligonucleotides</a:t>
            </a:r>
          </a:p>
          <a:p>
            <a:pPr marL="574675" indent="-342900">
              <a:buAutoNum type="arabicParenR"/>
            </a:pPr>
            <a:r>
              <a:rPr lang="en-US" sz="2400" dirty="0" smtClean="0"/>
              <a:t> Heterogeneous </a:t>
            </a:r>
            <a:r>
              <a:rPr lang="en-US" sz="2400" dirty="0"/>
              <a:t>products</a:t>
            </a:r>
          </a:p>
          <a:p>
            <a:endParaRPr lang="en-US" sz="2400" dirty="0" smtClean="0"/>
          </a:p>
          <a:p>
            <a:r>
              <a:rPr lang="en-US" sz="2400" dirty="0" smtClean="0"/>
              <a:t>•  </a:t>
            </a:r>
            <a:r>
              <a:rPr lang="en-US" sz="2400" b="1" u="sng" dirty="0" smtClean="0"/>
              <a:t>Reaction 2</a:t>
            </a:r>
            <a:r>
              <a:rPr lang="en-US" sz="2400" b="1" dirty="0" smtClean="0"/>
              <a:t>:  Finish PCR (F-PCR)</a:t>
            </a:r>
          </a:p>
          <a:p>
            <a:pPr marL="342900" indent="-63500">
              <a:buAutoNum type="arabicParenR"/>
            </a:pPr>
            <a:r>
              <a:rPr lang="en-US" sz="2400" dirty="0" smtClean="0"/>
              <a:t> “Standard” PCR reaction</a:t>
            </a:r>
          </a:p>
          <a:p>
            <a:pPr marL="342900" indent="-63500">
              <a:buAutoNum type="arabicParenR"/>
            </a:pPr>
            <a:r>
              <a:rPr lang="en-US" sz="2400" dirty="0" smtClean="0"/>
              <a:t> Amplifies full-length building blocks</a:t>
            </a:r>
          </a:p>
          <a:p>
            <a:pPr marL="342900" indent="-63500">
              <a:buAutoNum type="arabicParenR"/>
            </a:pPr>
            <a:r>
              <a:rPr lang="en-US" sz="2400" dirty="0"/>
              <a:t> </a:t>
            </a:r>
            <a:r>
              <a:rPr lang="en-US" sz="2400" dirty="0" smtClean="0"/>
              <a:t>Products include those with mutations (and truncations</a:t>
            </a:r>
          </a:p>
          <a:p>
            <a:pPr marL="736600" lvl="1"/>
            <a:r>
              <a:rPr lang="en-US" sz="2400" dirty="0" smtClean="0"/>
              <a:t>left over from T-PCR)</a:t>
            </a:r>
          </a:p>
          <a:p>
            <a:pPr marL="736600" lvl="1"/>
            <a:endParaRPr lang="en-US" sz="2400" dirty="0" smtClean="0"/>
          </a:p>
          <a:p>
            <a:pPr marL="0" lvl="1"/>
            <a:r>
              <a:rPr lang="en-US" sz="2400" dirty="0" smtClean="0"/>
              <a:t>•  </a:t>
            </a:r>
            <a:r>
              <a:rPr lang="en-US" sz="2400" b="1" dirty="0" smtClean="0"/>
              <a:t>Cloning</a:t>
            </a:r>
            <a:r>
              <a:rPr lang="en-US" sz="2400" dirty="0" smtClean="0"/>
              <a:t>: Blunt-end cloning using kit</a:t>
            </a:r>
          </a:p>
          <a:p>
            <a:pPr marL="0" lvl="1"/>
            <a:endParaRPr lang="en-US" sz="2400" dirty="0"/>
          </a:p>
          <a:p>
            <a:pPr marL="0" lvl="1"/>
            <a:r>
              <a:rPr lang="en-US" sz="2400" dirty="0" smtClean="0"/>
              <a:t>•  </a:t>
            </a:r>
            <a:r>
              <a:rPr lang="en-US" sz="2400" b="1" dirty="0" smtClean="0"/>
              <a:t>Bacterial</a:t>
            </a:r>
            <a:r>
              <a:rPr lang="en-US" sz="2400" dirty="0" smtClean="0"/>
              <a:t> </a:t>
            </a:r>
            <a:r>
              <a:rPr lang="en-US" sz="2400" b="1" dirty="0" smtClean="0"/>
              <a:t>Transformation</a:t>
            </a:r>
            <a:endParaRPr lang="en-US" sz="2400" dirty="0" smtClean="0"/>
          </a:p>
          <a:p>
            <a:pPr marL="0" lvl="1"/>
            <a:endParaRPr lang="en-US" sz="2400" dirty="0"/>
          </a:p>
          <a:p>
            <a:pPr marL="0" lvl="1"/>
            <a:r>
              <a:rPr lang="en-US" sz="2400" dirty="0" smtClean="0"/>
              <a:t>•  </a:t>
            </a:r>
            <a:r>
              <a:rPr lang="en-US" sz="2400" b="1" dirty="0" smtClean="0"/>
              <a:t>Colony PCR: </a:t>
            </a:r>
            <a:r>
              <a:rPr lang="en-US" sz="2400" dirty="0" smtClean="0"/>
              <a:t>to identify clones with full-length inserts</a:t>
            </a:r>
          </a:p>
          <a:p>
            <a:pPr marL="0" lvl="1"/>
            <a:endParaRPr lang="en-US" sz="2400" dirty="0"/>
          </a:p>
          <a:p>
            <a:pPr marL="0" lvl="1"/>
            <a:r>
              <a:rPr lang="en-US" sz="2400" dirty="0" smtClean="0"/>
              <a:t>• </a:t>
            </a:r>
            <a:r>
              <a:rPr lang="en-US" sz="2400" b="1" dirty="0" smtClean="0"/>
              <a:t>Sequencing: </a:t>
            </a:r>
            <a:r>
              <a:rPr lang="en-US" sz="2400" dirty="0" smtClean="0"/>
              <a:t>to identify clones with correct sequence</a:t>
            </a:r>
            <a:endParaRPr lang="en-US" sz="2400" b="1" dirty="0" smtClean="0"/>
          </a:p>
          <a:p>
            <a:pPr marL="736600" lvl="1"/>
            <a:endParaRPr lang="en-US" sz="2400" dirty="0"/>
          </a:p>
          <a:p>
            <a:pPr marL="0" lvl="1">
              <a:tabLst>
                <a:tab pos="169863" algn="l"/>
              </a:tabLst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84351" y="0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Build-a-Genome Workflow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20426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9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67" y="578526"/>
            <a:ext cx="8276625" cy="71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• 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</a:rPr>
              <a:t>Reaction 1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Templateless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PCR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(T-PCR)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574675" indent="-342900">
              <a:buAutoNum type="arabicParenR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“Stitches” together individual oligonucleotides</a:t>
            </a:r>
          </a:p>
          <a:p>
            <a:pPr marL="574675" indent="-342900">
              <a:buAutoNum type="arabicParenR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Heterogeneous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products</a:t>
            </a: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•  </a:t>
            </a:r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Reaction 2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:  Finish PCR (F-PCR)</a:t>
            </a:r>
          </a:p>
          <a:p>
            <a:pPr marL="342900" indent="-63500">
              <a:buAutoNum type="arabicParenR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“Standard” PCR reaction</a:t>
            </a:r>
          </a:p>
          <a:p>
            <a:pPr marL="342900" indent="-63500">
              <a:buAutoNum type="arabicParenR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Amplifies full-length building blocks</a:t>
            </a:r>
          </a:p>
          <a:p>
            <a:pPr marL="342900" indent="-63500">
              <a:buAutoNum type="arabicParenR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Products include those with mutations (and truncations</a:t>
            </a:r>
          </a:p>
          <a:p>
            <a:pPr marL="736600"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left over from T-PCR)</a:t>
            </a:r>
          </a:p>
          <a:p>
            <a:pPr marL="736600" lvl="1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•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Cloning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Blunt-end cloning using kit</a:t>
            </a:r>
          </a:p>
          <a:p>
            <a:pPr marL="0" lvl="1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•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Bacterial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Transformation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sz="2400" dirty="0"/>
          </a:p>
          <a:p>
            <a:pPr marL="0" lvl="1"/>
            <a:r>
              <a:rPr lang="en-US" sz="2400" dirty="0" smtClean="0"/>
              <a:t>•  </a:t>
            </a:r>
            <a:r>
              <a:rPr lang="en-US" sz="2400" b="1" dirty="0" smtClean="0"/>
              <a:t>Colony PCR: </a:t>
            </a:r>
            <a:r>
              <a:rPr lang="en-US" sz="2400" dirty="0" smtClean="0"/>
              <a:t>to identify clones with full-length inserts</a:t>
            </a:r>
          </a:p>
          <a:p>
            <a:pPr marL="0" lvl="1"/>
            <a:endParaRPr lang="en-US" sz="2400" dirty="0">
              <a:solidFill>
                <a:srgbClr val="7F7F7F"/>
              </a:solidFill>
            </a:endParaRPr>
          </a:p>
          <a:p>
            <a:pPr marL="0" lvl="1"/>
            <a:r>
              <a:rPr lang="en-US" sz="2400" dirty="0" smtClean="0">
                <a:solidFill>
                  <a:srgbClr val="7F7F7F"/>
                </a:solidFill>
              </a:rPr>
              <a:t>• </a:t>
            </a:r>
            <a:r>
              <a:rPr lang="en-US" sz="2400" b="1" dirty="0" smtClean="0">
                <a:solidFill>
                  <a:srgbClr val="7F7F7F"/>
                </a:solidFill>
              </a:rPr>
              <a:t>Sequencing: </a:t>
            </a:r>
            <a:r>
              <a:rPr lang="en-US" sz="2400" dirty="0" smtClean="0">
                <a:solidFill>
                  <a:srgbClr val="7F7F7F"/>
                </a:solidFill>
              </a:rPr>
              <a:t>to identify clones with correct sequence</a:t>
            </a:r>
            <a:endParaRPr lang="en-US" sz="2400" b="1" dirty="0" smtClean="0">
              <a:solidFill>
                <a:srgbClr val="7F7F7F"/>
              </a:solidFill>
            </a:endParaRPr>
          </a:p>
          <a:p>
            <a:pPr marL="736600" lvl="1"/>
            <a:endParaRPr lang="en-US" sz="2400" dirty="0"/>
          </a:p>
          <a:p>
            <a:pPr marL="0" lvl="1">
              <a:tabLst>
                <a:tab pos="169863" algn="l"/>
              </a:tabLst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84351" y="0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Build-a-Genome Workflow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20426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55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1772110" y="1059656"/>
            <a:ext cx="135408" cy="224505"/>
            <a:chOff x="891749" y="384060"/>
            <a:chExt cx="135408" cy="224505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913112" y="1079026"/>
            <a:ext cx="135408" cy="224505"/>
            <a:chOff x="891749" y="384060"/>
            <a:chExt cx="135408" cy="224505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447207" y="1088687"/>
            <a:ext cx="208928" cy="224505"/>
            <a:chOff x="425844" y="393721"/>
            <a:chExt cx="208928" cy="224505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491004" y="403382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61252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34772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25844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304436" y="1079026"/>
            <a:ext cx="208928" cy="224505"/>
            <a:chOff x="1283073" y="384060"/>
            <a:chExt cx="208928" cy="224505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6200000" flipH="1">
            <a:off x="1104988" y="4603556"/>
            <a:ext cx="932922" cy="3268471"/>
            <a:chOff x="1276141" y="-208634"/>
            <a:chExt cx="1406791" cy="73186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3006" t="27840" r="49034" b="3701"/>
            <a:stretch/>
          </p:blipFill>
          <p:spPr>
            <a:xfrm>
              <a:off x="1831923" y="-208634"/>
              <a:ext cx="851009" cy="7318658"/>
            </a:xfrm>
            <a:prstGeom prst="rect">
              <a:avLst/>
            </a:prstGeom>
          </p:spPr>
        </p:pic>
        <p:sp>
          <p:nvSpPr>
            <p:cNvPr id="7" name="Isosceles Triangle 6"/>
            <p:cNvSpPr/>
            <p:nvPr/>
          </p:nvSpPr>
          <p:spPr>
            <a:xfrm rot="19513258">
              <a:off x="1276141" y="1506356"/>
              <a:ext cx="805586" cy="5169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27116" y="883942"/>
            <a:ext cx="4101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60 - 80 </a:t>
            </a: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n-US" sz="2400" b="1" dirty="0" smtClean="0"/>
              <a:t>oligonucleotides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31735" y="2041881"/>
            <a:ext cx="415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500 – 750 </a:t>
            </a: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n-US" sz="2400" b="1" dirty="0" smtClean="0"/>
              <a:t>building block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2535" y="3078711"/>
            <a:ext cx="264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2.3 kb </a:t>
            </a:r>
            <a:r>
              <a:rPr lang="en-US" sz="2400" b="1" dirty="0" err="1" smtClean="0"/>
              <a:t>minichunk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77444" y="4107458"/>
            <a:ext cx="192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kb </a:t>
            </a:r>
            <a:r>
              <a:rPr lang="en-US" sz="2400" b="1" dirty="0" smtClean="0"/>
              <a:t>chunk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49179" y="5036803"/>
            <a:ext cx="341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 – 60 kb </a:t>
            </a:r>
            <a:r>
              <a:rPr lang="en-US" sz="2400" b="1" dirty="0" err="1" smtClean="0"/>
              <a:t>megachunk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99625" y="6198147"/>
            <a:ext cx="4153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 – 2200 kb </a:t>
            </a:r>
            <a:r>
              <a:rPr lang="en-US" sz="2400" b="1" dirty="0" smtClean="0"/>
              <a:t>chromosome</a:t>
            </a:r>
            <a:endParaRPr lang="en-US" sz="2400" b="1" dirty="0"/>
          </a:p>
        </p:txBody>
      </p:sp>
      <p:sp>
        <p:nvSpPr>
          <p:cNvPr id="21" name="Down Arrow 20"/>
          <p:cNvSpPr/>
          <p:nvPr/>
        </p:nvSpPr>
        <p:spPr>
          <a:xfrm>
            <a:off x="5280595" y="5660878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280595" y="4647587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280595" y="3687616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280595" y="2603783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280595" y="1537863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31735" y="774478"/>
            <a:ext cx="4549650" cy="1729068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36093" y="1083576"/>
            <a:ext cx="14846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Building </a:t>
            </a:r>
          </a:p>
          <a:p>
            <a:pPr algn="ctr"/>
            <a:r>
              <a:rPr lang="en-US" sz="2400" dirty="0" smtClean="0"/>
              <a:t>Block</a:t>
            </a:r>
          </a:p>
          <a:p>
            <a:pPr algn="ctr"/>
            <a:r>
              <a:rPr lang="en-US" sz="2400" dirty="0" smtClean="0"/>
              <a:t>assembly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724953" y="3372048"/>
            <a:ext cx="1484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Chunk</a:t>
            </a:r>
          </a:p>
          <a:p>
            <a:pPr algn="ctr"/>
            <a:r>
              <a:rPr lang="en-US" sz="2400" dirty="0" smtClean="0"/>
              <a:t>assembly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 rot="16200000" flipH="1">
            <a:off x="1104988" y="3479812"/>
            <a:ext cx="932922" cy="3268471"/>
            <a:chOff x="1276141" y="-208634"/>
            <a:chExt cx="1406791" cy="731865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43006" t="27840" r="49034" b="3701"/>
            <a:stretch/>
          </p:blipFill>
          <p:spPr>
            <a:xfrm>
              <a:off x="1831923" y="-208634"/>
              <a:ext cx="851009" cy="7318658"/>
            </a:xfrm>
            <a:prstGeom prst="rect">
              <a:avLst/>
            </a:prstGeom>
          </p:spPr>
        </p:pic>
        <p:sp>
          <p:nvSpPr>
            <p:cNvPr id="33" name="Isosceles Triangle 32"/>
            <p:cNvSpPr/>
            <p:nvPr/>
          </p:nvSpPr>
          <p:spPr>
            <a:xfrm rot="19513258">
              <a:off x="1276141" y="1506356"/>
              <a:ext cx="805586" cy="5169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62780" y="4665992"/>
            <a:ext cx="2024840" cy="10132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16200000" flipH="1">
            <a:off x="1179062" y="3208609"/>
            <a:ext cx="932922" cy="1811168"/>
            <a:chOff x="1276141" y="1506356"/>
            <a:chExt cx="1406791" cy="405551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/>
            <a:srcRect l="42673" t="74125" r="49034" b="18182"/>
            <a:stretch/>
          </p:blipFill>
          <p:spPr>
            <a:xfrm>
              <a:off x="1796338" y="4739490"/>
              <a:ext cx="886594" cy="822377"/>
            </a:xfrm>
            <a:prstGeom prst="rect">
              <a:avLst/>
            </a:prstGeom>
          </p:spPr>
        </p:pic>
        <p:sp>
          <p:nvSpPr>
            <p:cNvPr id="37" name="Isosceles Triangle 36"/>
            <p:cNvSpPr/>
            <p:nvPr/>
          </p:nvSpPr>
          <p:spPr>
            <a:xfrm rot="19513258">
              <a:off x="1276141" y="1506356"/>
              <a:ext cx="805586" cy="5169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099609" y="3119909"/>
            <a:ext cx="4549650" cy="144921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rot="16200000" flipH="1">
            <a:off x="945457" y="2360271"/>
            <a:ext cx="932922" cy="1811168"/>
            <a:chOff x="1276141" y="1506356"/>
            <a:chExt cx="1406791" cy="405551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42816" t="78481" r="49034" b="18182"/>
            <a:stretch/>
          </p:blipFill>
          <p:spPr>
            <a:xfrm>
              <a:off x="1811626" y="5205114"/>
              <a:ext cx="871306" cy="356753"/>
            </a:xfrm>
            <a:prstGeom prst="rect">
              <a:avLst/>
            </a:prstGeom>
          </p:spPr>
        </p:pic>
        <p:sp>
          <p:nvSpPr>
            <p:cNvPr id="40" name="Isosceles Triangle 39"/>
            <p:cNvSpPr/>
            <p:nvPr/>
          </p:nvSpPr>
          <p:spPr>
            <a:xfrm rot="19513258">
              <a:off x="1276141" y="1506356"/>
              <a:ext cx="805586" cy="5169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 flipV="1">
            <a:off x="126435" y="2621102"/>
            <a:ext cx="2035205" cy="533402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1"/>
          </p:cNvCxnSpPr>
          <p:nvPr/>
        </p:nvCxnSpPr>
        <p:spPr>
          <a:xfrm flipV="1">
            <a:off x="2237840" y="2621102"/>
            <a:ext cx="479395" cy="533402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155289" y="2115151"/>
            <a:ext cx="2697814" cy="349850"/>
            <a:chOff x="181254" y="967717"/>
            <a:chExt cx="2418848" cy="349850"/>
          </a:xfrm>
        </p:grpSpPr>
        <p:grpSp>
          <p:nvGrpSpPr>
            <p:cNvPr id="71" name="Group 70"/>
            <p:cNvGrpSpPr/>
            <p:nvPr/>
          </p:nvGrpSpPr>
          <p:grpSpPr>
            <a:xfrm>
              <a:off x="253288" y="967717"/>
              <a:ext cx="2283864" cy="349850"/>
              <a:chOff x="253288" y="967717"/>
              <a:chExt cx="2283864" cy="34985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005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529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053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577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0050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3288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1574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3098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4622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6146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7670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14280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085088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2558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4082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537152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181254" y="985872"/>
              <a:ext cx="2418848" cy="318045"/>
              <a:chOff x="181254" y="985872"/>
              <a:chExt cx="2418848" cy="31804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81254" y="985872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81254" y="1303917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38257" y="929854"/>
            <a:ext cx="672660" cy="168494"/>
            <a:chOff x="624519" y="1582415"/>
            <a:chExt cx="895198" cy="208213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flipH="1" flipV="1">
            <a:off x="409782" y="1312437"/>
            <a:ext cx="672660" cy="168494"/>
            <a:chOff x="624519" y="1582415"/>
            <a:chExt cx="895198" cy="208213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895486" y="920193"/>
            <a:ext cx="672660" cy="168494"/>
            <a:chOff x="624519" y="1582415"/>
            <a:chExt cx="895198" cy="208213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 flipH="1" flipV="1">
            <a:off x="1267011" y="1302776"/>
            <a:ext cx="672660" cy="168494"/>
            <a:chOff x="624519" y="1582415"/>
            <a:chExt cx="895198" cy="208213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2163434" y="1059656"/>
            <a:ext cx="208928" cy="224505"/>
            <a:chOff x="1283073" y="384060"/>
            <a:chExt cx="208928" cy="224505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1754484" y="900823"/>
            <a:ext cx="672660" cy="168494"/>
            <a:chOff x="624519" y="1582415"/>
            <a:chExt cx="895198" cy="208213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flipH="1" flipV="1">
            <a:off x="2126009" y="1283406"/>
            <a:ext cx="672660" cy="168494"/>
            <a:chOff x="624519" y="1582415"/>
            <a:chExt cx="895198" cy="208213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Down Arrow 129"/>
          <p:cNvSpPr/>
          <p:nvPr/>
        </p:nvSpPr>
        <p:spPr>
          <a:xfrm>
            <a:off x="1370293" y="1630803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997950" y="19139"/>
            <a:ext cx="714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Assembly of a synthetic chromosome…bit by bit….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-433677" y="2574632"/>
            <a:ext cx="9773219" cy="434919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0" y="58176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9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46464" y="1376331"/>
            <a:ext cx="9042978" cy="336847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06313" y="2006392"/>
            <a:ext cx="2196961" cy="219696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06202" y="1706281"/>
            <a:ext cx="2797182" cy="2797182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04299" y="2006392"/>
            <a:ext cx="2196961" cy="219696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04188" y="1706281"/>
            <a:ext cx="2797182" cy="2797182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2842" r="66968" b="38889"/>
          <a:stretch/>
        </p:blipFill>
        <p:spPr>
          <a:xfrm>
            <a:off x="1075347" y="4044574"/>
            <a:ext cx="703219" cy="542967"/>
          </a:xfrm>
          <a:prstGeom prst="rect">
            <a:avLst/>
          </a:prstGeom>
        </p:spPr>
      </p:pic>
      <p:sp>
        <p:nvSpPr>
          <p:cNvPr id="122" name="Oval 121"/>
          <p:cNvSpPr/>
          <p:nvPr/>
        </p:nvSpPr>
        <p:spPr>
          <a:xfrm>
            <a:off x="3412406" y="2006392"/>
            <a:ext cx="2196961" cy="219696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112295" y="1706281"/>
            <a:ext cx="2797182" cy="2797181"/>
          </a:xfrm>
          <a:prstGeom prst="ellipse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52222" r="59166" b="38889"/>
          <a:stretch/>
        </p:blipFill>
        <p:spPr>
          <a:xfrm>
            <a:off x="3785462" y="3949081"/>
            <a:ext cx="1417918" cy="609600"/>
          </a:xfrm>
          <a:prstGeom prst="rect">
            <a:avLst/>
          </a:prstGeom>
        </p:spPr>
      </p:pic>
      <p:pic>
        <p:nvPicPr>
          <p:cNvPr id="164" name="Picture 163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52222" r="59166" b="38889"/>
          <a:stretch/>
        </p:blipFill>
        <p:spPr>
          <a:xfrm>
            <a:off x="6813418" y="3956057"/>
            <a:ext cx="1417918" cy="609600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4220339" y="3569431"/>
            <a:ext cx="4411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*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72329" y="4871445"/>
            <a:ext cx="1501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Insert is</a:t>
            </a:r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oo small!</a:t>
            </a:r>
            <a:endParaRPr lang="en-US" sz="2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3005759" y="4871445"/>
            <a:ext cx="311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Insert is correct size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ut contains mutation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347032" y="4871445"/>
            <a:ext cx="259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Insert is just right!</a:t>
            </a:r>
          </a:p>
        </p:txBody>
      </p:sp>
      <p:cxnSp>
        <p:nvCxnSpPr>
          <p:cNvPr id="169" name="Straight Connector 168"/>
          <p:cNvCxnSpPr/>
          <p:nvPr/>
        </p:nvCxnSpPr>
        <p:spPr>
          <a:xfrm>
            <a:off x="0" y="938656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357511" y="29462"/>
            <a:ext cx="8217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sz="2400" b="1" dirty="0"/>
              <a:t>Colony PCR: </a:t>
            </a:r>
            <a:r>
              <a:rPr lang="en-US" sz="2400" dirty="0" smtClean="0"/>
              <a:t>use T3 and T7 primers to amplify inserts </a:t>
            </a:r>
          </a:p>
          <a:p>
            <a:pPr marL="0" lvl="1" algn="ctr"/>
            <a:r>
              <a:rPr lang="en-US" sz="2400" dirty="0" smtClean="0"/>
              <a:t>and identify </a:t>
            </a:r>
            <a:r>
              <a:rPr lang="en-US" sz="2400" dirty="0"/>
              <a:t>clones with full-length </a:t>
            </a:r>
            <a:r>
              <a:rPr lang="en-US" sz="2400" dirty="0" smtClean="0"/>
              <a:t>(~750bp) building blocks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624303" y="3361234"/>
            <a:ext cx="325522" cy="473574"/>
            <a:chOff x="3732719" y="3345744"/>
            <a:chExt cx="325522" cy="473574"/>
          </a:xfrm>
        </p:grpSpPr>
        <p:sp>
          <p:nvSpPr>
            <p:cNvPr id="6" name="Freeform 5"/>
            <p:cNvSpPr/>
            <p:nvPr/>
          </p:nvSpPr>
          <p:spPr>
            <a:xfrm>
              <a:off x="3732719" y="3345744"/>
              <a:ext cx="185862" cy="402728"/>
            </a:xfrm>
            <a:custGeom>
              <a:avLst/>
              <a:gdLst>
                <a:gd name="connsiteX0" fmla="*/ 0 w 185862"/>
                <a:gd name="connsiteY0" fmla="*/ 0 h 402728"/>
                <a:gd name="connsiteX1" fmla="*/ 61954 w 185862"/>
                <a:gd name="connsiteY1" fmla="*/ 247833 h 402728"/>
                <a:gd name="connsiteX2" fmla="*/ 185862 w 185862"/>
                <a:gd name="connsiteY2" fmla="*/ 402728 h 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62" h="402728">
                  <a:moveTo>
                    <a:pt x="0" y="0"/>
                  </a:moveTo>
                  <a:cubicBezTo>
                    <a:pt x="15488" y="90356"/>
                    <a:pt x="30977" y="180712"/>
                    <a:pt x="61954" y="247833"/>
                  </a:cubicBezTo>
                  <a:cubicBezTo>
                    <a:pt x="92931" y="314954"/>
                    <a:pt x="139396" y="358841"/>
                    <a:pt x="185862" y="402728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893878" y="3677626"/>
              <a:ext cx="164363" cy="141692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82067" y="309456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T7</a:t>
            </a:r>
            <a:endParaRPr lang="en-US" sz="24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652259" y="3359414"/>
            <a:ext cx="325522" cy="473574"/>
            <a:chOff x="3732719" y="3345744"/>
            <a:chExt cx="325522" cy="473574"/>
          </a:xfrm>
        </p:grpSpPr>
        <p:sp>
          <p:nvSpPr>
            <p:cNvPr id="30" name="Freeform 29"/>
            <p:cNvSpPr/>
            <p:nvPr/>
          </p:nvSpPr>
          <p:spPr>
            <a:xfrm>
              <a:off x="3732719" y="3345744"/>
              <a:ext cx="185862" cy="402728"/>
            </a:xfrm>
            <a:custGeom>
              <a:avLst/>
              <a:gdLst>
                <a:gd name="connsiteX0" fmla="*/ 0 w 185862"/>
                <a:gd name="connsiteY0" fmla="*/ 0 h 402728"/>
                <a:gd name="connsiteX1" fmla="*/ 61954 w 185862"/>
                <a:gd name="connsiteY1" fmla="*/ 247833 h 402728"/>
                <a:gd name="connsiteX2" fmla="*/ 185862 w 185862"/>
                <a:gd name="connsiteY2" fmla="*/ 402728 h 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62" h="402728">
                  <a:moveTo>
                    <a:pt x="0" y="0"/>
                  </a:moveTo>
                  <a:cubicBezTo>
                    <a:pt x="15488" y="90356"/>
                    <a:pt x="30977" y="180712"/>
                    <a:pt x="61954" y="247833"/>
                  </a:cubicBezTo>
                  <a:cubicBezTo>
                    <a:pt x="92931" y="314954"/>
                    <a:pt x="139396" y="358841"/>
                    <a:pt x="185862" y="402728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3893878" y="3677626"/>
              <a:ext cx="164363" cy="141692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610023" y="309274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T7</a:t>
            </a:r>
            <a:endParaRPr lang="en-US" sz="24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629207" y="3387898"/>
            <a:ext cx="325522" cy="473574"/>
            <a:chOff x="3732719" y="3345744"/>
            <a:chExt cx="325522" cy="473574"/>
          </a:xfrm>
        </p:grpSpPr>
        <p:sp>
          <p:nvSpPr>
            <p:cNvPr id="38" name="Freeform 37"/>
            <p:cNvSpPr/>
            <p:nvPr/>
          </p:nvSpPr>
          <p:spPr>
            <a:xfrm>
              <a:off x="3732719" y="3345744"/>
              <a:ext cx="185862" cy="402728"/>
            </a:xfrm>
            <a:custGeom>
              <a:avLst/>
              <a:gdLst>
                <a:gd name="connsiteX0" fmla="*/ 0 w 185862"/>
                <a:gd name="connsiteY0" fmla="*/ 0 h 402728"/>
                <a:gd name="connsiteX1" fmla="*/ 61954 w 185862"/>
                <a:gd name="connsiteY1" fmla="*/ 247833 h 402728"/>
                <a:gd name="connsiteX2" fmla="*/ 185862 w 185862"/>
                <a:gd name="connsiteY2" fmla="*/ 402728 h 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62" h="402728">
                  <a:moveTo>
                    <a:pt x="0" y="0"/>
                  </a:moveTo>
                  <a:cubicBezTo>
                    <a:pt x="15488" y="90356"/>
                    <a:pt x="30977" y="180712"/>
                    <a:pt x="61954" y="247833"/>
                  </a:cubicBezTo>
                  <a:cubicBezTo>
                    <a:pt x="92931" y="314954"/>
                    <a:pt x="139396" y="358841"/>
                    <a:pt x="185862" y="402728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3893878" y="3677626"/>
              <a:ext cx="164363" cy="141692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1200000" flipH="1">
            <a:off x="2153610" y="4127844"/>
            <a:ext cx="325522" cy="473574"/>
            <a:chOff x="3732719" y="3345744"/>
            <a:chExt cx="325522" cy="473574"/>
          </a:xfrm>
        </p:grpSpPr>
        <p:sp>
          <p:nvSpPr>
            <p:cNvPr id="41" name="Freeform 40"/>
            <p:cNvSpPr/>
            <p:nvPr/>
          </p:nvSpPr>
          <p:spPr>
            <a:xfrm>
              <a:off x="3732719" y="3345744"/>
              <a:ext cx="185862" cy="402728"/>
            </a:xfrm>
            <a:custGeom>
              <a:avLst/>
              <a:gdLst>
                <a:gd name="connsiteX0" fmla="*/ 0 w 185862"/>
                <a:gd name="connsiteY0" fmla="*/ 0 h 402728"/>
                <a:gd name="connsiteX1" fmla="*/ 61954 w 185862"/>
                <a:gd name="connsiteY1" fmla="*/ 247833 h 402728"/>
                <a:gd name="connsiteX2" fmla="*/ 185862 w 185862"/>
                <a:gd name="connsiteY2" fmla="*/ 402728 h 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62" h="402728">
                  <a:moveTo>
                    <a:pt x="0" y="0"/>
                  </a:moveTo>
                  <a:cubicBezTo>
                    <a:pt x="15488" y="90356"/>
                    <a:pt x="30977" y="180712"/>
                    <a:pt x="61954" y="247833"/>
                  </a:cubicBezTo>
                  <a:cubicBezTo>
                    <a:pt x="92931" y="314954"/>
                    <a:pt x="139396" y="358841"/>
                    <a:pt x="185862" y="402728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3893878" y="3677626"/>
              <a:ext cx="164363" cy="141692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971" y="3121224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T7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368556" y="4283139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T3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 rot="1200000" flipH="1">
            <a:off x="5345497" y="4012195"/>
            <a:ext cx="325522" cy="473574"/>
            <a:chOff x="3732719" y="3345744"/>
            <a:chExt cx="325522" cy="473574"/>
          </a:xfrm>
        </p:grpSpPr>
        <p:sp>
          <p:nvSpPr>
            <p:cNvPr id="46" name="Freeform 45"/>
            <p:cNvSpPr/>
            <p:nvPr/>
          </p:nvSpPr>
          <p:spPr>
            <a:xfrm>
              <a:off x="3732719" y="3345744"/>
              <a:ext cx="185862" cy="402728"/>
            </a:xfrm>
            <a:custGeom>
              <a:avLst/>
              <a:gdLst>
                <a:gd name="connsiteX0" fmla="*/ 0 w 185862"/>
                <a:gd name="connsiteY0" fmla="*/ 0 h 402728"/>
                <a:gd name="connsiteX1" fmla="*/ 61954 w 185862"/>
                <a:gd name="connsiteY1" fmla="*/ 247833 h 402728"/>
                <a:gd name="connsiteX2" fmla="*/ 185862 w 185862"/>
                <a:gd name="connsiteY2" fmla="*/ 402728 h 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62" h="402728">
                  <a:moveTo>
                    <a:pt x="0" y="0"/>
                  </a:moveTo>
                  <a:cubicBezTo>
                    <a:pt x="15488" y="90356"/>
                    <a:pt x="30977" y="180712"/>
                    <a:pt x="61954" y="247833"/>
                  </a:cubicBezTo>
                  <a:cubicBezTo>
                    <a:pt x="92931" y="314954"/>
                    <a:pt x="139396" y="358841"/>
                    <a:pt x="185862" y="402728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3893878" y="3677626"/>
              <a:ext cx="164363" cy="141692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560443" y="416749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T3</a:t>
            </a:r>
            <a:endParaRPr lang="en-US" sz="2400" b="1" dirty="0"/>
          </a:p>
        </p:txBody>
      </p:sp>
      <p:grpSp>
        <p:nvGrpSpPr>
          <p:cNvPr id="49" name="Group 48"/>
          <p:cNvGrpSpPr/>
          <p:nvPr/>
        </p:nvGrpSpPr>
        <p:grpSpPr>
          <a:xfrm rot="1200000" flipH="1">
            <a:off x="8363072" y="3998194"/>
            <a:ext cx="325522" cy="473574"/>
            <a:chOff x="3732719" y="3345744"/>
            <a:chExt cx="325522" cy="473574"/>
          </a:xfrm>
        </p:grpSpPr>
        <p:sp>
          <p:nvSpPr>
            <p:cNvPr id="50" name="Freeform 49"/>
            <p:cNvSpPr/>
            <p:nvPr/>
          </p:nvSpPr>
          <p:spPr>
            <a:xfrm>
              <a:off x="3732719" y="3345744"/>
              <a:ext cx="185862" cy="402728"/>
            </a:xfrm>
            <a:custGeom>
              <a:avLst/>
              <a:gdLst>
                <a:gd name="connsiteX0" fmla="*/ 0 w 185862"/>
                <a:gd name="connsiteY0" fmla="*/ 0 h 402728"/>
                <a:gd name="connsiteX1" fmla="*/ 61954 w 185862"/>
                <a:gd name="connsiteY1" fmla="*/ 247833 h 402728"/>
                <a:gd name="connsiteX2" fmla="*/ 185862 w 185862"/>
                <a:gd name="connsiteY2" fmla="*/ 402728 h 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62" h="402728">
                  <a:moveTo>
                    <a:pt x="0" y="0"/>
                  </a:moveTo>
                  <a:cubicBezTo>
                    <a:pt x="15488" y="90356"/>
                    <a:pt x="30977" y="180712"/>
                    <a:pt x="61954" y="247833"/>
                  </a:cubicBezTo>
                  <a:cubicBezTo>
                    <a:pt x="92931" y="314954"/>
                    <a:pt x="139396" y="358841"/>
                    <a:pt x="185862" y="402728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3893878" y="3677626"/>
              <a:ext cx="164363" cy="141692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578018" y="4153489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80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1091" y="65645"/>
            <a:ext cx="955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 smtClean="0"/>
              <a:t>~750bp building blocks synthesized via two sequential PCR reactions</a:t>
            </a:r>
            <a:endParaRPr lang="en-US" sz="2300" dirty="0"/>
          </a:p>
        </p:txBody>
      </p:sp>
      <p:sp>
        <p:nvSpPr>
          <p:cNvPr id="2" name="TextBox 1"/>
          <p:cNvSpPr txBox="1"/>
          <p:nvPr/>
        </p:nvSpPr>
        <p:spPr>
          <a:xfrm>
            <a:off x="252133" y="903811"/>
            <a:ext cx="59989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 </a:t>
            </a:r>
            <a:r>
              <a:rPr lang="en-US" sz="2400" b="1" u="sng" dirty="0" smtClean="0"/>
              <a:t>Reaction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Templateless</a:t>
            </a:r>
            <a:r>
              <a:rPr lang="en-US" sz="2400" b="1" dirty="0" smtClean="0"/>
              <a:t> PCR</a:t>
            </a:r>
            <a:r>
              <a:rPr lang="en-US" sz="2400" dirty="0"/>
              <a:t> </a:t>
            </a:r>
            <a:r>
              <a:rPr lang="en-US" sz="2400" b="1" dirty="0" smtClean="0"/>
              <a:t>(T-PCR)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•  </a:t>
            </a:r>
            <a:r>
              <a:rPr lang="en-US" sz="2400" b="1" u="sng" dirty="0" smtClean="0"/>
              <a:t>Reaction 2</a:t>
            </a:r>
            <a:r>
              <a:rPr lang="en-US" sz="2400" b="1" dirty="0" smtClean="0"/>
              <a:t>:  Finish PCR (F-PCR)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918664" y="2500190"/>
            <a:ext cx="135408" cy="224505"/>
            <a:chOff x="891749" y="384060"/>
            <a:chExt cx="135408" cy="22450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059666" y="2519560"/>
            <a:ext cx="135408" cy="224505"/>
            <a:chOff x="891749" y="384060"/>
            <a:chExt cx="135408" cy="22450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593761" y="2529221"/>
            <a:ext cx="208928" cy="224505"/>
            <a:chOff x="425844" y="393721"/>
            <a:chExt cx="208928" cy="22450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91004" y="403382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61252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4772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5844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450990" y="2519560"/>
            <a:ext cx="208928" cy="224505"/>
            <a:chOff x="1283073" y="384060"/>
            <a:chExt cx="208928" cy="22450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01843" y="3555685"/>
            <a:ext cx="2697814" cy="349850"/>
            <a:chOff x="181254" y="967717"/>
            <a:chExt cx="2418848" cy="349850"/>
          </a:xfrm>
        </p:grpSpPr>
        <p:grpSp>
          <p:nvGrpSpPr>
            <p:cNvPr id="25" name="Group 24"/>
            <p:cNvGrpSpPr/>
            <p:nvPr/>
          </p:nvGrpSpPr>
          <p:grpSpPr>
            <a:xfrm>
              <a:off x="253288" y="967717"/>
              <a:ext cx="2283864" cy="349850"/>
              <a:chOff x="253288" y="967717"/>
              <a:chExt cx="2283864" cy="3498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005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529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053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577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0050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53288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1574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3098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4622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146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7670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14280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085088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2558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4082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37152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81254" y="985872"/>
              <a:ext cx="2418848" cy="318045"/>
              <a:chOff x="181254" y="985872"/>
              <a:chExt cx="2418848" cy="318045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81254" y="985872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81254" y="1303917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6184811" y="2370388"/>
            <a:ext cx="672660" cy="168494"/>
            <a:chOff x="624519" y="1582415"/>
            <a:chExt cx="895198" cy="20821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 flipV="1">
            <a:off x="6556336" y="2752971"/>
            <a:ext cx="672660" cy="168494"/>
            <a:chOff x="624519" y="1582415"/>
            <a:chExt cx="895198" cy="20821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7042040" y="2360727"/>
            <a:ext cx="672660" cy="168494"/>
            <a:chOff x="624519" y="1582415"/>
            <a:chExt cx="895198" cy="20821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flipH="1" flipV="1">
            <a:off x="7413565" y="2743310"/>
            <a:ext cx="672660" cy="168494"/>
            <a:chOff x="624519" y="1582415"/>
            <a:chExt cx="895198" cy="20821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8309988" y="2500190"/>
            <a:ext cx="208928" cy="224505"/>
            <a:chOff x="1283073" y="384060"/>
            <a:chExt cx="208928" cy="224505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901038" y="2341357"/>
            <a:ext cx="672660" cy="168494"/>
            <a:chOff x="624519" y="1582415"/>
            <a:chExt cx="895198" cy="208213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flipH="1" flipV="1">
            <a:off x="8272563" y="2723940"/>
            <a:ext cx="672660" cy="168494"/>
            <a:chOff x="624519" y="1582415"/>
            <a:chExt cx="895198" cy="208213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Down Arrow 67"/>
          <p:cNvSpPr/>
          <p:nvPr/>
        </p:nvSpPr>
        <p:spPr>
          <a:xfrm>
            <a:off x="7516847" y="3071337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33" y="903811"/>
            <a:ext cx="90045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 </a:t>
            </a:r>
            <a:r>
              <a:rPr lang="en-US" sz="2400" b="1" u="sng" dirty="0" smtClean="0"/>
              <a:t>Reaction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Templateless</a:t>
            </a:r>
            <a:r>
              <a:rPr lang="en-US" sz="2400" b="1" dirty="0" smtClean="0"/>
              <a:t> PCR</a:t>
            </a:r>
            <a:r>
              <a:rPr lang="en-US" sz="2400" dirty="0"/>
              <a:t> </a:t>
            </a:r>
            <a:r>
              <a:rPr lang="en-US" sz="2400" b="1" dirty="0" smtClean="0"/>
              <a:t>(T-PCR)</a:t>
            </a:r>
          </a:p>
          <a:p>
            <a:endParaRPr lang="en-US" sz="2400" b="1" dirty="0" smtClean="0"/>
          </a:p>
          <a:p>
            <a:r>
              <a:rPr lang="en-US" sz="2400" dirty="0" smtClean="0"/>
              <a:t>  “</a:t>
            </a:r>
            <a:r>
              <a:rPr lang="en-US" sz="2400" dirty="0"/>
              <a:t>Stitches” together individual oligonucleotides</a:t>
            </a:r>
          </a:p>
          <a:p>
            <a:r>
              <a:rPr lang="en-US" sz="2400" b="1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•  </a:t>
            </a:r>
            <a:r>
              <a:rPr lang="en-US" sz="2400" b="1" u="sng" dirty="0" smtClean="0"/>
              <a:t>Reaction 2</a:t>
            </a:r>
            <a:r>
              <a:rPr lang="en-US" sz="2400" b="1" dirty="0" smtClean="0"/>
              <a:t>:  Finish PCR (F-PCR)</a:t>
            </a:r>
          </a:p>
          <a:p>
            <a:endParaRPr lang="en-US" sz="2400" b="1" dirty="0" smtClean="0"/>
          </a:p>
          <a:p>
            <a:r>
              <a:rPr lang="en-US" sz="2400" dirty="0" smtClean="0"/>
              <a:t>   Amplifies </a:t>
            </a:r>
            <a:r>
              <a:rPr lang="en-US" sz="2400" dirty="0"/>
              <a:t>full-length </a:t>
            </a:r>
            <a:r>
              <a:rPr lang="en-US" sz="2400" dirty="0" smtClean="0"/>
              <a:t>~750bp building block from </a:t>
            </a:r>
            <a:r>
              <a:rPr lang="en-US" sz="2400" dirty="0"/>
              <a:t>heterogeneous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mixture </a:t>
            </a:r>
            <a:r>
              <a:rPr lang="en-US" sz="2400" dirty="0"/>
              <a:t>generated </a:t>
            </a:r>
            <a:r>
              <a:rPr lang="en-US" sz="2400" dirty="0" smtClean="0"/>
              <a:t>by </a:t>
            </a:r>
            <a:r>
              <a:rPr lang="en-US" sz="2400" dirty="0"/>
              <a:t>T-PCR</a:t>
            </a:r>
          </a:p>
          <a:p>
            <a:endParaRPr lang="en-US" sz="24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01091" y="65645"/>
            <a:ext cx="955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 smtClean="0"/>
              <a:t>~750bp building blocks synthesized via two sequential PCR reactions</a:t>
            </a:r>
            <a:endParaRPr lang="en-US" sz="2300" dirty="0"/>
          </a:p>
        </p:txBody>
      </p:sp>
      <p:grpSp>
        <p:nvGrpSpPr>
          <p:cNvPr id="7" name="Group 6"/>
          <p:cNvGrpSpPr/>
          <p:nvPr/>
        </p:nvGrpSpPr>
        <p:grpSpPr>
          <a:xfrm>
            <a:off x="7918664" y="2500190"/>
            <a:ext cx="135408" cy="224505"/>
            <a:chOff x="891749" y="384060"/>
            <a:chExt cx="135408" cy="22450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059666" y="2519560"/>
            <a:ext cx="135408" cy="224505"/>
            <a:chOff x="891749" y="384060"/>
            <a:chExt cx="135408" cy="22450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593761" y="2529221"/>
            <a:ext cx="208928" cy="224505"/>
            <a:chOff x="425844" y="393721"/>
            <a:chExt cx="208928" cy="22450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91004" y="403382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1252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4772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5844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450990" y="2519560"/>
            <a:ext cx="208928" cy="224505"/>
            <a:chOff x="1283073" y="384060"/>
            <a:chExt cx="208928" cy="22450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301843" y="3555685"/>
            <a:ext cx="2697814" cy="349850"/>
            <a:chOff x="181254" y="967717"/>
            <a:chExt cx="2418848" cy="349850"/>
          </a:xfrm>
        </p:grpSpPr>
        <p:grpSp>
          <p:nvGrpSpPr>
            <p:cNvPr id="26" name="Group 25"/>
            <p:cNvGrpSpPr/>
            <p:nvPr/>
          </p:nvGrpSpPr>
          <p:grpSpPr>
            <a:xfrm>
              <a:off x="253288" y="967717"/>
              <a:ext cx="2283864" cy="349850"/>
              <a:chOff x="253288" y="967717"/>
              <a:chExt cx="2283864" cy="34985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4005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529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053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577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050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53288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1574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098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4622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6146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7670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914280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085088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2558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4082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537152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181254" y="985872"/>
              <a:ext cx="2418848" cy="318045"/>
              <a:chOff x="181254" y="985872"/>
              <a:chExt cx="2418848" cy="31804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81254" y="985872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1254" y="1303917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6184811" y="2370388"/>
            <a:ext cx="672660" cy="168494"/>
            <a:chOff x="624519" y="1582415"/>
            <a:chExt cx="895198" cy="20821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flipH="1" flipV="1">
            <a:off x="6556336" y="2752971"/>
            <a:ext cx="672660" cy="168494"/>
            <a:chOff x="624519" y="1582415"/>
            <a:chExt cx="895198" cy="20821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042040" y="2360727"/>
            <a:ext cx="672660" cy="168494"/>
            <a:chOff x="624519" y="1582415"/>
            <a:chExt cx="895198" cy="208213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flipH="1" flipV="1">
            <a:off x="7413565" y="2743310"/>
            <a:ext cx="672660" cy="168494"/>
            <a:chOff x="624519" y="1582415"/>
            <a:chExt cx="895198" cy="208213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8309988" y="2500190"/>
            <a:ext cx="208928" cy="224505"/>
            <a:chOff x="1283073" y="384060"/>
            <a:chExt cx="208928" cy="224505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01038" y="2341357"/>
            <a:ext cx="672660" cy="168494"/>
            <a:chOff x="624519" y="1582415"/>
            <a:chExt cx="895198" cy="208213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flipH="1" flipV="1">
            <a:off x="8272563" y="2723940"/>
            <a:ext cx="672660" cy="168494"/>
            <a:chOff x="624519" y="1582415"/>
            <a:chExt cx="895198" cy="208213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Down Arrow 68"/>
          <p:cNvSpPr/>
          <p:nvPr/>
        </p:nvSpPr>
        <p:spPr>
          <a:xfrm>
            <a:off x="7516847" y="3071337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33" y="903811"/>
            <a:ext cx="90045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 </a:t>
            </a:r>
            <a:r>
              <a:rPr lang="en-US" sz="2400" b="1" u="sng" dirty="0" smtClean="0"/>
              <a:t>Reaction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Templateless</a:t>
            </a:r>
            <a:r>
              <a:rPr lang="en-US" sz="2400" b="1" dirty="0" smtClean="0"/>
              <a:t> PCR</a:t>
            </a:r>
            <a:r>
              <a:rPr lang="en-US" sz="2400" dirty="0"/>
              <a:t> </a:t>
            </a:r>
            <a:r>
              <a:rPr lang="en-US" sz="2400" b="1" dirty="0" smtClean="0"/>
              <a:t>(T-PCR)</a:t>
            </a:r>
          </a:p>
          <a:p>
            <a:endParaRPr lang="en-US" sz="2400" b="1" dirty="0" smtClean="0"/>
          </a:p>
          <a:p>
            <a:r>
              <a:rPr lang="en-US" sz="2400" dirty="0" smtClean="0"/>
              <a:t>  “</a:t>
            </a:r>
            <a:r>
              <a:rPr lang="en-US" sz="2400" dirty="0"/>
              <a:t>Stitches” together individual oligonucleotides</a:t>
            </a:r>
          </a:p>
          <a:p>
            <a:r>
              <a:rPr lang="en-US" sz="2400" b="1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•  </a:t>
            </a:r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Reaction 2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:  Finish PCR (F-PCR)</a:t>
            </a:r>
          </a:p>
          <a:p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Amplifies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full-length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~750bp building block from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heterogeneous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mixture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generated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T-PCR</a:t>
            </a:r>
          </a:p>
          <a:p>
            <a:endParaRPr lang="en-US" sz="24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01091" y="65645"/>
            <a:ext cx="955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 smtClean="0"/>
              <a:t>~750bp building blocks synthesized via two sequential PCR reactions</a:t>
            </a:r>
            <a:endParaRPr lang="en-US" sz="2300" dirty="0"/>
          </a:p>
        </p:txBody>
      </p:sp>
      <p:grpSp>
        <p:nvGrpSpPr>
          <p:cNvPr id="5" name="Group 4"/>
          <p:cNvGrpSpPr/>
          <p:nvPr/>
        </p:nvGrpSpPr>
        <p:grpSpPr>
          <a:xfrm>
            <a:off x="7918664" y="2500190"/>
            <a:ext cx="135408" cy="224505"/>
            <a:chOff x="891749" y="384060"/>
            <a:chExt cx="135408" cy="22450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059666" y="2519560"/>
            <a:ext cx="135408" cy="224505"/>
            <a:chOff x="891749" y="384060"/>
            <a:chExt cx="135408" cy="22450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56909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27157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91749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593761" y="2529221"/>
            <a:ext cx="208928" cy="224505"/>
            <a:chOff x="425844" y="393721"/>
            <a:chExt cx="208928" cy="22450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91004" y="403382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61252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4772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5844" y="404137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450990" y="2519560"/>
            <a:ext cx="208928" cy="224505"/>
            <a:chOff x="1283073" y="384060"/>
            <a:chExt cx="208928" cy="22450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01843" y="3555685"/>
            <a:ext cx="2697814" cy="349850"/>
            <a:chOff x="181254" y="967717"/>
            <a:chExt cx="2418848" cy="349850"/>
          </a:xfrm>
        </p:grpSpPr>
        <p:grpSp>
          <p:nvGrpSpPr>
            <p:cNvPr id="25" name="Group 24"/>
            <p:cNvGrpSpPr/>
            <p:nvPr/>
          </p:nvGrpSpPr>
          <p:grpSpPr>
            <a:xfrm>
              <a:off x="253288" y="967717"/>
              <a:ext cx="2283864" cy="349850"/>
              <a:chOff x="253288" y="967717"/>
              <a:chExt cx="2283864" cy="3498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005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529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053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57752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0050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53288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157416" y="983620"/>
                <a:ext cx="0" cy="3180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3098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4622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146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76701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14280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085088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2558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408296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37152" y="967717"/>
                <a:ext cx="0" cy="3498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81254" y="985872"/>
              <a:ext cx="2418848" cy="318045"/>
              <a:chOff x="181254" y="985872"/>
              <a:chExt cx="2418848" cy="318045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81254" y="985872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81254" y="1303917"/>
                <a:ext cx="2418848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6184811" y="2370388"/>
            <a:ext cx="672660" cy="168494"/>
            <a:chOff x="624519" y="1582415"/>
            <a:chExt cx="895198" cy="20821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 flipV="1">
            <a:off x="6556336" y="2752971"/>
            <a:ext cx="672660" cy="168494"/>
            <a:chOff x="624519" y="1582415"/>
            <a:chExt cx="895198" cy="20821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7042040" y="2360727"/>
            <a:ext cx="672660" cy="168494"/>
            <a:chOff x="624519" y="1582415"/>
            <a:chExt cx="895198" cy="20821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flipH="1" flipV="1">
            <a:off x="7413565" y="2743310"/>
            <a:ext cx="672660" cy="168494"/>
            <a:chOff x="624519" y="1582415"/>
            <a:chExt cx="895198" cy="20821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8309988" y="2500190"/>
            <a:ext cx="208928" cy="224505"/>
            <a:chOff x="1283073" y="384060"/>
            <a:chExt cx="208928" cy="224505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348233" y="393721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418481" y="384060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492001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283073" y="394476"/>
              <a:ext cx="0" cy="2140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901038" y="2341357"/>
            <a:ext cx="672660" cy="168494"/>
            <a:chOff x="624519" y="1582415"/>
            <a:chExt cx="895198" cy="208213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flipH="1" flipV="1">
            <a:off x="8272563" y="2723940"/>
            <a:ext cx="672660" cy="168494"/>
            <a:chOff x="624519" y="1582415"/>
            <a:chExt cx="895198" cy="208213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Down Arrow 67"/>
          <p:cNvSpPr/>
          <p:nvPr/>
        </p:nvSpPr>
        <p:spPr>
          <a:xfrm>
            <a:off x="7516847" y="3071337"/>
            <a:ext cx="238072" cy="389216"/>
          </a:xfrm>
          <a:prstGeom prst="downArrow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6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4800" y="880449"/>
            <a:ext cx="8610600" cy="3048000"/>
            <a:chOff x="304800" y="1905000"/>
            <a:chExt cx="8610600" cy="3048000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16643" r="2500" b="40194"/>
            <a:stretch/>
          </p:blipFill>
          <p:spPr bwMode="auto">
            <a:xfrm>
              <a:off x="304800" y="1963615"/>
              <a:ext cx="8610600" cy="296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04800" y="1905000"/>
              <a:ext cx="8610600" cy="3048000"/>
            </a:xfrm>
            <a:prstGeom prst="rect">
              <a:avLst/>
            </a:prstGeom>
            <a:noFill/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798" y="4332202"/>
            <a:ext cx="8476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GeneDesign</a:t>
            </a:r>
            <a:r>
              <a:rPr lang="en-US" sz="2400" dirty="0"/>
              <a:t> software (topic for tomorrow!) divides region</a:t>
            </a:r>
          </a:p>
          <a:p>
            <a:pPr algn="ctr"/>
            <a:r>
              <a:rPr lang="en-US" sz="2400" dirty="0"/>
              <a:t>into partially overlapping ~60-mer oligonucleotides  </a:t>
            </a:r>
          </a:p>
        </p:txBody>
      </p:sp>
    </p:spTree>
    <p:extLst>
      <p:ext uri="{BB962C8B-B14F-4D97-AF65-F5344CB8AC3E}">
        <p14:creationId xmlns:p14="http://schemas.microsoft.com/office/powerpoint/2010/main" val="306274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4888995" y="5424989"/>
            <a:ext cx="553019" cy="507708"/>
            <a:chOff x="3636841" y="5612579"/>
            <a:chExt cx="553019" cy="507708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762662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886200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037460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189860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36841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607979" y="5424989"/>
            <a:ext cx="553019" cy="507708"/>
            <a:chOff x="3636841" y="5612579"/>
            <a:chExt cx="553019" cy="50770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762662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886200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037460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189860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36841" y="5612579"/>
              <a:ext cx="0" cy="50770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4800" y="880449"/>
            <a:ext cx="8610600" cy="3048000"/>
            <a:chOff x="304800" y="1905000"/>
            <a:chExt cx="8610600" cy="3048000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16643" r="2500" b="40194"/>
            <a:stretch/>
          </p:blipFill>
          <p:spPr bwMode="auto">
            <a:xfrm>
              <a:off x="304800" y="1963615"/>
              <a:ext cx="8610600" cy="296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04800" y="1905000"/>
              <a:ext cx="8610600" cy="3048000"/>
            </a:xfrm>
            <a:prstGeom prst="rect">
              <a:avLst/>
            </a:prstGeom>
            <a:noFill/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  <p:grpSp>
        <p:nvGrpSpPr>
          <p:cNvPr id="18" name="Group 17"/>
          <p:cNvGrpSpPr/>
          <p:nvPr/>
        </p:nvGrpSpPr>
        <p:grpSpPr>
          <a:xfrm flipH="1" flipV="1">
            <a:off x="3611764" y="5926008"/>
            <a:ext cx="1830250" cy="425696"/>
            <a:chOff x="624519" y="1582415"/>
            <a:chExt cx="895198" cy="20821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393346" y="4993445"/>
            <a:ext cx="1830250" cy="425696"/>
            <a:chOff x="624519" y="1582415"/>
            <a:chExt cx="895198" cy="20821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61122" y="4993445"/>
            <a:ext cx="1830250" cy="425696"/>
            <a:chOff x="624519" y="1582415"/>
            <a:chExt cx="895198" cy="20821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24519" y="1790628"/>
              <a:ext cx="895144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311504" y="1582415"/>
              <a:ext cx="208213" cy="208213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595380" y="4080868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40nt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582902" y="4903395"/>
            <a:ext cx="685800" cy="16764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528544" y="4080868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0nt</a:t>
            </a:r>
            <a:endParaRPr lang="en-US" sz="24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2422208" y="4457916"/>
            <a:ext cx="1830140" cy="310896"/>
            <a:chOff x="2422208" y="4457916"/>
            <a:chExt cx="1830140" cy="31089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422208" y="4613364"/>
              <a:ext cx="11063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11764" y="4613364"/>
              <a:ext cx="640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22208" y="4457916"/>
              <a:ext cx="0" cy="3108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528544" y="4457916"/>
              <a:ext cx="0" cy="3108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608789" y="4457916"/>
              <a:ext cx="0" cy="3108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252348" y="4457916"/>
              <a:ext cx="0" cy="3108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4798528" y="4080868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0nt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5789416" y="4080868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40nt</a:t>
            </a:r>
            <a:endParaRPr lang="en-US" sz="2400" dirty="0"/>
          </a:p>
        </p:txBody>
      </p:sp>
      <p:grpSp>
        <p:nvGrpSpPr>
          <p:cNvPr id="79" name="Group 78"/>
          <p:cNvGrpSpPr/>
          <p:nvPr/>
        </p:nvGrpSpPr>
        <p:grpSpPr>
          <a:xfrm flipH="1">
            <a:off x="4856252" y="4441523"/>
            <a:ext cx="1830140" cy="310896"/>
            <a:chOff x="2422208" y="4457916"/>
            <a:chExt cx="1830140" cy="310896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422208" y="4613364"/>
              <a:ext cx="11063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611764" y="4613364"/>
              <a:ext cx="640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422208" y="4457916"/>
              <a:ext cx="0" cy="3108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528544" y="4457916"/>
              <a:ext cx="0" cy="3108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608789" y="4457916"/>
              <a:ext cx="0" cy="3108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252348" y="4457916"/>
              <a:ext cx="0" cy="3108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820888" y="3200400"/>
            <a:ext cx="1572458" cy="6096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822712" y="3810000"/>
            <a:ext cx="1447800" cy="281940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350100" y="3810000"/>
            <a:ext cx="4203100" cy="30480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57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234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7778" r="7500" b="30000"/>
          <a:stretch/>
        </p:blipFill>
        <p:spPr bwMode="auto">
          <a:xfrm>
            <a:off x="291209" y="1743438"/>
            <a:ext cx="8615141" cy="32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752600"/>
            <a:ext cx="8610600" cy="3200400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556867" y="20488"/>
            <a:ext cx="599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Reaction </a:t>
            </a:r>
            <a:r>
              <a:rPr lang="en-US" sz="2400" b="1" u="sng" dirty="0"/>
              <a:t>1</a:t>
            </a:r>
            <a:r>
              <a:rPr lang="en-US" sz="2400" b="1" dirty="0"/>
              <a:t>: </a:t>
            </a:r>
            <a:r>
              <a:rPr lang="en-US" sz="2400" b="1" dirty="0" err="1"/>
              <a:t>Templateless</a:t>
            </a:r>
            <a:r>
              <a:rPr lang="en-US" sz="2400" b="1" dirty="0"/>
              <a:t> PCR</a:t>
            </a:r>
            <a:r>
              <a:rPr lang="en-US" sz="2400" dirty="0"/>
              <a:t> </a:t>
            </a:r>
            <a:r>
              <a:rPr lang="en-US" sz="2400" b="1" dirty="0"/>
              <a:t>(T-PCR) </a:t>
            </a:r>
          </a:p>
        </p:txBody>
      </p:sp>
    </p:spTree>
    <p:extLst>
      <p:ext uri="{BB962C8B-B14F-4D97-AF65-F5344CB8AC3E}">
        <p14:creationId xmlns:p14="http://schemas.microsoft.com/office/powerpoint/2010/main" val="155346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</TotalTime>
  <Words>687</Words>
  <Application>Microsoft Macintosh PowerPoint</Application>
  <PresentationFormat>On-screen Show (4:3)</PresentationFormat>
  <Paragraphs>204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Hartwick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Cooper</dc:creator>
  <cp:lastModifiedBy>Eric Cooper</cp:lastModifiedBy>
  <cp:revision>5</cp:revision>
  <dcterms:created xsi:type="dcterms:W3CDTF">2014-08-18T15:09:26Z</dcterms:created>
  <dcterms:modified xsi:type="dcterms:W3CDTF">2014-08-18T15:12:35Z</dcterms:modified>
</cp:coreProperties>
</file>