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0" r:id="rId2"/>
    <p:sldId id="319" r:id="rId3"/>
    <p:sldId id="320" r:id="rId4"/>
    <p:sldId id="326" r:id="rId5"/>
    <p:sldId id="327" r:id="rId6"/>
    <p:sldId id="321" r:id="rId7"/>
    <p:sldId id="328" r:id="rId8"/>
    <p:sldId id="322" r:id="rId9"/>
    <p:sldId id="323" r:id="rId10"/>
    <p:sldId id="324" r:id="rId11"/>
    <p:sldId id="325" r:id="rId12"/>
    <p:sldId id="329" r:id="rId13"/>
    <p:sldId id="330" r:id="rId14"/>
    <p:sldId id="344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45" r:id="rId24"/>
    <p:sldId id="339" r:id="rId25"/>
    <p:sldId id="34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CE88"/>
    <a:srgbClr val="FFBDBD"/>
    <a:srgbClr val="FF8181"/>
    <a:srgbClr val="FFCC99"/>
    <a:srgbClr val="FDA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89637" autoAdjust="0"/>
  </p:normalViewPr>
  <p:slideViewPr>
    <p:cSldViewPr snapToGrid="0">
      <p:cViewPr varScale="1">
        <p:scale>
          <a:sx n="69" d="100"/>
          <a:sy n="69" d="100"/>
        </p:scale>
        <p:origin x="992" y="5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10F70-1FA5-4D3E-8F71-8905AFD418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C468C-1C5A-4587-86C7-46889A25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9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15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3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04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82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38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29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20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83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007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9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409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96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5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87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68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1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6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2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35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6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69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65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C468C-1C5A-4587-86C7-46889A2508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9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EC1-5419-4045-80A9-2B2425FCEF27}" type="datetime1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0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9C1-2688-46AE-A604-5E0043851262}" type="datetime1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5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37DF-EA9E-441B-918B-3770567CDD26}" type="datetime1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862C-D10E-4FC5-888E-E0D529B4E11E}" type="datetime1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6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6420-5703-417C-BB4A-8FC862DD788F}" type="datetime1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D8DA-6C6F-4CC5-88E2-DE6B1BB68EAD}" type="datetime1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0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D79-E5E4-4B3B-999F-0768F905280C}" type="datetime1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5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7B01-38AC-4FF0-9FB4-906720C11637}" type="datetime1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0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4AAA-3DF2-4C0E-90AB-B704576E4052}" type="datetime1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4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3C70-1CD8-4462-BDE5-6E7630A2FB88}" type="datetime1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1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67F9-9BE5-4A8F-8D4C-F3D8B0A1B629}" type="datetime1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DE2C-919F-4034-ABD1-0FE6540AC4A2}" type="datetime1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404C8-6AB2-420C-86BF-84106635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2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-101600" y="1769671"/>
            <a:ext cx="9144000" cy="1293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 dirty="0">
                <a:latin typeface="Arial Black" panose="020B0A04020102020204" pitchFamily="34" charset="0"/>
              </a:rPr>
              <a:t>Options for Integrating Computational Modeling into Biological Curricula </a:t>
            </a:r>
          </a:p>
          <a:p>
            <a:endParaRPr lang="en-US" sz="3600" dirty="0">
              <a:latin typeface="Arial Black" panose="020B0A04020102020204" pitchFamily="34" charset="0"/>
            </a:endParaRPr>
          </a:p>
          <a:p>
            <a:endParaRPr lang="en-US" sz="3600" dirty="0" smtClean="0">
              <a:latin typeface="Arial Black" panose="020B0A04020102020204" pitchFamily="34" charset="0"/>
            </a:endParaRPr>
          </a:p>
          <a:p>
            <a:endParaRPr lang="en-US" sz="3600" dirty="0" smtClean="0">
              <a:latin typeface="Arial Black" panose="020B0A040201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/>
        </p:nvSpPr>
        <p:spPr>
          <a:xfrm>
            <a:off x="986070" y="3447424"/>
            <a:ext cx="7188117" cy="835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Eberhard Voit</a:t>
            </a:r>
            <a:r>
              <a:rPr lang="en-US" sz="1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Mentewab Ayalew</a:t>
            </a:r>
            <a:r>
              <a:rPr lang="en-US" sz="1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Biomedical Engineering</a:t>
            </a:r>
          </a:p>
          <a:p>
            <a:pPr>
              <a:lnSpc>
                <a:spcPct val="120000"/>
              </a:lnSpc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Georgia Institute of Technology and Emory Medical School</a:t>
            </a:r>
          </a:p>
          <a:p>
            <a:pPr>
              <a:lnSpc>
                <a:spcPct val="120000"/>
              </a:lnSpc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</a:p>
          <a:p>
            <a:pPr>
              <a:lnSpc>
                <a:spcPct val="120000"/>
              </a:lnSpc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Spelman College</a:t>
            </a:r>
          </a:p>
        </p:txBody>
      </p:sp>
      <p:pic>
        <p:nvPicPr>
          <p:cNvPr id="12" name="Picture 682" descr="MC90000127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581" y="2769750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1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316138" y="378022"/>
            <a:ext cx="45663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Introduction / Motivation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6153" y="1545336"/>
            <a:ext cx="50865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0000"/>
                </a:solidFill>
              </a:rPr>
              <a:t>Question to be </a:t>
            </a:r>
            <a:r>
              <a:rPr lang="en-US" sz="2400" b="1" u="sng" dirty="0" smtClean="0">
                <a:solidFill>
                  <a:srgbClr val="FF0000"/>
                </a:solidFill>
              </a:rPr>
              <a:t>Analyzed</a:t>
            </a:r>
            <a:endParaRPr lang="en-US" sz="2400" b="1" u="sng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Imagine the brain does not receive enough oxygen,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what does the body do?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7429" y="3526536"/>
            <a:ext cx="77039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0000"/>
                </a:solidFill>
              </a:rPr>
              <a:t>Challenge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We cannot do an experiment depriving a person of blood or oxygen in the brain.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8583" y="4968240"/>
            <a:ext cx="372166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0000"/>
                </a:solidFill>
              </a:rPr>
              <a:t>Solution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We do experiments on the computer!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411999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5175" y="326990"/>
            <a:ext cx="90618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Start </a:t>
            </a:r>
            <a:r>
              <a:rPr lang="en-US" sz="3200" b="1" dirty="0" smtClean="0">
                <a:solidFill>
                  <a:prstClr val="black"/>
                </a:solidFill>
              </a:rPr>
              <a:t>simple and intuitively, </a:t>
            </a:r>
          </a:p>
          <a:p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</a:rPr>
              <a:t>	</a:t>
            </a:r>
            <a:r>
              <a:rPr lang="en-US" sz="3200" b="1" dirty="0" smtClean="0">
                <a:solidFill>
                  <a:prstClr val="black"/>
                </a:solidFill>
              </a:rPr>
              <a:t>… </a:t>
            </a:r>
            <a:r>
              <a:rPr lang="en-US" sz="3200" b="1" dirty="0">
                <a:solidFill>
                  <a:prstClr val="black"/>
                </a:solidFill>
              </a:rPr>
              <a:t>and with </a:t>
            </a:r>
            <a:r>
              <a:rPr lang="en-US" sz="3200" b="1" dirty="0" smtClean="0">
                <a:solidFill>
                  <a:prstClr val="black"/>
                </a:solidFill>
              </a:rPr>
              <a:t>something totally </a:t>
            </a:r>
            <a:r>
              <a:rPr lang="en-US" sz="3200" b="1" dirty="0">
                <a:solidFill>
                  <a:prstClr val="black"/>
                </a:solidFill>
              </a:rPr>
              <a:t>different!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5175" y="1705446"/>
            <a:ext cx="85644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Imagine…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lake is filled with “influx” (water from rivers supplying the lake) and loses a certain percentage of its current volume of water through “efflux” (outflow from the lake into another river). Let’s call the amount of water in the lake W and ask how W changes, and what happens if too much water (or not enough water) is in the lake. </a:t>
            </a:r>
          </a:p>
        </p:txBody>
      </p:sp>
      <p:pic>
        <p:nvPicPr>
          <p:cNvPr id="9" name="Picture 2" descr="http://cdn.c.photoshelter.com/img-get2/I0000e7DDry.KXk0/fit=1000x750/Lake-Lanier-Aerials-Jul-09DT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343" y="3856562"/>
            <a:ext cx="3511169" cy="248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77967" y="4777861"/>
            <a:ext cx="2970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Lake Lanier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(Atlanta’s water reservoir)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8994" y="6539122"/>
            <a:ext cx="31790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http://sites.gsu.edu/jwright78/tag/lake-lanier/</a:t>
            </a:r>
          </a:p>
        </p:txBody>
      </p:sp>
    </p:spTree>
    <p:extLst>
      <p:ext uri="{BB962C8B-B14F-4D97-AF65-F5344CB8AC3E}">
        <p14:creationId xmlns:p14="http://schemas.microsoft.com/office/powerpoint/2010/main" val="375009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75255" y="378022"/>
            <a:ext cx="5807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Challenge: Eventually Need ODEs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1820" y="1475763"/>
            <a:ext cx="69515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water level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changes over time.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is a function of time: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But it is very difficult to determine this function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depends on many factors, including the normal influx and efflux,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also evaporation,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17499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38002" y="335191"/>
            <a:ext cx="7050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It’s Always Good to Start with a Diagram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13</a:t>
            </a:fld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118519" y="2538010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76504" y="1825929"/>
            <a:ext cx="1706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Influx from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rivers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53953" y="1999215"/>
            <a:ext cx="1164566" cy="10610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Lake Water Level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39866" y="1833353"/>
            <a:ext cx="1343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Efflux out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the lake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390559" y="2544106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118519" y="2538010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390559" y="2544106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3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38002" y="335191"/>
            <a:ext cx="7050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It’s Always Good to Start with a Diagram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14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118519" y="2538010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76504" y="1825929"/>
            <a:ext cx="1706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Influx from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rivers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953953" y="1999215"/>
            <a:ext cx="1164566" cy="10610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Lake Water Level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9866" y="1833353"/>
            <a:ext cx="1343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Efflux out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the lake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90559" y="2544106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118519" y="2538010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390559" y="2544106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1367" y="3780713"/>
            <a:ext cx="1671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Factors increasing Influx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1516" y="3780713"/>
            <a:ext cx="164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Factors increasing efflux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6487" y="3780713"/>
            <a:ext cx="1706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Factors decreasing Influx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82323" y="3780713"/>
            <a:ext cx="1706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Factors decreasing efflux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048256" y="2624854"/>
            <a:ext cx="583095" cy="1058315"/>
          </a:xfrm>
          <a:prstGeom prst="straightConnector1">
            <a:avLst/>
          </a:prstGeom>
          <a:ln w="57150">
            <a:solidFill>
              <a:srgbClr val="008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262840" y="2624854"/>
            <a:ext cx="533128" cy="1110011"/>
          </a:xfrm>
          <a:prstGeom prst="straightConnector1">
            <a:avLst/>
          </a:prstGeom>
          <a:ln w="57150">
            <a:solidFill>
              <a:srgbClr val="008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256524" y="2624854"/>
            <a:ext cx="357833" cy="1084752"/>
            <a:chOff x="8665693" y="2914383"/>
            <a:chExt cx="357833" cy="1084752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8844609" y="2914383"/>
              <a:ext cx="0" cy="108475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V="1">
              <a:off x="8843408" y="2779717"/>
              <a:ext cx="2403" cy="357833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356709" y="2624854"/>
            <a:ext cx="357833" cy="1084752"/>
            <a:chOff x="8665693" y="2914383"/>
            <a:chExt cx="357833" cy="1084752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8844609" y="2914383"/>
              <a:ext cx="0" cy="108475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 flipV="1">
              <a:off x="8843408" y="2779717"/>
              <a:ext cx="2403" cy="357833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15817" y="5843016"/>
            <a:ext cx="8319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 different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arrows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flow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,” and “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8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51219" y="378022"/>
            <a:ext cx="46961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Step by Step Model Design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15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095" y="1475763"/>
            <a:ext cx="878958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(in water level) 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influx – efflux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 = slope              “differential equation”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with constant influx and efflux: </a:t>
            </a:r>
            <a:r>
              <a:rPr lang="en-US" i="1" dirty="0" err="1"/>
              <a:t>dW</a:t>
            </a:r>
            <a:r>
              <a:rPr lang="en-US" dirty="0"/>
              <a:t>/</a:t>
            </a:r>
            <a:r>
              <a:rPr lang="en-US" i="1" dirty="0" err="1"/>
              <a:t>dt</a:t>
            </a:r>
            <a:r>
              <a:rPr lang="en-US" dirty="0"/>
              <a:t> = 50 – 0.5 </a:t>
            </a:r>
            <a:r>
              <a:rPr lang="en-US" i="1" dirty="0" smtClean="0"/>
              <a:t>W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every component of this equation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initial value, numerical solution; show graphs for low and high initial values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 approach of steady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state (from below and above)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variables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 that differential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equation models (or any other models)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biology are always (vast) simplifications.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185035" y="2072235"/>
            <a:ext cx="557784" cy="28346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80521" y="378022"/>
            <a:ext cx="62375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Back to Our Original Brain Question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82821" y="6448719"/>
            <a:ext cx="2057400" cy="365125"/>
          </a:xfrm>
        </p:spPr>
        <p:txBody>
          <a:bodyPr/>
          <a:lstStyle/>
          <a:p>
            <a:fld id="{554404C8-6AB2-420C-86BF-84106635CE5D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4140" y="1420043"/>
            <a:ext cx="8161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Imagine the brain does not receive enough oxygen. What does the body do?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140" y="2171583"/>
            <a:ext cx="84305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here: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Oxygen is transported by blood; exploit analogy to Lake Lanier; set up a model: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61367" y="3497717"/>
            <a:ext cx="7137673" cy="2878114"/>
            <a:chOff x="861367" y="3654729"/>
            <a:chExt cx="7137673" cy="2878114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5118519" y="4366810"/>
              <a:ext cx="1549879" cy="1"/>
            </a:xfrm>
            <a:prstGeom prst="straightConnector1">
              <a:avLst/>
            </a:prstGeom>
            <a:ln w="5715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76504" y="3654729"/>
              <a:ext cx="17066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Influx from</a:t>
              </a:r>
            </a:p>
            <a:p>
              <a:pPr algn="ctr"/>
              <a:r>
                <a:rPr lang="en-US" dirty="0" smtClean="0"/>
                <a:t>lungs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953953" y="3828015"/>
              <a:ext cx="1223840" cy="106104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/>
                  </a:solidFill>
                </a:rPr>
                <a:t>Blood Oxygen Level</a:t>
              </a:r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39866" y="3662153"/>
              <a:ext cx="1343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Efflux into</a:t>
              </a:r>
            </a:p>
            <a:p>
              <a:pPr algn="ctr"/>
              <a:r>
                <a:rPr lang="en-US" smtClean="0"/>
                <a:t>tissues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2390559" y="4372906"/>
              <a:ext cx="1549879" cy="1"/>
            </a:xfrm>
            <a:prstGeom prst="straightConnector1">
              <a:avLst/>
            </a:prstGeom>
            <a:ln w="5715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61367" y="5609513"/>
              <a:ext cx="16715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Factors increasing Influx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51516" y="5609513"/>
              <a:ext cx="16475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Factors increasing efflux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76487" y="5609513"/>
              <a:ext cx="17066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Factors decreasing Influx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82323" y="5609513"/>
              <a:ext cx="17066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Factors decreasing efflux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048256" y="4453654"/>
              <a:ext cx="583095" cy="1058315"/>
            </a:xfrm>
            <a:prstGeom prst="straightConnector1">
              <a:avLst/>
            </a:prstGeom>
            <a:ln w="57150">
              <a:solidFill>
                <a:srgbClr val="008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6262840" y="4453654"/>
              <a:ext cx="533128" cy="1110011"/>
            </a:xfrm>
            <a:prstGeom prst="straightConnector1">
              <a:avLst/>
            </a:prstGeom>
            <a:ln w="57150">
              <a:solidFill>
                <a:srgbClr val="008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256524" y="4453654"/>
              <a:ext cx="357833" cy="1084752"/>
              <a:chOff x="8665693" y="2914383"/>
              <a:chExt cx="357833" cy="1084752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 flipV="1">
                <a:off x="8844609" y="2914383"/>
                <a:ext cx="0" cy="1084752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5400000" flipV="1">
                <a:off x="8843408" y="2779717"/>
                <a:ext cx="2403" cy="357833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5356709" y="4453654"/>
              <a:ext cx="357833" cy="1084752"/>
              <a:chOff x="8665693" y="2914383"/>
              <a:chExt cx="357833" cy="1084752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V="1">
                <a:off x="8844609" y="2914383"/>
                <a:ext cx="0" cy="1084752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5400000" flipV="1">
                <a:off x="8843408" y="2779717"/>
                <a:ext cx="2403" cy="357833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0912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305810" y="378022"/>
            <a:ext cx="25869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Infuse Biology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1820" y="1475763"/>
            <a:ext cx="75584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Facts about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 blood bells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bone marrow, O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homeostasis, …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components step by step. For each component, derive an equation.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each equation: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What is the main variable?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What affects its change?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1835" y="378022"/>
            <a:ext cx="8134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Model </a:t>
            </a:r>
            <a:r>
              <a:rPr lang="en-US" sz="3200" b="1" dirty="0"/>
              <a:t>of O</a:t>
            </a:r>
            <a:r>
              <a:rPr lang="en-US" sz="3200" b="1" baseline="-25000" dirty="0"/>
              <a:t>2</a:t>
            </a:r>
            <a:r>
              <a:rPr lang="en-US" sz="3200" b="1" dirty="0"/>
              <a:t> Homeostasis </a:t>
            </a:r>
            <a:r>
              <a:rPr lang="en-US" sz="3200" b="1" dirty="0" smtClean="0"/>
              <a:t>Becomes </a:t>
            </a:r>
            <a:r>
              <a:rPr lang="en-US" sz="3200" b="1" dirty="0"/>
              <a:t>Our Reality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18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1562" y="2126803"/>
            <a:ext cx="2890840" cy="1231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091087" y="2153962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745897" y="4109268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969301" y="4212778"/>
            <a:ext cx="1549879" cy="1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98573" y="3781818"/>
            <a:ext cx="0" cy="957513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4"/>
          </p:cNvCxnSpPr>
          <p:nvPr/>
        </p:nvCxnSpPr>
        <p:spPr>
          <a:xfrm>
            <a:off x="4508804" y="2676216"/>
            <a:ext cx="531" cy="1433050"/>
          </a:xfrm>
          <a:prstGeom prst="straightConnector1">
            <a:avLst/>
          </a:prstGeom>
          <a:ln w="57150">
            <a:solidFill>
              <a:srgbClr val="008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26087" y="2971505"/>
            <a:ext cx="982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Uptake in lungs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84153" y="4405451"/>
            <a:ext cx="1453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Low levels lead to EPO production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5638" y="3208790"/>
            <a:ext cx="1747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EPO increases RBC production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61525" y="4354916"/>
            <a:ext cx="982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 in tissues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662480" y="4330014"/>
            <a:ext cx="2633296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98573" y="5459653"/>
            <a:ext cx="0" cy="957513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666240" y="4135498"/>
            <a:ext cx="2251" cy="3890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018398" y="2177307"/>
            <a:ext cx="20369" cy="2540475"/>
          </a:xfrm>
          <a:prstGeom prst="straightConnector1">
            <a:avLst/>
          </a:prstGeom>
          <a:ln w="57150">
            <a:solidFill>
              <a:srgbClr val="008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5295776" y="3837536"/>
            <a:ext cx="1673525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O2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661811" y="4717782"/>
            <a:ext cx="1673525" cy="741871"/>
          </a:xfrm>
          <a:prstGeom prst="round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EPO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45565" y="1596278"/>
            <a:ext cx="1164566" cy="106104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Stem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Cells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926521" y="1615167"/>
            <a:ext cx="1164566" cy="10610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RBCs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65024" y="1438169"/>
            <a:ext cx="1706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RBC production in bone marrow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03290" y="1445593"/>
            <a:ext cx="1343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RBC death in spleen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18398" y="5656411"/>
            <a:ext cx="66543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err="1"/>
              <a:t>dRBC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	</a:t>
            </a:r>
            <a:r>
              <a:rPr lang="en-US" dirty="0" smtClean="0"/>
              <a:t>= a1 </a:t>
            </a:r>
            <a:r>
              <a:rPr lang="en-US" dirty="0"/>
              <a:t>* SC * </a:t>
            </a:r>
            <a:r>
              <a:rPr lang="en-US" dirty="0" smtClean="0"/>
              <a:t>(1 + 0.5 EPO</a:t>
            </a:r>
            <a:r>
              <a:rPr lang="en-US" baseline="30000" dirty="0" smtClean="0"/>
              <a:t>4</a:t>
            </a:r>
            <a:r>
              <a:rPr lang="en-US" dirty="0" smtClean="0"/>
              <a:t> / (6</a:t>
            </a:r>
            <a:r>
              <a:rPr lang="en-US" baseline="30000" dirty="0" smtClean="0"/>
              <a:t>4</a:t>
            </a:r>
            <a:r>
              <a:rPr lang="en-US" dirty="0" smtClean="0"/>
              <a:t> + EPO</a:t>
            </a:r>
            <a:r>
              <a:rPr lang="en-US" baseline="30000" dirty="0" smtClean="0"/>
              <a:t>4</a:t>
            </a:r>
            <a:r>
              <a:rPr lang="en-US" dirty="0" smtClean="0"/>
              <a:t>)) – b1 </a:t>
            </a:r>
            <a:r>
              <a:rPr lang="en-US" dirty="0"/>
              <a:t>* </a:t>
            </a:r>
            <a:r>
              <a:rPr lang="en-US" dirty="0" smtClean="0"/>
              <a:t>RBC</a:t>
            </a:r>
          </a:p>
          <a:p>
            <a:r>
              <a:rPr lang="en-US" dirty="0" smtClean="0"/>
              <a:t>	dO2/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  <a:r>
              <a:rPr lang="en-US" dirty="0"/>
              <a:t>	= </a:t>
            </a:r>
            <a:r>
              <a:rPr lang="en-US" dirty="0" smtClean="0"/>
              <a:t>a2 </a:t>
            </a:r>
            <a:r>
              <a:rPr lang="en-US" dirty="0"/>
              <a:t>* </a:t>
            </a:r>
            <a:r>
              <a:rPr lang="en-US" dirty="0" smtClean="0"/>
              <a:t>RBC   –  </a:t>
            </a:r>
            <a:r>
              <a:rPr lang="en-US" dirty="0"/>
              <a:t>b2 * </a:t>
            </a:r>
            <a:r>
              <a:rPr lang="en-US" dirty="0" smtClean="0"/>
              <a:t>O2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dEPO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  <a:r>
              <a:rPr lang="en-US" dirty="0"/>
              <a:t>	= </a:t>
            </a:r>
            <a:r>
              <a:rPr lang="en-US" dirty="0" smtClean="0"/>
              <a:t>a3 </a:t>
            </a:r>
            <a:r>
              <a:rPr lang="en-US" dirty="0"/>
              <a:t>* </a:t>
            </a:r>
            <a:r>
              <a:rPr lang="en-US" dirty="0" smtClean="0"/>
              <a:t>O2</a:t>
            </a:r>
            <a:r>
              <a:rPr lang="en-US" baseline="30000" dirty="0" smtClean="0"/>
              <a:t>g3</a:t>
            </a:r>
            <a:r>
              <a:rPr lang="en-US" dirty="0" smtClean="0"/>
              <a:t>  –  </a:t>
            </a:r>
            <a:r>
              <a:rPr lang="en-US" dirty="0"/>
              <a:t>b3 * </a:t>
            </a:r>
            <a:r>
              <a:rPr lang="en-US" dirty="0" smtClean="0"/>
              <a:t>EPO</a:t>
            </a:r>
          </a:p>
        </p:txBody>
      </p:sp>
    </p:spTree>
    <p:extLst>
      <p:ext uri="{BB962C8B-B14F-4D97-AF65-F5344CB8AC3E}">
        <p14:creationId xmlns:p14="http://schemas.microsoft.com/office/powerpoint/2010/main" val="173142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74223" y="344335"/>
            <a:ext cx="33804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Model Simulations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1820" y="1475763"/>
            <a:ext cx="728917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 working computer code (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Python)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how to change model components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 predictions before simulations are run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Compare expectations and results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 unexpected outcomes, as well as overshoots etc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Solidify learning through projects, homework, question on an exam,…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How do you account for breathing rate?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692538" y="378022"/>
            <a:ext cx="18135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Preamble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2</a:t>
            </a:fld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54250" y="1538287"/>
            <a:ext cx="4635500" cy="4252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ヒラギノ角ゴ Pro W3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ヒラギノ角ゴ Pro W3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ヒラギノ角ゴ Pro W3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ヒラギノ角ゴ Pro W3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ヒラギノ角ゴ Pro W3" pitchFamily="-6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ヒラギノ角ゴ Pro W3" pitchFamily="-6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ヒラギノ角ゴ Pro W3" pitchFamily="-6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ヒラギノ角ゴ Pro W3" pitchFamily="-6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ヒラギノ角ゴ Pro W3" pitchFamily="-64" charset="-128"/>
                <a:cs typeface="+mn-cs"/>
              </a:defRPr>
            </a:lvl9pPr>
          </a:lstStyle>
          <a:p>
            <a:pPr algn="ctr" eaLnBrk="1" hangingPunct="1">
              <a:lnSpc>
                <a:spcPct val="125000"/>
              </a:lnSpc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College I was told that </a:t>
            </a:r>
          </a:p>
          <a:p>
            <a:pPr algn="ctr" eaLnBrk="1" hangingPunct="1">
              <a:lnSpc>
                <a:spcPct val="125000"/>
              </a:lnSpc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Biology was too complicated</a:t>
            </a:r>
          </a:p>
          <a:p>
            <a:pPr algn="ctr" eaLnBrk="1" hangingPunct="1">
              <a:lnSpc>
                <a:spcPct val="125000"/>
              </a:lnSpc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to use Math.</a:t>
            </a:r>
          </a:p>
          <a:p>
            <a:pPr algn="ctr" eaLnBrk="1" hangingPunct="1">
              <a:lnSpc>
                <a:spcPct val="125000"/>
              </a:lnSpc>
              <a:defRPr/>
            </a:pPr>
            <a:endParaRPr lang="en-US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ctr" eaLnBrk="1" hangingPunct="1">
              <a:lnSpc>
                <a:spcPct val="125000"/>
              </a:lnSpc>
              <a:defRPr/>
            </a:pPr>
            <a:r>
              <a:rPr lang="en-US" altLang="en-US" sz="28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We have learned by now that </a:t>
            </a:r>
          </a:p>
          <a:p>
            <a:pPr algn="ctr" eaLnBrk="1" hangingPunct="1">
              <a:lnSpc>
                <a:spcPct val="125000"/>
              </a:lnSpc>
              <a:defRPr/>
            </a:pPr>
            <a:r>
              <a:rPr lang="en-US" altLang="en-US" sz="28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Biology is too complicated</a:t>
            </a:r>
          </a:p>
          <a:p>
            <a:pPr algn="ctr" eaLnBrk="1" hangingPunct="1">
              <a:lnSpc>
                <a:spcPct val="125000"/>
              </a:lnSpc>
              <a:defRPr/>
            </a:pPr>
            <a:r>
              <a:rPr lang="en-US" altLang="en-US" sz="2800" b="1" i="1" dirty="0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not</a:t>
            </a:r>
            <a:r>
              <a:rPr lang="en-US" altLang="en-US" sz="28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to use Math</a:t>
            </a:r>
            <a:r>
              <a:rPr lang="en-US" altLang="en-US" sz="2800" b="1" i="1" dirty="0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</a:t>
            </a:r>
          </a:p>
          <a:p>
            <a:pPr algn="ctr" eaLnBrk="1" hangingPunct="1">
              <a:defRPr/>
            </a:pPr>
            <a:endParaRPr lang="en-US" altLang="en-US" sz="2800" b="1" i="1" dirty="0">
              <a:solidFill>
                <a:srgbClr val="66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4" name="Arc 13"/>
          <p:cNvSpPr/>
          <p:nvPr/>
        </p:nvSpPr>
        <p:spPr bwMode="auto">
          <a:xfrm flipH="1">
            <a:off x="3967956" y="1143000"/>
            <a:ext cx="6542088" cy="9906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Cloud 14"/>
          <p:cNvSpPr/>
          <p:nvPr/>
        </p:nvSpPr>
        <p:spPr bwMode="auto">
          <a:xfrm>
            <a:off x="6889750" y="622128"/>
            <a:ext cx="2178050" cy="1074737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849438">
            <a:off x="7292345" y="753867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…last</a:t>
            </a:r>
          </a:p>
          <a:p>
            <a:r>
              <a:rPr lang="en-US" dirty="0" smtClean="0"/>
              <a:t>millennium!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10058" y="378022"/>
            <a:ext cx="75784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Project 2:  Modeling </a:t>
            </a:r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 a Lab Research Class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1820" y="1475763"/>
            <a:ext cx="390363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Uptake of metals by plants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Role of antibiotics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Role of competition for transporters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see Poster (Kumbale et al.)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923163" y="3992475"/>
            <a:ext cx="557784" cy="28346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430479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57212" y="276426"/>
            <a:ext cx="568418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Project 2: Semester-Long Course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(Seniors </a:t>
            </a:r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 Graduate Students)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686" y="1725293"/>
            <a:ext cx="87460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Taught numerous times to first-year graduate students in biomedical engineering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a single disease (e.g., cystic fibrosis,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sickle cell anemia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HIV/AIDS, …)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	Understand and articulate fundamental issues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modeling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	Be able to read, evaluate, and review a modeling or experimental paper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critically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	Be able to pose a well-developed research question that can be addressed through mathematical modeling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	Have an understanding and appreciation for the value and limitations of mathematical modeling and quantitative approaches to biomedical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4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22547" y="378022"/>
            <a:ext cx="69535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Syllabus “Upside Down Modeling Class”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22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1821" y="1475763"/>
            <a:ext cx="80404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Present medical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details of the disease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class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key papers, to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discussed later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 class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very simple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fully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class with easy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(PLAS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could you Python 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Glowscript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 QUBES Jupiter Notebook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Start changing the model in Week 1 or 2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Toggle between biomedical classes (disease facts)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modeling classes (techniques)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4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22547" y="378022"/>
            <a:ext cx="69535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Syllabus “Upside Down Modeling Class”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23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1821" y="1475763"/>
            <a:ext cx="80404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Starting ~ halftime: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self-organize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into groups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self-chosen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VERY flexible: model extension, model of a different aspect, different model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type,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…;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Absolutely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flexible: Model has to address disease of the semester</a:t>
            </a:r>
          </a:p>
          <a:p>
            <a:pPr marL="0"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Rest of the semester: additional techniques and “Master-class style” in music</a:t>
            </a:r>
          </a:p>
          <a:p>
            <a:pPr marL="0"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Open discussion of biomedical and modeling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reasonableness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Outcome: one model with analysis per group</a:t>
            </a:r>
          </a:p>
        </p:txBody>
      </p:sp>
    </p:spTree>
    <p:extLst>
      <p:ext uri="{BB962C8B-B14F-4D97-AF65-F5344CB8AC3E}">
        <p14:creationId xmlns:p14="http://schemas.microsoft.com/office/powerpoint/2010/main" val="25171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915807" y="378022"/>
            <a:ext cx="53669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Self-Chosen Modeling Projects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24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388" y="1448331"/>
            <a:ext cx="772699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Unexpectedly Low Erythropoietin Levels in Sickle Cell Anemia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Dynamic Model of Sickle Cell Hemoglobin Polymerization in a Red Blood Cell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Agent-Based Approach to Modeling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Vaso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-Occlusion Formation during Sickle Cell Anemia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Quantification of the Progression of Avascular Necrosis in Sickle Cell Disease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Computational Model of Treatment for Renal Damage from Sickle Cell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Computational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to Understand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Therapeutic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Mechanism of Carbon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Monoxide in Sickle Cell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Effects of Bicarbonate Treatment for the Sickle Cell Crisis</a:t>
            </a: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02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1478" y="378022"/>
            <a:ext cx="46556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Summary and Conclusions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25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1820" y="1475763"/>
            <a:ext cx="658834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It’s difficult to change a firm mindset, such as: “math is hard” 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“biology is doing just fine with reductionism”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have different backgrounds, needs, and ambitions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Ideally, a department will offer a range of options, from: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1. Mention of “new biology”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Modules within existing classes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Research options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Classes on math / comp / systems biology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Curriculum with focus or minor 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It’s challenging, but needs to be done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Once students’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reservations fade,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systems biology is fun!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944745" y="378022"/>
            <a:ext cx="3309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Guiding Questions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2845" y="1407466"/>
            <a:ext cx="77255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we change the current biomedical mindset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reductionism to systems thinking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 startAt="2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we foster a new genre of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bidialectical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individuals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who have the cognitive flexibility to reach across traditional scientific boundaries between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life sciences and the computational and engineering sciences?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 startAt="2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 startAt="3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newcomers entering the field of biological systems analysis be trained to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acquire and master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with reasonable effort, what they need to know?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 startAt="3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 startAt="4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we teach students to evaluate the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the abundant information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that is readily available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buAutoNum type="arabicPeriod" startAt="4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0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147" y="378022"/>
            <a:ext cx="41822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Well-Known Challenges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2845" y="1407466"/>
            <a:ext cx="77255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are attracted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computational methods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enroll in the same classes come from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distinctly different backgrounds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are interested in acquiring quite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degrees of knowledge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(from casual “what is this all about” to a research major).</a:t>
            </a:r>
          </a:p>
          <a:p>
            <a:pPr marL="457200" lvl="0" indent="-4572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field has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parent disciplines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which no student can master with any degree of completeness.</a:t>
            </a:r>
          </a:p>
          <a:p>
            <a:pPr marL="457200" lvl="0" indent="-4572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curricula are full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with “absolutely necessary” courses already.</a:t>
            </a:r>
          </a:p>
        </p:txBody>
      </p:sp>
    </p:spTree>
    <p:extLst>
      <p:ext uri="{BB962C8B-B14F-4D97-AF65-F5344CB8AC3E}">
        <p14:creationId xmlns:p14="http://schemas.microsoft.com/office/powerpoint/2010/main" val="41443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62096" y="378022"/>
            <a:ext cx="38743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Range of Engagement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1820" y="1475762"/>
            <a:ext cx="659650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Mention in biology / math / bioengineering / … class that there is a new interface between life sciences and computational sciences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Module(s) for a single class period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Module(s) for several class periods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Dedicated course on “computational systems biology”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Full multi-semester curriculum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7496014" y="1634836"/>
            <a:ext cx="746159" cy="3528291"/>
          </a:xfrm>
          <a:prstGeom prst="flowChartExtra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erge 3"/>
          <p:cNvSpPr/>
          <p:nvPr/>
        </p:nvSpPr>
        <p:spPr>
          <a:xfrm>
            <a:off x="7222836" y="5163127"/>
            <a:ext cx="1292514" cy="633272"/>
          </a:xfrm>
          <a:prstGeom prst="flowChartMerge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55685" y="378022"/>
            <a:ext cx="50872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Domain of Educational Goals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6</a:t>
            </a:fld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87777" y="1532232"/>
            <a:ext cx="15775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Biology</a:t>
            </a:r>
          </a:p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Biochemistry</a:t>
            </a:r>
            <a:endParaRPr lang="en-US" altLang="en-US" sz="2000" b="1" dirty="0">
              <a:solidFill>
                <a:srgbClr val="000066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42276" y="4946362"/>
            <a:ext cx="158254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Mathematics</a:t>
            </a:r>
          </a:p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Physics</a:t>
            </a:r>
            <a:endParaRPr lang="en-US" altLang="en-US" sz="2000" b="1" dirty="0">
              <a:solidFill>
                <a:srgbClr val="000066"/>
              </a:solidFill>
            </a:endParaRPr>
          </a:p>
          <a:p>
            <a:pPr algn="ctr"/>
            <a:r>
              <a:rPr lang="en-US" altLang="en-US" sz="2000" b="1" dirty="0">
                <a:solidFill>
                  <a:srgbClr val="000066"/>
                </a:solidFill>
              </a:rPr>
              <a:t>Engineering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806731" y="5103356"/>
            <a:ext cx="13905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Computing</a:t>
            </a:r>
            <a:endParaRPr lang="en-US" altLang="en-US" sz="2000" b="1" dirty="0">
              <a:solidFill>
                <a:srgbClr val="000066"/>
              </a:solidFill>
            </a:endParaRPr>
          </a:p>
          <a:p>
            <a:pPr algn="ctr"/>
            <a:r>
              <a:rPr lang="en-US" altLang="en-US" sz="2000" b="1" dirty="0">
                <a:solidFill>
                  <a:srgbClr val="000066"/>
                </a:solidFill>
              </a:rPr>
              <a:t>Informatics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641600" y="2498725"/>
            <a:ext cx="3810000" cy="2971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13" y="2724150"/>
            <a:ext cx="12477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0" y="2730500"/>
            <a:ext cx="12477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4292600"/>
            <a:ext cx="12477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3778250"/>
            <a:ext cx="12477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96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C 0.03021 0.00092 0.06076 0.00254 0.08125 0.01134 C 0.10173 0.01967 0.10712 0.02013 0.12326 0.05162 C 0.13923 0.0831 0.17864 0.16412 0.17743 0.19953 C 0.17621 0.23541 0.13663 0.25833 0.11649 0.26527 C 0.09635 0.27199 0.06371 0.25277 0.05677 0.24189 C 0.04982 0.23032 0.06701 0.20439 0.07448 0.19791 C 0.08194 0.19143 0.09496 0.1949 0.10156 0.203 C 0.10816 0.21111 0.1217 0.23588 0.11371 0.24675 C 0.10573 0.25787 0.08107 0.26527 0.05416 0.26875 C 0.02726 0.27199 -0.01771 0.26713 -0.0474 0.26666 C -0.07726 0.26666 -0.11077 0.27291 -0.12465 0.26666 C -0.13854 0.26088 -0.13351 0.2375 -0.13143 0.22986 C -0.12934 0.22222 -0.11945 0.21759 -0.1125 0.22175 C -0.10556 0.22546 -0.09063 0.24537 -0.08941 0.25347 C -0.0882 0.26111 -0.09636 0.26597 -0.10573 0.26875 C -0.11493 0.27106 -0.14149 0.27777 -0.14497 0.26666 C -0.14827 0.25648 -0.14236 0.22731 -0.12604 0.20625 C -0.10955 0.18518 -0.075 0.15463 -0.04618 0.13935 C -0.01719 0.12361 0.0151 0.11759 0.04739 0.11226 " pathEditMode="relative" rAng="0" ptsTypes="aaaaaaaaaaaaaaaaaa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7969" y="792432"/>
            <a:ext cx="3851291" cy="17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19054" y="205799"/>
            <a:ext cx="34049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Expected Expertise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8165" y="6467183"/>
            <a:ext cx="2057400" cy="365125"/>
          </a:xfrm>
        </p:spPr>
        <p:txBody>
          <a:bodyPr/>
          <a:lstStyle/>
          <a:p>
            <a:fld id="{554404C8-6AB2-420C-86BF-84106635CE5D}" type="slidenum">
              <a:rPr lang="en-US" smtClean="0"/>
              <a:t>7</a:t>
            </a:fld>
            <a:endParaRPr lang="en-US"/>
          </a:p>
        </p:txBody>
      </p:sp>
      <p:sp>
        <p:nvSpPr>
          <p:cNvPr id="2049" name="AutoShape 23"/>
          <p:cNvSpPr>
            <a:spLocks noChangeAspect="1" noChangeArrowheads="1" noTextEdit="1"/>
          </p:cNvSpPr>
          <p:nvPr/>
        </p:nvSpPr>
        <p:spPr bwMode="auto">
          <a:xfrm>
            <a:off x="888783" y="349388"/>
            <a:ext cx="3462338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50" name="Group 28"/>
          <p:cNvGrpSpPr>
            <a:grpSpLocks/>
          </p:cNvGrpSpPr>
          <p:nvPr/>
        </p:nvGrpSpPr>
        <p:grpSpPr bwMode="auto">
          <a:xfrm>
            <a:off x="1599983" y="851038"/>
            <a:ext cx="1762125" cy="1468437"/>
            <a:chOff x="2252" y="1299"/>
            <a:chExt cx="1110" cy="925"/>
          </a:xfrm>
        </p:grpSpPr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" y="1299"/>
              <a:ext cx="1110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" y="1299"/>
              <a:ext cx="1110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Freeform 27"/>
            <p:cNvSpPr>
              <a:spLocks/>
            </p:cNvSpPr>
            <p:nvPr/>
          </p:nvSpPr>
          <p:spPr bwMode="auto">
            <a:xfrm>
              <a:off x="2252" y="1299"/>
              <a:ext cx="1110" cy="924"/>
            </a:xfrm>
            <a:custGeom>
              <a:avLst/>
              <a:gdLst>
                <a:gd name="T0" fmla="*/ 555 w 1110"/>
                <a:gd name="T1" fmla="*/ 0 h 924"/>
                <a:gd name="T2" fmla="*/ 0 w 1110"/>
                <a:gd name="T3" fmla="*/ 924 h 924"/>
                <a:gd name="T4" fmla="*/ 1110 w 1110"/>
                <a:gd name="T5" fmla="*/ 924 h 924"/>
                <a:gd name="T6" fmla="*/ 555 w 1110"/>
                <a:gd name="T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0" h="924">
                  <a:moveTo>
                    <a:pt x="555" y="0"/>
                  </a:moveTo>
                  <a:lnTo>
                    <a:pt x="0" y="924"/>
                  </a:lnTo>
                  <a:lnTo>
                    <a:pt x="1110" y="924"/>
                  </a:lnTo>
                  <a:lnTo>
                    <a:pt x="555" y="0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7" name="Group 35"/>
          <p:cNvGrpSpPr>
            <a:grpSpLocks/>
          </p:cNvGrpSpPr>
          <p:nvPr/>
        </p:nvGrpSpPr>
        <p:grpSpPr bwMode="auto">
          <a:xfrm>
            <a:off x="2165133" y="1424125"/>
            <a:ext cx="133350" cy="147637"/>
            <a:chOff x="2608" y="1660"/>
            <a:chExt cx="84" cy="93"/>
          </a:xfrm>
        </p:grpSpPr>
        <p:sp>
          <p:nvSpPr>
            <p:cNvPr id="2064" name="Oval 33"/>
            <p:cNvSpPr>
              <a:spLocks noChangeArrowheads="1"/>
            </p:cNvSpPr>
            <p:nvPr/>
          </p:nvSpPr>
          <p:spPr bwMode="auto">
            <a:xfrm>
              <a:off x="2608" y="1660"/>
              <a:ext cx="84" cy="9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Oval 34"/>
            <p:cNvSpPr>
              <a:spLocks noChangeArrowheads="1"/>
            </p:cNvSpPr>
            <p:nvPr/>
          </p:nvSpPr>
          <p:spPr bwMode="auto">
            <a:xfrm>
              <a:off x="2608" y="1660"/>
              <a:ext cx="83" cy="93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8" name="Group 38"/>
          <p:cNvGrpSpPr>
            <a:grpSpLocks/>
          </p:cNvGrpSpPr>
          <p:nvPr/>
        </p:nvGrpSpPr>
        <p:grpSpPr bwMode="auto">
          <a:xfrm>
            <a:off x="2473108" y="1840050"/>
            <a:ext cx="133350" cy="146050"/>
            <a:chOff x="2802" y="1922"/>
            <a:chExt cx="84" cy="92"/>
          </a:xfrm>
        </p:grpSpPr>
        <p:sp>
          <p:nvSpPr>
            <p:cNvPr id="2062" name="Oval 36"/>
            <p:cNvSpPr>
              <a:spLocks noChangeArrowheads="1"/>
            </p:cNvSpPr>
            <p:nvPr/>
          </p:nvSpPr>
          <p:spPr bwMode="auto">
            <a:xfrm>
              <a:off x="2802" y="1922"/>
              <a:ext cx="84" cy="92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Oval 37"/>
            <p:cNvSpPr>
              <a:spLocks noChangeArrowheads="1"/>
            </p:cNvSpPr>
            <p:nvPr/>
          </p:nvSpPr>
          <p:spPr bwMode="auto">
            <a:xfrm>
              <a:off x="2802" y="1922"/>
              <a:ext cx="84" cy="92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9" name="Group 41"/>
          <p:cNvGrpSpPr>
            <a:grpSpLocks/>
          </p:cNvGrpSpPr>
          <p:nvPr/>
        </p:nvGrpSpPr>
        <p:grpSpPr bwMode="auto">
          <a:xfrm>
            <a:off x="1946058" y="2011500"/>
            <a:ext cx="131763" cy="146050"/>
            <a:chOff x="2470" y="2030"/>
            <a:chExt cx="83" cy="92"/>
          </a:xfrm>
        </p:grpSpPr>
        <p:sp>
          <p:nvSpPr>
            <p:cNvPr id="2060" name="Oval 39"/>
            <p:cNvSpPr>
              <a:spLocks noChangeArrowheads="1"/>
            </p:cNvSpPr>
            <p:nvPr/>
          </p:nvSpPr>
          <p:spPr bwMode="auto">
            <a:xfrm>
              <a:off x="2470" y="2030"/>
              <a:ext cx="83" cy="92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Oval 40"/>
            <p:cNvSpPr>
              <a:spLocks noChangeArrowheads="1"/>
            </p:cNvSpPr>
            <p:nvPr/>
          </p:nvSpPr>
          <p:spPr bwMode="auto">
            <a:xfrm>
              <a:off x="2470" y="2030"/>
              <a:ext cx="83" cy="92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784560" y="87784"/>
            <a:ext cx="15775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Biology</a:t>
            </a:r>
          </a:p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Biochemistry</a:t>
            </a:r>
            <a:endParaRPr lang="en-US" altLang="en-US" sz="2000" b="1" dirty="0">
              <a:solidFill>
                <a:srgbClr val="000066"/>
              </a:solidFill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26649" y="1803559"/>
            <a:ext cx="158254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Mathematics</a:t>
            </a:r>
          </a:p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Physics</a:t>
            </a:r>
            <a:endParaRPr lang="en-US" altLang="en-US" sz="2000" b="1" dirty="0">
              <a:solidFill>
                <a:srgbClr val="000066"/>
              </a:solidFill>
            </a:endParaRPr>
          </a:p>
          <a:p>
            <a:pPr algn="ctr"/>
            <a:r>
              <a:rPr lang="en-US" altLang="en-US" sz="2000" b="1" dirty="0">
                <a:solidFill>
                  <a:srgbClr val="000066"/>
                </a:solidFill>
              </a:rPr>
              <a:t>Engineering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3477172" y="1960553"/>
            <a:ext cx="13905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000066"/>
                </a:solidFill>
              </a:rPr>
              <a:t>Computing</a:t>
            </a:r>
            <a:endParaRPr lang="en-US" altLang="en-US" sz="2000" b="1" dirty="0">
              <a:solidFill>
                <a:srgbClr val="000066"/>
              </a:solidFill>
            </a:endParaRPr>
          </a:p>
          <a:p>
            <a:pPr algn="ctr"/>
            <a:r>
              <a:rPr lang="en-US" altLang="en-US" sz="2000" b="1" dirty="0">
                <a:solidFill>
                  <a:srgbClr val="000066"/>
                </a:solidFill>
              </a:rPr>
              <a:t>Informatics</a:t>
            </a:r>
          </a:p>
        </p:txBody>
      </p:sp>
      <p:sp>
        <p:nvSpPr>
          <p:cNvPr id="2068" name="AutoShape 43"/>
          <p:cNvSpPr>
            <a:spLocks noChangeAspect="1" noChangeArrowheads="1" noTextEdit="1"/>
          </p:cNvSpPr>
          <p:nvPr/>
        </p:nvSpPr>
        <p:spPr bwMode="auto">
          <a:xfrm>
            <a:off x="4743366" y="3449345"/>
            <a:ext cx="3871913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5" name="Picture 18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160" y="3354690"/>
            <a:ext cx="4026939" cy="2898324"/>
          </a:xfrm>
          <a:prstGeom prst="rect">
            <a:avLst/>
          </a:prstGeom>
          <a:noFill/>
          <a:ln>
            <a:noFill/>
          </a:ln>
        </p:spPr>
      </p:pic>
      <p:sp>
        <p:nvSpPr>
          <p:cNvPr id="2270" name="Bent Arrow 2269"/>
          <p:cNvSpPr/>
          <p:nvPr/>
        </p:nvSpPr>
        <p:spPr>
          <a:xfrm rot="5400000">
            <a:off x="5246070" y="1189313"/>
            <a:ext cx="1514764" cy="1722582"/>
          </a:xfrm>
          <a:prstGeom prst="bentArrow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271" name="Picture 22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6049" y="5891502"/>
            <a:ext cx="1809750" cy="809625"/>
          </a:xfrm>
          <a:prstGeom prst="rect">
            <a:avLst/>
          </a:prstGeom>
        </p:spPr>
      </p:pic>
      <p:pic>
        <p:nvPicPr>
          <p:cNvPr id="2272" name="Picture 22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08617" y="4573515"/>
            <a:ext cx="1743075" cy="1219200"/>
          </a:xfrm>
          <a:prstGeom prst="rect">
            <a:avLst/>
          </a:prstGeom>
        </p:spPr>
      </p:pic>
      <p:pic>
        <p:nvPicPr>
          <p:cNvPr id="2273" name="Picture 22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8517" y="4432146"/>
            <a:ext cx="146685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0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926643" y="378022"/>
            <a:ext cx="5345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Three Very Different Examples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484" y="1978683"/>
            <a:ext cx="869981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One-class module (revisited in different classes)		    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detail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Modeling as a complement to laboratory research             	     Poster (Kumbale)</a:t>
            </a:r>
          </a:p>
          <a:p>
            <a:pPr marL="342900" indent="-3429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Entire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 focusing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disease			     overview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364224" y="3127248"/>
            <a:ext cx="557784" cy="28346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364224" y="2026515"/>
            <a:ext cx="557784" cy="28346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364224" y="4210966"/>
            <a:ext cx="557784" cy="28346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994" y="7788"/>
            <a:ext cx="9144000" cy="6858000"/>
          </a:xfrm>
          <a:prstGeom prst="rect">
            <a:avLst/>
          </a:prstGeom>
          <a:gradFill rotWithShape="1">
            <a:gsLst>
              <a:gs pos="0">
                <a:srgbClr val="FEEFCA"/>
              </a:gs>
              <a:gs pos="50000">
                <a:schemeClr val="bg1"/>
              </a:gs>
              <a:gs pos="100000">
                <a:srgbClr val="FEEFCA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" name="Picture 682" descr="MC9000012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1" y="1051786"/>
            <a:ext cx="7924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1831" y="378022"/>
            <a:ext cx="77549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Single-Session Module: Oxygen Homeostasis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4C8-6AB2-420C-86BF-84106635CE5D}" type="slidenum">
              <a:rPr lang="en-US" smtClean="0"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6644" y="1475763"/>
            <a:ext cx="663515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Context: </a:t>
            </a:r>
            <a:endParaRPr lang="en-US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Introductory Biology class 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Spelman College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Large class in several sections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former college calculus, physics, or computing courses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Ideas: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Module should have relevance to students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occurs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effectively if it is hands-on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Mastery through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repetition in new contexts: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evisit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same topic in math and computing courses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10934</TotalTime>
  <Words>1182</Words>
  <Application>Microsoft Office PowerPoint</Application>
  <PresentationFormat>On-screen Show (4:3)</PresentationFormat>
  <Paragraphs>357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ヒラギノ角ゴ Pro W3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GT - Biomedical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Voit, Eberhard O</dc:creator>
  <cp:lastModifiedBy>Voit, Eberhard O</cp:lastModifiedBy>
  <cp:revision>163</cp:revision>
  <dcterms:created xsi:type="dcterms:W3CDTF">2016-01-15T19:04:45Z</dcterms:created>
  <dcterms:modified xsi:type="dcterms:W3CDTF">2019-07-18T22:01:47Z</dcterms:modified>
</cp:coreProperties>
</file>