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77" r:id="rId5"/>
    <p:sldId id="278" r:id="rId6"/>
    <p:sldId id="279" r:id="rId7"/>
    <p:sldId id="259" r:id="rId8"/>
    <p:sldId id="280" r:id="rId9"/>
    <p:sldId id="281" r:id="rId10"/>
    <p:sldId id="282" r:id="rId11"/>
    <p:sldId id="283" r:id="rId12"/>
    <p:sldId id="285" r:id="rId13"/>
    <p:sldId id="293" r:id="rId14"/>
    <p:sldId id="292" r:id="rId15"/>
    <p:sldId id="291" r:id="rId16"/>
    <p:sldId id="263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D54027-37AA-6743-833E-9F2614A438F0}">
          <p14:sldIdLst>
            <p14:sldId id="256"/>
            <p14:sldId id="275"/>
            <p14:sldId id="276"/>
            <p14:sldId id="277"/>
            <p14:sldId id="278"/>
            <p14:sldId id="279"/>
            <p14:sldId id="259"/>
            <p14:sldId id="280"/>
            <p14:sldId id="281"/>
            <p14:sldId id="282"/>
            <p14:sldId id="283"/>
            <p14:sldId id="285"/>
            <p14:sldId id="293"/>
            <p14:sldId id="292"/>
            <p14:sldId id="291"/>
            <p14:sldId id="26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0714"/>
  </p:normalViewPr>
  <p:slideViewPr>
    <p:cSldViewPr snapToGrid="0" snapToObjects="1" showGuides="1">
      <p:cViewPr varScale="1">
        <p:scale>
          <a:sx n="82" d="100"/>
          <a:sy n="82" d="100"/>
        </p:scale>
        <p:origin x="1064" y="16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4DBD4-C54C-2C47-9655-003952AD4984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5010F-59DB-9F4C-BEF7-80FB5EFB8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6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5010F-59DB-9F4C-BEF7-80FB5EFB8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3B46B-533A-46E2-BAC0-F48648D2C74C}" type="slidenum">
              <a:rPr lang="en-US"/>
              <a:pPr/>
              <a:t>11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 (Hebrew)" charset="-79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6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B3B46B-533A-46E2-BAC0-F48648D2C74C}" type="slidenum">
              <a:rPr lang="en-US"/>
              <a:pPr/>
              <a:t>12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 (Hebrew)" charset="-79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501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7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71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8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46B2-7D25-9347-8058-5077DBC7B7CC}" type="datetimeFigureOut">
              <a:rPr lang="en-US" smtClean="0"/>
              <a:t>10/12/20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C1AF-3CBA-414B-8649-953268406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454" y="1718367"/>
            <a:ext cx="510909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latin typeface="Arial" charset="0"/>
                <a:ea typeface="Arial" charset="0"/>
                <a:cs typeface="Arial" charset="0"/>
              </a:rPr>
              <a:t>Biological Networks</a:t>
            </a:r>
          </a:p>
          <a:p>
            <a:endParaRPr lang="en-US" sz="4400" u="sng" dirty="0">
              <a:latin typeface="Arial" charset="0"/>
              <a:ea typeface="Arial" charset="0"/>
              <a:cs typeface="Arial" charset="0"/>
            </a:endParaRPr>
          </a:p>
          <a:p>
            <a:endParaRPr lang="en-US" sz="4400" u="sng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4545" y="413656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u="sng" dirty="0">
                <a:latin typeface="Arial" charset="0"/>
                <a:ea typeface="Arial" charset="0"/>
                <a:cs typeface="Arial" charset="0"/>
              </a:rPr>
              <a:t>Soma Ghosh</a:t>
            </a:r>
          </a:p>
          <a:p>
            <a:pPr algn="r"/>
            <a:r>
              <a:rPr lang="en-US" u="sng" dirty="0">
                <a:latin typeface="Arial" charset="0"/>
                <a:ea typeface="Arial" charset="0"/>
                <a:cs typeface="Arial" charset="0"/>
              </a:rPr>
              <a:t>Postdoctoral Research Fellow</a:t>
            </a:r>
          </a:p>
          <a:p>
            <a:pPr algn="r"/>
            <a:r>
              <a:rPr lang="en-US" u="sng" dirty="0">
                <a:latin typeface="Arial" charset="0"/>
                <a:ea typeface="Arial" charset="0"/>
                <a:cs typeface="Arial" charset="0"/>
              </a:rPr>
              <a:t>Johns Hopkins </a:t>
            </a:r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University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6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298"/>
            <a:ext cx="8390031" cy="4370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195" y="60608"/>
            <a:ext cx="7497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Biological networks – Basic components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4556" y="1579058"/>
            <a:ext cx="38974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Nodes </a:t>
            </a:r>
            <a:r>
              <a:rPr lang="en-US" dirty="0" smtClean="0">
                <a:sym typeface="Wingdings"/>
              </a:rPr>
              <a:t> Gene/ Protein/ Metabolite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Edges  interactions (direct/indirect)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regulators 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co-expression 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similarity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metabolic pathway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Edge weights  expression levels,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           condition specific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6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ap01100"/>
          <p:cNvPicPr>
            <a:picLocks noChangeAspect="1" noChangeArrowheads="1"/>
          </p:cNvPicPr>
          <p:nvPr/>
        </p:nvPicPr>
        <p:blipFill>
          <a:blip r:embed="rId3" cstate="print"/>
          <a:srcRect l="1338" t="4851" r="2122" b="3073"/>
          <a:stretch>
            <a:fillRect/>
          </a:stretch>
        </p:blipFill>
        <p:spPr bwMode="auto">
          <a:xfrm>
            <a:off x="3577432" y="696912"/>
            <a:ext cx="5195888" cy="6002338"/>
          </a:xfrm>
          <a:prstGeom prst="rect">
            <a:avLst/>
          </a:prstGeom>
          <a:noFill/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8664316" y="6503899"/>
            <a:ext cx="24284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>
                <a:latin typeface="Times New Roman" pitchFamily="18" charset="0"/>
                <a:cs typeface="Times New Roman (Hebrew)" charset="-79"/>
              </a:rPr>
              <a:t>KEGG </a:t>
            </a:r>
            <a:r>
              <a:rPr lang="en-US" sz="1400" smtClean="0">
                <a:latin typeface="Times New Roman" pitchFamily="18" charset="0"/>
                <a:cs typeface="Times New Roman (Hebrew)" charset="-79"/>
              </a:rPr>
              <a:t>database</a:t>
            </a:r>
            <a:endParaRPr lang="en-US" sz="1400">
              <a:latin typeface="Times New Roman" pitchFamily="18" charset="0"/>
              <a:cs typeface="Times New Roman (Hebrew)" charset="-79"/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1897440"/>
            <a:ext cx="3717561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 (Hebrew)" charset="-79"/>
              </a:rPr>
              <a:t>Metabolic 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networks:</a:t>
            </a:r>
          </a:p>
          <a:p>
            <a:endParaRPr lang="en-US" sz="2400" dirty="0">
              <a:latin typeface="Times New Roman" pitchFamily="18" charset="0"/>
              <a:cs typeface="Times New Roman (Hebrew)" charset="-79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Nodes 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  <a:sym typeface="Wingdings"/>
              </a:rPr>
              <a:t>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 metabolites</a:t>
            </a:r>
          </a:p>
          <a:p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Edges 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  <a:sym typeface="Wingdings"/>
              </a:rPr>
              <a:t> metabolic reaction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195" y="60608"/>
            <a:ext cx="594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Biological networks – Examples</a:t>
            </a:r>
          </a:p>
        </p:txBody>
      </p:sp>
    </p:spTree>
    <p:extLst>
      <p:ext uri="{BB962C8B-B14F-4D97-AF65-F5344CB8AC3E}">
        <p14:creationId xmlns:p14="http://schemas.microsoft.com/office/powerpoint/2010/main" val="9022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1897440"/>
            <a:ext cx="3717561" cy="2677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Transcription Regulatory networks:</a:t>
            </a:r>
          </a:p>
          <a:p>
            <a:endParaRPr lang="en-US" sz="2400" dirty="0">
              <a:latin typeface="Times New Roman" pitchFamily="18" charset="0"/>
              <a:cs typeface="Times New Roman (Hebrew)" charset="-79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Nodes 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  <a:sym typeface="Wingdings"/>
              </a:rPr>
              <a:t>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 proteins</a:t>
            </a:r>
          </a:p>
          <a:p>
            <a:r>
              <a:rPr lang="en-US" sz="2400" dirty="0" smtClean="0">
                <a:latin typeface="Times New Roman" pitchFamily="18" charset="0"/>
                <a:cs typeface="Times New Roman (Hebrew)" charset="-79"/>
              </a:rPr>
              <a:t>Edges </a:t>
            </a:r>
            <a:r>
              <a:rPr lang="en-US" sz="2400" dirty="0" smtClean="0">
                <a:latin typeface="Times New Roman" pitchFamily="18" charset="0"/>
                <a:cs typeface="Times New Roman (Hebrew)" charset="-79"/>
                <a:sym typeface="Wingdings"/>
              </a:rPr>
              <a:t> regulator</a:t>
            </a:r>
          </a:p>
          <a:p>
            <a:r>
              <a:rPr lang="en-US" sz="2400" dirty="0">
                <a:latin typeface="Times New Roman" pitchFamily="18" charset="0"/>
                <a:cs typeface="Times New Roman (Hebrew)" charset="-79"/>
                <a:sym typeface="Wingdings"/>
              </a:rPr>
              <a:t>	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 (Hebrew)" charset="-79"/>
                <a:sym typeface="Wingdings"/>
              </a:rPr>
              <a:t>green  activation</a:t>
            </a:r>
          </a:p>
          <a:p>
            <a:r>
              <a:rPr lang="en-US" sz="2400" dirty="0">
                <a:latin typeface="Times New Roman" pitchFamily="18" charset="0"/>
                <a:cs typeface="Times New Roman (Hebrew)" charset="-79"/>
                <a:sym typeface="Wingdings"/>
              </a:rPr>
              <a:t>	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 (Hebrew)" charset="-79"/>
                <a:sym typeface="Wingdings"/>
              </a:rPr>
              <a:t>red  inhibition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195" y="60608"/>
            <a:ext cx="594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Biological networks – Examples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7226" y="645383"/>
            <a:ext cx="5666282" cy="622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670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263" y="150549"/>
            <a:ext cx="3307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Network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263" y="959370"/>
            <a:ext cx="418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Making sense out of biological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63" y="1552748"/>
            <a:ext cx="7512834" cy="5032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544" r="15967" b="9508"/>
          <a:stretch/>
        </p:blipFill>
        <p:spPr>
          <a:xfrm>
            <a:off x="6355830" y="442936"/>
            <a:ext cx="5426439" cy="6205928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5500883" y="343445"/>
            <a:ext cx="1961343" cy="731520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1481941"/>
            <a:ext cx="635583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Helvetica" charset="0"/>
              </a:rPr>
              <a:t>Analysis involves: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rgbClr val="222222"/>
              </a:solidFill>
              <a:latin typeface="Helvetica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Understanding </a:t>
            </a:r>
            <a:r>
              <a:rPr lang="en-US" dirty="0">
                <a:solidFill>
                  <a:srgbClr val="222222"/>
                </a:solidFill>
                <a:latin typeface="Helvetica" charset="0"/>
              </a:rPr>
              <a:t>the characteristics of the network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Helvetica" charset="0"/>
              </a:rPr>
              <a:t>Modularity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Helvetica" charset="0"/>
              </a:rPr>
              <a:t>Comparison with other networks (i.e., random networks</a:t>
            </a: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)</a:t>
            </a:r>
          </a:p>
          <a:p>
            <a:pPr marL="1143000" lvl="2" indent="-228600">
              <a:buFont typeface="Arial" charset="0"/>
              <a:buChar char="•"/>
            </a:pPr>
            <a:endParaRPr lang="en-US" dirty="0">
              <a:solidFill>
                <a:srgbClr val="222222"/>
              </a:solidFill>
              <a:latin typeface="Helvetica" charset="0"/>
            </a:endParaRPr>
          </a:p>
          <a:p>
            <a:pPr marL="1143000" lvl="2" indent="-228600">
              <a:buFont typeface="Arial" charset="0"/>
              <a:buChar char="•"/>
            </a:pPr>
            <a:endParaRPr lang="en-US" sz="2400" dirty="0">
              <a:solidFill>
                <a:srgbClr val="222222"/>
              </a:solidFill>
              <a:latin typeface="Helvetica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222222"/>
                </a:solidFill>
                <a:latin typeface="Helvetica" charset="0"/>
              </a:rPr>
              <a:t>Visualization involves: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>
              <a:solidFill>
                <a:srgbClr val="222222"/>
              </a:solidFill>
              <a:latin typeface="Helvetica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Helvetica" charset="0"/>
              </a:rPr>
              <a:t>Placing </a:t>
            </a:r>
            <a:r>
              <a:rPr lang="en-US" dirty="0">
                <a:solidFill>
                  <a:srgbClr val="222222"/>
                </a:solidFill>
                <a:latin typeface="Helvetica" charset="0"/>
              </a:rPr>
              <a:t>nodes in a meaningful way (layouts)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Helvetica" charset="0"/>
              </a:rPr>
              <a:t>Mapping biologically relevant data to the network</a:t>
            </a:r>
          </a:p>
          <a:p>
            <a:pPr marL="1143000" lvl="2" indent="-228600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Helvetica" charset="0"/>
              </a:rPr>
              <a:t>Node size, node color, edge weights, </a:t>
            </a:r>
            <a:r>
              <a:rPr lang="en-US" dirty="0" err="1">
                <a:solidFill>
                  <a:srgbClr val="222222"/>
                </a:solidFill>
                <a:latin typeface="Helvetica" charset="0"/>
              </a:rPr>
              <a:t>etc</a:t>
            </a:r>
            <a:endParaRPr lang="en-US" dirty="0">
              <a:solidFill>
                <a:srgbClr val="222222"/>
              </a:solidFill>
              <a:latin typeface="Helvetica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i="1" dirty="0">
                <a:solidFill>
                  <a:srgbClr val="222222"/>
                </a:solidFill>
                <a:latin typeface="Helvetica" charset="0"/>
              </a:rPr>
              <a:t>…which then allows for more analysis!</a:t>
            </a:r>
            <a:endParaRPr lang="en-US" b="0" i="0" dirty="0">
              <a:solidFill>
                <a:srgbClr val="222222"/>
              </a:solidFill>
              <a:effectLst/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263" y="150549"/>
            <a:ext cx="3307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Network Analysis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544" r="15967" b="9508"/>
          <a:stretch/>
        </p:blipFill>
        <p:spPr>
          <a:xfrm>
            <a:off x="6355830" y="442936"/>
            <a:ext cx="5426439" cy="62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9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263" y="150549"/>
            <a:ext cx="3307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Network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303" y="818478"/>
            <a:ext cx="991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7030A0"/>
                </a:solidFill>
              </a:rPr>
              <a:t>1</a:t>
            </a:r>
            <a:r>
              <a:rPr lang="en-US" sz="2400" b="1" i="1" u="sng" dirty="0" smtClean="0">
                <a:solidFill>
                  <a:srgbClr val="7030A0"/>
                </a:solidFill>
              </a:rPr>
              <a:t>. </a:t>
            </a:r>
            <a:r>
              <a:rPr lang="en-US" sz="2400" b="1" i="1" u="sng" dirty="0" err="1" smtClean="0">
                <a:solidFill>
                  <a:srgbClr val="7030A0"/>
                </a:solidFill>
              </a:rPr>
              <a:t>Cytoscape</a:t>
            </a:r>
            <a:r>
              <a:rPr lang="en-US" sz="2400" b="1" i="1" u="sng" dirty="0" smtClean="0">
                <a:solidFill>
                  <a:srgbClr val="7030A0"/>
                </a:solidFill>
              </a:rPr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Shannon,P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et.al</a:t>
            </a:r>
            <a:r>
              <a:rPr lang="en-US" sz="2400" i="1" dirty="0" smtClean="0"/>
              <a:t> </a:t>
            </a:r>
            <a:r>
              <a:rPr lang="en-US" sz="2400" dirty="0" smtClean="0"/>
              <a:t>Genome </a:t>
            </a:r>
            <a:r>
              <a:rPr lang="en-US" sz="2400" dirty="0"/>
              <a:t>Research 2003 Nov; 13(11):</a:t>
            </a:r>
            <a:r>
              <a:rPr lang="en-US" sz="2400" dirty="0" smtClean="0"/>
              <a:t>2498-504)</a:t>
            </a:r>
            <a:endParaRPr lang="en-US" sz="2400" b="1" i="1" u="sng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303" y="2247807"/>
            <a:ext cx="3102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7941E"/>
                </a:solidFill>
                <a:latin typeface="Helvetica" charset="0"/>
              </a:rPr>
              <a:t>Cytoscape</a:t>
            </a:r>
            <a:r>
              <a:rPr lang="en-US" b="1" dirty="0">
                <a:solidFill>
                  <a:srgbClr val="F7941E"/>
                </a:solidFill>
                <a:latin typeface="Helvetica" charset="0"/>
              </a:rPr>
              <a:t> is an open source software platform for integrating, visualizing, and analyzing measurement data in the context of networks.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88" y="1363297"/>
            <a:ext cx="8595964" cy="54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263" y="150549"/>
            <a:ext cx="3307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Network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303" y="818478"/>
            <a:ext cx="8322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7030A0"/>
                </a:solidFill>
              </a:rPr>
              <a:t>2</a:t>
            </a:r>
            <a:r>
              <a:rPr lang="en-US" sz="2400" b="1" i="1" u="sng" dirty="0" smtClean="0">
                <a:solidFill>
                  <a:srgbClr val="7030A0"/>
                </a:solidFill>
              </a:rPr>
              <a:t>. </a:t>
            </a:r>
            <a:r>
              <a:rPr lang="en-US" sz="2400" b="1" i="1" u="sng" dirty="0" err="1" smtClean="0">
                <a:solidFill>
                  <a:srgbClr val="7030A0"/>
                </a:solidFill>
              </a:rPr>
              <a:t>CellNetVis</a:t>
            </a:r>
            <a:r>
              <a:rPr lang="en-US" sz="2400" b="1" i="1" u="sng" dirty="0" smtClean="0">
                <a:solidFill>
                  <a:srgbClr val="7030A0"/>
                </a:solidFill>
              </a:rPr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Heberle,H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et.al</a:t>
            </a:r>
            <a:r>
              <a:rPr lang="en-US" sz="2400" i="1" dirty="0" smtClean="0"/>
              <a:t> </a:t>
            </a:r>
            <a:r>
              <a:rPr lang="en-US" sz="2400" dirty="0" smtClean="0"/>
              <a:t>BMC Bioinformatics 2017; 18(395))</a:t>
            </a:r>
            <a:endParaRPr lang="en-US" sz="2400" b="1" i="1" u="sng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005435"/>
            <a:ext cx="20463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7941E"/>
                </a:solidFill>
                <a:latin typeface="Helvetica" charset="0"/>
              </a:rPr>
              <a:t>Constrained </a:t>
            </a:r>
            <a:r>
              <a:rPr lang="en-US" b="1" smtClean="0">
                <a:solidFill>
                  <a:srgbClr val="F7941E"/>
                </a:solidFill>
                <a:latin typeface="Helvetica" charset="0"/>
              </a:rPr>
              <a:t>by sub-cellular 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6150"/>
          <a:stretch/>
        </p:blipFill>
        <p:spPr>
          <a:xfrm>
            <a:off x="2182698" y="1565664"/>
            <a:ext cx="10009302" cy="52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263" y="150549"/>
            <a:ext cx="3852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Installing </a:t>
            </a:r>
            <a:r>
              <a:rPr lang="en-US" sz="3200" u="sng" dirty="0" err="1" smtClean="0">
                <a:latin typeface="Arial" charset="0"/>
                <a:ea typeface="Arial" charset="0"/>
                <a:cs typeface="Arial" charset="0"/>
              </a:rPr>
              <a:t>Cytoscape</a:t>
            </a:r>
            <a:endParaRPr lang="en-US" sz="3200" u="sng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7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2162" y="1700427"/>
            <a:ext cx="111076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What is a network ?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Building Biological networks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Studying the Yeast Genetic Interaction network 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Application of the </a:t>
            </a:r>
            <a:r>
              <a:rPr lang="en-US" sz="2400" dirty="0"/>
              <a:t>Y</a:t>
            </a:r>
            <a:r>
              <a:rPr lang="en-US" sz="2400" dirty="0" smtClean="0"/>
              <a:t>east Genetic Interaction network to the Yeast Genome Rearrangement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162" y="11442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92796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309" y="1169405"/>
            <a:ext cx="369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network is a collection of objects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162" y="114420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What is a network 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91830" y="1941783"/>
            <a:ext cx="3780240" cy="2515289"/>
            <a:chOff x="6421810" y="532708"/>
            <a:chExt cx="3780240" cy="2515289"/>
          </a:xfrm>
        </p:grpSpPr>
        <p:sp>
          <p:nvSpPr>
            <p:cNvPr id="3" name="Oval 2"/>
            <p:cNvSpPr/>
            <p:nvPr/>
          </p:nvSpPr>
          <p:spPr>
            <a:xfrm>
              <a:off x="6421810" y="1156395"/>
              <a:ext cx="457200" cy="4572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1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7692448" y="699195"/>
              <a:ext cx="457200" cy="45720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2</a:t>
              </a:r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9420286" y="532708"/>
              <a:ext cx="457200" cy="4572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3</a:t>
              </a:r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6920454" y="2590797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5</a:t>
              </a:r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8149648" y="1813768"/>
              <a:ext cx="457200" cy="4572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4</a:t>
              </a:r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9744850" y="2133597"/>
              <a:ext cx="457200" cy="457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/>
                <a:t>6</a:t>
              </a: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1483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309" y="1169405"/>
            <a:ext cx="5124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network is a collection of 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objects that are connected to each other.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62" y="114420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What is a network 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481771" y="2271567"/>
            <a:ext cx="3780240" cy="2515289"/>
            <a:chOff x="6481771" y="2271567"/>
            <a:chExt cx="3780240" cy="2515289"/>
          </a:xfrm>
        </p:grpSpPr>
        <p:grpSp>
          <p:nvGrpSpPr>
            <p:cNvPr id="28" name="Group 27"/>
            <p:cNvGrpSpPr/>
            <p:nvPr/>
          </p:nvGrpSpPr>
          <p:grpSpPr>
            <a:xfrm>
              <a:off x="6481771" y="2271567"/>
              <a:ext cx="3780240" cy="2515289"/>
              <a:chOff x="6421810" y="532708"/>
              <a:chExt cx="3780240" cy="2515289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6421810" y="1156395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1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692448" y="699195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/>
                  <a:t>2</a:t>
                </a:r>
                <a:endParaRPr lang="en-US" sz="2400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420286" y="532708"/>
                <a:ext cx="457200" cy="4572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3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920454" y="2590797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8149648" y="1813768"/>
                <a:ext cx="457200" cy="457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744850" y="2133597"/>
                <a:ext cx="457200" cy="4572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  <p:cxnSp>
            <p:nvCxnSpPr>
              <p:cNvPr id="4" name="Straight Connector 3"/>
              <p:cNvCxnSpPr>
                <a:stCxn id="3" idx="4"/>
                <a:endCxn id="9" idx="0"/>
              </p:cNvCxnSpPr>
              <p:nvPr/>
            </p:nvCxnSpPr>
            <p:spPr>
              <a:xfrm>
                <a:off x="6650410" y="1613595"/>
                <a:ext cx="498644" cy="9772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0" idx="5"/>
                <a:endCxn id="11" idx="2"/>
              </p:cNvCxnSpPr>
              <p:nvPr/>
            </p:nvCxnSpPr>
            <p:spPr>
              <a:xfrm>
                <a:off x="8539893" y="2204013"/>
                <a:ext cx="1204957" cy="1581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>
                <a:stCxn id="7" idx="6"/>
                <a:endCxn id="8" idx="2"/>
              </p:cNvCxnSpPr>
              <p:nvPr/>
            </p:nvCxnSpPr>
            <p:spPr>
              <a:xfrm flipV="1">
                <a:off x="8149648" y="761308"/>
                <a:ext cx="1270638" cy="166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3" idx="6"/>
                <a:endCxn id="7" idx="3"/>
              </p:cNvCxnSpPr>
              <p:nvPr/>
            </p:nvCxnSpPr>
            <p:spPr>
              <a:xfrm flipV="1">
                <a:off x="6879010" y="1089440"/>
                <a:ext cx="880393" cy="295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7" idx="5"/>
                <a:endCxn id="10" idx="0"/>
              </p:cNvCxnSpPr>
              <p:nvPr/>
            </p:nvCxnSpPr>
            <p:spPr>
              <a:xfrm>
                <a:off x="8082693" y="1089440"/>
                <a:ext cx="295555" cy="7243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>
              <a:stCxn id="10" idx="7"/>
              <a:endCxn id="8" idx="2"/>
            </p:cNvCxnSpPr>
            <p:nvPr/>
          </p:nvCxnSpPr>
          <p:spPr>
            <a:xfrm flipV="1">
              <a:off x="8599854" y="2500167"/>
              <a:ext cx="880393" cy="1119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24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309" y="1169405"/>
            <a:ext cx="51241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network is a collection of objects that are connected to each other.</a:t>
            </a: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Terminology: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Objects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Nodes</a:t>
            </a: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Connections  Edges</a:t>
            </a:r>
          </a:p>
          <a:p>
            <a:endParaRPr lang="en-U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Mathematical Representation:</a:t>
            </a:r>
          </a:p>
          <a:p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62" y="114420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What is a network ?</a:t>
            </a:r>
          </a:p>
        </p:txBody>
      </p:sp>
      <p:grpSp>
        <p:nvGrpSpPr>
          <p:cNvPr id="35" name="Group 34"/>
          <p:cNvGrpSpPr/>
          <p:nvPr/>
        </p:nvGrpSpPr>
        <p:grpSpPr>
          <a:xfrm rot="20109760">
            <a:off x="6533977" y="1778359"/>
            <a:ext cx="1286282" cy="1404499"/>
            <a:chOff x="7973186" y="1568547"/>
            <a:chExt cx="1286282" cy="1404499"/>
          </a:xfrm>
        </p:grpSpPr>
        <p:sp>
          <p:nvSpPr>
            <p:cNvPr id="33" name="Arc 32"/>
            <p:cNvSpPr/>
            <p:nvPr/>
          </p:nvSpPr>
          <p:spPr>
            <a:xfrm rot="16200000">
              <a:off x="8009288" y="1722867"/>
              <a:ext cx="1214077" cy="1286282"/>
            </a:xfrm>
            <a:prstGeom prst="arc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/>
            <p:cNvSpPr/>
            <p:nvPr/>
          </p:nvSpPr>
          <p:spPr>
            <a:xfrm rot="4969704">
              <a:off x="8590817" y="1595927"/>
              <a:ext cx="309857" cy="25509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175112" y="1505587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Nodes</a:t>
            </a:r>
            <a:endParaRPr lang="en-US" sz="24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 rot="20109760">
            <a:off x="8605140" y="1485737"/>
            <a:ext cx="1286282" cy="1404499"/>
            <a:chOff x="7973186" y="1568547"/>
            <a:chExt cx="1286282" cy="1404499"/>
          </a:xfrm>
        </p:grpSpPr>
        <p:sp>
          <p:nvSpPr>
            <p:cNvPr id="38" name="Arc 37"/>
            <p:cNvSpPr/>
            <p:nvPr/>
          </p:nvSpPr>
          <p:spPr>
            <a:xfrm rot="16200000">
              <a:off x="8009288" y="1722867"/>
              <a:ext cx="1214077" cy="1286282"/>
            </a:xfrm>
            <a:prstGeom prst="arc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/>
            <p:cNvSpPr/>
            <p:nvPr/>
          </p:nvSpPr>
          <p:spPr>
            <a:xfrm rot="4969704">
              <a:off x="8590817" y="1595927"/>
              <a:ext cx="309857" cy="25509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64444" y="1193292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Edges</a:t>
            </a:r>
            <a:endParaRPr 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481771" y="2271567"/>
            <a:ext cx="3780240" cy="2515289"/>
            <a:chOff x="6481771" y="2271567"/>
            <a:chExt cx="3780240" cy="2515289"/>
          </a:xfrm>
        </p:grpSpPr>
        <p:grpSp>
          <p:nvGrpSpPr>
            <p:cNvPr id="27" name="Group 26"/>
            <p:cNvGrpSpPr/>
            <p:nvPr/>
          </p:nvGrpSpPr>
          <p:grpSpPr>
            <a:xfrm>
              <a:off x="6481771" y="2271567"/>
              <a:ext cx="3780240" cy="2515289"/>
              <a:chOff x="6421810" y="532708"/>
              <a:chExt cx="3780240" cy="251528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421810" y="1156395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1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692448" y="699195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/>
                  <a:t>2</a:t>
                </a:r>
                <a:endParaRPr lang="en-US" sz="24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9420286" y="532708"/>
                <a:ext cx="457200" cy="4572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3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920454" y="2590797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149648" y="1813768"/>
                <a:ext cx="457200" cy="457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9744850" y="2133597"/>
                <a:ext cx="457200" cy="4572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  <p:cxnSp>
            <p:nvCxnSpPr>
              <p:cNvPr id="46" name="Straight Connector 45"/>
              <p:cNvCxnSpPr>
                <a:stCxn id="27" idx="4"/>
                <a:endCxn id="44" idx="0"/>
              </p:cNvCxnSpPr>
              <p:nvPr/>
            </p:nvCxnSpPr>
            <p:spPr>
              <a:xfrm>
                <a:off x="6650410" y="1613595"/>
                <a:ext cx="498644" cy="9772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5" idx="5"/>
                <a:endCxn id="46" idx="2"/>
              </p:cNvCxnSpPr>
              <p:nvPr/>
            </p:nvCxnSpPr>
            <p:spPr>
              <a:xfrm>
                <a:off x="8539893" y="2204013"/>
                <a:ext cx="1204957" cy="1581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2" idx="6"/>
                <a:endCxn id="43" idx="2"/>
              </p:cNvCxnSpPr>
              <p:nvPr/>
            </p:nvCxnSpPr>
            <p:spPr>
              <a:xfrm flipV="1">
                <a:off x="8149648" y="761308"/>
                <a:ext cx="1270638" cy="166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27" idx="6"/>
                <a:endCxn id="42" idx="3"/>
              </p:cNvCxnSpPr>
              <p:nvPr/>
            </p:nvCxnSpPr>
            <p:spPr>
              <a:xfrm flipV="1">
                <a:off x="6879010" y="1089440"/>
                <a:ext cx="880393" cy="295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2" idx="5"/>
                <a:endCxn id="45" idx="0"/>
              </p:cNvCxnSpPr>
              <p:nvPr/>
            </p:nvCxnSpPr>
            <p:spPr>
              <a:xfrm>
                <a:off x="8082693" y="1089440"/>
                <a:ext cx="295555" cy="7243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>
              <a:stCxn id="45" idx="7"/>
              <a:endCxn id="43" idx="2"/>
            </p:cNvCxnSpPr>
            <p:nvPr/>
          </p:nvCxnSpPr>
          <p:spPr>
            <a:xfrm flipV="1">
              <a:off x="8599854" y="2500167"/>
              <a:ext cx="880393" cy="1119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51367"/>
              </p:ext>
            </p:extLst>
          </p:nvPr>
        </p:nvGraphicFramePr>
        <p:xfrm>
          <a:off x="542162" y="3781227"/>
          <a:ext cx="256032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36576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-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8838" y="6341547"/>
            <a:ext cx="180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Adjacency Matrix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3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2162" y="114420"/>
            <a:ext cx="3305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Adjacency Matrix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85216"/>
              </p:ext>
            </p:extLst>
          </p:nvPr>
        </p:nvGraphicFramePr>
        <p:xfrm>
          <a:off x="546039" y="3743692"/>
          <a:ext cx="256032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"/>
                <a:gridCol w="320040"/>
                <a:gridCol w="320040"/>
                <a:gridCol w="320040"/>
                <a:gridCol w="320040"/>
                <a:gridCol w="320040"/>
                <a:gridCol w="320040"/>
                <a:gridCol w="320040"/>
              </a:tblGrid>
              <a:tr h="36576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k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b="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4495800" y="1282425"/>
            <a:ext cx="3200400" cy="2286000"/>
            <a:chOff x="6481771" y="2271567"/>
            <a:chExt cx="3780240" cy="2515289"/>
          </a:xfrm>
        </p:grpSpPr>
        <p:grpSp>
          <p:nvGrpSpPr>
            <p:cNvPr id="27" name="Group 26"/>
            <p:cNvGrpSpPr/>
            <p:nvPr/>
          </p:nvGrpSpPr>
          <p:grpSpPr>
            <a:xfrm>
              <a:off x="6481771" y="2271567"/>
              <a:ext cx="3780240" cy="2515289"/>
              <a:chOff x="6421810" y="532708"/>
              <a:chExt cx="3780240" cy="251528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421810" y="1156395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1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692448" y="699195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/>
                  <a:t>2</a:t>
                </a:r>
                <a:endParaRPr lang="en-US" sz="24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9420286" y="532708"/>
                <a:ext cx="457200" cy="4572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3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920454" y="2590797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149648" y="1813768"/>
                <a:ext cx="457200" cy="457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9744850" y="2133597"/>
                <a:ext cx="457200" cy="4572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</p:grpSp>
        <p:cxnSp>
          <p:nvCxnSpPr>
            <p:cNvPr id="4" name="Straight Arrow Connector 3"/>
            <p:cNvCxnSpPr>
              <a:stCxn id="31" idx="6"/>
              <a:endCxn id="41" idx="2"/>
            </p:cNvCxnSpPr>
            <p:nvPr/>
          </p:nvCxnSpPr>
          <p:spPr>
            <a:xfrm flipV="1">
              <a:off x="6938971" y="2666654"/>
              <a:ext cx="813438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41" idx="6"/>
              <a:endCxn id="42" idx="2"/>
            </p:cNvCxnSpPr>
            <p:nvPr/>
          </p:nvCxnSpPr>
          <p:spPr>
            <a:xfrm flipV="1">
              <a:off x="8209609" y="2500167"/>
              <a:ext cx="1270638" cy="1664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42" idx="1"/>
              <a:endCxn id="41" idx="7"/>
            </p:cNvCxnSpPr>
            <p:nvPr/>
          </p:nvCxnSpPr>
          <p:spPr>
            <a:xfrm flipH="1">
              <a:off x="8142654" y="2338522"/>
              <a:ext cx="1404548" cy="1664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41" idx="4"/>
              <a:endCxn id="44" idx="1"/>
            </p:cNvCxnSpPr>
            <p:nvPr/>
          </p:nvCxnSpPr>
          <p:spPr>
            <a:xfrm>
              <a:off x="7981009" y="2895254"/>
              <a:ext cx="295555" cy="7243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43" idx="1"/>
              <a:endCxn id="31" idx="4"/>
            </p:cNvCxnSpPr>
            <p:nvPr/>
          </p:nvCxnSpPr>
          <p:spPr>
            <a:xfrm flipH="1" flipV="1">
              <a:off x="6710371" y="3352454"/>
              <a:ext cx="336999" cy="10441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44" idx="7"/>
              <a:endCxn id="42" idx="2"/>
            </p:cNvCxnSpPr>
            <p:nvPr/>
          </p:nvCxnSpPr>
          <p:spPr>
            <a:xfrm flipV="1">
              <a:off x="8599854" y="2500167"/>
              <a:ext cx="880393" cy="11194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4" idx="5"/>
              <a:endCxn id="45" idx="2"/>
            </p:cNvCxnSpPr>
            <p:nvPr/>
          </p:nvCxnSpPr>
          <p:spPr>
            <a:xfrm>
              <a:off x="8599854" y="3942872"/>
              <a:ext cx="1204957" cy="1581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43" idx="0"/>
            </p:cNvCxnSpPr>
            <p:nvPr/>
          </p:nvCxnSpPr>
          <p:spPr>
            <a:xfrm>
              <a:off x="6872016" y="3285499"/>
              <a:ext cx="336999" cy="10441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64001"/>
              </p:ext>
            </p:extLst>
          </p:nvPr>
        </p:nvGraphicFramePr>
        <p:xfrm>
          <a:off x="3567659" y="3709863"/>
          <a:ext cx="464418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021"/>
                <a:gridCol w="516021"/>
                <a:gridCol w="516021"/>
                <a:gridCol w="516021"/>
                <a:gridCol w="516021"/>
                <a:gridCol w="516021"/>
                <a:gridCol w="516021"/>
                <a:gridCol w="516021"/>
                <a:gridCol w="516021"/>
              </a:tblGrid>
              <a:tr h="36576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k</a:t>
                      </a:r>
                      <a:r>
                        <a:rPr lang="en-US" b="1" baseline="-25000" dirty="0" smtClean="0">
                          <a:solidFill>
                            <a:srgbClr val="C00000"/>
                          </a:solidFill>
                        </a:rPr>
                        <a:t>in</a:t>
                      </a:r>
                      <a:endParaRPr lang="en-US" b="1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</a:rPr>
                        <a:t>k</a:t>
                      </a:r>
                      <a:r>
                        <a:rPr lang="en-US" b="1" baseline="-25000" dirty="0" err="1" smtClean="0">
                          <a:solidFill>
                            <a:srgbClr val="C00000"/>
                          </a:solidFill>
                        </a:rPr>
                        <a:t>out</a:t>
                      </a:r>
                      <a:endParaRPr lang="en-US" b="1" baseline="-25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            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58" name="Group 57"/>
          <p:cNvGrpSpPr/>
          <p:nvPr/>
        </p:nvGrpSpPr>
        <p:grpSpPr>
          <a:xfrm>
            <a:off x="180739" y="1273036"/>
            <a:ext cx="3200400" cy="2286000"/>
            <a:chOff x="6481771" y="2271567"/>
            <a:chExt cx="3780240" cy="2515289"/>
          </a:xfrm>
        </p:grpSpPr>
        <p:grpSp>
          <p:nvGrpSpPr>
            <p:cNvPr id="59" name="Group 58"/>
            <p:cNvGrpSpPr/>
            <p:nvPr/>
          </p:nvGrpSpPr>
          <p:grpSpPr>
            <a:xfrm>
              <a:off x="6481771" y="2271567"/>
              <a:ext cx="3780240" cy="2515289"/>
              <a:chOff x="6421810" y="532708"/>
              <a:chExt cx="3780240" cy="2515289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6421810" y="1156395"/>
                <a:ext cx="457200" cy="4572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1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692448" y="699195"/>
                <a:ext cx="457200" cy="4572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/>
                  <a:t>2</a:t>
                </a:r>
                <a:endParaRPr lang="en-US" sz="24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9420286" y="532708"/>
                <a:ext cx="457200" cy="4572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3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20454" y="2590797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5</a:t>
                </a:r>
                <a:endParaRPr lang="en-US" sz="2400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8149648" y="1813768"/>
                <a:ext cx="457200" cy="4572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4</a:t>
                </a:r>
                <a:endParaRPr lang="en-US" sz="2400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9744850" y="2133597"/>
                <a:ext cx="457200" cy="4572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/>
                  <a:t>6</a:t>
                </a:r>
                <a:endParaRPr lang="en-US" sz="2400" dirty="0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6650410" y="1613595"/>
                <a:ext cx="498644" cy="9772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8539893" y="2204013"/>
                <a:ext cx="1204957" cy="1581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8149648" y="761308"/>
                <a:ext cx="1270638" cy="166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6879010" y="1089440"/>
                <a:ext cx="880393" cy="295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8082693" y="1089440"/>
                <a:ext cx="295555" cy="7243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Straight Connector 59"/>
            <p:cNvCxnSpPr/>
            <p:nvPr/>
          </p:nvCxnSpPr>
          <p:spPr>
            <a:xfrm flipV="1">
              <a:off x="8599854" y="2500167"/>
              <a:ext cx="880393" cy="1119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1061796" y="6488668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Undirected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630207" y="648866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Directed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85488" y="3592691"/>
            <a:ext cx="3555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Traffic pattern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Route options</a:t>
            </a:r>
          </a:p>
          <a:p>
            <a:endParaRPr lang="en-U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Node 2 is the hub station 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Wingdings"/>
              </a:rPr>
              <a:t>Eg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. Penn station</a:t>
            </a:r>
          </a:p>
          <a:p>
            <a:endParaRPr lang="en-U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How influential/connected a person is ?</a:t>
            </a:r>
          </a:p>
          <a:p>
            <a:endParaRPr lang="en-U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Common food ingredient used in all types of cuisine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1850" y="1301245"/>
            <a:ext cx="3902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Degree(k) of a node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=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number of connections.</a:t>
            </a:r>
          </a:p>
          <a:p>
            <a:endParaRPr lang="en-US" dirty="0">
              <a:latin typeface="Arial" charset="0"/>
              <a:ea typeface="Arial" charset="0"/>
              <a:cs typeface="Arial" charset="0"/>
              <a:sym typeface="Wingdings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Hub node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/>
              </a:rPr>
              <a:t>=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node with the highest degree	             	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  <a:sym typeface="Wingdings"/>
              </a:rPr>
              <a:t>	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051" r="50041" b="38667"/>
          <a:stretch/>
        </p:blipFill>
        <p:spPr>
          <a:xfrm>
            <a:off x="419725" y="875380"/>
            <a:ext cx="3874481" cy="2757595"/>
          </a:xfrm>
          <a:prstGeom prst="rect">
            <a:avLst/>
          </a:prstGeom>
        </p:spPr>
      </p:pic>
      <p:pic>
        <p:nvPicPr>
          <p:cNvPr id="2050" name="Picture 2" descr="https://us.toluna.com/dpolls_images/2018/09/10/2e0e9711-98d1-46dc-bfd4-f6fd99e9e11e_x3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3720" r="1867" b="4773"/>
          <a:stretch/>
        </p:blipFill>
        <p:spPr bwMode="auto">
          <a:xfrm>
            <a:off x="301194" y="3921669"/>
            <a:ext cx="4142913" cy="27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1195" y="60608"/>
            <a:ext cx="3714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smtClean="0">
                <a:latin typeface="Arial" charset="0"/>
                <a:ea typeface="Arial" charset="0"/>
                <a:cs typeface="Arial" charset="0"/>
              </a:rPr>
              <a:t>Common examples</a:t>
            </a:r>
            <a:endParaRPr lang="en-US" sz="3200" u="sng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51" y="1147866"/>
            <a:ext cx="7354978" cy="46384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5339" y="460717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Arial" charset="0"/>
                <a:ea typeface="Arial" charset="0"/>
                <a:cs typeface="Arial" charset="0"/>
              </a:rPr>
              <a:t>Flavor network</a:t>
            </a:r>
            <a:endParaRPr lang="en-US" i="1" u="sng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9063" y="6104151"/>
            <a:ext cx="5081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Ahn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, Y., </a:t>
            </a:r>
            <a:r>
              <a:rPr lang="en-US" sz="12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Ahnert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, S., </a:t>
            </a:r>
            <a:r>
              <a:rPr lang="en-US" sz="1200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Bagrow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, J. </a:t>
            </a:r>
            <a:r>
              <a:rPr lang="en-US" sz="1200" i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et al.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 Flavor network and the principles of food pairing. </a:t>
            </a:r>
            <a:r>
              <a:rPr lang="en-US" sz="1200" i="1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Sci</a:t>
            </a:r>
            <a:r>
              <a:rPr lang="en-US" sz="1200" i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Rep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 </a:t>
            </a:r>
            <a:r>
              <a:rPr lang="en-US" sz="1200" b="1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1, </a:t>
            </a:r>
            <a:r>
              <a:rPr lang="en-US" sz="1200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196 (2011).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195" y="1330737"/>
            <a:ext cx="115860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the Baltimore Link map to build a network of Baltimore city transit route and identify hub stops, densely used routes and all possible routes that you can take from your home to BUGGS. 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 you Facebook network using 20 </a:t>
            </a:r>
            <a:r>
              <a:rPr lang="en-US" dirty="0" err="1" smtClean="0"/>
              <a:t>facebook</a:t>
            </a:r>
            <a:r>
              <a:rPr lang="en-US" dirty="0" smtClean="0"/>
              <a:t> friends. </a:t>
            </a:r>
            <a:r>
              <a:rPr lang="en-US" dirty="0" err="1" smtClean="0"/>
              <a:t>Colour</a:t>
            </a:r>
            <a:r>
              <a:rPr lang="en-US" dirty="0" smtClean="0"/>
              <a:t> the connections based on the type of friends (school, </a:t>
            </a:r>
            <a:r>
              <a:rPr lang="en-US" dirty="0" err="1" smtClean="0"/>
              <a:t>neighbour</a:t>
            </a:r>
            <a:r>
              <a:rPr lang="en-US" dirty="0" smtClean="0"/>
              <a:t>, cousin). Weigh the nodes according to number of friends.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195" y="60608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Fun projects to try</a:t>
            </a:r>
          </a:p>
        </p:txBody>
      </p:sp>
    </p:spTree>
    <p:extLst>
      <p:ext uri="{BB962C8B-B14F-4D97-AF65-F5344CB8AC3E}">
        <p14:creationId xmlns:p14="http://schemas.microsoft.com/office/powerpoint/2010/main" val="3753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1195" y="60608"/>
            <a:ext cx="7497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latin typeface="Arial" charset="0"/>
                <a:ea typeface="Arial" charset="0"/>
                <a:cs typeface="Arial" charset="0"/>
              </a:rPr>
              <a:t>Biological networks – Basic components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5" y="819628"/>
            <a:ext cx="10942820" cy="5699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68788" y="6180892"/>
            <a:ext cx="27232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"/>
              </a:rPr>
              <a:t>Bing Zhang</a:t>
            </a:r>
          </a:p>
          <a:p>
            <a:r>
              <a:rPr lang="en-US" sz="1200" dirty="0">
                <a:latin typeface=""/>
              </a:rPr>
              <a:t>Department of Biomedical Informatics</a:t>
            </a:r>
          </a:p>
          <a:p>
            <a:r>
              <a:rPr lang="en-US" sz="1200" dirty="0">
                <a:latin typeface=""/>
              </a:rPr>
              <a:t>Vanderbilt University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69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7771</TotalTime>
  <Words>537</Words>
  <Application>Microsoft Macintosh PowerPoint</Application>
  <PresentationFormat>Widescreen</PresentationFormat>
  <Paragraphs>256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Times New Roman</vt:lpstr>
      <vt:lpstr>Times New Roman (Hebrew)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goodgoingsoma@gmail.com</dc:creator>
  <cp:lastModifiedBy>goodgoingsoma@gmail.com</cp:lastModifiedBy>
  <cp:revision>105</cp:revision>
  <dcterms:created xsi:type="dcterms:W3CDTF">2020-08-03T18:45:17Z</dcterms:created>
  <dcterms:modified xsi:type="dcterms:W3CDTF">2020-10-12T14:29:20Z</dcterms:modified>
</cp:coreProperties>
</file>