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4"/>
  </p:sldMasterIdLst>
  <p:notesMasterIdLst>
    <p:notesMasterId r:id="rId6"/>
  </p:notesMasterIdLst>
  <p:sldIdLst>
    <p:sldId id="256" r:id="rId5"/>
  </p:sldIdLst>
  <p:sldSz cx="36576000" cy="32918400"/>
  <p:notesSz cx="6858000" cy="9144000"/>
  <p:defaultTextStyle>
    <a:defPPr>
      <a:defRPr lang="en-US"/>
    </a:defPPr>
    <a:lvl1pPr marL="0" algn="l" defTabSz="3971056" rtl="0" eaLnBrk="1" latinLnBrk="0" hangingPunct="1">
      <a:defRPr sz="7800" kern="1200">
        <a:solidFill>
          <a:schemeClr val="tx1"/>
        </a:solidFill>
        <a:latin typeface="+mn-lt"/>
        <a:ea typeface="+mn-ea"/>
        <a:cs typeface="+mn-cs"/>
      </a:defRPr>
    </a:lvl1pPr>
    <a:lvl2pPr marL="1985528" algn="l" defTabSz="3971056" rtl="0" eaLnBrk="1" latinLnBrk="0" hangingPunct="1">
      <a:defRPr sz="7800" kern="1200">
        <a:solidFill>
          <a:schemeClr val="tx1"/>
        </a:solidFill>
        <a:latin typeface="+mn-lt"/>
        <a:ea typeface="+mn-ea"/>
        <a:cs typeface="+mn-cs"/>
      </a:defRPr>
    </a:lvl2pPr>
    <a:lvl3pPr marL="3971056" algn="l" defTabSz="3971056" rtl="0" eaLnBrk="1" latinLnBrk="0" hangingPunct="1">
      <a:defRPr sz="7800" kern="1200">
        <a:solidFill>
          <a:schemeClr val="tx1"/>
        </a:solidFill>
        <a:latin typeface="+mn-lt"/>
        <a:ea typeface="+mn-ea"/>
        <a:cs typeface="+mn-cs"/>
      </a:defRPr>
    </a:lvl3pPr>
    <a:lvl4pPr marL="5956584" algn="l" defTabSz="3971056" rtl="0" eaLnBrk="1" latinLnBrk="0" hangingPunct="1">
      <a:defRPr sz="7800" kern="1200">
        <a:solidFill>
          <a:schemeClr val="tx1"/>
        </a:solidFill>
        <a:latin typeface="+mn-lt"/>
        <a:ea typeface="+mn-ea"/>
        <a:cs typeface="+mn-cs"/>
      </a:defRPr>
    </a:lvl4pPr>
    <a:lvl5pPr marL="7942113" algn="l" defTabSz="3971056" rtl="0" eaLnBrk="1" latinLnBrk="0" hangingPunct="1">
      <a:defRPr sz="7800" kern="1200">
        <a:solidFill>
          <a:schemeClr val="tx1"/>
        </a:solidFill>
        <a:latin typeface="+mn-lt"/>
        <a:ea typeface="+mn-ea"/>
        <a:cs typeface="+mn-cs"/>
      </a:defRPr>
    </a:lvl5pPr>
    <a:lvl6pPr marL="9927641" algn="l" defTabSz="3971056" rtl="0" eaLnBrk="1" latinLnBrk="0" hangingPunct="1">
      <a:defRPr sz="7800" kern="1200">
        <a:solidFill>
          <a:schemeClr val="tx1"/>
        </a:solidFill>
        <a:latin typeface="+mn-lt"/>
        <a:ea typeface="+mn-ea"/>
        <a:cs typeface="+mn-cs"/>
      </a:defRPr>
    </a:lvl6pPr>
    <a:lvl7pPr marL="11913169" algn="l" defTabSz="3971056" rtl="0" eaLnBrk="1" latinLnBrk="0" hangingPunct="1">
      <a:defRPr sz="7800" kern="1200">
        <a:solidFill>
          <a:schemeClr val="tx1"/>
        </a:solidFill>
        <a:latin typeface="+mn-lt"/>
        <a:ea typeface="+mn-ea"/>
        <a:cs typeface="+mn-cs"/>
      </a:defRPr>
    </a:lvl7pPr>
    <a:lvl8pPr marL="13898697" algn="l" defTabSz="3971056" rtl="0" eaLnBrk="1" latinLnBrk="0" hangingPunct="1">
      <a:defRPr sz="7800" kern="1200">
        <a:solidFill>
          <a:schemeClr val="tx1"/>
        </a:solidFill>
        <a:latin typeface="+mn-lt"/>
        <a:ea typeface="+mn-ea"/>
        <a:cs typeface="+mn-cs"/>
      </a:defRPr>
    </a:lvl8pPr>
    <a:lvl9pPr marL="15884225" algn="l" defTabSz="3971056" rtl="0" eaLnBrk="1" latinLnBrk="0" hangingPunct="1">
      <a:defRPr sz="7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1483"/>
  </p:normalViewPr>
  <p:slideViewPr>
    <p:cSldViewPr>
      <p:cViewPr varScale="1">
        <p:scale>
          <a:sx n="13" d="100"/>
          <a:sy n="13" d="100"/>
        </p:scale>
        <p:origin x="1956" y="162"/>
      </p:cViewPr>
      <p:guideLst>
        <p:guide orient="horz" pos="10368"/>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47B3D7-DAA6-45F2-B64B-7F360B2CBA4E}" type="datetimeFigureOut">
              <a:rPr lang="en-US"/>
              <a:t>3/24/2016</a:t>
            </a:fld>
            <a:endParaRPr lang="en-US"/>
          </a:p>
        </p:txBody>
      </p:sp>
      <p:sp>
        <p:nvSpPr>
          <p:cNvPr id="4" name="Slide Image Placeholder 3"/>
          <p:cNvSpPr>
            <a:spLocks noGrp="1" noRot="1" noChangeAspect="1"/>
          </p:cNvSpPr>
          <p:nvPr>
            <p:ph type="sldImg" idx="2"/>
          </p:nvPr>
        </p:nvSpPr>
        <p:spPr>
          <a:xfrm>
            <a:off x="1714500" y="1143000"/>
            <a:ext cx="34290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7CF31-0DBF-48E2-8FA3-5F2EA64CE3A7}" type="slidenum">
              <a:rPr lang="en-US"/>
              <a:t>‹#›</a:t>
            </a:fld>
            <a:endParaRPr lang="en-US"/>
          </a:p>
        </p:txBody>
      </p:sp>
    </p:spTree>
    <p:extLst>
      <p:ext uri="{BB962C8B-B14F-4D97-AF65-F5344CB8AC3E}">
        <p14:creationId xmlns:p14="http://schemas.microsoft.com/office/powerpoint/2010/main" val="2796700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7CF31-0DBF-48E2-8FA3-5F2EA64CE3A7}" type="slidenum">
              <a:rPr lang="en-US"/>
              <a:t>1</a:t>
            </a:fld>
            <a:endParaRPr lang="en-US"/>
          </a:p>
        </p:txBody>
      </p:sp>
    </p:spTree>
    <p:extLst>
      <p:ext uri="{BB962C8B-B14F-4D97-AF65-F5344CB8AC3E}">
        <p14:creationId xmlns:p14="http://schemas.microsoft.com/office/powerpoint/2010/main" val="2136835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69666" y="12070087"/>
            <a:ext cx="26401804" cy="10861349"/>
          </a:xfrm>
        </p:spPr>
        <p:txBody>
          <a:bodyPr anchor="b">
            <a:normAutofit/>
          </a:bodyPr>
          <a:lstStyle>
            <a:lvl1pPr>
              <a:defRPr sz="21600"/>
            </a:lvl1pPr>
          </a:lstStyle>
          <a:p>
            <a:r>
              <a:rPr lang="en-US"/>
              <a:t>Click to edit Master title style</a:t>
            </a:r>
            <a:endParaRPr lang="en-US" dirty="0"/>
          </a:p>
        </p:txBody>
      </p:sp>
      <p:sp>
        <p:nvSpPr>
          <p:cNvPr id="3" name="Subtitle 2"/>
          <p:cNvSpPr>
            <a:spLocks noGrp="1"/>
          </p:cNvSpPr>
          <p:nvPr>
            <p:ph type="subTitle" idx="1"/>
          </p:nvPr>
        </p:nvSpPr>
        <p:spPr>
          <a:xfrm>
            <a:off x="7769666" y="22931427"/>
            <a:ext cx="26401804" cy="5406158"/>
          </a:xfrm>
        </p:spPr>
        <p:txBody>
          <a:bodyPr anchor="t"/>
          <a:lstStyle>
            <a:lvl1pPr marL="0" indent="0" algn="l">
              <a:buNone/>
              <a:defRPr>
                <a:solidFill>
                  <a:schemeClr val="tx1">
                    <a:lumMod val="65000"/>
                    <a:lumOff val="3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D77BDE-B53A-409B-A76A-85E0853FA5C0}"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126874" y="20741561"/>
            <a:ext cx="5581892" cy="3752549"/>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1693336" y="21741799"/>
            <a:ext cx="2339912" cy="1752600"/>
          </a:xfrm>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142136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7769662" y="2926080"/>
            <a:ext cx="26367940" cy="14961792"/>
          </a:xfrm>
        </p:spPr>
        <p:txBody>
          <a:bodyPr anchor="ctr">
            <a:normAutofit/>
          </a:bodyPr>
          <a:lstStyle>
            <a:lvl1pPr algn="l">
              <a:defRPr sz="19200" b="0" cap="none"/>
            </a:lvl1pPr>
          </a:lstStyle>
          <a:p>
            <a:r>
              <a:rPr lang="en-US"/>
              <a:t>Click to edit Master title style</a:t>
            </a:r>
            <a:endParaRPr lang="en-US" dirty="0"/>
          </a:p>
        </p:txBody>
      </p:sp>
      <p:sp>
        <p:nvSpPr>
          <p:cNvPr id="3" name="Text Placeholder 2"/>
          <p:cNvSpPr>
            <a:spLocks noGrp="1"/>
          </p:cNvSpPr>
          <p:nvPr>
            <p:ph type="body" idx="1"/>
          </p:nvPr>
        </p:nvSpPr>
        <p:spPr>
          <a:xfrm>
            <a:off x="7769662" y="20899421"/>
            <a:ext cx="26367940" cy="7468147"/>
          </a:xfrm>
        </p:spPr>
        <p:txBody>
          <a:bodyPr anchor="ctr">
            <a:normAutofit/>
          </a:bodyPr>
          <a:lstStyle>
            <a:lvl1pPr marL="0" indent="0" algn="l">
              <a:buNone/>
              <a:defRPr sz="7200">
                <a:solidFill>
                  <a:schemeClr val="tx1">
                    <a:lumMod val="65000"/>
                    <a:lumOff val="3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77BDE-B53A-409B-A76A-85E0853FA5C0}"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232" y="15199332"/>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2044912" y="15571874"/>
            <a:ext cx="2339912" cy="1752600"/>
          </a:xfrm>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56837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52494" y="2926080"/>
            <a:ext cx="24438348" cy="13898880"/>
          </a:xfrm>
        </p:spPr>
        <p:txBody>
          <a:bodyPr anchor="ctr">
            <a:normAutofit/>
          </a:bodyPr>
          <a:lstStyle>
            <a:lvl1pPr algn="l">
              <a:defRPr sz="192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9663888" y="16824960"/>
            <a:ext cx="22615552" cy="1828800"/>
          </a:xfrm>
        </p:spPr>
        <p:txBody>
          <a:bodyPr anchor="ctr">
            <a:noAutofit/>
          </a:bodyPr>
          <a:lstStyle>
            <a:lvl1pPr marL="0" indent="0">
              <a:buFontTx/>
              <a:buNone/>
              <a:defRPr sz="6400">
                <a:solidFill>
                  <a:schemeClr val="tx1">
                    <a:lumMod val="50000"/>
                    <a:lumOff val="50000"/>
                  </a:schemeClr>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en-US"/>
              <a:t>Click to edit Master text styles</a:t>
            </a:r>
          </a:p>
        </p:txBody>
      </p:sp>
      <p:sp>
        <p:nvSpPr>
          <p:cNvPr id="3" name="Text Placeholder 2"/>
          <p:cNvSpPr>
            <a:spLocks noGrp="1"/>
          </p:cNvSpPr>
          <p:nvPr>
            <p:ph type="body" idx="1"/>
          </p:nvPr>
        </p:nvSpPr>
        <p:spPr>
          <a:xfrm>
            <a:off x="7769662" y="20899421"/>
            <a:ext cx="26367940" cy="7468147"/>
          </a:xfrm>
        </p:spPr>
        <p:txBody>
          <a:bodyPr anchor="ctr">
            <a:normAutofit/>
          </a:bodyPr>
          <a:lstStyle>
            <a:lvl1pPr marL="0" indent="0" algn="l">
              <a:buNone/>
              <a:defRPr sz="7200">
                <a:solidFill>
                  <a:schemeClr val="tx1">
                    <a:lumMod val="65000"/>
                    <a:lumOff val="3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77BDE-B53A-409B-A76A-85E0853FA5C0}"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232" y="15199332"/>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2044912" y="15571874"/>
            <a:ext cx="2339912" cy="1752600"/>
          </a:xfrm>
        </p:spPr>
        <p:txBody>
          <a:bodyPr/>
          <a:lstStyle/>
          <a:p>
            <a:fld id="{F0521786-84BE-4113-B8FE-7543D1F4C191}" type="slidenum">
              <a:rPr lang="en-US" smtClean="0"/>
              <a:t>‹#›</a:t>
            </a:fld>
            <a:endParaRPr lang="en-US"/>
          </a:p>
        </p:txBody>
      </p:sp>
      <p:sp>
        <p:nvSpPr>
          <p:cNvPr id="14" name="TextBox 13"/>
          <p:cNvSpPr txBox="1"/>
          <p:nvPr/>
        </p:nvSpPr>
        <p:spPr>
          <a:xfrm>
            <a:off x="7233266" y="3110424"/>
            <a:ext cx="1829276" cy="2806925"/>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solidFill>
                <a:effectLst/>
                <a:latin typeface="Arial"/>
              </a:rPr>
              <a:t>“</a:t>
            </a:r>
          </a:p>
        </p:txBody>
      </p:sp>
      <p:sp>
        <p:nvSpPr>
          <p:cNvPr id="15" name="TextBox 14"/>
          <p:cNvSpPr txBox="1"/>
          <p:nvPr/>
        </p:nvSpPr>
        <p:spPr>
          <a:xfrm>
            <a:off x="32678134" y="13945469"/>
            <a:ext cx="1829276" cy="2806925"/>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05514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7769662" y="11704327"/>
            <a:ext cx="26367940" cy="13079256"/>
          </a:xfrm>
        </p:spPr>
        <p:txBody>
          <a:bodyPr anchor="b">
            <a:normAutofit/>
          </a:bodyPr>
          <a:lstStyle>
            <a:lvl1pPr algn="l">
              <a:defRPr sz="19200" b="0"/>
            </a:lvl1pPr>
          </a:lstStyle>
          <a:p>
            <a:r>
              <a:rPr lang="en-US"/>
              <a:t>Click to edit Master title style</a:t>
            </a:r>
            <a:endParaRPr lang="en-US" dirty="0"/>
          </a:p>
        </p:txBody>
      </p:sp>
      <p:sp>
        <p:nvSpPr>
          <p:cNvPr id="4" name="Text Placeholder 3"/>
          <p:cNvSpPr>
            <a:spLocks noGrp="1"/>
          </p:cNvSpPr>
          <p:nvPr>
            <p:ph type="body" sz="half" idx="2"/>
          </p:nvPr>
        </p:nvSpPr>
        <p:spPr>
          <a:xfrm>
            <a:off x="7769662" y="24871680"/>
            <a:ext cx="26367940" cy="350218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5D77BDE-B53A-409B-A76A-85E0853FA5C0}"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232" y="23571170"/>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2044912" y="23918825"/>
            <a:ext cx="2339912" cy="1752600"/>
          </a:xfrm>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1332852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8752494" y="2926080"/>
            <a:ext cx="24438348" cy="13898880"/>
          </a:xfrm>
        </p:spPr>
        <p:txBody>
          <a:bodyPr anchor="ctr">
            <a:normAutofit/>
          </a:bodyPr>
          <a:lstStyle>
            <a:lvl1pPr algn="l">
              <a:defRPr sz="192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7769660" y="20848320"/>
            <a:ext cx="26753168" cy="4023360"/>
          </a:xfrm>
        </p:spPr>
        <p:txBody>
          <a:bodyPr anchor="b">
            <a:noAutofit/>
          </a:bodyPr>
          <a:lstStyle>
            <a:lvl1pPr marL="0" indent="0">
              <a:buFontTx/>
              <a:buNone/>
              <a:defRPr sz="9600">
                <a:solidFill>
                  <a:schemeClr val="accent1"/>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7769660" y="24871680"/>
            <a:ext cx="26753168" cy="350218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5D77BDE-B53A-409B-A76A-85E0853FA5C0}"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232" y="23571170"/>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2044912" y="23918825"/>
            <a:ext cx="2339912" cy="1752600"/>
          </a:xfrm>
        </p:spPr>
        <p:txBody>
          <a:bodyPr/>
          <a:lstStyle/>
          <a:p>
            <a:fld id="{F0521786-84BE-4113-B8FE-7543D1F4C191}" type="slidenum">
              <a:rPr lang="en-US" smtClean="0"/>
              <a:t>‹#›</a:t>
            </a:fld>
            <a:endParaRPr lang="en-US"/>
          </a:p>
        </p:txBody>
      </p:sp>
      <p:sp>
        <p:nvSpPr>
          <p:cNvPr id="11" name="TextBox 10"/>
          <p:cNvSpPr txBox="1"/>
          <p:nvPr/>
        </p:nvSpPr>
        <p:spPr>
          <a:xfrm>
            <a:off x="7233266" y="3110424"/>
            <a:ext cx="1829276" cy="2806925"/>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solidFill>
                <a:effectLst/>
                <a:latin typeface="Arial"/>
              </a:rPr>
              <a:t>“</a:t>
            </a:r>
          </a:p>
        </p:txBody>
      </p:sp>
      <p:sp>
        <p:nvSpPr>
          <p:cNvPr id="12" name="TextBox 11"/>
          <p:cNvSpPr txBox="1"/>
          <p:nvPr/>
        </p:nvSpPr>
        <p:spPr>
          <a:xfrm>
            <a:off x="32678134" y="13945469"/>
            <a:ext cx="1829276" cy="2806925"/>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3137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7769664" y="3011554"/>
            <a:ext cx="26367936" cy="13824096"/>
          </a:xfrm>
        </p:spPr>
        <p:txBody>
          <a:bodyPr anchor="ctr">
            <a:normAutofit/>
          </a:bodyPr>
          <a:lstStyle>
            <a:lvl1pPr algn="l">
              <a:defRPr sz="19200" b="0"/>
            </a:lvl1pPr>
          </a:lstStyle>
          <a:p>
            <a:r>
              <a:rPr lang="en-US"/>
              <a:t>Click to edit Master title style</a:t>
            </a:r>
            <a:endParaRPr lang="en-US" dirty="0"/>
          </a:p>
        </p:txBody>
      </p:sp>
      <p:sp>
        <p:nvSpPr>
          <p:cNvPr id="21" name="Text Placeholder 9"/>
          <p:cNvSpPr>
            <a:spLocks noGrp="1"/>
          </p:cNvSpPr>
          <p:nvPr>
            <p:ph type="body" sz="quarter" idx="13"/>
          </p:nvPr>
        </p:nvSpPr>
        <p:spPr>
          <a:xfrm>
            <a:off x="7769662" y="20848320"/>
            <a:ext cx="26367940" cy="4023360"/>
          </a:xfrm>
        </p:spPr>
        <p:txBody>
          <a:bodyPr anchor="b">
            <a:noAutofit/>
          </a:bodyPr>
          <a:lstStyle>
            <a:lvl1pPr marL="0" indent="0">
              <a:buFontTx/>
              <a:buNone/>
              <a:defRPr sz="9600">
                <a:solidFill>
                  <a:schemeClr val="accent1"/>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7769662" y="24871680"/>
            <a:ext cx="26367940" cy="350218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5D77BDE-B53A-409B-A76A-85E0853FA5C0}"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232" y="23571170"/>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2044912" y="23918825"/>
            <a:ext cx="2339912" cy="1752600"/>
          </a:xfrm>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1522691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77BDE-B53A-409B-A76A-85E0853FA5C0}"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232" y="3413734"/>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316041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514140" y="3011551"/>
            <a:ext cx="6624528" cy="25362322"/>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7769664" y="3011551"/>
            <a:ext cx="18865392" cy="253623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77BDE-B53A-409B-A76A-85E0853FA5C0}"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232" y="3413734"/>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97559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80806" y="2995728"/>
            <a:ext cx="26356796" cy="6148272"/>
          </a:xfrm>
        </p:spPr>
        <p:txBody>
          <a:bodyPr/>
          <a:lstStyle/>
          <a:p>
            <a:r>
              <a:rPr lang="en-US"/>
              <a:t>Click to edit Master title style</a:t>
            </a:r>
            <a:endParaRPr lang="en-US" dirty="0"/>
          </a:p>
        </p:txBody>
      </p:sp>
      <p:sp>
        <p:nvSpPr>
          <p:cNvPr id="3" name="Content Placeholder 2"/>
          <p:cNvSpPr>
            <a:spLocks noGrp="1"/>
          </p:cNvSpPr>
          <p:nvPr>
            <p:ph idx="1"/>
          </p:nvPr>
        </p:nvSpPr>
        <p:spPr>
          <a:xfrm>
            <a:off x="7769662" y="10241280"/>
            <a:ext cx="26367940" cy="18132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77BDE-B53A-409B-A76A-85E0853FA5C0}"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232" y="3413734"/>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20699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69662" y="9957898"/>
            <a:ext cx="26367940" cy="7050240"/>
          </a:xfrm>
        </p:spPr>
        <p:txBody>
          <a:bodyPr anchor="b"/>
          <a:lstStyle>
            <a:lvl1pPr algn="l">
              <a:defRPr sz="16000" b="0" cap="none"/>
            </a:lvl1pPr>
          </a:lstStyle>
          <a:p>
            <a:r>
              <a:rPr lang="en-US"/>
              <a:t>Click to edit Master title style</a:t>
            </a:r>
            <a:endParaRPr lang="en-US" dirty="0"/>
          </a:p>
        </p:txBody>
      </p:sp>
      <p:sp>
        <p:nvSpPr>
          <p:cNvPr id="3" name="Text Placeholder 2"/>
          <p:cNvSpPr>
            <a:spLocks noGrp="1"/>
          </p:cNvSpPr>
          <p:nvPr>
            <p:ph type="body" idx="1"/>
          </p:nvPr>
        </p:nvSpPr>
        <p:spPr>
          <a:xfrm>
            <a:off x="7769662" y="17190720"/>
            <a:ext cx="26367940" cy="4129920"/>
          </a:xfrm>
        </p:spPr>
        <p:txBody>
          <a:bodyPr anchor="t"/>
          <a:lstStyle>
            <a:lvl1pPr marL="0" indent="0" algn="l">
              <a:buNone/>
              <a:defRPr sz="8000">
                <a:solidFill>
                  <a:schemeClr val="tx1">
                    <a:lumMod val="65000"/>
                    <a:lumOff val="3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77BDE-B53A-409B-A76A-85E0853FA5C0}"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232" y="15199332"/>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2044912" y="15571874"/>
            <a:ext cx="2339912" cy="1752600"/>
          </a:xfrm>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2611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769666" y="10256191"/>
            <a:ext cx="12790124" cy="1808350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349230" y="10256191"/>
            <a:ext cx="12788372" cy="1808350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D77BDE-B53A-409B-A76A-85E0853FA5C0}"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232" y="3413734"/>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2044912" y="3781361"/>
            <a:ext cx="2339912" cy="1752600"/>
          </a:xfrm>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77887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061408" y="10687805"/>
            <a:ext cx="11498384" cy="2766058"/>
          </a:xfrm>
        </p:spPr>
        <p:txBody>
          <a:bodyPr anchor="b">
            <a:noAutofit/>
          </a:bodyPr>
          <a:lstStyle>
            <a:lvl1pPr marL="0" indent="0">
              <a:buNone/>
              <a:defRPr sz="9600" b="0"/>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7769660" y="13453865"/>
            <a:ext cx="12790128" cy="149073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624618" y="10672310"/>
            <a:ext cx="11492956" cy="2766058"/>
          </a:xfrm>
        </p:spPr>
        <p:txBody>
          <a:bodyPr anchor="b">
            <a:noAutofit/>
          </a:bodyPr>
          <a:lstStyle>
            <a:lvl1pPr marL="0" indent="0">
              <a:buNone/>
              <a:defRPr sz="9600" b="0"/>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21334860" y="13438371"/>
            <a:ext cx="12782720" cy="149073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D77BDE-B53A-409B-A76A-85E0853FA5C0}"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232" y="3413734"/>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2044912" y="3781361"/>
            <a:ext cx="2339912" cy="1752600"/>
          </a:xfrm>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171820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80800" y="2995728"/>
            <a:ext cx="26356800" cy="614827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D77BDE-B53A-409B-A76A-85E0853FA5C0}"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232" y="3413734"/>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665556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77BDE-B53A-409B-A76A-85E0853FA5C0}"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232" y="3413734"/>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191479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69660" y="2141222"/>
            <a:ext cx="10518336" cy="4686298"/>
          </a:xfrm>
        </p:spPr>
        <p:txBody>
          <a:bodyPr anchor="b"/>
          <a:lstStyle>
            <a:lvl1pPr algn="l">
              <a:defRPr sz="8000" b="0"/>
            </a:lvl1pPr>
          </a:lstStyle>
          <a:p>
            <a:r>
              <a:rPr lang="en-US"/>
              <a:t>Click to edit Master title style</a:t>
            </a:r>
            <a:endParaRPr lang="en-US" dirty="0"/>
          </a:p>
        </p:txBody>
      </p:sp>
      <p:sp>
        <p:nvSpPr>
          <p:cNvPr id="3" name="Content Placeholder 2"/>
          <p:cNvSpPr>
            <a:spLocks noGrp="1"/>
          </p:cNvSpPr>
          <p:nvPr>
            <p:ph idx="1"/>
          </p:nvPr>
        </p:nvSpPr>
        <p:spPr>
          <a:xfrm>
            <a:off x="18973976" y="2141230"/>
            <a:ext cx="15163624" cy="25991822"/>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69660" y="7673342"/>
            <a:ext cx="10518336" cy="20459693"/>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95D77BDE-B53A-409B-A76A-85E0853FA5C0}"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232" y="3413734"/>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185595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69662" y="23042880"/>
            <a:ext cx="26367940" cy="2720342"/>
          </a:xfrm>
        </p:spPr>
        <p:txBody>
          <a:bodyPr anchor="b">
            <a:normAutofit/>
          </a:bodyPr>
          <a:lstStyle>
            <a:lvl1pPr algn="l">
              <a:defRPr sz="9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69662" y="3047832"/>
            <a:ext cx="26367940" cy="18503856"/>
          </a:xfrm>
        </p:spPr>
        <p:txBody>
          <a:bodyPr anchor="t">
            <a:normAutofit/>
          </a:bodyPr>
          <a:lstStyle>
            <a:lvl1pPr marL="0" indent="0" algn="ctr">
              <a:buNone/>
              <a:defRPr sz="6400"/>
            </a:lvl1pPr>
            <a:lvl2pPr marL="1828800" indent="0">
              <a:buNone/>
              <a:defRPr sz="6400"/>
            </a:lvl2pPr>
            <a:lvl3pPr marL="3657600" indent="0">
              <a:buNone/>
              <a:defRPr sz="6400"/>
            </a:lvl3pPr>
            <a:lvl4pPr marL="5486400" indent="0">
              <a:buNone/>
              <a:defRPr sz="6400"/>
            </a:lvl4pPr>
            <a:lvl5pPr marL="7315200" indent="0">
              <a:buNone/>
              <a:defRPr sz="6400"/>
            </a:lvl5pPr>
            <a:lvl6pPr marL="9144000" indent="0">
              <a:buNone/>
              <a:defRPr sz="6400"/>
            </a:lvl6pPr>
            <a:lvl7pPr marL="10972800" indent="0">
              <a:buNone/>
              <a:defRPr sz="6400"/>
            </a:lvl7pPr>
            <a:lvl8pPr marL="12801600" indent="0">
              <a:buNone/>
              <a:defRPr sz="6400"/>
            </a:lvl8pPr>
            <a:lvl9pPr marL="14630400" indent="0">
              <a:buNone/>
              <a:defRPr sz="64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7769662" y="25763222"/>
            <a:ext cx="26367940" cy="2369818"/>
          </a:xfrm>
        </p:spPr>
        <p:txBody>
          <a:bodyPr>
            <a:normAutofit/>
          </a:bodyPr>
          <a:lstStyle>
            <a:lvl1pPr marL="0" indent="0">
              <a:buNone/>
              <a:defRPr sz="48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95D77BDE-B53A-409B-A76A-85E0853FA5C0}"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232" y="23571170"/>
            <a:ext cx="5433424" cy="243842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2044912" y="23918825"/>
            <a:ext cx="2339912" cy="1752600"/>
          </a:xfrm>
        </p:spPr>
        <p:txBody>
          <a:bodyPr/>
          <a:lstStyle/>
          <a:p>
            <a:fld id="{F0521786-84BE-4113-B8FE-7543D1F4C191}" type="slidenum">
              <a:rPr lang="en-US" smtClean="0"/>
              <a:t>‹#›</a:t>
            </a:fld>
            <a:endParaRPr lang="en-US"/>
          </a:p>
        </p:txBody>
      </p:sp>
    </p:spTree>
    <p:extLst>
      <p:ext uri="{BB962C8B-B14F-4D97-AF65-F5344CB8AC3E}">
        <p14:creationId xmlns:p14="http://schemas.microsoft.com/office/powerpoint/2010/main" val="819443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4" y="1097280"/>
            <a:ext cx="7924800" cy="31865414"/>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81684" y="3595"/>
            <a:ext cx="7809088" cy="32892019"/>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731520" cy="32918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7780800" y="2995728"/>
            <a:ext cx="26356800" cy="614827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769662" y="10241280"/>
            <a:ext cx="26367940" cy="186537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089600" y="29448430"/>
            <a:ext cx="3065520" cy="1776821"/>
          </a:xfrm>
          <a:prstGeom prst="rect">
            <a:avLst/>
          </a:prstGeom>
        </p:spPr>
        <p:txBody>
          <a:bodyPr vert="horz" lIns="91440" tIns="45720" rIns="91440" bIns="45720" rtlCol="0" anchor="ctr"/>
          <a:lstStyle>
            <a:lvl1pPr algn="r">
              <a:defRPr sz="3600">
                <a:solidFill>
                  <a:schemeClr val="tx1">
                    <a:tint val="75000"/>
                  </a:schemeClr>
                </a:solidFill>
              </a:defRPr>
            </a:lvl1pPr>
          </a:lstStyle>
          <a:p>
            <a:fld id="{95D77BDE-B53A-409B-A76A-85E0853FA5C0}" type="datetimeFigureOut">
              <a:rPr lang="en-US" smtClean="0"/>
              <a:t>3/24/2016</a:t>
            </a:fld>
            <a:endParaRPr lang="en-US"/>
          </a:p>
        </p:txBody>
      </p:sp>
      <p:sp>
        <p:nvSpPr>
          <p:cNvPr id="5" name="Footer Placeholder 4"/>
          <p:cNvSpPr>
            <a:spLocks noGrp="1"/>
          </p:cNvSpPr>
          <p:nvPr>
            <p:ph type="ftr" sz="quarter" idx="3"/>
          </p:nvPr>
        </p:nvSpPr>
        <p:spPr>
          <a:xfrm>
            <a:off x="7769660" y="29451886"/>
            <a:ext cx="22865952" cy="1752600"/>
          </a:xfrm>
          <a:prstGeom prst="rect">
            <a:avLst/>
          </a:prstGeom>
        </p:spPr>
        <p:txBody>
          <a:bodyPr vert="horz" lIns="91440" tIns="45720" rIns="91440" bIns="45720" rtlCol="0" anchor="ctr"/>
          <a:lstStyle>
            <a:lvl1pPr algn="l">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2044912" y="3781361"/>
            <a:ext cx="2339912" cy="1752600"/>
          </a:xfrm>
          <a:prstGeom prst="rect">
            <a:avLst/>
          </a:prstGeom>
        </p:spPr>
        <p:txBody>
          <a:bodyPr vert="horz" lIns="91440" tIns="45720" rIns="91440" bIns="45720" rtlCol="0" anchor="ctr"/>
          <a:lstStyle>
            <a:lvl1pPr algn="r">
              <a:defRPr sz="8000">
                <a:solidFill>
                  <a:srgbClr val="FEFFFF"/>
                </a:solidFill>
              </a:defRPr>
            </a:lvl1pPr>
          </a:lstStyle>
          <a:p>
            <a:fld id="{F0521786-84BE-4113-B8FE-7543D1F4C191}" type="slidenum">
              <a:rPr lang="en-US" smtClean="0"/>
              <a:t>‹#›</a:t>
            </a:fld>
            <a:endParaRPr lang="en-US"/>
          </a:p>
        </p:txBody>
      </p:sp>
    </p:spTree>
    <p:extLst>
      <p:ext uri="{BB962C8B-B14F-4D97-AF65-F5344CB8AC3E}">
        <p14:creationId xmlns:p14="http://schemas.microsoft.com/office/powerpoint/2010/main" val="1176364361"/>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1828800" rtl="0" eaLnBrk="1" latinLnBrk="0" hangingPunct="1">
        <a:spcBef>
          <a:spcPct val="0"/>
        </a:spcBef>
        <a:buNone/>
        <a:defRPr sz="14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371600" indent="-1371600" algn="l" defTabSz="1828800" rtl="0" eaLnBrk="1" latinLnBrk="0" hangingPunct="1">
        <a:spcBef>
          <a:spcPts val="4000"/>
        </a:spcBef>
        <a:spcAft>
          <a:spcPts val="0"/>
        </a:spcAft>
        <a:buClr>
          <a:schemeClr val="accent1"/>
        </a:buClr>
        <a:buFont typeface="Wingdings 3" charset="2"/>
        <a:buChar char=""/>
        <a:defRPr sz="7200" kern="1200">
          <a:solidFill>
            <a:schemeClr val="tx1">
              <a:lumMod val="75000"/>
              <a:lumOff val="25000"/>
            </a:schemeClr>
          </a:solidFill>
          <a:latin typeface="+mn-lt"/>
          <a:ea typeface="+mn-ea"/>
          <a:cs typeface="+mn-cs"/>
        </a:defRPr>
      </a:lvl1pPr>
      <a:lvl2pPr marL="2971800" indent="-1143000" algn="l" defTabSz="1828800" rtl="0" eaLnBrk="1" latinLnBrk="0" hangingPunct="1">
        <a:spcBef>
          <a:spcPts val="4000"/>
        </a:spcBef>
        <a:spcAft>
          <a:spcPts val="0"/>
        </a:spcAft>
        <a:buClr>
          <a:schemeClr val="accent1"/>
        </a:buClr>
        <a:buFont typeface="Wingdings 3" charset="2"/>
        <a:buChar char=""/>
        <a:defRPr sz="6400" kern="1200">
          <a:solidFill>
            <a:schemeClr val="tx1">
              <a:lumMod val="75000"/>
              <a:lumOff val="25000"/>
            </a:schemeClr>
          </a:solidFill>
          <a:latin typeface="+mn-lt"/>
          <a:ea typeface="+mn-ea"/>
          <a:cs typeface="+mn-cs"/>
        </a:defRPr>
      </a:lvl2pPr>
      <a:lvl3pPr marL="4572000" indent="-914400" algn="l" defTabSz="1828800" rtl="0" eaLnBrk="1" latinLnBrk="0" hangingPunct="1">
        <a:spcBef>
          <a:spcPts val="4000"/>
        </a:spcBef>
        <a:spcAft>
          <a:spcPts val="0"/>
        </a:spcAft>
        <a:buClr>
          <a:schemeClr val="accent1"/>
        </a:buClr>
        <a:buFont typeface="Wingdings 3" charset="2"/>
        <a:buChar char=""/>
        <a:defRPr sz="5600" kern="1200">
          <a:solidFill>
            <a:schemeClr val="tx1">
              <a:lumMod val="75000"/>
              <a:lumOff val="25000"/>
            </a:schemeClr>
          </a:solidFill>
          <a:latin typeface="+mn-lt"/>
          <a:ea typeface="+mn-ea"/>
          <a:cs typeface="+mn-cs"/>
        </a:defRPr>
      </a:lvl3pPr>
      <a:lvl4pPr marL="6400800" indent="-914400" algn="l" defTabSz="1828800" rtl="0" eaLnBrk="1" latinLnBrk="0" hangingPunct="1">
        <a:spcBef>
          <a:spcPts val="4000"/>
        </a:spcBef>
        <a:spcAft>
          <a:spcPts val="0"/>
        </a:spcAft>
        <a:buClr>
          <a:schemeClr val="accent1"/>
        </a:buClr>
        <a:buFont typeface="Wingdings 3" charset="2"/>
        <a:buChar char=""/>
        <a:defRPr sz="4800" kern="1200">
          <a:solidFill>
            <a:schemeClr val="tx1">
              <a:lumMod val="75000"/>
              <a:lumOff val="25000"/>
            </a:schemeClr>
          </a:solidFill>
          <a:latin typeface="+mn-lt"/>
          <a:ea typeface="+mn-ea"/>
          <a:cs typeface="+mn-cs"/>
        </a:defRPr>
      </a:lvl4pPr>
      <a:lvl5pPr marL="8229600" indent="-914400" algn="l" defTabSz="1828800" rtl="0" eaLnBrk="1" latinLnBrk="0" hangingPunct="1">
        <a:spcBef>
          <a:spcPts val="4000"/>
        </a:spcBef>
        <a:spcAft>
          <a:spcPts val="0"/>
        </a:spcAft>
        <a:buClr>
          <a:schemeClr val="accent1"/>
        </a:buClr>
        <a:buFont typeface="Wingdings 3" charset="2"/>
        <a:buChar char=""/>
        <a:defRPr sz="4800" kern="1200">
          <a:solidFill>
            <a:schemeClr val="tx1">
              <a:lumMod val="75000"/>
              <a:lumOff val="25000"/>
            </a:schemeClr>
          </a:solidFill>
          <a:latin typeface="+mn-lt"/>
          <a:ea typeface="+mn-ea"/>
          <a:cs typeface="+mn-cs"/>
        </a:defRPr>
      </a:lvl5pPr>
      <a:lvl6pPr marL="10058400" indent="-914400" algn="l" defTabSz="1828800" rtl="0" eaLnBrk="1" latinLnBrk="0" hangingPunct="1">
        <a:spcBef>
          <a:spcPts val="4000"/>
        </a:spcBef>
        <a:spcAft>
          <a:spcPts val="0"/>
        </a:spcAft>
        <a:buClr>
          <a:schemeClr val="accent1"/>
        </a:buClr>
        <a:buFont typeface="Wingdings 3" charset="2"/>
        <a:buChar char=""/>
        <a:defRPr sz="4800" kern="1200">
          <a:solidFill>
            <a:schemeClr val="tx1">
              <a:lumMod val="75000"/>
              <a:lumOff val="25000"/>
            </a:schemeClr>
          </a:solidFill>
          <a:latin typeface="+mn-lt"/>
          <a:ea typeface="+mn-ea"/>
          <a:cs typeface="+mn-cs"/>
        </a:defRPr>
      </a:lvl6pPr>
      <a:lvl7pPr marL="11887200" indent="-914400" algn="l" defTabSz="1828800" rtl="0" eaLnBrk="1" latinLnBrk="0" hangingPunct="1">
        <a:spcBef>
          <a:spcPts val="4000"/>
        </a:spcBef>
        <a:spcAft>
          <a:spcPts val="0"/>
        </a:spcAft>
        <a:buClr>
          <a:schemeClr val="accent1"/>
        </a:buClr>
        <a:buFont typeface="Wingdings 3" charset="2"/>
        <a:buChar char=""/>
        <a:defRPr sz="4800" kern="1200">
          <a:solidFill>
            <a:schemeClr val="tx1">
              <a:lumMod val="75000"/>
              <a:lumOff val="25000"/>
            </a:schemeClr>
          </a:solidFill>
          <a:latin typeface="+mn-lt"/>
          <a:ea typeface="+mn-ea"/>
          <a:cs typeface="+mn-cs"/>
        </a:defRPr>
      </a:lvl7pPr>
      <a:lvl8pPr marL="13716000" indent="-914400" algn="l" defTabSz="1828800" rtl="0" eaLnBrk="1" latinLnBrk="0" hangingPunct="1">
        <a:spcBef>
          <a:spcPts val="4000"/>
        </a:spcBef>
        <a:spcAft>
          <a:spcPts val="0"/>
        </a:spcAft>
        <a:buClr>
          <a:schemeClr val="accent1"/>
        </a:buClr>
        <a:buFont typeface="Wingdings 3" charset="2"/>
        <a:buChar char=""/>
        <a:defRPr sz="4800" kern="1200">
          <a:solidFill>
            <a:schemeClr val="tx1">
              <a:lumMod val="75000"/>
              <a:lumOff val="25000"/>
            </a:schemeClr>
          </a:solidFill>
          <a:latin typeface="+mn-lt"/>
          <a:ea typeface="+mn-ea"/>
          <a:cs typeface="+mn-cs"/>
        </a:defRPr>
      </a:lvl8pPr>
      <a:lvl9pPr marL="15544800" indent="-914400" algn="l" defTabSz="1828800" rtl="0" eaLnBrk="1" latinLnBrk="0" hangingPunct="1">
        <a:spcBef>
          <a:spcPts val="4000"/>
        </a:spcBef>
        <a:spcAft>
          <a:spcPts val="0"/>
        </a:spcAft>
        <a:buClr>
          <a:schemeClr val="accent1"/>
        </a:buClr>
        <a:buFont typeface="Wingdings 3" charset="2"/>
        <a:buChar char=""/>
        <a:defRPr sz="4800" kern="1200">
          <a:solidFill>
            <a:schemeClr val="tx1">
              <a:lumMod val="75000"/>
              <a:lumOff val="25000"/>
            </a:schemeClr>
          </a:solidFill>
          <a:latin typeface="+mn-lt"/>
          <a:ea typeface="+mn-ea"/>
          <a:cs typeface="+mn-cs"/>
        </a:defRPr>
      </a:lvl9pPr>
    </p:bodyStyle>
    <p:other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nterment.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4512" y="499341"/>
            <a:ext cx="32918400" cy="2132133"/>
          </a:xfrm>
        </p:spPr>
        <p:txBody>
          <a:bodyPr>
            <a:normAutofit/>
          </a:bodyPr>
          <a:lstStyle/>
          <a:p>
            <a:pPr algn="ctr"/>
            <a:r>
              <a:rPr lang="en-US" sz="10000" dirty="0">
                <a:solidFill>
                  <a:schemeClr val="accent4">
                    <a:lumMod val="75000"/>
                  </a:schemeClr>
                </a:solidFill>
                <a:latin typeface="Calibri"/>
                <a:ea typeface="Tahoma" pitchFamily="34" charset="0"/>
                <a:cs typeface="Tahoma" pitchFamily="34" charset="0"/>
              </a:rPr>
              <a:t>Survivorship of Women in Different Climates</a:t>
            </a:r>
          </a:p>
        </p:txBody>
      </p:sp>
      <p:sp>
        <p:nvSpPr>
          <p:cNvPr id="6" name="TextBox 5"/>
          <p:cNvSpPr txBox="1"/>
          <p:nvPr/>
        </p:nvSpPr>
        <p:spPr>
          <a:xfrm>
            <a:off x="2648334" y="2359621"/>
            <a:ext cx="31250755" cy="2108269"/>
          </a:xfrm>
          <a:prstGeom prst="rect">
            <a:avLst/>
          </a:prstGeom>
          <a:noFill/>
        </p:spPr>
        <p:txBody>
          <a:bodyPr wrap="square" rtlCol="0" anchor="t">
            <a:spAutoFit/>
          </a:bodyPr>
          <a:lstStyle/>
          <a:p>
            <a:pPr algn="ctr"/>
            <a:r>
              <a:rPr lang="en-US" sz="6500" dirty="0">
                <a:solidFill>
                  <a:schemeClr val="accent4">
                    <a:lumMod val="75000"/>
                  </a:schemeClr>
                </a:solidFill>
                <a:latin typeface="Calibri"/>
                <a:ea typeface="Tahoma" pitchFamily="34" charset="0"/>
                <a:cs typeface="Tahoma" pitchFamily="34" charset="0"/>
              </a:rPr>
              <a:t>Jessica Howell, Mikayla Bridgeman, Erin </a:t>
            </a:r>
            <a:r>
              <a:rPr lang="en-US" sz="6500" dirty="0" err="1">
                <a:solidFill>
                  <a:schemeClr val="accent4">
                    <a:lumMod val="75000"/>
                  </a:schemeClr>
                </a:solidFill>
                <a:latin typeface="Calibri"/>
                <a:ea typeface="Tahoma" pitchFamily="34" charset="0"/>
                <a:cs typeface="Tahoma" pitchFamily="34" charset="0"/>
              </a:rPr>
              <a:t>Seeman</a:t>
            </a:r>
            <a:r>
              <a:rPr lang="en-US" sz="6500" dirty="0">
                <a:solidFill>
                  <a:schemeClr val="accent4">
                    <a:lumMod val="75000"/>
                  </a:schemeClr>
                </a:solidFill>
                <a:latin typeface="Calibri"/>
                <a:ea typeface="Tahoma" pitchFamily="34" charset="0"/>
                <a:cs typeface="Tahoma" pitchFamily="34" charset="0"/>
              </a:rPr>
              <a:t>, </a:t>
            </a:r>
            <a:r>
              <a:rPr lang="en-US" sz="6500" dirty="0" err="1">
                <a:solidFill>
                  <a:schemeClr val="accent4">
                    <a:lumMod val="75000"/>
                  </a:schemeClr>
                </a:solidFill>
                <a:latin typeface="Calibri"/>
                <a:ea typeface="Tahoma" pitchFamily="34" charset="0"/>
                <a:cs typeface="Tahoma" pitchFamily="34" charset="0"/>
              </a:rPr>
              <a:t>Nadin</a:t>
            </a:r>
            <a:r>
              <a:rPr lang="en-US" sz="6500" dirty="0">
                <a:solidFill>
                  <a:schemeClr val="accent4">
                    <a:lumMod val="75000"/>
                  </a:schemeClr>
                </a:solidFill>
                <a:latin typeface="Calibri"/>
                <a:ea typeface="Tahoma" pitchFamily="34" charset="0"/>
                <a:cs typeface="Tahoma" pitchFamily="34" charset="0"/>
              </a:rPr>
              <a:t> </a:t>
            </a:r>
            <a:r>
              <a:rPr lang="en-US" sz="6500" dirty="0" err="1">
                <a:solidFill>
                  <a:schemeClr val="accent4">
                    <a:lumMod val="75000"/>
                  </a:schemeClr>
                </a:solidFill>
                <a:latin typeface="Calibri"/>
                <a:ea typeface="Tahoma" pitchFamily="34" charset="0"/>
                <a:cs typeface="Tahoma" pitchFamily="34" charset="0"/>
              </a:rPr>
              <a:t>Hamida</a:t>
            </a:r>
            <a:endParaRPr lang="en-US" sz="6500" dirty="0">
              <a:solidFill>
                <a:schemeClr val="accent4">
                  <a:lumMod val="75000"/>
                </a:schemeClr>
              </a:solidFill>
              <a:latin typeface="Calibri"/>
              <a:ea typeface="Tahoma" pitchFamily="34" charset="0"/>
              <a:cs typeface="Tahoma" pitchFamily="34" charset="0"/>
            </a:endParaRPr>
          </a:p>
          <a:p>
            <a:pPr algn="ctr"/>
            <a:endParaRPr lang="en-US" sz="6600" dirty="0">
              <a:solidFill>
                <a:schemeClr val="accent4">
                  <a:lumMod val="75000"/>
                </a:schemeClr>
              </a:solidFill>
              <a:latin typeface="Tahoma" pitchFamily="34" charset="0"/>
              <a:ea typeface="Tahoma" pitchFamily="34" charset="0"/>
              <a:cs typeface="Tahoma" pitchFamily="34" charset="0"/>
            </a:endParaRPr>
          </a:p>
        </p:txBody>
      </p:sp>
      <p:sp>
        <p:nvSpPr>
          <p:cNvPr id="8" name="TextBox 7"/>
          <p:cNvSpPr txBox="1"/>
          <p:nvPr/>
        </p:nvSpPr>
        <p:spPr>
          <a:xfrm>
            <a:off x="13351052" y="4706297"/>
            <a:ext cx="10651106" cy="10248960"/>
          </a:xfrm>
          <a:prstGeom prst="rect">
            <a:avLst/>
          </a:prstGeom>
          <a:noFill/>
        </p:spPr>
        <p:txBody>
          <a:bodyPr wrap="square" rtlCol="0" anchor="t">
            <a:spAutoFit/>
          </a:bodyPr>
          <a:lstStyle/>
          <a:p>
            <a:pPr algn="ctr"/>
            <a:r>
              <a:rPr lang="en-US" sz="5000" b="1" dirty="0">
                <a:solidFill>
                  <a:schemeClr val="accent3">
                    <a:lumMod val="75000"/>
                  </a:schemeClr>
                </a:solidFill>
                <a:latin typeface="Calibri"/>
                <a:cs typeface="Times New Roman" panose="02020603050405020304" pitchFamily="18" charset="0"/>
              </a:rPr>
              <a:t>Abstract</a:t>
            </a:r>
          </a:p>
          <a:p>
            <a:pPr algn="just"/>
            <a:r>
              <a:rPr lang="en-US" sz="3400" dirty="0">
                <a:solidFill>
                  <a:schemeClr val="accent3">
                    <a:lumMod val="75000"/>
                  </a:schemeClr>
                </a:solidFill>
                <a:latin typeface="Calibri"/>
              </a:rPr>
              <a:t>In this experiment we came up with a central question: what is the effect of climate on the survivorship of women? Then, we hypothesized that there is a negative effect of a warm climate on women and predicted that urban women from a cool climate have a greater survivorship than women from a warm climate. Humans fall under the type one curve for survivorship because they take care of their young until adulthood. Furthermore, we looked at the difference of survivorship in women between the two states: Minnesota (cool) and Texas (warm). We used cemetery data to enter the age at death of 200 women from seven Minnesota counties and 200 women from four Texas counties. We used this information to get a standardized number of individuals and then interpreted our results to see if our hypothesis and prediction was correct. Nevertheless, the data suggested that our hypothesis was not strongly supported and needed revisions. </a:t>
            </a:r>
            <a:endParaRPr lang="en-US" sz="3400" b="1" dirty="0">
              <a:solidFill>
                <a:schemeClr val="accent3">
                  <a:lumMod val="75000"/>
                </a:schemeClr>
              </a:solidFill>
              <a:latin typeface="Calibri"/>
              <a:cs typeface="Times New Roman" panose="02020603050405020304" pitchFamily="18" charset="0"/>
            </a:endParaRPr>
          </a:p>
        </p:txBody>
      </p:sp>
      <p:sp>
        <p:nvSpPr>
          <p:cNvPr id="9" name="TextBox 8"/>
          <p:cNvSpPr txBox="1"/>
          <p:nvPr/>
        </p:nvSpPr>
        <p:spPr>
          <a:xfrm>
            <a:off x="1203685" y="3933137"/>
            <a:ext cx="11542353" cy="12157174"/>
          </a:xfrm>
          <a:prstGeom prst="rect">
            <a:avLst/>
          </a:prstGeom>
          <a:noFill/>
        </p:spPr>
        <p:txBody>
          <a:bodyPr wrap="square" rtlCol="0" anchor="t">
            <a:spAutoFit/>
          </a:bodyPr>
          <a:lstStyle/>
          <a:p>
            <a:pPr algn="ctr"/>
            <a:r>
              <a:rPr lang="en-US" sz="5000" b="1" dirty="0">
                <a:solidFill>
                  <a:schemeClr val="accent6">
                    <a:lumMod val="75000"/>
                  </a:schemeClr>
                </a:solidFill>
                <a:latin typeface="Calibri" pitchFamily="34" charset="0"/>
                <a:ea typeface="Tahoma" pitchFamily="34" charset="0"/>
                <a:cs typeface="Tahoma" pitchFamily="34" charset="0"/>
              </a:rPr>
              <a:t>Introduction</a:t>
            </a:r>
          </a:p>
          <a:p>
            <a:pPr algn="just"/>
            <a:r>
              <a:rPr lang="en-US" sz="3200" dirty="0">
                <a:solidFill>
                  <a:schemeClr val="accent6">
                    <a:lumMod val="75000"/>
                  </a:schemeClr>
                </a:solidFill>
                <a:latin typeface="Calibri" pitchFamily="34" charset="0"/>
                <a:ea typeface="Tahoma" pitchFamily="34" charset="0"/>
                <a:cs typeface="Tahoma" pitchFamily="34" charset="0"/>
              </a:rPr>
              <a:t>The goal of this study was to find the effect of climate on the survivorship of women by creating and interpreting survivorship curves. Survivorship curves in this experiment are a visual tool used to display the relationship between two populations in the form of a graph. Survivorship curves are graphical representations of numbers or fractions of individuals all born at the same time (a cohort) that die at a given age (Genet 2016). Type one curves have a high rate of survivorship in early years and then survivorship drops rapidly because the organism has reached the end of its life span (Reece et al. 2014). Furthermore, humans tend to show the survivorship curve similar to the type one curves. This study compared the survival rates of women within two different climate ranges. While there are many studies comparing the survivorship of women to that of men or women of different races there was a surprising lack of studies done pertaining to climate. By comparing women in different climates within the same country we would be able to see if it had any profound effect. We hypothesized that climate would have an effect on the survivorship of women. Then, we predicted that women in warmer climates would have a lower rate of survival when compared to that of colder climate women. Warmer climates bring with it a series of health problems including dehydration and heat exhaustion to name a few. Using this study we were able to test this hypothesis and develop a reasonable answer to our question.</a:t>
            </a:r>
          </a:p>
        </p:txBody>
      </p:sp>
      <p:sp>
        <p:nvSpPr>
          <p:cNvPr id="10" name="TextBox 9"/>
          <p:cNvSpPr txBox="1"/>
          <p:nvPr/>
        </p:nvSpPr>
        <p:spPr>
          <a:xfrm>
            <a:off x="1203685" y="16561504"/>
            <a:ext cx="11508597" cy="15604272"/>
          </a:xfrm>
          <a:prstGeom prst="rect">
            <a:avLst/>
          </a:prstGeom>
          <a:noFill/>
        </p:spPr>
        <p:txBody>
          <a:bodyPr wrap="square" rtlCol="0" anchor="t">
            <a:spAutoFit/>
          </a:bodyPr>
          <a:lstStyle/>
          <a:p>
            <a:pPr algn="ctr"/>
            <a:r>
              <a:rPr lang="en-US" sz="5000" b="1" dirty="0">
                <a:solidFill>
                  <a:schemeClr val="accent5">
                    <a:lumMod val="75000"/>
                  </a:schemeClr>
                </a:solidFill>
                <a:latin typeface="Calibri"/>
              </a:rPr>
              <a:t>Methods</a:t>
            </a:r>
          </a:p>
          <a:p>
            <a:pPr marL="457200" indent="-457200" algn="just">
              <a:buFont typeface="Arial" panose="020B0604020202020204" pitchFamily="34" charset="0"/>
              <a:buChar char="•"/>
            </a:pPr>
            <a:r>
              <a:rPr lang="en-US" sz="3200" dirty="0">
                <a:solidFill>
                  <a:schemeClr val="accent5">
                    <a:lumMod val="75000"/>
                  </a:schemeClr>
                </a:solidFill>
                <a:latin typeface="Calibri"/>
              </a:rPr>
              <a:t>We looked at cemetery records to get the age at death of the urban women from both Minnesota and Texas. We obtained the cemetery records from </a:t>
            </a:r>
            <a:r>
              <a:rPr lang="en-US" sz="3200" u="sng" dirty="0">
                <a:solidFill>
                  <a:schemeClr val="accent5">
                    <a:lumMod val="75000"/>
                  </a:schemeClr>
                </a:solidFill>
                <a:latin typeface="Calibri"/>
                <a:hlinkClick r:id="rId3"/>
              </a:rPr>
              <a:t>http://interment.net/</a:t>
            </a:r>
            <a:r>
              <a:rPr lang="en-US" sz="3200" dirty="0">
                <a:solidFill>
                  <a:schemeClr val="accent5">
                    <a:lumMod val="75000"/>
                  </a:schemeClr>
                </a:solidFill>
                <a:latin typeface="Calibri"/>
              </a:rPr>
              <a:t>. We accumulated 200 subjects from each state whose deaths were between the years 1866 and 2016. When we collecting from both states we did not collect any records from </a:t>
            </a:r>
            <a:r>
              <a:rPr lang="en-US" sz="3200" dirty="0" err="1">
                <a:solidFill>
                  <a:schemeClr val="accent5">
                    <a:lumMod val="75000"/>
                  </a:schemeClr>
                </a:solidFill>
                <a:latin typeface="Calibri"/>
              </a:rPr>
              <a:t>calvary</a:t>
            </a:r>
            <a:r>
              <a:rPr lang="en-US" sz="3200" dirty="0">
                <a:solidFill>
                  <a:schemeClr val="accent5">
                    <a:lumMod val="75000"/>
                  </a:schemeClr>
                </a:solidFill>
                <a:latin typeface="Calibri"/>
              </a:rPr>
              <a:t> cemeteries in the thought of them dying from war rather than climate influences.</a:t>
            </a:r>
          </a:p>
          <a:p>
            <a:pPr marL="457200" indent="-457200" algn="just">
              <a:buFont typeface="Arial" panose="020B0604020202020204" pitchFamily="34" charset="0"/>
              <a:buChar char="•"/>
            </a:pPr>
            <a:r>
              <a:rPr lang="en-US" sz="3200" dirty="0">
                <a:solidFill>
                  <a:schemeClr val="accent5">
                    <a:lumMod val="75000"/>
                  </a:schemeClr>
                </a:solidFill>
                <a:latin typeface="Calibri"/>
              </a:rPr>
              <a:t>When getting subjects from the Minnesota cemetery records we used the information from the University of Minnesota Extension website that had a map of Minnesota's urban counties. We took cemetery records form the urban counties that had cemetery counties available. The counties that we used were Dakota, Scott, Stearns, Le Sueur, Wright, Isanti, and Ramsey.  </a:t>
            </a:r>
          </a:p>
          <a:p>
            <a:pPr marL="457200" indent="-457200" algn="just">
              <a:buFont typeface="Arial" panose="020B0604020202020204" pitchFamily="34" charset="0"/>
              <a:buChar char="•"/>
            </a:pPr>
            <a:r>
              <a:rPr lang="en-US" sz="3200" dirty="0">
                <a:solidFill>
                  <a:schemeClr val="accent5">
                    <a:lumMod val="75000"/>
                  </a:schemeClr>
                </a:solidFill>
                <a:latin typeface="Calibri"/>
              </a:rPr>
              <a:t>We took 50 women from each of the counties of Dakota and Scott. We took 25 women from each of the counties of Wright, Isanti, and Ramsey. We took 19 women from Stearns County and 6 women from Le Sueur County.</a:t>
            </a:r>
          </a:p>
          <a:p>
            <a:pPr marL="457200" indent="-457200" algn="just">
              <a:buFont typeface="Arial" panose="020B0604020202020204" pitchFamily="34" charset="0"/>
              <a:buChar char="•"/>
            </a:pPr>
            <a:r>
              <a:rPr lang="en-US" sz="3200" dirty="0">
                <a:solidFill>
                  <a:schemeClr val="accent5">
                    <a:lumMod val="75000"/>
                  </a:schemeClr>
                </a:solidFill>
                <a:latin typeface="Calibri"/>
              </a:rPr>
              <a:t>For any county that we had multiple cemeteries available we proportioned the number of women taken from each cemetery based on how many records the cemeteries had.</a:t>
            </a:r>
          </a:p>
          <a:p>
            <a:pPr marL="457200" indent="-457200" algn="just">
              <a:buFont typeface="Arial" panose="020B0604020202020204" pitchFamily="34" charset="0"/>
              <a:buChar char="•"/>
            </a:pPr>
            <a:r>
              <a:rPr lang="en-US" sz="3200" dirty="0">
                <a:solidFill>
                  <a:schemeClr val="accent5">
                    <a:lumMod val="75000"/>
                  </a:schemeClr>
                </a:solidFill>
                <a:latin typeface="Calibri"/>
              </a:rPr>
              <a:t>We preformed the same procedures when looking for 200 subjects from urban Texas regions. But instead of a map of Texas split into urban areas and non-urban areas we used the Texas Department of Housing and Community Affairs Emergency Solutions Grant PDF. We cross referenced this with the cemetery records and used the counties that had available records. </a:t>
            </a:r>
          </a:p>
          <a:p>
            <a:pPr marL="457200" indent="-457200" algn="just">
              <a:buFont typeface="Arial" panose="020B0604020202020204" pitchFamily="34" charset="0"/>
              <a:buChar char="•"/>
            </a:pPr>
            <a:r>
              <a:rPr lang="en-US" sz="3200" dirty="0">
                <a:solidFill>
                  <a:schemeClr val="accent5">
                    <a:lumMod val="75000"/>
                  </a:schemeClr>
                </a:solidFill>
                <a:latin typeface="Calibri"/>
              </a:rPr>
              <a:t>All the data was entered into an excel spreadsheet including the number of individuals in each age class, the number and probability of individuals surviving to start, and a standardized number of individuals was calculated by multiplying by 1,000.</a:t>
            </a:r>
            <a:r>
              <a:rPr lang="en-US" sz="3200" dirty="0">
                <a:solidFill>
                  <a:schemeClr val="accent5">
                    <a:lumMod val="75000"/>
                  </a:schemeClr>
                </a:solidFill>
              </a:rPr>
              <a:t> </a:t>
            </a:r>
          </a:p>
        </p:txBody>
      </p:sp>
      <p:sp>
        <p:nvSpPr>
          <p:cNvPr id="17" name="TextBox 16"/>
          <p:cNvSpPr txBox="1"/>
          <p:nvPr/>
        </p:nvSpPr>
        <p:spPr>
          <a:xfrm>
            <a:off x="24796870" y="3933137"/>
            <a:ext cx="10317163" cy="21882914"/>
          </a:xfrm>
          <a:prstGeom prst="rect">
            <a:avLst/>
          </a:prstGeom>
          <a:noFill/>
        </p:spPr>
        <p:txBody>
          <a:bodyPr wrap="square" rtlCol="0" anchor="t">
            <a:spAutoFit/>
          </a:bodyPr>
          <a:lstStyle/>
          <a:p>
            <a:pPr algn="ctr"/>
            <a:r>
              <a:rPr lang="en-US" sz="5000" b="1" dirty="0">
                <a:solidFill>
                  <a:schemeClr val="accent6">
                    <a:lumMod val="50000"/>
                  </a:schemeClr>
                </a:solidFill>
                <a:latin typeface="Calibri"/>
                <a:cs typeface="Times New Roman" panose="02020603050405020304" pitchFamily="18" charset="0"/>
              </a:rPr>
              <a:t>Discussion</a:t>
            </a:r>
          </a:p>
          <a:p>
            <a:pPr algn="just"/>
            <a:r>
              <a:rPr lang="en-US" sz="3800" dirty="0">
                <a:solidFill>
                  <a:schemeClr val="accent6">
                    <a:lumMod val="50000"/>
                  </a:schemeClr>
                </a:solidFill>
                <a:latin typeface="Calibri"/>
                <a:cs typeface="Times New Roman" panose="02020603050405020304" pitchFamily="18" charset="0"/>
              </a:rPr>
              <a:t>The central question we asked was: what is the effect of climate on the survivorship of women? Furthermore, we hypothesized that there is a negative effect of a warm climate on women and predicted that urban women from a cool climate have a greater survivorship than women from a warm climate. By interpreting our data, we could conclude that our hypothesis was not strongly supported. From our results we could suggest that there might have been an increase in survivorship of Minnesota women after the age of 50. Texas women could have had a lower survivorship in the later years of their life because some of the cemetery data had veterans from the service. As they came back from combat, their health would have declined and led to less survivorship. Nevertheless, the graph shows that Minnesota women had less survivorship from the ages 0-50. Therefore our hypothesis can not be supported because we do not have enough evidence. Some errors in our experiment could have been choosing to big of a time frame in which people had died. Also, we did not look at the amount of individuals in each county so that could have an effect on our data. We used seven counties in Minnesota and only four in Texas which could have an effect of the survivorship in our study. If we were to do our experiment again, we would look at more specific death years rather than 150 years and look at climate regions that had the close to the same amount of individuals. Some further research would be specific types of women survivorship between states. For instance, women suffering from specific diseases or women in a certain type </a:t>
            </a:r>
          </a:p>
          <a:p>
            <a:r>
              <a:rPr lang="en-US" sz="3800" dirty="0">
                <a:solidFill>
                  <a:schemeClr val="accent6">
                    <a:lumMod val="50000"/>
                  </a:schemeClr>
                </a:solidFill>
                <a:latin typeface="Calibri"/>
                <a:cs typeface="Times New Roman" panose="02020603050405020304" pitchFamily="18" charset="0"/>
              </a:rPr>
              <a:t>of work field. </a:t>
            </a:r>
            <a:r>
              <a:rPr lang="en-US" sz="3800" dirty="0">
                <a:solidFill>
                  <a:schemeClr val="accent6">
                    <a:lumMod val="50000"/>
                  </a:schemeClr>
                </a:solidFill>
                <a:latin typeface="Arial" charset="0"/>
                <a:cs typeface="Times New Roman" panose="02020603050405020304" pitchFamily="18" charset="0"/>
              </a:rPr>
              <a:t/>
            </a:r>
            <a:br>
              <a:rPr lang="en-US" sz="3800" dirty="0">
                <a:solidFill>
                  <a:schemeClr val="accent6">
                    <a:lumMod val="50000"/>
                  </a:schemeClr>
                </a:solidFill>
                <a:latin typeface="Arial" charset="0"/>
                <a:cs typeface="Times New Roman" panose="02020603050405020304" pitchFamily="18" charset="0"/>
              </a:rPr>
            </a:br>
            <a:endParaRPr lang="en-US" sz="3800" dirty="0">
              <a:solidFill>
                <a:schemeClr val="accent6">
                  <a:lumMod val="50000"/>
                </a:schemeClr>
              </a:solidFill>
              <a:latin typeface="Arial" charset="0"/>
              <a:cs typeface="Times New Roman" panose="02020603050405020304" pitchFamily="18" charset="0"/>
            </a:endParaRPr>
          </a:p>
        </p:txBody>
      </p:sp>
      <p:sp>
        <p:nvSpPr>
          <p:cNvPr id="18" name="TextBox 17"/>
          <p:cNvSpPr txBox="1"/>
          <p:nvPr/>
        </p:nvSpPr>
        <p:spPr>
          <a:xfrm>
            <a:off x="25270432" y="26949873"/>
            <a:ext cx="9370038" cy="3970318"/>
          </a:xfrm>
          <a:prstGeom prst="rect">
            <a:avLst/>
          </a:prstGeom>
          <a:noFill/>
        </p:spPr>
        <p:txBody>
          <a:bodyPr wrap="square" rtlCol="0" anchor="t">
            <a:spAutoFit/>
          </a:bodyPr>
          <a:lstStyle/>
          <a:p>
            <a:pPr algn="ctr"/>
            <a:r>
              <a:rPr lang="en-US" sz="5000" b="1" dirty="0">
                <a:solidFill>
                  <a:schemeClr val="accent4">
                    <a:lumMod val="75000"/>
                  </a:schemeClr>
                </a:solidFill>
                <a:latin typeface="Calibri"/>
                <a:cs typeface="Times New Roman" panose="02020603050405020304" pitchFamily="18" charset="0"/>
              </a:rPr>
              <a:t>Literature Cited</a:t>
            </a:r>
          </a:p>
          <a:p>
            <a:r>
              <a:rPr lang="en-US" sz="2800" dirty="0">
                <a:solidFill>
                  <a:schemeClr val="accent4">
                    <a:lumMod val="75000"/>
                  </a:schemeClr>
                </a:solidFill>
                <a:latin typeface="Calibri"/>
                <a:cs typeface="Times New Roman" panose="02020603050405020304" pitchFamily="18" charset="0"/>
              </a:rPr>
              <a:t>Genet (2016, p. 1) defines a</a:t>
            </a:r>
            <a:r>
              <a:rPr lang="en-US" sz="2800" i="1" dirty="0">
                <a:solidFill>
                  <a:schemeClr val="accent4">
                    <a:lumMod val="75000"/>
                  </a:schemeClr>
                </a:solidFill>
                <a:latin typeface="Calibri"/>
                <a:cs typeface="Times New Roman" panose="02020603050405020304" pitchFamily="18" charset="0"/>
              </a:rPr>
              <a:t> survivorship curve</a:t>
            </a:r>
            <a:r>
              <a:rPr lang="en-US" sz="2800" dirty="0">
                <a:solidFill>
                  <a:schemeClr val="accent4">
                    <a:lumMod val="75000"/>
                  </a:schemeClr>
                </a:solidFill>
                <a:latin typeface="Calibri"/>
                <a:cs typeface="Times New Roman" panose="02020603050405020304" pitchFamily="18" charset="0"/>
              </a:rPr>
              <a:t> as a "graphical </a:t>
            </a:r>
          </a:p>
          <a:p>
            <a:pPr lvl="1"/>
            <a:r>
              <a:rPr lang="en-US" sz="2800" dirty="0">
                <a:solidFill>
                  <a:schemeClr val="accent4">
                    <a:lumMod val="75000"/>
                  </a:schemeClr>
                </a:solidFill>
                <a:latin typeface="Calibri"/>
                <a:cs typeface="Times New Roman" panose="02020603050405020304" pitchFamily="18" charset="0"/>
              </a:rPr>
              <a:t>representation of the numbers or fractions of individuals in a cohort that die at a given age." </a:t>
            </a:r>
          </a:p>
          <a:p>
            <a:r>
              <a:rPr lang="en-US" sz="2800" dirty="0">
                <a:solidFill>
                  <a:schemeClr val="accent4">
                    <a:lumMod val="75000"/>
                  </a:schemeClr>
                </a:solidFill>
                <a:latin typeface="Calibri"/>
                <a:cs typeface="Times New Roman" panose="02020603050405020304" pitchFamily="18" charset="0"/>
              </a:rPr>
              <a:t>Reece et al. (2014, p. 1188) describes the different types of </a:t>
            </a:r>
          </a:p>
          <a:p>
            <a:pPr lvl="1"/>
            <a:r>
              <a:rPr lang="en-US" sz="2800" dirty="0">
                <a:solidFill>
                  <a:schemeClr val="accent4">
                    <a:lumMod val="75000"/>
                  </a:schemeClr>
                </a:solidFill>
                <a:latin typeface="Calibri"/>
                <a:cs typeface="Times New Roman" panose="02020603050405020304" pitchFamily="18" charset="0"/>
              </a:rPr>
              <a:t>survivorship curves. The one that was focused on was the type one curve.</a:t>
            </a:r>
            <a:r>
              <a:rPr lang="en-US" sz="2800" b="1" dirty="0">
                <a:solidFill>
                  <a:schemeClr val="accent4">
                    <a:lumMod val="75000"/>
                  </a:schemeClr>
                </a:solidFill>
                <a:latin typeface="Calibri"/>
                <a:cs typeface="Times New Roman" panose="02020603050405020304" pitchFamily="18" charset="0"/>
              </a:rPr>
              <a:t> </a:t>
            </a:r>
          </a:p>
          <a:p>
            <a:endParaRPr lang="en-US" sz="3600" b="1" dirty="0">
              <a:solidFill>
                <a:schemeClr val="accent4">
                  <a:lumMod val="75000"/>
                </a:schemeClr>
              </a:solidFill>
              <a:cs typeface="Times New Roman" panose="02020603050405020304" pitchFamily="18" charset="0"/>
            </a:endParaRPr>
          </a:p>
        </p:txBody>
      </p:sp>
      <p:pic>
        <p:nvPicPr>
          <p:cNvPr id="1026" name="Picture 2" descr="https://lh6.googleusercontent.com/mxO3TIb05aUINcsPjLk7fT5E0tpxVmm3pKJ61fL-YrdNQxYabAniVZFTKfWGGfItzjHnp2tnjYa1EiIA-MJMWrU8AKNIbBGJtPunlaFQqMmTt2QBv-HKPFItr-9RJ4H2EU9V_qE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00953" y="17145000"/>
            <a:ext cx="11141003" cy="832904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636294" y="15841994"/>
            <a:ext cx="10268648" cy="1200329"/>
          </a:xfrm>
          <a:prstGeom prst="rect">
            <a:avLst/>
          </a:prstGeom>
          <a:noFill/>
        </p:spPr>
        <p:txBody>
          <a:bodyPr wrap="square" rtlCol="0" anchor="t">
            <a:spAutoFit/>
          </a:bodyPr>
          <a:lstStyle/>
          <a:p>
            <a:r>
              <a:rPr lang="en-US" sz="3600" b="1" dirty="0">
                <a:solidFill>
                  <a:schemeClr val="accent2">
                    <a:lumMod val="75000"/>
                  </a:schemeClr>
                </a:solidFill>
                <a:latin typeface="Calibri"/>
              </a:rPr>
              <a:t>Figure 1: </a:t>
            </a:r>
            <a:r>
              <a:rPr lang="en-US" sz="3600" dirty="0">
                <a:solidFill>
                  <a:schemeClr val="accent2">
                    <a:lumMod val="75000"/>
                  </a:schemeClr>
                </a:solidFill>
                <a:latin typeface="Calibri"/>
              </a:rPr>
              <a:t>The population for survivorship of urban MN women and TX women between the ages of 0-100+ </a:t>
            </a:r>
          </a:p>
        </p:txBody>
      </p:sp>
      <p:sp>
        <p:nvSpPr>
          <p:cNvPr id="5" name="TextBox 4"/>
          <p:cNvSpPr txBox="1"/>
          <p:nvPr/>
        </p:nvSpPr>
        <p:spPr>
          <a:xfrm>
            <a:off x="13517844" y="25679400"/>
            <a:ext cx="10317523" cy="5262562"/>
          </a:xfrm>
          <a:prstGeom prst="rect">
            <a:avLst/>
          </a:prstGeom>
          <a:noFill/>
        </p:spPr>
        <p:txBody>
          <a:bodyPr wrap="square" rtlCol="0" anchor="t">
            <a:spAutoFit/>
          </a:bodyPr>
          <a:lstStyle/>
          <a:p>
            <a:pPr algn="ctr"/>
            <a:r>
              <a:rPr lang="en-US" sz="5000" b="1" dirty="0">
                <a:solidFill>
                  <a:schemeClr val="accent2">
                    <a:lumMod val="75000"/>
                  </a:schemeClr>
                </a:solidFill>
                <a:latin typeface="Calibri"/>
              </a:rPr>
              <a:t>Results </a:t>
            </a:r>
            <a:endParaRPr lang="en-US" sz="5000" dirty="0">
              <a:solidFill>
                <a:schemeClr val="accent2">
                  <a:lumMod val="75000"/>
                </a:schemeClr>
              </a:solidFill>
              <a:latin typeface="Calibri"/>
            </a:endParaRPr>
          </a:p>
          <a:p>
            <a:pPr marL="457200" indent="-457200" algn="just">
              <a:buFont typeface="Arial" panose="020B0604020202020204" pitchFamily="34" charset="0"/>
              <a:buChar char="•"/>
            </a:pPr>
            <a:r>
              <a:rPr lang="en-US" sz="3600" dirty="0">
                <a:solidFill>
                  <a:schemeClr val="accent2">
                    <a:lumMod val="75000"/>
                  </a:schemeClr>
                </a:solidFill>
                <a:latin typeface="Calibri"/>
              </a:rPr>
              <a:t>There was a greater drop in MN than TX women during the ages of 5-49. </a:t>
            </a:r>
          </a:p>
          <a:p>
            <a:pPr marL="457200" indent="-457200" algn="just">
              <a:buFont typeface="Arial" panose="020B0604020202020204" pitchFamily="34" charset="0"/>
              <a:buChar char="•"/>
            </a:pPr>
            <a:r>
              <a:rPr lang="en-US" sz="3600" dirty="0">
                <a:solidFill>
                  <a:schemeClr val="accent2">
                    <a:lumMod val="75000"/>
                  </a:schemeClr>
                </a:solidFill>
                <a:latin typeface="Calibri"/>
              </a:rPr>
              <a:t>Once Texas women passed the age of fifty they declined at a greater rate than Minnesota women</a:t>
            </a:r>
          </a:p>
          <a:p>
            <a:pPr marL="457200" indent="-457200" algn="just">
              <a:buFont typeface="Arial" panose="020B0604020202020204" pitchFamily="34" charset="0"/>
              <a:buChar char="•"/>
            </a:pPr>
            <a:r>
              <a:rPr lang="en-US" sz="3600" dirty="0">
                <a:solidFill>
                  <a:schemeClr val="accent2">
                    <a:lumMod val="75000"/>
                  </a:schemeClr>
                </a:solidFill>
                <a:latin typeface="Calibri"/>
              </a:rPr>
              <a:t>Between the ages of 35 to 44 there was the same survivorship between the two states. </a:t>
            </a:r>
          </a:p>
          <a:p>
            <a:pPr marL="457200" indent="-457200" algn="just">
              <a:buFont typeface="Arial" panose="020B0604020202020204" pitchFamily="34" charset="0"/>
              <a:buChar char="•"/>
            </a:pPr>
            <a:r>
              <a:rPr lang="en-US" sz="3600" dirty="0">
                <a:solidFill>
                  <a:schemeClr val="accent2">
                    <a:lumMod val="75000"/>
                  </a:schemeClr>
                </a:solidFill>
                <a:latin typeface="Calibri"/>
              </a:rPr>
              <a:t>The results shows that the climate may have an effect on women survivorship in MN and TX.</a:t>
            </a:r>
          </a:p>
        </p:txBody>
      </p:sp>
    </p:spTree>
    <p:extLst>
      <p:ext uri="{BB962C8B-B14F-4D97-AF65-F5344CB8AC3E}">
        <p14:creationId xmlns:p14="http://schemas.microsoft.com/office/powerpoint/2010/main" val="2246380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ad73b2f-50fc-4f40-beb2-c79d177e3256">
      <UserInfo>
        <DisplayName>Erin Seeman</DisplayName>
        <AccountId>8</AccountId>
        <AccountType/>
      </UserInfo>
      <UserInfo>
        <DisplayName>Nadin Hamida</DisplayName>
        <AccountId>9</AccountId>
        <AccountType/>
      </UserInfo>
      <UserInfo>
        <DisplayName>Mikayla Bridgeman</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6BBB07DAF93043B9BC5DCAEA93769D" ma:contentTypeVersion="3" ma:contentTypeDescription="Create a new document." ma:contentTypeScope="" ma:versionID="d046abba82d482c9060f4f547d790a5b">
  <xsd:schema xmlns:xsd="http://www.w3.org/2001/XMLSchema" xmlns:xs="http://www.w3.org/2001/XMLSchema" xmlns:p="http://schemas.microsoft.com/office/2006/metadata/properties" xmlns:ns3="7ad73b2f-50fc-4f40-beb2-c79d177e3256" targetNamespace="http://schemas.microsoft.com/office/2006/metadata/properties" ma:root="true" ma:fieldsID="48aad848937a9cdf0fede9544b4bfd66" ns3:_="">
    <xsd:import namespace="7ad73b2f-50fc-4f40-beb2-c79d177e3256"/>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d73b2f-50fc-4f40-beb2-c79d177e325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E8B029-9724-43BA-86ED-9BCF33694E50}">
  <ds:schemaRefs>
    <ds:schemaRef ds:uri="7ad73b2f-50fc-4f40-beb2-c79d177e3256"/>
    <ds:schemaRef ds:uri="http://purl.org/dc/terms/"/>
    <ds:schemaRef ds:uri="http://schemas.microsoft.com/office/2006/metadata/propertie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F332C177-663F-49F5-85F7-1183E64FC668}">
  <ds:schemaRefs>
    <ds:schemaRef ds:uri="http://schemas.microsoft.com/sharepoint/v3/contenttype/forms"/>
  </ds:schemaRefs>
</ds:datastoreItem>
</file>

<file path=customXml/itemProps3.xml><?xml version="1.0" encoding="utf-8"?>
<ds:datastoreItem xmlns:ds="http://schemas.openxmlformats.org/officeDocument/2006/customXml" ds:itemID="{50806E48-79D0-4E99-92FD-07A3AF830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d73b2f-50fc-4f40-beb2-c79d177e32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482</TotalTime>
  <Words>1248</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Tahoma</vt:lpstr>
      <vt:lpstr>Times New Roman</vt:lpstr>
      <vt:lpstr>Wingdings 3</vt:lpstr>
      <vt:lpstr>Wisp</vt:lpstr>
      <vt:lpstr>Survivorship of Women in Different Climates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Toads, Roads and Nodes</dc:title>
  <dc:creator>Kristen Genet</dc:creator>
  <cp:lastModifiedBy>Kristen Genet</cp:lastModifiedBy>
  <cp:revision>28</cp:revision>
  <dcterms:created xsi:type="dcterms:W3CDTF">2013-02-21T21:40:26Z</dcterms:created>
  <dcterms:modified xsi:type="dcterms:W3CDTF">2016-03-25T01:09:03Z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0x0101001A6BBB07DAF93043B9BC5DCAEA93769D</vt:lpwstr>
  </property>
</Properties>
</file>