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12"/>
  </p:notesMasterIdLst>
  <p:sldIdLst>
    <p:sldId id="256" r:id="rId2"/>
    <p:sldId id="257" r:id="rId3"/>
    <p:sldId id="258" r:id="rId4"/>
    <p:sldId id="259" r:id="rId5"/>
    <p:sldId id="260" r:id="rId6"/>
    <p:sldId id="261" r:id="rId7"/>
    <p:sldId id="262" r:id="rId8"/>
    <p:sldId id="263" r:id="rId9"/>
    <p:sldId id="265" r:id="rId10"/>
    <p:sldId id="264" r:id="rId11"/>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94694"/>
  </p:normalViewPr>
  <p:slideViewPr>
    <p:cSldViewPr snapToGrid="0">
      <p:cViewPr varScale="1">
        <p:scale>
          <a:sx n="139" d="100"/>
          <a:sy n="139" d="100"/>
        </p:scale>
        <p:origin x="176" y="536"/>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g20e40db8375_1_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 name="Google Shape;138;g20e40db8375_1_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g20e40db8375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 name="Google Shape;58;g20e40db8375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Google Shape;74;g20e40db8375_1_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 name="Google Shape;75;g20e40db8375_1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Google Shape;84;g20e40db8375_1_2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 name="Google Shape;85;g20e40db8375_1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20e40db8375_1_4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20e40db8375_1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g20e40db8375_1_6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 name="Google Shape;104;g20e40db8375_1_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g20e40db8375_1_8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 name="Google Shape;115;g20e40db8375_1_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g20e40db8375_1_7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 name="Google Shape;126;g20e40db8375_1_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g20e40db8375_1_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 name="Google Shape;138;g20e40db8375_1_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483550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11.png"/><Relationship Id="rId7" Type="http://schemas.openxmlformats.org/officeDocument/2006/relationships/image" Target="../media/image15.png"/><Relationship Id="rId12"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image" Target="../media/image14.png"/><Relationship Id="rId11" Type="http://schemas.openxmlformats.org/officeDocument/2006/relationships/image" Target="../media/image24.png"/><Relationship Id="rId5" Type="http://schemas.openxmlformats.org/officeDocument/2006/relationships/image" Target="../media/image13.png"/><Relationship Id="rId10" Type="http://schemas.openxmlformats.org/officeDocument/2006/relationships/image" Target="../media/image27.png"/><Relationship Id="rId4" Type="http://schemas.openxmlformats.org/officeDocument/2006/relationships/image" Target="../media/image12.png"/><Relationship Id="rId9" Type="http://schemas.openxmlformats.org/officeDocument/2006/relationships/image" Target="../media/image26.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hyperlink" Target="https://www.bbc.com/reel/video/p0f00wp9/magenta-the-colour-that-doesn-t-exist" TargetMode="External"/><Relationship Id="rId5" Type="http://schemas.openxmlformats.org/officeDocument/2006/relationships/image" Target="../media/image3.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hyperlink" Target="https://doi.org/10.1002/hsr2.842" TargetMode="External"/></Relationships>
</file>

<file path=ppt/slides/_rels/slide4.xml.rels><?xml version="1.0" encoding="UTF-8" standalone="yes"?>
<Relationships xmlns="http://schemas.openxmlformats.org/package/2006/relationships"><Relationship Id="rId3" Type="http://schemas.openxmlformats.org/officeDocument/2006/relationships/hyperlink" Target="https://www.heavy.ai/blog/12-color-palettes-for-telling-better-stories-with-your-data" TargetMode="External"/><Relationship Id="rId7"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hyperlink" Target="https://blog.datawrapper.de/diverging-vs-sequential-color-scales/" TargetMode="External"/></Relationships>
</file>

<file path=ppt/slides/_rels/slide5.xml.rels><?xml version="1.0" encoding="UTF-8" standalone="yes"?>
<Relationships xmlns="http://schemas.openxmlformats.org/package/2006/relationships"><Relationship Id="rId3" Type="http://schemas.openxmlformats.org/officeDocument/2006/relationships/hyperlink" Target="https://doi.org/10.1101/2020.09.22.308593" TargetMode="External"/><Relationship Id="rId2" Type="http://schemas.openxmlformats.org/officeDocument/2006/relationships/notesSlide" Target="../notesSlides/notesSlide5.xml"/><Relationship Id="rId1" Type="http://schemas.openxmlformats.org/officeDocument/2006/relationships/slideLayout" Target="../slideLayouts/slideLayout4.xml"/><Relationship Id="rId5" Type="http://schemas.openxmlformats.org/officeDocument/2006/relationships/image" Target="../media/image8.png"/><Relationship Id="rId4" Type="http://schemas.openxmlformats.org/officeDocument/2006/relationships/hyperlink" Target="https://github.com/oftheheadland/Colorblindly"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1.png"/><Relationship Id="rId7" Type="http://schemas.openxmlformats.org/officeDocument/2006/relationships/image" Target="../media/image15.png"/><Relationship Id="rId12"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image" Target="../media/image14.png"/><Relationship Id="rId11" Type="http://schemas.openxmlformats.org/officeDocument/2006/relationships/image" Target="../media/image23.png"/><Relationship Id="rId5" Type="http://schemas.openxmlformats.org/officeDocument/2006/relationships/image" Target="../media/image13.png"/><Relationship Id="rId10" Type="http://schemas.openxmlformats.org/officeDocument/2006/relationships/image" Target="../media/image22.png"/><Relationship Id="rId4" Type="http://schemas.openxmlformats.org/officeDocument/2006/relationships/image" Target="../media/image12.png"/><Relationship Id="rId9"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3"/>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r>
              <a:rPr lang="en"/>
              <a:t>Color Vision (Deficiencies)</a:t>
            </a:r>
            <a:endParaRPr/>
          </a:p>
        </p:txBody>
      </p:sp>
      <p:sp>
        <p:nvSpPr>
          <p:cNvPr id="55" name="Google Shape;55;p13"/>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fontScale="85000" lnSpcReduction="20000"/>
          </a:bodyPr>
          <a:lstStyle/>
          <a:p>
            <a:pPr marL="0" lvl="0" indent="0" algn="ctr" rtl="0">
              <a:spcBef>
                <a:spcPts val="0"/>
              </a:spcBef>
              <a:spcAft>
                <a:spcPts val="0"/>
              </a:spcAft>
              <a:buNone/>
            </a:pPr>
            <a:r>
              <a:rPr lang="en"/>
              <a:t>Shuchismita Dutta</a:t>
            </a:r>
            <a:endParaRPr/>
          </a:p>
          <a:p>
            <a:pPr marL="0" lvl="0" indent="0" algn="ctr" rtl="0">
              <a:spcBef>
                <a:spcPts val="0"/>
              </a:spcBef>
              <a:spcAft>
                <a:spcPts val="0"/>
              </a:spcAft>
              <a:buNone/>
            </a:pPr>
            <a:r>
              <a:rPr lang="en"/>
              <a:t>Feb 17, 2023</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140" name="Google Shape;140;p2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Options in Mol*</a:t>
            </a:r>
            <a:endParaRPr/>
          </a:p>
        </p:txBody>
      </p:sp>
      <p:pic>
        <p:nvPicPr>
          <p:cNvPr id="141" name="Google Shape;141;p21"/>
          <p:cNvPicPr preferRelativeResize="0"/>
          <p:nvPr/>
        </p:nvPicPr>
        <p:blipFill>
          <a:blip r:embed="rId3">
            <a:alphaModFix/>
          </a:blip>
          <a:stretch>
            <a:fillRect/>
          </a:stretch>
        </p:blipFill>
        <p:spPr>
          <a:xfrm>
            <a:off x="344850" y="1017725"/>
            <a:ext cx="1645920" cy="1728215"/>
          </a:xfrm>
          <a:prstGeom prst="rect">
            <a:avLst/>
          </a:prstGeom>
          <a:noFill/>
          <a:ln>
            <a:noFill/>
          </a:ln>
        </p:spPr>
      </p:pic>
      <p:pic>
        <p:nvPicPr>
          <p:cNvPr id="142" name="Google Shape;142;p21"/>
          <p:cNvPicPr preferRelativeResize="0"/>
          <p:nvPr/>
        </p:nvPicPr>
        <p:blipFill>
          <a:blip r:embed="rId4">
            <a:alphaModFix/>
          </a:blip>
          <a:stretch>
            <a:fillRect/>
          </a:stretch>
        </p:blipFill>
        <p:spPr>
          <a:xfrm>
            <a:off x="311701" y="2745950"/>
            <a:ext cx="1645920" cy="1678838"/>
          </a:xfrm>
          <a:prstGeom prst="rect">
            <a:avLst/>
          </a:prstGeom>
          <a:noFill/>
          <a:ln>
            <a:noFill/>
          </a:ln>
        </p:spPr>
      </p:pic>
      <p:pic>
        <p:nvPicPr>
          <p:cNvPr id="143" name="Google Shape;143;p21"/>
          <p:cNvPicPr preferRelativeResize="0"/>
          <p:nvPr/>
        </p:nvPicPr>
        <p:blipFill>
          <a:blip r:embed="rId5">
            <a:alphaModFix/>
          </a:blip>
          <a:stretch>
            <a:fillRect/>
          </a:stretch>
        </p:blipFill>
        <p:spPr>
          <a:xfrm>
            <a:off x="311701" y="3577125"/>
            <a:ext cx="1645919" cy="1300277"/>
          </a:xfrm>
          <a:prstGeom prst="rect">
            <a:avLst/>
          </a:prstGeom>
          <a:noFill/>
          <a:ln>
            <a:noFill/>
          </a:ln>
        </p:spPr>
      </p:pic>
      <p:pic>
        <p:nvPicPr>
          <p:cNvPr id="144" name="Google Shape;144;p21"/>
          <p:cNvPicPr preferRelativeResize="0"/>
          <p:nvPr/>
        </p:nvPicPr>
        <p:blipFill>
          <a:blip r:embed="rId6">
            <a:alphaModFix/>
          </a:blip>
          <a:stretch>
            <a:fillRect/>
          </a:stretch>
        </p:blipFill>
        <p:spPr>
          <a:xfrm>
            <a:off x="3359932" y="1017725"/>
            <a:ext cx="1645920" cy="1514247"/>
          </a:xfrm>
          <a:prstGeom prst="rect">
            <a:avLst/>
          </a:prstGeom>
          <a:noFill/>
          <a:ln>
            <a:noFill/>
          </a:ln>
        </p:spPr>
      </p:pic>
      <p:pic>
        <p:nvPicPr>
          <p:cNvPr id="145" name="Google Shape;145;p21"/>
          <p:cNvPicPr preferRelativeResize="0"/>
          <p:nvPr/>
        </p:nvPicPr>
        <p:blipFill>
          <a:blip r:embed="rId7">
            <a:alphaModFix/>
          </a:blip>
          <a:stretch>
            <a:fillRect/>
          </a:stretch>
        </p:blipFill>
        <p:spPr>
          <a:xfrm>
            <a:off x="6375015" y="1017725"/>
            <a:ext cx="1645920" cy="1415491"/>
          </a:xfrm>
          <a:prstGeom prst="rect">
            <a:avLst/>
          </a:prstGeom>
          <a:noFill/>
          <a:ln>
            <a:noFill/>
          </a:ln>
        </p:spPr>
      </p:pic>
      <p:cxnSp>
        <p:nvCxnSpPr>
          <p:cNvPr id="146" name="Google Shape;146;p21"/>
          <p:cNvCxnSpPr/>
          <p:nvPr/>
        </p:nvCxnSpPr>
        <p:spPr>
          <a:xfrm flipH="1">
            <a:off x="5023350" y="1924368"/>
            <a:ext cx="344700" cy="19800"/>
          </a:xfrm>
          <a:prstGeom prst="straightConnector1">
            <a:avLst/>
          </a:prstGeom>
          <a:noFill/>
          <a:ln w="9525" cap="flat" cmpd="sng">
            <a:solidFill>
              <a:schemeClr val="dk2"/>
            </a:solidFill>
            <a:prstDash val="solid"/>
            <a:round/>
            <a:headEnd type="none" w="med" len="med"/>
            <a:tailEnd type="triangle" w="med" len="med"/>
          </a:ln>
        </p:spPr>
      </p:cxnSp>
      <p:pic>
        <p:nvPicPr>
          <p:cNvPr id="148" name="Google Shape;148;p21"/>
          <p:cNvPicPr preferRelativeResize="0">
            <a:picLocks noChangeAspect="1"/>
          </p:cNvPicPr>
          <p:nvPr/>
        </p:nvPicPr>
        <p:blipFill>
          <a:blip r:embed="rId8">
            <a:alphaModFix/>
          </a:blip>
          <a:stretch>
            <a:fillRect/>
          </a:stretch>
        </p:blipFill>
        <p:spPr>
          <a:xfrm>
            <a:off x="4263217" y="2619520"/>
            <a:ext cx="1828800" cy="1353313"/>
          </a:xfrm>
          <a:prstGeom prst="rect">
            <a:avLst/>
          </a:prstGeom>
          <a:noFill/>
          <a:ln>
            <a:noFill/>
          </a:ln>
        </p:spPr>
      </p:pic>
      <p:pic>
        <p:nvPicPr>
          <p:cNvPr id="149" name="Google Shape;149;p21"/>
          <p:cNvPicPr preferRelativeResize="0">
            <a:picLocks noChangeAspect="1"/>
          </p:cNvPicPr>
          <p:nvPr/>
        </p:nvPicPr>
        <p:blipFill>
          <a:blip r:embed="rId9">
            <a:alphaModFix/>
          </a:blip>
          <a:stretch>
            <a:fillRect/>
          </a:stretch>
        </p:blipFill>
        <p:spPr>
          <a:xfrm>
            <a:off x="5944050" y="3823769"/>
            <a:ext cx="1828800" cy="1371601"/>
          </a:xfrm>
          <a:prstGeom prst="rect">
            <a:avLst/>
          </a:prstGeom>
          <a:noFill/>
          <a:ln>
            <a:noFill/>
          </a:ln>
        </p:spPr>
      </p:pic>
      <p:pic>
        <p:nvPicPr>
          <p:cNvPr id="150" name="Google Shape;150;p21"/>
          <p:cNvPicPr preferRelativeResize="0">
            <a:picLocks noChangeAspect="1"/>
          </p:cNvPicPr>
          <p:nvPr/>
        </p:nvPicPr>
        <p:blipFill>
          <a:blip r:embed="rId10">
            <a:alphaModFix/>
          </a:blip>
          <a:stretch>
            <a:fillRect/>
          </a:stretch>
        </p:blipFill>
        <p:spPr>
          <a:xfrm>
            <a:off x="5796082" y="2517225"/>
            <a:ext cx="1828800" cy="1371599"/>
          </a:xfrm>
          <a:prstGeom prst="rect">
            <a:avLst/>
          </a:prstGeom>
          <a:noFill/>
          <a:ln>
            <a:noFill/>
          </a:ln>
        </p:spPr>
      </p:pic>
      <p:pic>
        <p:nvPicPr>
          <p:cNvPr id="151" name="Google Shape;151;p21"/>
          <p:cNvPicPr preferRelativeResize="0">
            <a:picLocks noChangeAspect="1"/>
          </p:cNvPicPr>
          <p:nvPr/>
        </p:nvPicPr>
        <p:blipFill>
          <a:blip r:embed="rId11">
            <a:alphaModFix/>
          </a:blip>
          <a:stretch>
            <a:fillRect/>
          </a:stretch>
        </p:blipFill>
        <p:spPr>
          <a:xfrm>
            <a:off x="2424619" y="3003364"/>
            <a:ext cx="1371600" cy="619626"/>
          </a:xfrm>
          <a:prstGeom prst="rect">
            <a:avLst/>
          </a:prstGeom>
          <a:noFill/>
          <a:ln>
            <a:noFill/>
          </a:ln>
        </p:spPr>
      </p:pic>
      <p:pic>
        <p:nvPicPr>
          <p:cNvPr id="3" name="Picture 2" descr="A close-up of a puzzle&#10;&#10;Description automatically generated with low confidence">
            <a:extLst>
              <a:ext uri="{FF2B5EF4-FFF2-40B4-BE49-F238E27FC236}">
                <a16:creationId xmlns:a16="http://schemas.microsoft.com/office/drawing/2014/main" id="{AEE053B9-93C9-C945-8F17-9020C37F38A6}"/>
              </a:ext>
            </a:extLst>
          </p:cNvPr>
          <p:cNvPicPr>
            <a:picLocks noChangeAspect="1"/>
          </p:cNvPicPr>
          <p:nvPr/>
        </p:nvPicPr>
        <p:blipFill>
          <a:blip r:embed="rId12"/>
          <a:stretch>
            <a:fillRect/>
          </a:stretch>
        </p:blipFill>
        <p:spPr>
          <a:xfrm>
            <a:off x="4057273" y="3873786"/>
            <a:ext cx="1828800" cy="1340538"/>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60" name="Google Shape;60;p1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We see colors…</a:t>
            </a:r>
            <a:endParaRPr/>
          </a:p>
        </p:txBody>
      </p:sp>
      <p:pic>
        <p:nvPicPr>
          <p:cNvPr id="61" name="Google Shape;61;p14"/>
          <p:cNvPicPr preferRelativeResize="0"/>
          <p:nvPr/>
        </p:nvPicPr>
        <p:blipFill>
          <a:blip r:embed="rId3">
            <a:alphaModFix/>
          </a:blip>
          <a:stretch>
            <a:fillRect/>
          </a:stretch>
        </p:blipFill>
        <p:spPr>
          <a:xfrm>
            <a:off x="311700" y="1163825"/>
            <a:ext cx="3657601" cy="2052183"/>
          </a:xfrm>
          <a:prstGeom prst="rect">
            <a:avLst/>
          </a:prstGeom>
          <a:noFill/>
          <a:ln>
            <a:noFill/>
          </a:ln>
        </p:spPr>
      </p:pic>
      <p:pic>
        <p:nvPicPr>
          <p:cNvPr id="62" name="Google Shape;62;p14"/>
          <p:cNvPicPr preferRelativeResize="0"/>
          <p:nvPr/>
        </p:nvPicPr>
        <p:blipFill>
          <a:blip r:embed="rId4">
            <a:alphaModFix/>
          </a:blip>
          <a:stretch>
            <a:fillRect/>
          </a:stretch>
        </p:blipFill>
        <p:spPr>
          <a:xfrm>
            <a:off x="5174713" y="195400"/>
            <a:ext cx="3657599" cy="3068896"/>
          </a:xfrm>
          <a:prstGeom prst="rect">
            <a:avLst/>
          </a:prstGeom>
          <a:noFill/>
          <a:ln>
            <a:noFill/>
          </a:ln>
        </p:spPr>
      </p:pic>
      <p:pic>
        <p:nvPicPr>
          <p:cNvPr id="63" name="Google Shape;63;p14"/>
          <p:cNvPicPr preferRelativeResize="0"/>
          <p:nvPr/>
        </p:nvPicPr>
        <p:blipFill>
          <a:blip r:embed="rId5">
            <a:alphaModFix/>
          </a:blip>
          <a:stretch>
            <a:fillRect/>
          </a:stretch>
        </p:blipFill>
        <p:spPr>
          <a:xfrm>
            <a:off x="5437225" y="3264308"/>
            <a:ext cx="3200401" cy="1578865"/>
          </a:xfrm>
          <a:prstGeom prst="rect">
            <a:avLst/>
          </a:prstGeom>
          <a:noFill/>
          <a:ln>
            <a:noFill/>
          </a:ln>
        </p:spPr>
      </p:pic>
      <p:sp>
        <p:nvSpPr>
          <p:cNvPr id="64" name="Google Shape;64;p14"/>
          <p:cNvSpPr txBox="1"/>
          <p:nvPr/>
        </p:nvSpPr>
        <p:spPr>
          <a:xfrm>
            <a:off x="7848000" y="4391975"/>
            <a:ext cx="5040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b="1">
                <a:solidFill>
                  <a:srgbClr val="FF0000"/>
                </a:solidFill>
              </a:rPr>
              <a:t>R</a:t>
            </a:r>
            <a:endParaRPr b="1">
              <a:solidFill>
                <a:srgbClr val="FF0000"/>
              </a:solidFill>
            </a:endParaRPr>
          </a:p>
        </p:txBody>
      </p:sp>
      <p:sp>
        <p:nvSpPr>
          <p:cNvPr id="65" name="Google Shape;65;p14"/>
          <p:cNvSpPr txBox="1"/>
          <p:nvPr/>
        </p:nvSpPr>
        <p:spPr>
          <a:xfrm>
            <a:off x="5699475" y="4391975"/>
            <a:ext cx="5040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b="1">
                <a:solidFill>
                  <a:srgbClr val="1155CC"/>
                </a:solidFill>
              </a:rPr>
              <a:t>B</a:t>
            </a:r>
            <a:endParaRPr b="1">
              <a:solidFill>
                <a:srgbClr val="1155CC"/>
              </a:solidFill>
            </a:endParaRPr>
          </a:p>
        </p:txBody>
      </p:sp>
      <p:sp>
        <p:nvSpPr>
          <p:cNvPr id="66" name="Google Shape;66;p14"/>
          <p:cNvSpPr txBox="1"/>
          <p:nvPr/>
        </p:nvSpPr>
        <p:spPr>
          <a:xfrm>
            <a:off x="6846525" y="4391975"/>
            <a:ext cx="5040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b="1">
                <a:solidFill>
                  <a:srgbClr val="00FF00"/>
                </a:solidFill>
              </a:rPr>
              <a:t>G</a:t>
            </a:r>
            <a:endParaRPr b="1">
              <a:solidFill>
                <a:srgbClr val="00FF00"/>
              </a:solidFill>
            </a:endParaRPr>
          </a:p>
        </p:txBody>
      </p:sp>
      <p:sp>
        <p:nvSpPr>
          <p:cNvPr id="67" name="Google Shape;67;p14"/>
          <p:cNvSpPr txBox="1"/>
          <p:nvPr/>
        </p:nvSpPr>
        <p:spPr>
          <a:xfrm>
            <a:off x="8166175" y="2614800"/>
            <a:ext cx="5040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b="1">
                <a:solidFill>
                  <a:srgbClr val="FF0000"/>
                </a:solidFill>
              </a:rPr>
              <a:t>L</a:t>
            </a:r>
            <a:endParaRPr b="1">
              <a:solidFill>
                <a:srgbClr val="FF0000"/>
              </a:solidFill>
            </a:endParaRPr>
          </a:p>
        </p:txBody>
      </p:sp>
      <p:sp>
        <p:nvSpPr>
          <p:cNvPr id="68" name="Google Shape;68;p14"/>
          <p:cNvSpPr txBox="1"/>
          <p:nvPr/>
        </p:nvSpPr>
        <p:spPr>
          <a:xfrm>
            <a:off x="6070700" y="2614800"/>
            <a:ext cx="5040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b="1">
                <a:solidFill>
                  <a:srgbClr val="1155CC"/>
                </a:solidFill>
              </a:rPr>
              <a:t>S</a:t>
            </a:r>
            <a:endParaRPr b="1">
              <a:solidFill>
                <a:srgbClr val="1155CC"/>
              </a:solidFill>
            </a:endParaRPr>
          </a:p>
        </p:txBody>
      </p:sp>
      <p:sp>
        <p:nvSpPr>
          <p:cNvPr id="69" name="Google Shape;69;p14"/>
          <p:cNvSpPr txBox="1"/>
          <p:nvPr/>
        </p:nvSpPr>
        <p:spPr>
          <a:xfrm>
            <a:off x="7144800" y="2614800"/>
            <a:ext cx="5040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b="1">
                <a:solidFill>
                  <a:srgbClr val="00FF00"/>
                </a:solidFill>
              </a:rPr>
              <a:t>M</a:t>
            </a:r>
            <a:endParaRPr b="1">
              <a:solidFill>
                <a:srgbClr val="00FF00"/>
              </a:solidFill>
            </a:endParaRPr>
          </a:p>
        </p:txBody>
      </p:sp>
      <p:sp>
        <p:nvSpPr>
          <p:cNvPr id="70" name="Google Shape;70;p14"/>
          <p:cNvSpPr txBox="1"/>
          <p:nvPr/>
        </p:nvSpPr>
        <p:spPr>
          <a:xfrm rot="-5400000">
            <a:off x="4097125" y="2138400"/>
            <a:ext cx="1755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t>Cone pigments</a:t>
            </a:r>
            <a:endParaRPr/>
          </a:p>
        </p:txBody>
      </p:sp>
      <p:sp>
        <p:nvSpPr>
          <p:cNvPr id="71" name="Google Shape;71;p14"/>
          <p:cNvSpPr txBox="1"/>
          <p:nvPr/>
        </p:nvSpPr>
        <p:spPr>
          <a:xfrm>
            <a:off x="414750" y="3443750"/>
            <a:ext cx="4839900" cy="1262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t>Visible light - R→B</a:t>
            </a:r>
            <a:endParaRPr/>
          </a:p>
          <a:p>
            <a:pPr marL="0" lvl="0" indent="0" algn="l" rtl="0">
              <a:spcBef>
                <a:spcPts val="0"/>
              </a:spcBef>
              <a:spcAft>
                <a:spcPts val="0"/>
              </a:spcAft>
              <a:buNone/>
            </a:pPr>
            <a:r>
              <a:rPr lang="en"/>
              <a:t>Rod cells for low light vision</a:t>
            </a:r>
            <a:endParaRPr/>
          </a:p>
          <a:p>
            <a:pPr marL="0" lvl="0" indent="0" algn="l" rtl="0">
              <a:spcBef>
                <a:spcPts val="0"/>
              </a:spcBef>
              <a:spcAft>
                <a:spcPts val="0"/>
              </a:spcAft>
              <a:buNone/>
            </a:pPr>
            <a:r>
              <a:rPr lang="en"/>
              <a:t>Cone cells for bright light vision</a:t>
            </a:r>
            <a:endParaRPr/>
          </a:p>
          <a:p>
            <a:pPr marL="0" lvl="0" indent="0" algn="l" rtl="0">
              <a:spcBef>
                <a:spcPts val="0"/>
              </a:spcBef>
              <a:spcAft>
                <a:spcPts val="0"/>
              </a:spcAft>
              <a:buNone/>
            </a:pPr>
            <a:r>
              <a:rPr lang="en"/>
              <a:t>3 classes of pigments (S, M, L) have different spectral sensitivities </a:t>
            </a:r>
            <a:endParaRPr/>
          </a:p>
        </p:txBody>
      </p:sp>
      <p:sp>
        <p:nvSpPr>
          <p:cNvPr id="72" name="Google Shape;72;p14"/>
          <p:cNvSpPr txBox="1"/>
          <p:nvPr/>
        </p:nvSpPr>
        <p:spPr>
          <a:xfrm>
            <a:off x="361700" y="4763325"/>
            <a:ext cx="56820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a:t>Img Source: </a:t>
            </a:r>
            <a:r>
              <a:rPr lang="en" sz="1000" u="sng">
                <a:solidFill>
                  <a:schemeClr val="hlink"/>
                </a:solidFill>
                <a:hlinkClick r:id="rId6"/>
              </a:rPr>
              <a:t>https://www.bbc.com/reel/video/p0f00wp9/magenta-the-colour-that-doesn-t-exist</a:t>
            </a:r>
            <a:r>
              <a:rPr lang="en" sz="1000"/>
              <a:t> </a:t>
            </a:r>
            <a:endParaRPr sz="100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sp>
        <p:nvSpPr>
          <p:cNvPr id="77" name="Google Shape;77;p1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Color Vision Deficiencies (CVDs)</a:t>
            </a:r>
            <a:endParaRPr/>
          </a:p>
        </p:txBody>
      </p:sp>
      <p:sp>
        <p:nvSpPr>
          <p:cNvPr id="78" name="Google Shape;78;p1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fontScale="92500" lnSpcReduction="20000"/>
          </a:bodyPr>
          <a:lstStyle/>
          <a:p>
            <a:pPr marL="457200" lvl="0" indent="-310832" algn="l" rtl="0">
              <a:spcBef>
                <a:spcPts val="0"/>
              </a:spcBef>
              <a:spcAft>
                <a:spcPts val="0"/>
              </a:spcAft>
              <a:buSzPct val="100000"/>
              <a:buChar char="●"/>
            </a:pPr>
            <a:r>
              <a:rPr lang="en"/>
              <a:t>Normal (trichromats) vision needs at least 1 each of the S, M, and L pigments</a:t>
            </a:r>
            <a:endParaRPr/>
          </a:p>
          <a:p>
            <a:pPr marL="457200" lvl="0" indent="-310832" algn="l" rtl="0">
              <a:spcBef>
                <a:spcPts val="0"/>
              </a:spcBef>
              <a:spcAft>
                <a:spcPts val="0"/>
              </a:spcAft>
              <a:buSzPct val="100000"/>
              <a:buChar char="●"/>
            </a:pPr>
            <a:r>
              <a:rPr lang="en"/>
              <a:t>prefix deutan: defects due to absence of M cones </a:t>
            </a:r>
            <a:endParaRPr/>
          </a:p>
          <a:p>
            <a:pPr marL="457200" lvl="0" indent="-310832" algn="l" rtl="0">
              <a:spcBef>
                <a:spcPts val="0"/>
              </a:spcBef>
              <a:spcAft>
                <a:spcPts val="0"/>
              </a:spcAft>
              <a:buSzPct val="100000"/>
              <a:buChar char="●"/>
            </a:pPr>
            <a:r>
              <a:rPr lang="en"/>
              <a:t>prefix protan: defects due to absence of L cones </a:t>
            </a:r>
            <a:endParaRPr/>
          </a:p>
          <a:p>
            <a:pPr marL="457200" lvl="0" indent="-310832" algn="l" rtl="0">
              <a:spcBef>
                <a:spcPts val="0"/>
              </a:spcBef>
              <a:spcAft>
                <a:spcPts val="0"/>
              </a:spcAft>
              <a:buSzPct val="100000"/>
              <a:buChar char="●"/>
            </a:pPr>
            <a:r>
              <a:rPr lang="en"/>
              <a:t>prefix tritan: defects due to absence of S cones </a:t>
            </a:r>
            <a:endParaRPr/>
          </a:p>
          <a:p>
            <a:pPr marL="457200" lvl="0" indent="-310832" algn="l" rtl="0">
              <a:spcBef>
                <a:spcPts val="0"/>
              </a:spcBef>
              <a:spcAft>
                <a:spcPts val="0"/>
              </a:spcAft>
              <a:buSzPct val="100000"/>
              <a:buChar char="●"/>
            </a:pPr>
            <a:r>
              <a:rPr lang="en"/>
              <a:t>red-green color vision deficiencies: Inherited protan and deutan defects are common, affecting about 8% to 10% of men in the United States. </a:t>
            </a:r>
            <a:endParaRPr/>
          </a:p>
          <a:p>
            <a:pPr marL="457200" lvl="0" indent="-310832" algn="l" rtl="0">
              <a:spcBef>
                <a:spcPts val="0"/>
              </a:spcBef>
              <a:spcAft>
                <a:spcPts val="0"/>
              </a:spcAft>
              <a:buSzPct val="100000"/>
              <a:buChar char="●"/>
            </a:pPr>
            <a:r>
              <a:rPr lang="en"/>
              <a:t>blue CVD or congenital tritan defects are rare, affecting &lt; 1 in 10,000 people</a:t>
            </a:r>
            <a:endParaRPr/>
          </a:p>
          <a:p>
            <a:pPr marL="457200" lvl="0" indent="-310832" algn="l" rtl="0">
              <a:spcBef>
                <a:spcPts val="0"/>
              </a:spcBef>
              <a:spcAft>
                <a:spcPts val="0"/>
              </a:spcAft>
              <a:buSzPct val="100000"/>
              <a:buChar char="●"/>
            </a:pPr>
            <a:r>
              <a:rPr lang="en"/>
              <a:t>Most common cause of red-green dichromacy - deletion of cone pigment genes (producing opsins)</a:t>
            </a:r>
            <a:endParaRPr/>
          </a:p>
        </p:txBody>
      </p:sp>
      <p:sp>
        <p:nvSpPr>
          <p:cNvPr id="79" name="Google Shape;79;p1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80" name="Google Shape;80;p15"/>
          <p:cNvPicPr preferRelativeResize="0"/>
          <p:nvPr/>
        </p:nvPicPr>
        <p:blipFill>
          <a:blip r:embed="rId3">
            <a:alphaModFix/>
          </a:blip>
          <a:stretch>
            <a:fillRect/>
          </a:stretch>
        </p:blipFill>
        <p:spPr>
          <a:xfrm>
            <a:off x="4832397" y="1152475"/>
            <a:ext cx="3899652" cy="3416401"/>
          </a:xfrm>
          <a:prstGeom prst="rect">
            <a:avLst/>
          </a:prstGeom>
          <a:noFill/>
          <a:ln>
            <a:noFill/>
          </a:ln>
        </p:spPr>
      </p:pic>
      <p:sp>
        <p:nvSpPr>
          <p:cNvPr id="81" name="Google Shape;81;p15"/>
          <p:cNvSpPr txBox="1"/>
          <p:nvPr/>
        </p:nvSpPr>
        <p:spPr>
          <a:xfrm>
            <a:off x="5068800" y="4568875"/>
            <a:ext cx="37635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u="sng">
                <a:solidFill>
                  <a:schemeClr val="hlink"/>
                </a:solidFill>
                <a:hlinkClick r:id="rId4"/>
              </a:rPr>
              <a:t>https://doi.org/10.1002/hsr2.842</a:t>
            </a:r>
            <a:r>
              <a:rPr lang="en" sz="1000"/>
              <a:t> </a:t>
            </a:r>
            <a:endParaRPr sz="1000"/>
          </a:p>
        </p:txBody>
      </p:sp>
      <p:sp>
        <p:nvSpPr>
          <p:cNvPr id="82" name="Google Shape;82;p15"/>
          <p:cNvSpPr txBox="1"/>
          <p:nvPr/>
        </p:nvSpPr>
        <p:spPr>
          <a:xfrm>
            <a:off x="652800" y="4538125"/>
            <a:ext cx="38193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a:t>doi:10.1001/archopht.118.5.691  </a:t>
            </a:r>
            <a:endParaRPr sz="100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6"/>
        <p:cNvGrpSpPr/>
        <p:nvPr/>
      </p:nvGrpSpPr>
      <p:grpSpPr>
        <a:xfrm>
          <a:off x="0" y="0"/>
          <a:ext cx="0" cy="0"/>
          <a:chOff x="0" y="0"/>
          <a:chExt cx="0" cy="0"/>
        </a:xfrm>
      </p:grpSpPr>
      <p:sp>
        <p:nvSpPr>
          <p:cNvPr id="87" name="Google Shape;87;p1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Color Palettes used in Data Visualization</a:t>
            </a:r>
            <a:endParaRPr/>
          </a:p>
        </p:txBody>
      </p:sp>
      <p:sp>
        <p:nvSpPr>
          <p:cNvPr id="88" name="Google Shape;88;p16"/>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fontScale="92500" lnSpcReduction="10000"/>
          </a:bodyPr>
          <a:lstStyle/>
          <a:p>
            <a:pPr marL="457200" lvl="0" indent="-310832" algn="l" rtl="0">
              <a:spcBef>
                <a:spcPts val="0"/>
              </a:spcBef>
              <a:spcAft>
                <a:spcPts val="0"/>
              </a:spcAft>
              <a:buSzPct val="100000"/>
              <a:buChar char="●"/>
            </a:pPr>
            <a:r>
              <a:rPr lang="en"/>
              <a:t>Categorical - when the data variable has distinct labels and no natural order</a:t>
            </a:r>
            <a:endParaRPr/>
          </a:p>
          <a:p>
            <a:pPr marL="457200" lvl="0" indent="0" algn="l" rtl="0">
              <a:spcBef>
                <a:spcPts val="1200"/>
              </a:spcBef>
              <a:spcAft>
                <a:spcPts val="0"/>
              </a:spcAft>
              <a:buNone/>
            </a:pPr>
            <a:endParaRPr/>
          </a:p>
          <a:p>
            <a:pPr marL="457200" lvl="0" indent="-310832" algn="l" rtl="0">
              <a:spcBef>
                <a:spcPts val="1200"/>
              </a:spcBef>
              <a:spcAft>
                <a:spcPts val="0"/>
              </a:spcAft>
              <a:buSzPct val="100000"/>
              <a:buChar char="●"/>
            </a:pPr>
            <a:r>
              <a:rPr lang="en"/>
              <a:t>Sequential - when the variable is numeric or possesses naturally ordered values</a:t>
            </a:r>
            <a:endParaRPr/>
          </a:p>
          <a:p>
            <a:pPr marL="457200" lvl="0" indent="0" algn="l" rtl="0">
              <a:spcBef>
                <a:spcPts val="1200"/>
              </a:spcBef>
              <a:spcAft>
                <a:spcPts val="0"/>
              </a:spcAft>
              <a:buNone/>
            </a:pPr>
            <a:endParaRPr/>
          </a:p>
          <a:p>
            <a:pPr marL="457200" lvl="0" indent="-310832" algn="l" rtl="0">
              <a:spcBef>
                <a:spcPts val="1200"/>
              </a:spcBef>
              <a:spcAft>
                <a:spcPts val="0"/>
              </a:spcAft>
              <a:buSzPct val="100000"/>
              <a:buChar char="●"/>
            </a:pPr>
            <a:r>
              <a:rPr lang="en"/>
              <a:t>Diverging - when the variable is numeric and has a significant center value. This palettes is composed of two sequential palettes that share an endpoint and assigns easy to distinguish sequential colors to values that fall on either side of the center</a:t>
            </a:r>
            <a:endParaRPr/>
          </a:p>
        </p:txBody>
      </p:sp>
      <p:sp>
        <p:nvSpPr>
          <p:cNvPr id="89" name="Google Shape;89;p16"/>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sp>
        <p:nvSpPr>
          <p:cNvPr id="90" name="Google Shape;90;p16"/>
          <p:cNvSpPr txBox="1"/>
          <p:nvPr/>
        </p:nvSpPr>
        <p:spPr>
          <a:xfrm>
            <a:off x="1013100" y="4568875"/>
            <a:ext cx="58530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a:t>Source: </a:t>
            </a:r>
            <a:r>
              <a:rPr lang="en" sz="1000" u="sng">
                <a:solidFill>
                  <a:schemeClr val="hlink"/>
                </a:solidFill>
                <a:hlinkClick r:id="rId3"/>
              </a:rPr>
              <a:t>https://www.heavy.ai/blog/12-color-palettes-for-telling-better-stories-with-your-data</a:t>
            </a:r>
            <a:r>
              <a:rPr lang="en" sz="1000"/>
              <a:t> </a:t>
            </a:r>
            <a:endParaRPr sz="1000"/>
          </a:p>
          <a:p>
            <a:pPr marL="0" lvl="0" indent="0" algn="l" rtl="0">
              <a:spcBef>
                <a:spcPts val="0"/>
              </a:spcBef>
              <a:spcAft>
                <a:spcPts val="0"/>
              </a:spcAft>
              <a:buNone/>
            </a:pPr>
            <a:r>
              <a:rPr lang="en" sz="1000"/>
              <a:t>For more information - see also </a:t>
            </a:r>
            <a:r>
              <a:rPr lang="en" sz="1000" u="sng">
                <a:solidFill>
                  <a:schemeClr val="hlink"/>
                </a:solidFill>
                <a:hlinkClick r:id="rId4"/>
              </a:rPr>
              <a:t>https://blog.datawrapper.de/diverging-vs-sequential-color-scales/</a:t>
            </a:r>
            <a:r>
              <a:rPr lang="en" sz="1000"/>
              <a:t> </a:t>
            </a:r>
            <a:endParaRPr sz="1000"/>
          </a:p>
        </p:txBody>
      </p:sp>
      <p:pic>
        <p:nvPicPr>
          <p:cNvPr id="91" name="Google Shape;91;p16"/>
          <p:cNvPicPr preferRelativeResize="0"/>
          <p:nvPr/>
        </p:nvPicPr>
        <p:blipFill>
          <a:blip r:embed="rId5">
            <a:alphaModFix/>
          </a:blip>
          <a:stretch>
            <a:fillRect/>
          </a:stretch>
        </p:blipFill>
        <p:spPr>
          <a:xfrm>
            <a:off x="4832400" y="1017718"/>
            <a:ext cx="3657601" cy="932688"/>
          </a:xfrm>
          <a:prstGeom prst="rect">
            <a:avLst/>
          </a:prstGeom>
          <a:noFill/>
          <a:ln>
            <a:noFill/>
          </a:ln>
        </p:spPr>
      </p:pic>
      <p:pic>
        <p:nvPicPr>
          <p:cNvPr id="92" name="Google Shape;92;p16"/>
          <p:cNvPicPr preferRelativeResize="0"/>
          <p:nvPr/>
        </p:nvPicPr>
        <p:blipFill>
          <a:blip r:embed="rId6">
            <a:alphaModFix/>
          </a:blip>
          <a:stretch>
            <a:fillRect/>
          </a:stretch>
        </p:blipFill>
        <p:spPr>
          <a:xfrm>
            <a:off x="4832400" y="1982570"/>
            <a:ext cx="3657601" cy="940003"/>
          </a:xfrm>
          <a:prstGeom prst="rect">
            <a:avLst/>
          </a:prstGeom>
          <a:noFill/>
          <a:ln>
            <a:noFill/>
          </a:ln>
        </p:spPr>
      </p:pic>
      <p:pic>
        <p:nvPicPr>
          <p:cNvPr id="93" name="Google Shape;93;p16"/>
          <p:cNvPicPr preferRelativeResize="0"/>
          <p:nvPr/>
        </p:nvPicPr>
        <p:blipFill>
          <a:blip r:embed="rId7">
            <a:alphaModFix/>
          </a:blip>
          <a:stretch>
            <a:fillRect/>
          </a:stretch>
        </p:blipFill>
        <p:spPr>
          <a:xfrm>
            <a:off x="4832400" y="3060587"/>
            <a:ext cx="3657599" cy="89977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1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Using colors in biomolecular structure visualization</a:t>
            </a:r>
            <a:endParaRPr/>
          </a:p>
        </p:txBody>
      </p:sp>
      <p:sp>
        <p:nvSpPr>
          <p:cNvPr id="99" name="Google Shape;99;p17"/>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p>
            <a:pPr marL="457200" lvl="0" indent="-317500" algn="l" rtl="0">
              <a:spcBef>
                <a:spcPts val="0"/>
              </a:spcBef>
              <a:spcAft>
                <a:spcPts val="0"/>
              </a:spcAft>
              <a:buSzPts val="1400"/>
              <a:buChar char="●"/>
            </a:pPr>
            <a:r>
              <a:rPr lang="en"/>
              <a:t>Structural biologists, let’s mind our colors, by Shyam M. Saladi, Ailiena O. Maggiolo, Kate Radford, William M. Clemons, Jr. 2020 </a:t>
            </a:r>
            <a:r>
              <a:rPr lang="en" sz="1000"/>
              <a:t>(</a:t>
            </a:r>
            <a:r>
              <a:rPr lang="en" sz="1000" u="sng">
                <a:solidFill>
                  <a:schemeClr val="hlink"/>
                </a:solidFill>
                <a:hlinkClick r:id="rId3"/>
              </a:rPr>
              <a:t>https://doi.org/10.1101/2020.09.22.308593</a:t>
            </a:r>
            <a:r>
              <a:rPr lang="en" sz="1000"/>
              <a:t>)</a:t>
            </a:r>
            <a:r>
              <a:rPr lang="en"/>
              <a:t> </a:t>
            </a:r>
            <a:endParaRPr/>
          </a:p>
          <a:p>
            <a:pPr marL="457200" lvl="0" indent="-317500" algn="l" rtl="0">
              <a:spcBef>
                <a:spcPts val="0"/>
              </a:spcBef>
              <a:spcAft>
                <a:spcPts val="0"/>
              </a:spcAft>
              <a:buSzPts val="1400"/>
              <a:buChar char="●"/>
            </a:pPr>
            <a:endParaRPr/>
          </a:p>
        </p:txBody>
      </p:sp>
      <p:sp>
        <p:nvSpPr>
          <p:cNvPr id="100" name="Google Shape;100;p17"/>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p>
            <a:pPr marL="457200" lvl="0" indent="-317500" algn="l" rtl="0">
              <a:spcBef>
                <a:spcPts val="0"/>
              </a:spcBef>
              <a:spcAft>
                <a:spcPts val="0"/>
              </a:spcAft>
              <a:buSzPts val="1400"/>
              <a:buChar char="●"/>
            </a:pPr>
            <a:r>
              <a:rPr lang="en"/>
              <a:t>Color blind-friendly palettes available at colorbrewer2.org, kuler.adobe.com, medialab.github.io/iwanthue, colorcyclesurvey.mpetroff.net etc. </a:t>
            </a:r>
            <a:endParaRPr/>
          </a:p>
          <a:p>
            <a:pPr marL="457200" lvl="0" indent="-317500" algn="l" rtl="0">
              <a:spcBef>
                <a:spcPts val="0"/>
              </a:spcBef>
              <a:spcAft>
                <a:spcPts val="0"/>
              </a:spcAft>
              <a:buSzPts val="1400"/>
              <a:buChar char="●"/>
            </a:pPr>
            <a:r>
              <a:rPr lang="en"/>
              <a:t>check colormaps for perceptual uniformity or figures for color blindness-accessibility (e.g. colororacle.org, </a:t>
            </a:r>
            <a:r>
              <a:rPr lang="en" u="sng">
                <a:solidFill>
                  <a:schemeClr val="hlink"/>
                </a:solidFill>
                <a:hlinkClick r:id="rId4"/>
              </a:rPr>
              <a:t>Colorblindly</a:t>
            </a:r>
            <a:r>
              <a:rPr lang="en"/>
              <a:t>).</a:t>
            </a:r>
            <a:endParaRPr/>
          </a:p>
          <a:p>
            <a:pPr marL="457200" lvl="0" indent="-317500" algn="l" rtl="0">
              <a:spcBef>
                <a:spcPts val="0"/>
              </a:spcBef>
              <a:spcAft>
                <a:spcPts val="0"/>
              </a:spcAft>
              <a:buSzPts val="1400"/>
              <a:buChar char="●"/>
            </a:pPr>
            <a:r>
              <a:rPr lang="en"/>
              <a:t>Patches to make Viridis and accompanying colormaps easily accessible in PyMOL, ChimeraX, and VMD can be found in github - see </a:t>
            </a:r>
            <a:r>
              <a:rPr lang="en" u="sng">
                <a:solidFill>
                  <a:schemeClr val="hlink"/>
                </a:solidFill>
                <a:hlinkClick r:id="rId3"/>
              </a:rPr>
              <a:t>https://doi.org/10.1101/2020.09.22.308593</a:t>
            </a:r>
            <a:r>
              <a:rPr lang="en"/>
              <a:t> </a:t>
            </a:r>
            <a:endParaRPr/>
          </a:p>
        </p:txBody>
      </p:sp>
      <p:pic>
        <p:nvPicPr>
          <p:cNvPr id="101" name="Google Shape;101;p17"/>
          <p:cNvPicPr preferRelativeResize="0"/>
          <p:nvPr/>
        </p:nvPicPr>
        <p:blipFill>
          <a:blip r:embed="rId5">
            <a:alphaModFix/>
          </a:blip>
          <a:stretch>
            <a:fillRect/>
          </a:stretch>
        </p:blipFill>
        <p:spPr>
          <a:xfrm>
            <a:off x="842976" y="2344050"/>
            <a:ext cx="1828800" cy="2023872"/>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06" name="Google Shape;106;p1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What happens in Mol*</a:t>
            </a:r>
            <a:endParaRPr/>
          </a:p>
        </p:txBody>
      </p:sp>
      <p:sp>
        <p:nvSpPr>
          <p:cNvPr id="107" name="Google Shape;107;p18"/>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sp>
        <p:nvSpPr>
          <p:cNvPr id="108" name="Google Shape;108;p18"/>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109" name="Google Shape;109;p18"/>
          <p:cNvPicPr preferRelativeResize="0"/>
          <p:nvPr/>
        </p:nvPicPr>
        <p:blipFill>
          <a:blip r:embed="rId3">
            <a:alphaModFix/>
          </a:blip>
          <a:stretch>
            <a:fillRect/>
          </a:stretch>
        </p:blipFill>
        <p:spPr>
          <a:xfrm>
            <a:off x="311700" y="1152475"/>
            <a:ext cx="3999898" cy="2843692"/>
          </a:xfrm>
          <a:prstGeom prst="rect">
            <a:avLst/>
          </a:prstGeom>
          <a:noFill/>
          <a:ln w="9525" cap="flat" cmpd="sng">
            <a:solidFill>
              <a:schemeClr val="dk2"/>
            </a:solidFill>
            <a:prstDash val="solid"/>
            <a:round/>
            <a:headEnd type="none" w="sm" len="sm"/>
            <a:tailEnd type="none" w="sm" len="sm"/>
          </a:ln>
        </p:spPr>
      </p:pic>
      <p:pic>
        <p:nvPicPr>
          <p:cNvPr id="110" name="Google Shape;110;p18"/>
          <p:cNvPicPr preferRelativeResize="0"/>
          <p:nvPr/>
        </p:nvPicPr>
        <p:blipFill>
          <a:blip r:embed="rId4">
            <a:alphaModFix/>
          </a:blip>
          <a:stretch>
            <a:fillRect/>
          </a:stretch>
        </p:blipFill>
        <p:spPr>
          <a:xfrm>
            <a:off x="4832400" y="559825"/>
            <a:ext cx="3999900" cy="4028994"/>
          </a:xfrm>
          <a:prstGeom prst="rect">
            <a:avLst/>
          </a:prstGeom>
          <a:noFill/>
          <a:ln w="9525" cap="flat" cmpd="sng">
            <a:solidFill>
              <a:schemeClr val="dk2"/>
            </a:solidFill>
            <a:prstDash val="solid"/>
            <a:round/>
            <a:headEnd type="none" w="sm" len="sm"/>
            <a:tailEnd type="none" w="sm" len="sm"/>
          </a:ln>
        </p:spPr>
      </p:pic>
      <p:sp>
        <p:nvSpPr>
          <p:cNvPr id="111" name="Google Shape;111;p18"/>
          <p:cNvSpPr/>
          <p:nvPr/>
        </p:nvSpPr>
        <p:spPr>
          <a:xfrm>
            <a:off x="4187750" y="2906650"/>
            <a:ext cx="123900" cy="112800"/>
          </a:xfrm>
          <a:prstGeom prst="rect">
            <a:avLst/>
          </a:prstGeom>
          <a:noFill/>
          <a:ln w="28575" cap="flat" cmpd="sng">
            <a:solidFill>
              <a:srgbClr val="CC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12" name="Google Shape;112;p18"/>
          <p:cNvCxnSpPr>
            <a:stCxn id="111" idx="3"/>
            <a:endCxn id="110" idx="1"/>
          </p:cNvCxnSpPr>
          <p:nvPr/>
        </p:nvCxnSpPr>
        <p:spPr>
          <a:xfrm rot="10800000" flipH="1">
            <a:off x="4311650" y="2574250"/>
            <a:ext cx="520800" cy="388800"/>
          </a:xfrm>
          <a:prstGeom prst="straightConnector1">
            <a:avLst/>
          </a:prstGeom>
          <a:noFill/>
          <a:ln w="9525" cap="flat" cmpd="sng">
            <a:solidFill>
              <a:schemeClr val="dk2"/>
            </a:solidFill>
            <a:prstDash val="solid"/>
            <a:round/>
            <a:headEnd type="none" w="med" len="med"/>
            <a:tailEnd type="triangle" w="med" len="med"/>
          </a:ln>
        </p:spPr>
      </p:cxn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117" name="Google Shape;117;p1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Options in Mol*</a:t>
            </a:r>
            <a:endParaRPr/>
          </a:p>
        </p:txBody>
      </p:sp>
      <p:pic>
        <p:nvPicPr>
          <p:cNvPr id="118" name="Google Shape;118;p19"/>
          <p:cNvPicPr preferRelativeResize="0"/>
          <p:nvPr/>
        </p:nvPicPr>
        <p:blipFill>
          <a:blip r:embed="rId3">
            <a:alphaModFix/>
          </a:blip>
          <a:stretch>
            <a:fillRect/>
          </a:stretch>
        </p:blipFill>
        <p:spPr>
          <a:xfrm>
            <a:off x="344850" y="1017725"/>
            <a:ext cx="1645920" cy="1728215"/>
          </a:xfrm>
          <a:prstGeom prst="rect">
            <a:avLst/>
          </a:prstGeom>
          <a:noFill/>
          <a:ln>
            <a:noFill/>
          </a:ln>
        </p:spPr>
      </p:pic>
      <p:pic>
        <p:nvPicPr>
          <p:cNvPr id="119" name="Google Shape;119;p19"/>
          <p:cNvPicPr preferRelativeResize="0"/>
          <p:nvPr/>
        </p:nvPicPr>
        <p:blipFill>
          <a:blip r:embed="rId4">
            <a:alphaModFix/>
          </a:blip>
          <a:stretch>
            <a:fillRect/>
          </a:stretch>
        </p:blipFill>
        <p:spPr>
          <a:xfrm>
            <a:off x="311701" y="2745950"/>
            <a:ext cx="1645920" cy="1678838"/>
          </a:xfrm>
          <a:prstGeom prst="rect">
            <a:avLst/>
          </a:prstGeom>
          <a:noFill/>
          <a:ln>
            <a:noFill/>
          </a:ln>
        </p:spPr>
      </p:pic>
      <p:pic>
        <p:nvPicPr>
          <p:cNvPr id="120" name="Google Shape;120;p19"/>
          <p:cNvPicPr preferRelativeResize="0"/>
          <p:nvPr/>
        </p:nvPicPr>
        <p:blipFill>
          <a:blip r:embed="rId5">
            <a:alphaModFix/>
          </a:blip>
          <a:stretch>
            <a:fillRect/>
          </a:stretch>
        </p:blipFill>
        <p:spPr>
          <a:xfrm>
            <a:off x="311701" y="3577125"/>
            <a:ext cx="1645919" cy="1300277"/>
          </a:xfrm>
          <a:prstGeom prst="rect">
            <a:avLst/>
          </a:prstGeom>
          <a:noFill/>
          <a:ln>
            <a:noFill/>
          </a:ln>
        </p:spPr>
      </p:pic>
      <p:pic>
        <p:nvPicPr>
          <p:cNvPr id="121" name="Google Shape;121;p19"/>
          <p:cNvPicPr preferRelativeResize="0"/>
          <p:nvPr/>
        </p:nvPicPr>
        <p:blipFill>
          <a:blip r:embed="rId6">
            <a:alphaModFix/>
          </a:blip>
          <a:stretch>
            <a:fillRect/>
          </a:stretch>
        </p:blipFill>
        <p:spPr>
          <a:xfrm>
            <a:off x="3359932" y="1017725"/>
            <a:ext cx="1645920" cy="1514247"/>
          </a:xfrm>
          <a:prstGeom prst="rect">
            <a:avLst/>
          </a:prstGeom>
          <a:noFill/>
          <a:ln>
            <a:noFill/>
          </a:ln>
        </p:spPr>
      </p:pic>
      <p:pic>
        <p:nvPicPr>
          <p:cNvPr id="122" name="Google Shape;122;p19"/>
          <p:cNvPicPr preferRelativeResize="0"/>
          <p:nvPr/>
        </p:nvPicPr>
        <p:blipFill>
          <a:blip r:embed="rId7">
            <a:alphaModFix/>
          </a:blip>
          <a:stretch>
            <a:fillRect/>
          </a:stretch>
        </p:blipFill>
        <p:spPr>
          <a:xfrm>
            <a:off x="6375015" y="1017725"/>
            <a:ext cx="1645920" cy="1415491"/>
          </a:xfrm>
          <a:prstGeom prst="rect">
            <a:avLst/>
          </a:prstGeom>
          <a:noFill/>
          <a:ln>
            <a:noFill/>
          </a:ln>
        </p:spPr>
      </p:pic>
      <p:sp>
        <p:nvSpPr>
          <p:cNvPr id="123" name="Google Shape;123;p19"/>
          <p:cNvSpPr txBox="1"/>
          <p:nvPr/>
        </p:nvSpPr>
        <p:spPr>
          <a:xfrm>
            <a:off x="2980925" y="3403975"/>
            <a:ext cx="55701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t>Which one of these color palettes work for individuals with CVDs? </a:t>
            </a:r>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128" name="Google Shape;128;p2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Which colors are colorblind safe (Colorbrewer 2.0)</a:t>
            </a:r>
            <a:endParaRPr/>
          </a:p>
        </p:txBody>
      </p:sp>
      <p:pic>
        <p:nvPicPr>
          <p:cNvPr id="129" name="Google Shape;129;p20"/>
          <p:cNvPicPr preferRelativeResize="0"/>
          <p:nvPr/>
        </p:nvPicPr>
        <p:blipFill>
          <a:blip r:embed="rId3">
            <a:alphaModFix/>
          </a:blip>
          <a:stretch>
            <a:fillRect/>
          </a:stretch>
        </p:blipFill>
        <p:spPr>
          <a:xfrm>
            <a:off x="311700" y="1385450"/>
            <a:ext cx="2743199" cy="1750621"/>
          </a:xfrm>
          <a:prstGeom prst="rect">
            <a:avLst/>
          </a:prstGeom>
          <a:noFill/>
          <a:ln>
            <a:noFill/>
          </a:ln>
        </p:spPr>
      </p:pic>
      <p:pic>
        <p:nvPicPr>
          <p:cNvPr id="130" name="Google Shape;130;p20"/>
          <p:cNvPicPr preferRelativeResize="0"/>
          <p:nvPr/>
        </p:nvPicPr>
        <p:blipFill>
          <a:blip r:embed="rId4">
            <a:alphaModFix/>
          </a:blip>
          <a:stretch>
            <a:fillRect/>
          </a:stretch>
        </p:blipFill>
        <p:spPr>
          <a:xfrm>
            <a:off x="3219274" y="1411975"/>
            <a:ext cx="2743199" cy="1755127"/>
          </a:xfrm>
          <a:prstGeom prst="rect">
            <a:avLst/>
          </a:prstGeom>
          <a:noFill/>
          <a:ln>
            <a:noFill/>
          </a:ln>
        </p:spPr>
      </p:pic>
      <p:pic>
        <p:nvPicPr>
          <p:cNvPr id="131" name="Google Shape;131;p20"/>
          <p:cNvPicPr preferRelativeResize="0"/>
          <p:nvPr/>
        </p:nvPicPr>
        <p:blipFill>
          <a:blip r:embed="rId5">
            <a:alphaModFix/>
          </a:blip>
          <a:stretch>
            <a:fillRect/>
          </a:stretch>
        </p:blipFill>
        <p:spPr>
          <a:xfrm>
            <a:off x="6126850" y="1382077"/>
            <a:ext cx="2743199" cy="1757363"/>
          </a:xfrm>
          <a:prstGeom prst="rect">
            <a:avLst/>
          </a:prstGeom>
          <a:noFill/>
          <a:ln>
            <a:noFill/>
          </a:ln>
        </p:spPr>
      </p:pic>
      <p:pic>
        <p:nvPicPr>
          <p:cNvPr id="132" name="Google Shape;132;p20"/>
          <p:cNvPicPr preferRelativeResize="0"/>
          <p:nvPr/>
        </p:nvPicPr>
        <p:blipFill>
          <a:blip r:embed="rId6">
            <a:alphaModFix/>
          </a:blip>
          <a:stretch>
            <a:fillRect/>
          </a:stretch>
        </p:blipFill>
        <p:spPr>
          <a:xfrm>
            <a:off x="6161400" y="3275202"/>
            <a:ext cx="2743199" cy="1757363"/>
          </a:xfrm>
          <a:prstGeom prst="rect">
            <a:avLst/>
          </a:prstGeom>
          <a:noFill/>
          <a:ln>
            <a:noFill/>
          </a:ln>
        </p:spPr>
      </p:pic>
      <p:sp>
        <p:nvSpPr>
          <p:cNvPr id="133" name="Google Shape;133;p20"/>
          <p:cNvSpPr txBox="1"/>
          <p:nvPr/>
        </p:nvSpPr>
        <p:spPr>
          <a:xfrm>
            <a:off x="680000" y="1017725"/>
            <a:ext cx="1127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t>Sequential</a:t>
            </a:r>
            <a:endParaRPr/>
          </a:p>
        </p:txBody>
      </p:sp>
      <p:sp>
        <p:nvSpPr>
          <p:cNvPr id="134" name="Google Shape;134;p20"/>
          <p:cNvSpPr txBox="1"/>
          <p:nvPr/>
        </p:nvSpPr>
        <p:spPr>
          <a:xfrm>
            <a:off x="4167750" y="1017725"/>
            <a:ext cx="1127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t>Diverging</a:t>
            </a:r>
            <a:endParaRPr/>
          </a:p>
        </p:txBody>
      </p:sp>
      <p:sp>
        <p:nvSpPr>
          <p:cNvPr id="135" name="Google Shape;135;p20"/>
          <p:cNvSpPr txBox="1"/>
          <p:nvPr/>
        </p:nvSpPr>
        <p:spPr>
          <a:xfrm>
            <a:off x="6969300" y="1017725"/>
            <a:ext cx="1127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t>Qualitative</a:t>
            </a:r>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140" name="Google Shape;140;p2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Options in Mol*</a:t>
            </a:r>
            <a:endParaRPr/>
          </a:p>
        </p:txBody>
      </p:sp>
      <p:pic>
        <p:nvPicPr>
          <p:cNvPr id="141" name="Google Shape;141;p21"/>
          <p:cNvPicPr preferRelativeResize="0"/>
          <p:nvPr/>
        </p:nvPicPr>
        <p:blipFill>
          <a:blip r:embed="rId3">
            <a:alphaModFix/>
          </a:blip>
          <a:stretch>
            <a:fillRect/>
          </a:stretch>
        </p:blipFill>
        <p:spPr>
          <a:xfrm>
            <a:off x="344850" y="1017725"/>
            <a:ext cx="1645920" cy="1728215"/>
          </a:xfrm>
          <a:prstGeom prst="rect">
            <a:avLst/>
          </a:prstGeom>
          <a:noFill/>
          <a:ln>
            <a:noFill/>
          </a:ln>
        </p:spPr>
      </p:pic>
      <p:pic>
        <p:nvPicPr>
          <p:cNvPr id="142" name="Google Shape;142;p21"/>
          <p:cNvPicPr preferRelativeResize="0"/>
          <p:nvPr/>
        </p:nvPicPr>
        <p:blipFill>
          <a:blip r:embed="rId4">
            <a:alphaModFix/>
          </a:blip>
          <a:stretch>
            <a:fillRect/>
          </a:stretch>
        </p:blipFill>
        <p:spPr>
          <a:xfrm>
            <a:off x="311701" y="2745950"/>
            <a:ext cx="1645920" cy="1678838"/>
          </a:xfrm>
          <a:prstGeom prst="rect">
            <a:avLst/>
          </a:prstGeom>
          <a:noFill/>
          <a:ln>
            <a:noFill/>
          </a:ln>
        </p:spPr>
      </p:pic>
      <p:pic>
        <p:nvPicPr>
          <p:cNvPr id="143" name="Google Shape;143;p21"/>
          <p:cNvPicPr preferRelativeResize="0"/>
          <p:nvPr/>
        </p:nvPicPr>
        <p:blipFill>
          <a:blip r:embed="rId5">
            <a:alphaModFix/>
          </a:blip>
          <a:stretch>
            <a:fillRect/>
          </a:stretch>
        </p:blipFill>
        <p:spPr>
          <a:xfrm>
            <a:off x="311701" y="3577125"/>
            <a:ext cx="1645919" cy="1300277"/>
          </a:xfrm>
          <a:prstGeom prst="rect">
            <a:avLst/>
          </a:prstGeom>
          <a:noFill/>
          <a:ln>
            <a:noFill/>
          </a:ln>
        </p:spPr>
      </p:pic>
      <p:pic>
        <p:nvPicPr>
          <p:cNvPr id="144" name="Google Shape;144;p21"/>
          <p:cNvPicPr preferRelativeResize="0"/>
          <p:nvPr/>
        </p:nvPicPr>
        <p:blipFill>
          <a:blip r:embed="rId6">
            <a:alphaModFix/>
          </a:blip>
          <a:stretch>
            <a:fillRect/>
          </a:stretch>
        </p:blipFill>
        <p:spPr>
          <a:xfrm>
            <a:off x="3359932" y="1017725"/>
            <a:ext cx="1645920" cy="1514247"/>
          </a:xfrm>
          <a:prstGeom prst="rect">
            <a:avLst/>
          </a:prstGeom>
          <a:noFill/>
          <a:ln>
            <a:noFill/>
          </a:ln>
        </p:spPr>
      </p:pic>
      <p:pic>
        <p:nvPicPr>
          <p:cNvPr id="145" name="Google Shape;145;p21"/>
          <p:cNvPicPr preferRelativeResize="0"/>
          <p:nvPr/>
        </p:nvPicPr>
        <p:blipFill>
          <a:blip r:embed="rId7">
            <a:alphaModFix/>
          </a:blip>
          <a:stretch>
            <a:fillRect/>
          </a:stretch>
        </p:blipFill>
        <p:spPr>
          <a:xfrm>
            <a:off x="6375015" y="1017725"/>
            <a:ext cx="1645920" cy="1415491"/>
          </a:xfrm>
          <a:prstGeom prst="rect">
            <a:avLst/>
          </a:prstGeom>
          <a:noFill/>
          <a:ln>
            <a:noFill/>
          </a:ln>
        </p:spPr>
      </p:pic>
      <p:cxnSp>
        <p:nvCxnSpPr>
          <p:cNvPr id="147" name="Google Shape;147;p21"/>
          <p:cNvCxnSpPr/>
          <p:nvPr/>
        </p:nvCxnSpPr>
        <p:spPr>
          <a:xfrm flipH="1">
            <a:off x="8060200" y="2342925"/>
            <a:ext cx="344700" cy="19800"/>
          </a:xfrm>
          <a:prstGeom prst="straightConnector1">
            <a:avLst/>
          </a:prstGeom>
          <a:noFill/>
          <a:ln w="9525" cap="flat" cmpd="sng">
            <a:solidFill>
              <a:schemeClr val="dk2"/>
            </a:solidFill>
            <a:prstDash val="solid"/>
            <a:round/>
            <a:headEnd type="none" w="med" len="med"/>
            <a:tailEnd type="triangle" w="med" len="med"/>
          </a:ln>
        </p:spPr>
      </p:cxnSp>
      <p:pic>
        <p:nvPicPr>
          <p:cNvPr id="3" name="Picture 2" descr="Graphical user interface, application&#10;&#10;Description automatically generated">
            <a:extLst>
              <a:ext uri="{FF2B5EF4-FFF2-40B4-BE49-F238E27FC236}">
                <a16:creationId xmlns:a16="http://schemas.microsoft.com/office/drawing/2014/main" id="{4E243B22-E02A-DD4F-B3D2-94529023FDD8}"/>
              </a:ext>
            </a:extLst>
          </p:cNvPr>
          <p:cNvPicPr>
            <a:picLocks noChangeAspect="1"/>
          </p:cNvPicPr>
          <p:nvPr/>
        </p:nvPicPr>
        <p:blipFill>
          <a:blip r:embed="rId8"/>
          <a:stretch>
            <a:fillRect/>
          </a:stretch>
        </p:blipFill>
        <p:spPr>
          <a:xfrm>
            <a:off x="5774200" y="3907777"/>
            <a:ext cx="2286000" cy="1235723"/>
          </a:xfrm>
          <a:prstGeom prst="rect">
            <a:avLst/>
          </a:prstGeom>
        </p:spPr>
      </p:pic>
      <p:pic>
        <p:nvPicPr>
          <p:cNvPr id="5" name="Picture 4" descr="Graphical user interface, application&#10;&#10;Description automatically generated">
            <a:extLst>
              <a:ext uri="{FF2B5EF4-FFF2-40B4-BE49-F238E27FC236}">
                <a16:creationId xmlns:a16="http://schemas.microsoft.com/office/drawing/2014/main" id="{FD2ED576-C5FB-9C40-8C29-DAD81806E2BE}"/>
              </a:ext>
            </a:extLst>
          </p:cNvPr>
          <p:cNvPicPr>
            <a:picLocks noChangeAspect="1"/>
          </p:cNvPicPr>
          <p:nvPr/>
        </p:nvPicPr>
        <p:blipFill>
          <a:blip r:embed="rId9"/>
          <a:stretch>
            <a:fillRect/>
          </a:stretch>
        </p:blipFill>
        <p:spPr>
          <a:xfrm>
            <a:off x="3172968" y="3862091"/>
            <a:ext cx="2286000" cy="1198238"/>
          </a:xfrm>
          <a:prstGeom prst="rect">
            <a:avLst/>
          </a:prstGeom>
        </p:spPr>
      </p:pic>
      <p:pic>
        <p:nvPicPr>
          <p:cNvPr id="7" name="Picture 6" descr="Graphical user interface, application&#10;&#10;Description automatically generated">
            <a:extLst>
              <a:ext uri="{FF2B5EF4-FFF2-40B4-BE49-F238E27FC236}">
                <a16:creationId xmlns:a16="http://schemas.microsoft.com/office/drawing/2014/main" id="{885AAB13-8062-374D-AE4D-6AB94990E22E}"/>
              </a:ext>
            </a:extLst>
          </p:cNvPr>
          <p:cNvPicPr>
            <a:picLocks noChangeAspect="1"/>
          </p:cNvPicPr>
          <p:nvPr/>
        </p:nvPicPr>
        <p:blipFill>
          <a:blip r:embed="rId10"/>
          <a:stretch>
            <a:fillRect/>
          </a:stretch>
        </p:blipFill>
        <p:spPr>
          <a:xfrm>
            <a:off x="5774200" y="2685182"/>
            <a:ext cx="2286000" cy="1209533"/>
          </a:xfrm>
          <a:prstGeom prst="rect">
            <a:avLst/>
          </a:prstGeom>
        </p:spPr>
      </p:pic>
      <p:pic>
        <p:nvPicPr>
          <p:cNvPr id="9" name="Picture 8" descr="Graphical user interface, application, Word&#10;&#10;Description automatically generated">
            <a:extLst>
              <a:ext uri="{FF2B5EF4-FFF2-40B4-BE49-F238E27FC236}">
                <a16:creationId xmlns:a16="http://schemas.microsoft.com/office/drawing/2014/main" id="{8CB6C0D7-FE9B-B94D-A7DE-0CC84938C161}"/>
              </a:ext>
            </a:extLst>
          </p:cNvPr>
          <p:cNvPicPr>
            <a:picLocks noChangeAspect="1"/>
          </p:cNvPicPr>
          <p:nvPr/>
        </p:nvPicPr>
        <p:blipFill>
          <a:blip r:embed="rId11"/>
          <a:stretch>
            <a:fillRect/>
          </a:stretch>
        </p:blipFill>
        <p:spPr>
          <a:xfrm>
            <a:off x="3172968" y="2689667"/>
            <a:ext cx="2286000" cy="1174566"/>
          </a:xfrm>
          <a:prstGeom prst="rect">
            <a:avLst/>
          </a:prstGeom>
        </p:spPr>
      </p:pic>
      <p:pic>
        <p:nvPicPr>
          <p:cNvPr id="22" name="Google Shape;151;p21">
            <a:extLst>
              <a:ext uri="{FF2B5EF4-FFF2-40B4-BE49-F238E27FC236}">
                <a16:creationId xmlns:a16="http://schemas.microsoft.com/office/drawing/2014/main" id="{188B8CF7-5A60-C540-B83D-DD71B197446D}"/>
              </a:ext>
            </a:extLst>
          </p:cNvPr>
          <p:cNvPicPr preferRelativeResize="0">
            <a:picLocks noChangeAspect="1"/>
          </p:cNvPicPr>
          <p:nvPr/>
        </p:nvPicPr>
        <p:blipFill>
          <a:blip r:embed="rId12">
            <a:alphaModFix/>
          </a:blip>
          <a:stretch>
            <a:fillRect/>
          </a:stretch>
        </p:blipFill>
        <p:spPr>
          <a:xfrm>
            <a:off x="1957620" y="2820207"/>
            <a:ext cx="1371600" cy="619626"/>
          </a:xfrm>
          <a:prstGeom prst="rect">
            <a:avLst/>
          </a:prstGeom>
          <a:noFill/>
          <a:ln>
            <a:noFill/>
          </a:ln>
        </p:spPr>
      </p:pic>
    </p:spTree>
    <p:extLst>
      <p:ext uri="{BB962C8B-B14F-4D97-AF65-F5344CB8AC3E}">
        <p14:creationId xmlns:p14="http://schemas.microsoft.com/office/powerpoint/2010/main" val="4254238885"/>
      </p:ext>
    </p:extLst>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473</Words>
  <Application>Microsoft Macintosh PowerPoint</Application>
  <PresentationFormat>On-screen Show (16:9)</PresentationFormat>
  <Paragraphs>48</Paragraphs>
  <Slides>10</Slides>
  <Notes>10</Notes>
  <HiddenSlides>0</HiddenSlides>
  <MMClips>0</MMClips>
  <ScaleCrop>false</ScaleCrop>
  <HeadingPairs>
    <vt:vector size="6" baseType="variant">
      <vt:variant>
        <vt:lpstr>Fonts Used</vt:lpstr>
      </vt:variant>
      <vt:variant>
        <vt:i4>1</vt:i4>
      </vt:variant>
      <vt:variant>
        <vt:lpstr>Theme</vt:lpstr>
      </vt:variant>
      <vt:variant>
        <vt:i4>1</vt:i4>
      </vt:variant>
      <vt:variant>
        <vt:lpstr>Slide Titles</vt:lpstr>
      </vt:variant>
      <vt:variant>
        <vt:i4>10</vt:i4>
      </vt:variant>
    </vt:vector>
  </HeadingPairs>
  <TitlesOfParts>
    <vt:vector size="12" baseType="lpstr">
      <vt:lpstr>Arial</vt:lpstr>
      <vt:lpstr>Simple Light</vt:lpstr>
      <vt:lpstr>Color Vision (Deficiencies)</vt:lpstr>
      <vt:lpstr>We see colors…</vt:lpstr>
      <vt:lpstr>Color Vision Deficiencies (CVDs)</vt:lpstr>
      <vt:lpstr>Color Palettes used in Data Visualization</vt:lpstr>
      <vt:lpstr>Using colors in biomolecular structure visualization</vt:lpstr>
      <vt:lpstr>What happens in Mol*</vt:lpstr>
      <vt:lpstr>Options in Mol*</vt:lpstr>
      <vt:lpstr>Which colors are colorblind safe (Colorbrewer 2.0)</vt:lpstr>
      <vt:lpstr>Options in Mol*</vt:lpstr>
      <vt:lpstr>Options in Mol*</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Color Vision (Deficiencies)</dc:title>
  <cp:lastModifiedBy>Shuchismita Dutta</cp:lastModifiedBy>
  <cp:revision>2</cp:revision>
  <dcterms:modified xsi:type="dcterms:W3CDTF">2023-02-17T16:42:57Z</dcterms:modified>
</cp:coreProperties>
</file>