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65" r:id="rId4"/>
    <p:sldId id="262"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6E60DF-040F-4251-8C0F-651B93C1B8C1}"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200674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E60DF-040F-4251-8C0F-651B93C1B8C1}"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3535336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E60DF-040F-4251-8C0F-651B93C1B8C1}"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421072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6E60DF-040F-4251-8C0F-651B93C1B8C1}"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2052120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6E60DF-040F-4251-8C0F-651B93C1B8C1}"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178361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6E60DF-040F-4251-8C0F-651B93C1B8C1}"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1638549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6E60DF-040F-4251-8C0F-651B93C1B8C1}" type="datetimeFigureOut">
              <a:rPr lang="en-US" smtClean="0"/>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147044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6E60DF-040F-4251-8C0F-651B93C1B8C1}" type="datetimeFigureOut">
              <a:rPr lang="en-US" smtClean="0"/>
              <a:t>11/15/2016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200379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E60DF-040F-4251-8C0F-651B93C1B8C1}" type="datetimeFigureOut">
              <a:rPr lang="en-US" smtClean="0"/>
              <a:t>11/15/2016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1302378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6E60DF-040F-4251-8C0F-651B93C1B8C1}"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132955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6E60DF-040F-4251-8C0F-651B93C1B8C1}"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241151-9987-4570-9A0A-E96957A8DE91}" type="slidenum">
              <a:rPr lang="en-US" smtClean="0"/>
              <a:t>‹#›</a:t>
            </a:fld>
            <a:endParaRPr lang="en-US"/>
          </a:p>
        </p:txBody>
      </p:sp>
    </p:spTree>
    <p:extLst>
      <p:ext uri="{BB962C8B-B14F-4D97-AF65-F5344CB8AC3E}">
        <p14:creationId xmlns:p14="http://schemas.microsoft.com/office/powerpoint/2010/main" val="2431935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E60DF-040F-4251-8C0F-651B93C1B8C1}" type="datetimeFigureOut">
              <a:rPr lang="en-US" smtClean="0"/>
              <a:t>11/15/2016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41151-9987-4570-9A0A-E96957A8DE91}" type="slidenum">
              <a:rPr lang="en-US" smtClean="0"/>
              <a:t>‹#›</a:t>
            </a:fld>
            <a:endParaRPr lang="en-US"/>
          </a:p>
        </p:txBody>
      </p:sp>
    </p:spTree>
    <p:extLst>
      <p:ext uri="{BB962C8B-B14F-4D97-AF65-F5344CB8AC3E}">
        <p14:creationId xmlns:p14="http://schemas.microsoft.com/office/powerpoint/2010/main" val="2086457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Possible clicker questions</a:t>
            </a:r>
            <a:endParaRPr lang="en-US" dirty="0"/>
          </a:p>
        </p:txBody>
      </p:sp>
      <p:sp>
        <p:nvSpPr>
          <p:cNvPr id="3" name="Subtitle 2"/>
          <p:cNvSpPr>
            <a:spLocks noGrp="1"/>
          </p:cNvSpPr>
          <p:nvPr>
            <p:ph type="subTitle" idx="1"/>
          </p:nvPr>
        </p:nvSpPr>
        <p:spPr/>
        <p:txBody>
          <a:bodyPr/>
          <a:lstStyle/>
          <a:p>
            <a:r>
              <a:rPr lang="en-US" dirty="0" smtClean="0"/>
              <a:t>Please correct me if you spot something wrong, or misleading!</a:t>
            </a:r>
            <a:endParaRPr lang="en-US" dirty="0"/>
          </a:p>
        </p:txBody>
      </p:sp>
    </p:spTree>
    <p:extLst>
      <p:ext uri="{BB962C8B-B14F-4D97-AF65-F5344CB8AC3E}">
        <p14:creationId xmlns:p14="http://schemas.microsoft.com/office/powerpoint/2010/main" val="142077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HIV-1 virus evolves because</a:t>
            </a:r>
            <a:endParaRPr lang="en-US" dirty="0"/>
          </a:p>
        </p:txBody>
      </p:sp>
      <p:sp>
        <p:nvSpPr>
          <p:cNvPr id="3" name="Content Placeholder 2"/>
          <p:cNvSpPr>
            <a:spLocks noGrp="1"/>
          </p:cNvSpPr>
          <p:nvPr>
            <p:ph idx="1"/>
          </p:nvPr>
        </p:nvSpPr>
        <p:spPr>
          <a:xfrm>
            <a:off x="838200" y="1825625"/>
            <a:ext cx="11353800" cy="2933944"/>
          </a:xfrm>
        </p:spPr>
        <p:txBody>
          <a:bodyPr>
            <a:normAutofit/>
          </a:bodyPr>
          <a:lstStyle/>
          <a:p>
            <a:pPr marL="0" indent="0">
              <a:buNone/>
            </a:pPr>
            <a:r>
              <a:rPr lang="en-US" sz="3600" dirty="0" smtClean="0"/>
              <a:t>A) The virus tries to evade the host immune system</a:t>
            </a:r>
          </a:p>
          <a:p>
            <a:pPr marL="0" indent="0">
              <a:buNone/>
            </a:pPr>
            <a:r>
              <a:rPr lang="en-US" sz="3600" dirty="0" smtClean="0"/>
              <a:t>B) The viral </a:t>
            </a:r>
            <a:r>
              <a:rPr lang="en-US" sz="3600" smtClean="0"/>
              <a:t>reverse transcriptase </a:t>
            </a:r>
            <a:r>
              <a:rPr lang="en-US" sz="3600" dirty="0" smtClean="0"/>
              <a:t>is inaccurate</a:t>
            </a:r>
          </a:p>
          <a:p>
            <a:pPr marL="0" indent="0">
              <a:buNone/>
            </a:pPr>
            <a:r>
              <a:rPr lang="en-US" sz="3600" dirty="0" smtClean="0"/>
              <a:t>C) Some viral clones are destroyed by the immune system</a:t>
            </a:r>
          </a:p>
          <a:p>
            <a:pPr marL="0" indent="0">
              <a:buNone/>
            </a:pPr>
            <a:r>
              <a:rPr lang="en-US" sz="3600" dirty="0" smtClean="0"/>
              <a:t>D) The virus has not yet achieved perfection</a:t>
            </a:r>
            <a:endParaRPr lang="en-US" sz="3600" dirty="0"/>
          </a:p>
        </p:txBody>
      </p:sp>
      <p:sp>
        <p:nvSpPr>
          <p:cNvPr id="4" name="TextBox 3"/>
          <p:cNvSpPr txBox="1"/>
          <p:nvPr/>
        </p:nvSpPr>
        <p:spPr>
          <a:xfrm>
            <a:off x="1061156" y="5012267"/>
            <a:ext cx="10685169" cy="1200329"/>
          </a:xfrm>
          <a:prstGeom prst="rect">
            <a:avLst/>
          </a:prstGeom>
          <a:noFill/>
        </p:spPr>
        <p:txBody>
          <a:bodyPr wrap="none" rtlCol="0">
            <a:spAutoFit/>
          </a:bodyPr>
          <a:lstStyle/>
          <a:p>
            <a:r>
              <a:rPr lang="en-US" dirty="0" smtClean="0"/>
              <a:t>Comments:  B) and C) are correct.  Trying to get at the two step process of mutation and selection,</a:t>
            </a:r>
          </a:p>
          <a:p>
            <a:r>
              <a:rPr lang="en-US" dirty="0"/>
              <a:t>a</a:t>
            </a:r>
            <a:r>
              <a:rPr lang="en-US" dirty="0" smtClean="0"/>
              <a:t>nd avoid the misconceptions that an organism ‘tries’ to do something, or is ‘working’ to become more evolved.</a:t>
            </a:r>
          </a:p>
          <a:p>
            <a:r>
              <a:rPr lang="en-US" dirty="0" smtClean="0"/>
              <a:t>Could start a nice discussion if students pick several answers.</a:t>
            </a:r>
          </a:p>
          <a:p>
            <a:r>
              <a:rPr lang="en-US" dirty="0" smtClean="0"/>
              <a:t>Could tell them there is more than one correct answer.</a:t>
            </a:r>
            <a:endParaRPr lang="en-US" dirty="0"/>
          </a:p>
        </p:txBody>
      </p:sp>
    </p:spTree>
    <p:extLst>
      <p:ext uri="{BB962C8B-B14F-4D97-AF65-F5344CB8AC3E}">
        <p14:creationId xmlns:p14="http://schemas.microsoft.com/office/powerpoint/2010/main" val="3862089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viral </a:t>
            </a:r>
            <a:r>
              <a:rPr lang="en-US" dirty="0" err="1" smtClean="0"/>
              <a:t>env</a:t>
            </a:r>
            <a:r>
              <a:rPr lang="en-US" dirty="0" smtClean="0"/>
              <a:t> gene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May be recognized by the host immune system.</a:t>
            </a:r>
          </a:p>
          <a:p>
            <a:pPr marL="0" indent="0">
              <a:buNone/>
            </a:pPr>
            <a:r>
              <a:rPr lang="en-US" dirty="0" smtClean="0"/>
              <a:t>B) Is necessary for viral entry into the host cell.</a:t>
            </a:r>
          </a:p>
          <a:p>
            <a:pPr marL="0" indent="0">
              <a:buNone/>
            </a:pPr>
            <a:r>
              <a:rPr lang="en-US" dirty="0" smtClean="0"/>
              <a:t>C) Is mutated more frequently than other viral genes during replication.</a:t>
            </a:r>
          </a:p>
          <a:p>
            <a:pPr marL="0" indent="0">
              <a:buNone/>
            </a:pPr>
            <a:r>
              <a:rPr lang="en-US" dirty="0" smtClean="0"/>
              <a:t>D) A and B</a:t>
            </a:r>
          </a:p>
          <a:p>
            <a:pPr marL="0" indent="0">
              <a:buNone/>
            </a:pPr>
            <a:r>
              <a:rPr lang="en-US" dirty="0" smtClean="0"/>
              <a:t>E) A, B, and C</a:t>
            </a:r>
          </a:p>
          <a:p>
            <a:pPr marL="0" indent="0">
              <a:buNone/>
            </a:pPr>
            <a:endParaRPr lang="en-US" dirty="0"/>
          </a:p>
          <a:p>
            <a:pPr marL="0" indent="0">
              <a:buNone/>
            </a:pPr>
            <a:r>
              <a:rPr lang="en-US" sz="2100" dirty="0" smtClean="0"/>
              <a:t>Comments: D) is correct.  Trying to get them to think about the trade-off for the virus -- presumably if the </a:t>
            </a:r>
            <a:r>
              <a:rPr lang="en-US" sz="2100" dirty="0" err="1" smtClean="0"/>
              <a:t>env</a:t>
            </a:r>
            <a:r>
              <a:rPr lang="en-US" sz="2100" dirty="0" smtClean="0"/>
              <a:t> protein mutates too much, the virus may not be able to infect the host cell, but if doesn’t mutate enough, the host immune system may be able to wipe it out.  Also want to point out that mutation likely occurs at random, but that it is tolerated well in some regions of </a:t>
            </a:r>
            <a:r>
              <a:rPr lang="en-US" sz="2100" dirty="0" err="1" smtClean="0"/>
              <a:t>env</a:t>
            </a:r>
            <a:r>
              <a:rPr lang="en-US" sz="2100" dirty="0" smtClean="0"/>
              <a:t> – that is, it seems many different variations of </a:t>
            </a:r>
            <a:r>
              <a:rPr lang="en-US" sz="2100" dirty="0" err="1" smtClean="0"/>
              <a:t>env</a:t>
            </a:r>
            <a:r>
              <a:rPr lang="en-US" sz="2100" dirty="0" smtClean="0"/>
              <a:t> allow entry of the virus into the host cell.</a:t>
            </a:r>
            <a:endParaRPr lang="en-US" sz="2100" dirty="0"/>
          </a:p>
        </p:txBody>
      </p:sp>
    </p:spTree>
    <p:extLst>
      <p:ext uri="{BB962C8B-B14F-4D97-AF65-F5344CB8AC3E}">
        <p14:creationId xmlns:p14="http://schemas.microsoft.com/office/powerpoint/2010/main" val="222816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pair of species is more closely related, according to this phylogenetic tree?</a:t>
            </a:r>
            <a:endParaRPr lang="en-US" dirty="0"/>
          </a:p>
        </p:txBody>
      </p:sp>
      <p:sp>
        <p:nvSpPr>
          <p:cNvPr id="3" name="Content Placeholder 2"/>
          <p:cNvSpPr>
            <a:spLocks noGrp="1"/>
          </p:cNvSpPr>
          <p:nvPr>
            <p:ph idx="1"/>
          </p:nvPr>
        </p:nvSpPr>
        <p:spPr>
          <a:xfrm>
            <a:off x="5091289" y="3973095"/>
            <a:ext cx="1930400" cy="1547172"/>
          </a:xfrm>
        </p:spPr>
        <p:txBody>
          <a:bodyPr/>
          <a:lstStyle/>
          <a:p>
            <a:pPr marL="0" indent="0">
              <a:buNone/>
            </a:pPr>
            <a:r>
              <a:rPr lang="en-US" dirty="0" smtClean="0"/>
              <a:t>1) A and B</a:t>
            </a:r>
          </a:p>
          <a:p>
            <a:pPr marL="0" indent="0">
              <a:buNone/>
            </a:pPr>
            <a:r>
              <a:rPr lang="en-US" dirty="0" smtClean="0"/>
              <a:t>2) B and D</a:t>
            </a:r>
          </a:p>
          <a:p>
            <a:pPr marL="0" indent="0">
              <a:buNone/>
            </a:pPr>
            <a:r>
              <a:rPr lang="en-US" dirty="0" smtClean="0"/>
              <a:t>3) A and C</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5836"/>
          <a:stretch/>
        </p:blipFill>
        <p:spPr>
          <a:xfrm>
            <a:off x="4855457" y="1825625"/>
            <a:ext cx="2166231" cy="2012533"/>
          </a:xfrm>
          <a:prstGeom prst="rect">
            <a:avLst/>
          </a:prstGeom>
        </p:spPr>
      </p:pic>
      <p:sp>
        <p:nvSpPr>
          <p:cNvPr id="5" name="TextBox 4"/>
          <p:cNvSpPr txBox="1"/>
          <p:nvPr/>
        </p:nvSpPr>
        <p:spPr>
          <a:xfrm>
            <a:off x="982133" y="5655204"/>
            <a:ext cx="10616689" cy="646331"/>
          </a:xfrm>
          <a:prstGeom prst="rect">
            <a:avLst/>
          </a:prstGeom>
          <a:noFill/>
        </p:spPr>
        <p:txBody>
          <a:bodyPr wrap="none" rtlCol="0">
            <a:spAutoFit/>
          </a:bodyPr>
          <a:lstStyle/>
          <a:p>
            <a:r>
              <a:rPr lang="en-US" dirty="0" smtClean="0"/>
              <a:t>Comments:  2) is correct.  Trying to get at the misconception that A and B are closely related because they occur</a:t>
            </a:r>
          </a:p>
          <a:p>
            <a:r>
              <a:rPr lang="en-US" dirty="0"/>
              <a:t>n</a:t>
            </a:r>
            <a:r>
              <a:rPr lang="en-US" dirty="0" smtClean="0"/>
              <a:t>ext to each other on the tree.</a:t>
            </a:r>
            <a:endParaRPr lang="en-US" dirty="0"/>
          </a:p>
        </p:txBody>
      </p:sp>
    </p:spTree>
    <p:extLst>
      <p:ext uri="{BB962C8B-B14F-4D97-AF65-F5344CB8AC3E}">
        <p14:creationId xmlns:p14="http://schemas.microsoft.com/office/powerpoint/2010/main" val="3284947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How do the phylogenetic trees shown below differ from each other?</a:t>
            </a:r>
            <a:endParaRPr lang="en-US" sz="3600" dirty="0"/>
          </a:p>
        </p:txBody>
      </p:sp>
      <p:sp>
        <p:nvSpPr>
          <p:cNvPr id="3" name="Content Placeholder 2"/>
          <p:cNvSpPr>
            <a:spLocks noGrp="1"/>
          </p:cNvSpPr>
          <p:nvPr>
            <p:ph idx="1"/>
          </p:nvPr>
        </p:nvSpPr>
        <p:spPr>
          <a:xfrm>
            <a:off x="838200" y="3790067"/>
            <a:ext cx="10515600" cy="2206274"/>
          </a:xfrm>
        </p:spPr>
        <p:txBody>
          <a:bodyPr>
            <a:normAutofit fontScale="92500" lnSpcReduction="10000"/>
          </a:bodyPr>
          <a:lstStyle/>
          <a:p>
            <a:pPr marL="514350" indent="-514350">
              <a:buAutoNum type="alphaUcParenR"/>
            </a:pPr>
            <a:r>
              <a:rPr lang="en-US" dirty="0" smtClean="0"/>
              <a:t>All trees show different relationships among species A, B, C, and D.</a:t>
            </a:r>
          </a:p>
          <a:p>
            <a:pPr marL="514350" indent="-514350">
              <a:buAutoNum type="alphaUcParenR"/>
            </a:pPr>
            <a:r>
              <a:rPr lang="en-US" dirty="0" smtClean="0"/>
              <a:t>All trees show the same relationships among species A, B, C, and D.</a:t>
            </a:r>
          </a:p>
          <a:p>
            <a:pPr marL="514350" indent="-514350">
              <a:buAutoNum type="alphaUcParenR"/>
            </a:pPr>
            <a:r>
              <a:rPr lang="en-US" dirty="0" smtClean="0"/>
              <a:t>Tree 1 is different from trees 3 and 4.</a:t>
            </a:r>
          </a:p>
          <a:p>
            <a:pPr marL="514350" indent="-514350">
              <a:buAutoNum type="alphaUcParenR"/>
            </a:pPr>
            <a:r>
              <a:rPr lang="en-US" dirty="0" smtClean="0"/>
              <a:t>Tree 2 is different from trees 1, 3, and 4.</a:t>
            </a:r>
          </a:p>
          <a:p>
            <a:pPr marL="514350" indent="-514350">
              <a:buAutoNum type="alphaUcParenR"/>
            </a:pPr>
            <a:r>
              <a:rPr lang="en-US" dirty="0" smtClean="0"/>
              <a:t>Tree 4 is different from tree 3</a:t>
            </a:r>
          </a:p>
          <a:p>
            <a:endParaRPr lang="en-US" dirty="0"/>
          </a:p>
        </p:txBody>
      </p:sp>
      <p:grpSp>
        <p:nvGrpSpPr>
          <p:cNvPr id="4" name="Group 3"/>
          <p:cNvGrpSpPr/>
          <p:nvPr/>
        </p:nvGrpSpPr>
        <p:grpSpPr>
          <a:xfrm>
            <a:off x="3258079" y="2006070"/>
            <a:ext cx="5133975" cy="1521857"/>
            <a:chOff x="2829101" y="1938337"/>
            <a:chExt cx="5133975" cy="1521857"/>
          </a:xfrm>
        </p:grpSpPr>
        <p:grpSp>
          <p:nvGrpSpPr>
            <p:cNvPr id="5" name="Group 4"/>
            <p:cNvGrpSpPr/>
            <p:nvPr/>
          </p:nvGrpSpPr>
          <p:grpSpPr>
            <a:xfrm>
              <a:off x="2829101" y="1938337"/>
              <a:ext cx="5133975" cy="1152525"/>
              <a:chOff x="2829101" y="1938337"/>
              <a:chExt cx="5133975" cy="1152525"/>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9101" y="1938337"/>
                <a:ext cx="5133975" cy="1152525"/>
              </a:xfrm>
              <a:prstGeom prst="rect">
                <a:avLst/>
              </a:prstGeom>
            </p:spPr>
          </p:pic>
          <p:sp>
            <p:nvSpPr>
              <p:cNvPr id="8" name="TextBox 7"/>
              <p:cNvSpPr txBox="1"/>
              <p:nvPr/>
            </p:nvSpPr>
            <p:spPr>
              <a:xfrm>
                <a:off x="2983408" y="1938337"/>
                <a:ext cx="4825360" cy="307777"/>
              </a:xfrm>
              <a:prstGeom prst="rect">
                <a:avLst/>
              </a:prstGeom>
              <a:solidFill>
                <a:schemeClr val="bg1"/>
              </a:solidFill>
            </p:spPr>
            <p:txBody>
              <a:bodyPr wrap="none" rtlCol="0">
                <a:spAutoFit/>
              </a:bodyPr>
              <a:lstStyle/>
              <a:p>
                <a:r>
                  <a:rPr lang="en-US" sz="1400" dirty="0" smtClean="0"/>
                  <a:t>A   B     C    D       B     A     D   C         A     C    D    B         </a:t>
                </a:r>
                <a:r>
                  <a:rPr lang="en-US" sz="1400" dirty="0" err="1" smtClean="0"/>
                  <a:t>B</a:t>
                </a:r>
                <a:r>
                  <a:rPr lang="en-US" sz="1400" dirty="0" smtClean="0"/>
                  <a:t>    C    D    A</a:t>
                </a:r>
                <a:endParaRPr lang="en-US" sz="1400" dirty="0"/>
              </a:p>
            </p:txBody>
          </p:sp>
        </p:grpSp>
        <p:sp>
          <p:nvSpPr>
            <p:cNvPr id="6" name="TextBox 5"/>
            <p:cNvSpPr txBox="1"/>
            <p:nvPr/>
          </p:nvSpPr>
          <p:spPr>
            <a:xfrm>
              <a:off x="2970212" y="3090862"/>
              <a:ext cx="4608954" cy="369332"/>
            </a:xfrm>
            <a:prstGeom prst="rect">
              <a:avLst/>
            </a:prstGeom>
            <a:noFill/>
          </p:spPr>
          <p:txBody>
            <a:bodyPr wrap="none" rtlCol="0">
              <a:spAutoFit/>
            </a:bodyPr>
            <a:lstStyle/>
            <a:p>
              <a:r>
                <a:rPr lang="en-US" dirty="0" smtClean="0"/>
                <a:t>    1                     2                       3                          4</a:t>
              </a:r>
              <a:endParaRPr lang="en-US" dirty="0"/>
            </a:p>
          </p:txBody>
        </p:sp>
      </p:grpSp>
      <p:sp>
        <p:nvSpPr>
          <p:cNvPr id="9" name="TextBox 8"/>
          <p:cNvSpPr txBox="1"/>
          <p:nvPr/>
        </p:nvSpPr>
        <p:spPr>
          <a:xfrm>
            <a:off x="1693333" y="6231467"/>
            <a:ext cx="9951635" cy="369332"/>
          </a:xfrm>
          <a:prstGeom prst="rect">
            <a:avLst/>
          </a:prstGeom>
          <a:noFill/>
        </p:spPr>
        <p:txBody>
          <a:bodyPr wrap="none" rtlCol="0">
            <a:spAutoFit/>
          </a:bodyPr>
          <a:lstStyle/>
          <a:p>
            <a:r>
              <a:rPr lang="en-US" dirty="0" smtClean="0"/>
              <a:t>Comments: D) is correct.  Trying to get them to realize there are many different ways to represent trees. </a:t>
            </a:r>
            <a:endParaRPr lang="en-US" dirty="0"/>
          </a:p>
        </p:txBody>
      </p:sp>
    </p:spTree>
    <p:extLst>
      <p:ext uri="{BB962C8B-B14F-4D97-AF65-F5344CB8AC3E}">
        <p14:creationId xmlns:p14="http://schemas.microsoft.com/office/powerpoint/2010/main" val="250464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463</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Possible clicker questions</vt:lpstr>
      <vt:lpstr>The HIV-1 virus evolves because</vt:lpstr>
      <vt:lpstr>The viral env gene</vt:lpstr>
      <vt:lpstr>Which pair of species is more closely related, according to this phylogenetic tree?</vt:lpstr>
      <vt:lpstr>How do the phylogenetic trees shown below differ from each other?</vt:lpstr>
    </vt:vector>
  </TitlesOfParts>
  <Company>Worcester Polytechnic Institute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Ryder, Elizabeth F</dc:creator>
  <cp:lastModifiedBy>Ryder, Elizabeth F</cp:lastModifiedBy>
  <cp:revision>6</cp:revision>
  <dcterms:created xsi:type="dcterms:W3CDTF">2016-11-16T02:42:12Z</dcterms:created>
  <dcterms:modified xsi:type="dcterms:W3CDTF">2016-11-16T03:37:05Z</dcterms:modified>
</cp:coreProperties>
</file>