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0" r:id="rId3"/>
    <p:sldId id="258" r:id="rId4"/>
    <p:sldId id="262" r:id="rId5"/>
    <p:sldId id="261" r:id="rId6"/>
    <p:sldId id="265" r:id="rId7"/>
    <p:sldId id="266" r:id="rId8"/>
    <p:sldId id="264" r:id="rId9"/>
    <p:sldId id="259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5F5FB9-5D83-47C3-AA57-676E14F2F583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9A4E9-B179-43AE-8710-C4403F72DC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m/url?sa=i&amp;rct=j&amp;q=&amp;esrc=s&amp;source=images&amp;cd=&amp;cad=rja&amp;uact=8&amp;ved=0CAcQjRw&amp;url=http://www.stevespanglerscience.com/blog/seasonal-science/day-1-egg-week-rubber-bendable-naked-eggs/&amp;ei=Fy5MVN65JdHpggSfpIHoCg&amp;psig=AFQjCNGIZnhICXb2UQbfGtPCmnNOGnPufg&amp;ust=14143648627434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486-egg-shell-shape-light-0646.jpg"/>
          <p:cNvPicPr>
            <a:picLocks noChangeAspect="1"/>
          </p:cNvPicPr>
          <p:nvPr/>
        </p:nvPicPr>
        <p:blipFill>
          <a:blip r:embed="rId2" cstate="print"/>
          <a:srcRect l="14167" t="18000" r="13333"/>
          <a:stretch>
            <a:fillRect/>
          </a:stretch>
        </p:blipFill>
        <p:spPr>
          <a:xfrm>
            <a:off x="762000" y="2514600"/>
            <a:ext cx="5696415" cy="4026776"/>
          </a:xfrm>
          <a:prstGeom prst="rect">
            <a:avLst/>
          </a:prstGeom>
        </p:spPr>
      </p:pic>
      <p:pic>
        <p:nvPicPr>
          <p:cNvPr id="11266" name="Picture 2" descr="bird-eggs-le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2599" y="2590800"/>
            <a:ext cx="2931401" cy="220027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88900" h="95250"/>
            <a:bevelB w="88900" h="88900"/>
          </a:sp3d>
        </p:spPr>
      </p:pic>
      <p:pic>
        <p:nvPicPr>
          <p:cNvPr id="11268" name="Picture 4" descr="http://www.ecomii.com/blogs/food/files/2012/04/ddt-pe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248" y="4953000"/>
            <a:ext cx="2918732" cy="1905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88900" h="95250"/>
            <a:bevelB w="88900" h="88900"/>
          </a:sp3d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915400" cy="29718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6000" dirty="0" smtClean="0">
                <a:solidFill>
                  <a:schemeClr val="tx1"/>
                </a:solidFill>
              </a:rPr>
              <a:t>The Environment,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Bird </a:t>
            </a:r>
            <a:r>
              <a:rPr lang="en-US" sz="6000" dirty="0" smtClean="0">
                <a:solidFill>
                  <a:schemeClr val="tx1"/>
                </a:solidFill>
              </a:rPr>
              <a:t>Eggshells, </a:t>
            </a:r>
            <a:r>
              <a:rPr lang="en-US" sz="6000" dirty="0" smtClean="0">
                <a:solidFill>
                  <a:schemeClr val="tx1"/>
                </a:solidFill>
              </a:rPr>
              <a:t>and </a:t>
            </a:r>
            <a:r>
              <a:rPr lang="en-US" sz="6000" dirty="0" err="1" smtClean="0">
                <a:solidFill>
                  <a:schemeClr val="tx1"/>
                </a:solidFill>
              </a:rPr>
              <a:t>Insectide</a:t>
            </a:r>
            <a:r>
              <a:rPr lang="en-US" sz="6000" dirty="0" smtClean="0">
                <a:solidFill>
                  <a:schemeClr val="tx1"/>
                </a:solidFill>
              </a:rPr>
              <a:t> Chemicals :  A True Story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432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What about other chemicals? </a:t>
            </a:r>
            <a:endParaRPr lang="en-US" sz="4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71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What are your thoughts?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0668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What are eggshells and why are they important?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f/fb/Anatomy_of_an_egg_labeled.jpg/1024px-Anatomy_of_an_egg_labe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047875"/>
            <a:ext cx="6248400" cy="48101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10668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800" b="1" dirty="0"/>
              <a:t>the thin, hard outer layer of an </a:t>
            </a:r>
            <a:r>
              <a:rPr lang="en-US" sz="2800" b="1" dirty="0" smtClean="0"/>
              <a:t>egg made almost </a:t>
            </a:r>
          </a:p>
          <a:p>
            <a:pPr algn="ctr"/>
            <a:r>
              <a:rPr lang="en-US" sz="2800" b="1" dirty="0" smtClean="0"/>
              <a:t>entirely of calcium carbonate (CaCO3</a:t>
            </a:r>
            <a:r>
              <a:rPr lang="en-US" sz="2800" b="1" dirty="0" smtClean="0"/>
              <a:t>).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2286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Eggshells</a:t>
            </a:r>
            <a:r>
              <a:rPr lang="en-US" sz="4000" b="1" dirty="0" smtClean="0"/>
              <a:t> - </a:t>
            </a:r>
            <a:endParaRPr lang="en-US" sz="4000" dirty="0"/>
          </a:p>
        </p:txBody>
      </p:sp>
      <p:sp>
        <p:nvSpPr>
          <p:cNvPr id="8" name="Oval 7"/>
          <p:cNvSpPr/>
          <p:nvPr/>
        </p:nvSpPr>
        <p:spPr>
          <a:xfrm>
            <a:off x="7315200" y="4953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bird-eggs-le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7724"/>
            <a:ext cx="2931401" cy="220027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88900" h="95250"/>
            <a:bevelB w="88900" h="88900"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33400" y="685800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 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810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Eggshells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371600"/>
            <a:ext cx="803027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protect  against damage and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microbial contamination</a:t>
            </a:r>
          </a:p>
          <a:p>
            <a:pPr>
              <a:buFont typeface="Arial" pitchFamily="34" charset="0"/>
              <a:buChar char="•"/>
            </a:pPr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dirty="0" smtClean="0"/>
              <a:t>prevent dehydration</a:t>
            </a:r>
          </a:p>
          <a:p>
            <a:pPr>
              <a:buFont typeface="Arial" pitchFamily="34" charset="0"/>
              <a:buChar char="•"/>
            </a:pPr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regulate gas and water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exchange for growing embryo</a:t>
            </a:r>
          </a:p>
          <a:p>
            <a:r>
              <a:rPr lang="en-US" sz="36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provide calcium for embryogenesis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43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How do chemicals affects eggshells?</a:t>
            </a:r>
            <a:endParaRPr lang="en-US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lican_egg_DDT-2gptph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133600"/>
            <a:ext cx="63500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/>
              <a:t>Insecticides and Eggshells</a:t>
            </a:r>
          </a:p>
          <a:p>
            <a:pPr algn="ctr"/>
            <a:r>
              <a:rPr lang="en-US" sz="3400" b="1" dirty="0" smtClean="0"/>
              <a:t>Bird eggs and </a:t>
            </a:r>
            <a:r>
              <a:rPr lang="en-US" sz="3400" b="1" dirty="0" smtClean="0"/>
              <a:t>Exposure </a:t>
            </a:r>
            <a:r>
              <a:rPr lang="en-US" sz="3400" b="1" dirty="0" smtClean="0"/>
              <a:t>to </a:t>
            </a:r>
            <a:r>
              <a:rPr lang="en-US" sz="3400" b="1" dirty="0" smtClean="0"/>
              <a:t>E</a:t>
            </a:r>
            <a:r>
              <a:rPr lang="en-US" sz="3400" b="1" dirty="0" smtClean="0"/>
              <a:t>nvironmental </a:t>
            </a:r>
            <a:r>
              <a:rPr lang="en-US" sz="3400" b="1" dirty="0" smtClean="0"/>
              <a:t>C</a:t>
            </a:r>
            <a:r>
              <a:rPr lang="en-US" sz="3400" b="1" dirty="0" smtClean="0"/>
              <a:t>hemicals</a:t>
            </a:r>
            <a:endParaRPr lang="en-US" sz="3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533400"/>
            <a:ext cx="4343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Rachel </a:t>
            </a:r>
            <a:r>
              <a:rPr lang="en-US" sz="4000" b="1" dirty="0" smtClean="0"/>
              <a:t>Carson</a:t>
            </a:r>
          </a:p>
          <a:p>
            <a:pPr algn="ctr"/>
            <a:r>
              <a:rPr lang="en-US" sz="3600" b="1" dirty="0" smtClean="0"/>
              <a:t>(1917-1964)</a:t>
            </a:r>
            <a:r>
              <a:rPr lang="en-US" sz="3600" b="1" dirty="0" smtClean="0"/>
              <a:t> </a:t>
            </a:r>
            <a:endParaRPr lang="en-US" sz="3600" b="1" dirty="0" smtClean="0"/>
          </a:p>
          <a:p>
            <a:pPr algn="ctr"/>
            <a:r>
              <a:rPr lang="en-US" sz="4000" b="1" dirty="0" smtClean="0"/>
              <a:t>“Silent Spring”</a:t>
            </a:r>
            <a:endParaRPr lang="en-US" sz="4000" b="1" dirty="0"/>
          </a:p>
        </p:txBody>
      </p:sp>
      <p:pic>
        <p:nvPicPr>
          <p:cNvPr id="23554" name="Picture 2" descr="http://4.bp.blogspot.com/-bJ2EjdYr4ng/UaNzxaHNXCI/AAAAAAAC9W8/n32GHEq0qk4/s400/Rachel_Carson__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4667003" cy="35935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2514600"/>
            <a:ext cx="3276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marine </a:t>
            </a:r>
            <a:r>
              <a:rPr lang="en-US" sz="2000" b="1" dirty="0" smtClean="0"/>
              <a:t>biologist who published </a:t>
            </a:r>
            <a:r>
              <a:rPr lang="en-US" sz="2000" b="1" dirty="0" smtClean="0"/>
              <a:t>“Silent Springs”</a:t>
            </a:r>
            <a:r>
              <a:rPr lang="en-US" sz="2000" b="1" dirty="0" smtClean="0"/>
              <a:t> in 1962</a:t>
            </a:r>
            <a:r>
              <a:rPr lang="en-US" sz="2000" b="1" dirty="0" smtClean="0"/>
              <a:t>. Starting in the mid-1940s, </a:t>
            </a:r>
            <a:r>
              <a:rPr lang="en-US" sz="2000" b="1" dirty="0" smtClean="0"/>
              <a:t>Carson became </a:t>
            </a:r>
            <a:r>
              <a:rPr lang="en-US" sz="2000" b="1" dirty="0" smtClean="0"/>
              <a:t>concerned about the use of synthetic pesticides, </a:t>
            </a:r>
            <a:r>
              <a:rPr lang="en-US" sz="2000" b="1" dirty="0" smtClean="0"/>
              <a:t>that involved </a:t>
            </a:r>
            <a:r>
              <a:rPr lang="en-US" sz="2000" b="1" dirty="0" smtClean="0"/>
              <a:t>aerial spraying of private land with </a:t>
            </a:r>
          </a:p>
          <a:p>
            <a:r>
              <a:rPr lang="en-US" sz="2000" b="1" dirty="0" smtClean="0"/>
              <a:t>DDT.  Simultaneously, she  </a:t>
            </a:r>
            <a:r>
              <a:rPr lang="en-US" sz="2000" b="1" dirty="0" smtClean="0"/>
              <a:t>noticed </a:t>
            </a:r>
            <a:r>
              <a:rPr lang="en-US" sz="2000" b="1" dirty="0" smtClean="0"/>
              <a:t>their weren’t as </a:t>
            </a:r>
            <a:r>
              <a:rPr lang="en-US" sz="2000" b="1" dirty="0" smtClean="0"/>
              <a:t>many birds chirping.   Why?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Insecticides and Eggshells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066800"/>
            <a:ext cx="850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 insecticide is a chemical used for </a:t>
            </a:r>
            <a:r>
              <a:rPr lang="en-US" sz="2400" dirty="0"/>
              <a:t>killing </a:t>
            </a:r>
            <a:r>
              <a:rPr lang="en-US" sz="2400" dirty="0" smtClean="0"/>
              <a:t>insects (e.g.  DDT) 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4154269"/>
            <a:ext cx="8839200" cy="2703731"/>
            <a:chOff x="304800" y="3657600"/>
            <a:chExt cx="8839200" cy="2703731"/>
          </a:xfrm>
        </p:grpSpPr>
        <p:pic>
          <p:nvPicPr>
            <p:cNvPr id="6" name="Picture 5" descr="Elimination DDT to DDE_sv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3657600"/>
              <a:ext cx="8001000" cy="197358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04800" y="5715000"/>
              <a:ext cx="883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                              DDT					* DDE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(dichlorodiphenyltrichloroethane)                 (</a:t>
              </a:r>
              <a:r>
                <a:rPr lang="en-US" b="1" dirty="0" err="1" smtClean="0">
                  <a:solidFill>
                    <a:srgbClr val="C00000"/>
                  </a:solidFill>
                </a:rPr>
                <a:t>dichlorodiphenyldichloroethylene</a:t>
              </a:r>
              <a:r>
                <a:rPr lang="en-US" b="1" dirty="0" smtClean="0">
                  <a:solidFill>
                    <a:srgbClr val="C00000"/>
                  </a:solidFill>
                </a:rPr>
                <a:t>)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9460" name="Picture 4" descr="http://theresekerr.com/wp-content/uploads/2014/01/spraying-460x2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0"/>
            <a:ext cx="43815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5280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/>
              <a:t>CaCO</a:t>
            </a:r>
            <a:r>
              <a:rPr lang="pt-BR" sz="2200" b="1" baseline="-25000" dirty="0" smtClean="0"/>
              <a:t>3</a:t>
            </a:r>
            <a:r>
              <a:rPr lang="pt-BR" sz="2200" b="1" dirty="0" smtClean="0"/>
              <a:t> (</a:t>
            </a:r>
            <a:r>
              <a:rPr lang="pt-BR" sz="2200" b="1" i="1" dirty="0" smtClean="0"/>
              <a:t>s</a:t>
            </a:r>
            <a:r>
              <a:rPr lang="pt-BR" sz="2200" b="1" dirty="0" smtClean="0"/>
              <a:t>) + 2 HC</a:t>
            </a:r>
            <a:r>
              <a:rPr lang="pt-BR" sz="2200" b="1" baseline="-25000" dirty="0" smtClean="0"/>
              <a:t>2</a:t>
            </a:r>
            <a:r>
              <a:rPr lang="pt-BR" sz="2200" b="1" dirty="0" smtClean="0"/>
              <a:t>H</a:t>
            </a:r>
            <a:r>
              <a:rPr lang="pt-BR" sz="2200" b="1" baseline="-25000" dirty="0" smtClean="0"/>
              <a:t>3</a:t>
            </a:r>
            <a:r>
              <a:rPr lang="pt-BR" sz="2200" b="1" dirty="0" smtClean="0"/>
              <a:t>O</a:t>
            </a:r>
            <a:r>
              <a:rPr lang="pt-BR" sz="2200" b="1" baseline="-25000" dirty="0" smtClean="0"/>
              <a:t>2</a:t>
            </a:r>
            <a:r>
              <a:rPr lang="pt-BR" sz="2200" b="1" dirty="0" smtClean="0"/>
              <a:t> (</a:t>
            </a:r>
            <a:r>
              <a:rPr lang="pt-BR" sz="2200" b="1" i="1" dirty="0" smtClean="0"/>
              <a:t>aq</a:t>
            </a:r>
            <a:r>
              <a:rPr lang="pt-BR" sz="2200" b="1" dirty="0" smtClean="0"/>
              <a:t>)   →   Ca(C</a:t>
            </a:r>
            <a:r>
              <a:rPr lang="pt-BR" sz="2200" b="1" baseline="-25000" dirty="0" smtClean="0"/>
              <a:t>2</a:t>
            </a:r>
            <a:r>
              <a:rPr lang="pt-BR" sz="2200" b="1" dirty="0" smtClean="0"/>
              <a:t>H</a:t>
            </a:r>
            <a:r>
              <a:rPr lang="pt-BR" sz="2200" b="1" baseline="-25000" dirty="0" smtClean="0"/>
              <a:t>3</a:t>
            </a:r>
            <a:r>
              <a:rPr lang="pt-BR" sz="2200" b="1" dirty="0" smtClean="0"/>
              <a:t>O</a:t>
            </a:r>
            <a:r>
              <a:rPr lang="pt-BR" sz="2200" b="1" baseline="-25000" dirty="0" smtClean="0"/>
              <a:t>2</a:t>
            </a:r>
            <a:r>
              <a:rPr lang="pt-BR" sz="2200" b="1" dirty="0" smtClean="0"/>
              <a:t>)</a:t>
            </a:r>
            <a:r>
              <a:rPr lang="pt-BR" sz="2200" b="1" baseline="-25000" dirty="0" smtClean="0"/>
              <a:t>2</a:t>
            </a:r>
            <a:r>
              <a:rPr lang="pt-BR" sz="2200" b="1" dirty="0" smtClean="0"/>
              <a:t> (</a:t>
            </a:r>
            <a:r>
              <a:rPr lang="pt-BR" sz="2200" b="1" i="1" dirty="0" smtClean="0"/>
              <a:t>aq</a:t>
            </a:r>
            <a:r>
              <a:rPr lang="pt-BR" sz="2200" b="1" dirty="0" smtClean="0"/>
              <a:t>) + H</a:t>
            </a:r>
            <a:r>
              <a:rPr lang="pt-BR" sz="2200" b="1" baseline="-25000" dirty="0" smtClean="0"/>
              <a:t>2</a:t>
            </a:r>
            <a:r>
              <a:rPr lang="pt-BR" sz="2200" b="1" dirty="0" smtClean="0"/>
              <a:t>O (</a:t>
            </a:r>
            <a:r>
              <a:rPr lang="pt-BR" sz="2200" b="1" i="1" dirty="0" smtClean="0"/>
              <a:t>l</a:t>
            </a:r>
            <a:r>
              <a:rPr lang="pt-BR" sz="2200" b="1" dirty="0" smtClean="0"/>
              <a:t>) + CO</a:t>
            </a:r>
            <a:r>
              <a:rPr lang="pt-BR" sz="2200" b="1" baseline="-25000" dirty="0" smtClean="0"/>
              <a:t>2</a:t>
            </a:r>
            <a:r>
              <a:rPr lang="pt-BR" sz="2200" b="1" dirty="0" smtClean="0"/>
              <a:t> (</a:t>
            </a:r>
            <a:r>
              <a:rPr lang="pt-BR" sz="2200" b="1" i="1" dirty="0" smtClean="0"/>
              <a:t>g</a:t>
            </a:r>
            <a:r>
              <a:rPr lang="pt-BR" sz="2200" b="1" dirty="0" smtClean="0"/>
              <a:t>)</a:t>
            </a:r>
          </a:p>
          <a:p>
            <a:r>
              <a:rPr lang="en-US" sz="1400" b="1" dirty="0" smtClean="0"/>
              <a:t>   Calcium                        Acetic acid                                     Calcium acetate                          water                carbon</a:t>
            </a:r>
          </a:p>
          <a:p>
            <a:r>
              <a:rPr lang="en-US" sz="1400" b="1" dirty="0" smtClean="0"/>
              <a:t>  carbonate                       (vinegar)						</a:t>
            </a:r>
            <a:r>
              <a:rPr lang="en-US" sz="1400" b="1" dirty="0"/>
              <a:t> </a:t>
            </a:r>
            <a:r>
              <a:rPr lang="en-US" sz="1400" b="1" dirty="0" smtClean="0"/>
              <a:t>             dioxide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 “Naked Egg” Chemistry </a:t>
            </a:r>
            <a:endParaRPr lang="en-US" sz="3600" b="1" dirty="0"/>
          </a:p>
        </p:txBody>
      </p:sp>
      <p:pic>
        <p:nvPicPr>
          <p:cNvPr id="10" name="Picture 9" descr="http://herb-magic.com/black-hen-eg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343400"/>
            <a:ext cx="2743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s://encrypted-tbn1.gstatic.com/images?q=tbn:ANd9GcTmm61hTUgwk7k5wTO--7nuxfhEEpAJzudSTjHRmBofuxiniFiu2A"/>
          <p:cNvPicPr/>
          <p:nvPr/>
        </p:nvPicPr>
        <p:blipFill>
          <a:blip r:embed="rId3" cstate="print"/>
          <a:srcRect l="22195" t="13297" r="21460" b="18085"/>
          <a:stretch>
            <a:fillRect/>
          </a:stretch>
        </p:blipFill>
        <p:spPr bwMode="auto">
          <a:xfrm>
            <a:off x="3200400" y="990600"/>
            <a:ext cx="2819400" cy="2259496"/>
          </a:xfrm>
          <a:prstGeom prst="rect">
            <a:avLst/>
          </a:prstGeom>
          <a:noFill/>
        </p:spPr>
      </p:pic>
      <p:pic>
        <p:nvPicPr>
          <p:cNvPr id="13" name="Picture 12" descr="https://encrypted-tbn2.gstatic.com/images?q=tbn:ANd9GcRYt6bjTE863XEweZoaytMZmk_zrenywQ5MLNdFWc-mHM3ec0MI">
            <a:hlinkClick r:id="rId4"/>
          </p:cNvPr>
          <p:cNvPicPr/>
          <p:nvPr/>
        </p:nvPicPr>
        <p:blipFill>
          <a:blip r:embed="rId5" cstate="print"/>
          <a:srcRect l="13317" t="7447" r="11700" b="7447"/>
          <a:stretch>
            <a:fillRect/>
          </a:stretch>
        </p:blipFill>
        <p:spPr bwMode="auto">
          <a:xfrm>
            <a:off x="5715000" y="4267200"/>
            <a:ext cx="27274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4038600" y="5486400"/>
            <a:ext cx="1143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183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Environment, Bird Eggshells, and Insectide Chemicals :  A True Story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ats</dc:creator>
  <cp:lastModifiedBy>ats</cp:lastModifiedBy>
  <cp:revision>19</cp:revision>
  <dcterms:created xsi:type="dcterms:W3CDTF">2014-10-25T22:10:56Z</dcterms:created>
  <dcterms:modified xsi:type="dcterms:W3CDTF">2014-10-26T16:12:48Z</dcterms:modified>
</cp:coreProperties>
</file>