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Lst>
  <p:notesMasterIdLst>
    <p:notesMasterId r:id="rId24"/>
  </p:notesMasterIdLst>
  <p:sldIdLst>
    <p:sldId id="348" r:id="rId2"/>
    <p:sldId id="470" r:id="rId3"/>
    <p:sldId id="452" r:id="rId4"/>
    <p:sldId id="453" r:id="rId5"/>
    <p:sldId id="431" r:id="rId6"/>
    <p:sldId id="482" r:id="rId7"/>
    <p:sldId id="460" r:id="rId8"/>
    <p:sldId id="483" r:id="rId9"/>
    <p:sldId id="488" r:id="rId10"/>
    <p:sldId id="472" r:id="rId11"/>
    <p:sldId id="473" r:id="rId12"/>
    <p:sldId id="474" r:id="rId13"/>
    <p:sldId id="446" r:id="rId14"/>
    <p:sldId id="485" r:id="rId15"/>
    <p:sldId id="486" r:id="rId16"/>
    <p:sldId id="489" r:id="rId17"/>
    <p:sldId id="478" r:id="rId18"/>
    <p:sldId id="490" r:id="rId19"/>
    <p:sldId id="491" r:id="rId20"/>
    <p:sldId id="492" r:id="rId21"/>
    <p:sldId id="479" r:id="rId22"/>
    <p:sldId id="40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91640" autoAdjust="0"/>
  </p:normalViewPr>
  <p:slideViewPr>
    <p:cSldViewPr snapToGrid="0" snapToObjects="1">
      <p:cViewPr varScale="1">
        <p:scale>
          <a:sx n="106" d="100"/>
          <a:sy n="106" d="100"/>
        </p:scale>
        <p:origin x="1764" y="114"/>
      </p:cViewPr>
      <p:guideLst>
        <p:guide orient="horz" pos="2160"/>
        <p:guide pos="2880"/>
      </p:guideLst>
    </p:cSldViewPr>
  </p:slid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E2D466-52B7-1443-AE97-00D65B862EDD}" type="doc">
      <dgm:prSet loTypeId="urn:microsoft.com/office/officeart/2005/8/layout/pyramid1" loCatId="" qsTypeId="urn:microsoft.com/office/officeart/2005/8/quickstyle/simple1" qsCatId="simple" csTypeId="urn:microsoft.com/office/officeart/2005/8/colors/colorful2" csCatId="colorful" phldr="1"/>
      <dgm:spPr/>
    </dgm:pt>
    <dgm:pt modelId="{D03204CD-487C-FC43-808C-4CC011CF31F3}">
      <dgm:prSet phldrT="[Text]"/>
      <dgm:spPr/>
      <dgm:t>
        <a:bodyPr/>
        <a:lstStyle/>
        <a:p>
          <a:r>
            <a:rPr lang="en-US" dirty="0" smtClean="0"/>
            <a:t>Biodiversity Scientists</a:t>
          </a:r>
          <a:endParaRPr lang="en-US" dirty="0"/>
        </a:p>
      </dgm:t>
    </dgm:pt>
    <dgm:pt modelId="{1C61B7D6-1FB1-4142-8108-78D21432AC4F}" type="parTrans" cxnId="{82537C1B-A5A3-BA42-BD85-1641896B787B}">
      <dgm:prSet/>
      <dgm:spPr/>
      <dgm:t>
        <a:bodyPr/>
        <a:lstStyle/>
        <a:p>
          <a:endParaRPr lang="en-US"/>
        </a:p>
      </dgm:t>
    </dgm:pt>
    <dgm:pt modelId="{FBB4CD77-7CA8-1F46-BC9D-71FF74C0AD29}" type="sibTrans" cxnId="{82537C1B-A5A3-BA42-BD85-1641896B787B}">
      <dgm:prSet/>
      <dgm:spPr/>
      <dgm:t>
        <a:bodyPr/>
        <a:lstStyle/>
        <a:p>
          <a:endParaRPr lang="en-US"/>
        </a:p>
      </dgm:t>
    </dgm:pt>
    <dgm:pt modelId="{3F7197FD-5E3C-D84E-9566-8E371929433E}">
      <dgm:prSet phldrT="[Text]"/>
      <dgm:spPr/>
      <dgm:t>
        <a:bodyPr/>
        <a:lstStyle/>
        <a:p>
          <a:r>
            <a:rPr lang="en-US" dirty="0" smtClean="0"/>
            <a:t>Undergraduates</a:t>
          </a:r>
          <a:endParaRPr lang="en-US" dirty="0"/>
        </a:p>
      </dgm:t>
    </dgm:pt>
    <dgm:pt modelId="{985CE992-946A-9D46-A0AF-F6A55DD750FD}" type="parTrans" cxnId="{BBCE8133-1565-164A-BE91-E694D6EB89F0}">
      <dgm:prSet/>
      <dgm:spPr/>
      <dgm:t>
        <a:bodyPr/>
        <a:lstStyle/>
        <a:p>
          <a:endParaRPr lang="en-US"/>
        </a:p>
      </dgm:t>
    </dgm:pt>
    <dgm:pt modelId="{C2F4CF7E-82FF-FA42-A6A8-3A30E9811E07}" type="sibTrans" cxnId="{BBCE8133-1565-164A-BE91-E694D6EB89F0}">
      <dgm:prSet/>
      <dgm:spPr/>
      <dgm:t>
        <a:bodyPr/>
        <a:lstStyle/>
        <a:p>
          <a:endParaRPr lang="en-US"/>
        </a:p>
      </dgm:t>
    </dgm:pt>
    <dgm:pt modelId="{10D86B8D-12ED-674C-8729-0A40C58BC5F6}">
      <dgm:prSet phldrT="[Text]"/>
      <dgm:spPr/>
      <dgm:t>
        <a:bodyPr/>
        <a:lstStyle/>
        <a:p>
          <a:r>
            <a:rPr lang="en-US" dirty="0" smtClean="0"/>
            <a:t>K-12</a:t>
          </a:r>
          <a:endParaRPr lang="en-US" dirty="0"/>
        </a:p>
      </dgm:t>
    </dgm:pt>
    <dgm:pt modelId="{97BEAAE0-B25C-1D4F-8E62-795AEF60188D}" type="parTrans" cxnId="{9A1559AD-90CC-224C-B53B-5B0B82992404}">
      <dgm:prSet/>
      <dgm:spPr/>
      <dgm:t>
        <a:bodyPr/>
        <a:lstStyle/>
        <a:p>
          <a:endParaRPr lang="en-US"/>
        </a:p>
      </dgm:t>
    </dgm:pt>
    <dgm:pt modelId="{0697E58C-D82E-174B-8933-3108498842D1}" type="sibTrans" cxnId="{9A1559AD-90CC-224C-B53B-5B0B82992404}">
      <dgm:prSet/>
      <dgm:spPr/>
      <dgm:t>
        <a:bodyPr/>
        <a:lstStyle/>
        <a:p>
          <a:endParaRPr lang="en-US"/>
        </a:p>
      </dgm:t>
    </dgm:pt>
    <dgm:pt modelId="{5107485D-FA0C-1544-87CB-52DCB6A4342E}">
      <dgm:prSet phldrT="[Text]"/>
      <dgm:spPr/>
      <dgm:t>
        <a:bodyPr/>
        <a:lstStyle/>
        <a:p>
          <a:r>
            <a:rPr lang="en-US" dirty="0" smtClean="0"/>
            <a:t>Graduate Students</a:t>
          </a:r>
          <a:endParaRPr lang="en-US" dirty="0"/>
        </a:p>
      </dgm:t>
    </dgm:pt>
    <dgm:pt modelId="{C2CAE11D-8C82-EA45-A70D-E8B75E764550}" type="parTrans" cxnId="{3F3E2C8A-94D5-054F-8BA5-374EAA8AABA0}">
      <dgm:prSet/>
      <dgm:spPr/>
      <dgm:t>
        <a:bodyPr/>
        <a:lstStyle/>
        <a:p>
          <a:endParaRPr lang="en-US"/>
        </a:p>
      </dgm:t>
    </dgm:pt>
    <dgm:pt modelId="{6937FB93-3B5B-D648-B28D-65EDA37566AE}" type="sibTrans" cxnId="{3F3E2C8A-94D5-054F-8BA5-374EAA8AABA0}">
      <dgm:prSet/>
      <dgm:spPr/>
      <dgm:t>
        <a:bodyPr/>
        <a:lstStyle/>
        <a:p>
          <a:endParaRPr lang="en-US"/>
        </a:p>
      </dgm:t>
    </dgm:pt>
    <dgm:pt modelId="{7C18CB71-4CD6-084E-AC64-2BEE4D011A79}" type="pres">
      <dgm:prSet presAssocID="{E5E2D466-52B7-1443-AE97-00D65B862EDD}" presName="Name0" presStyleCnt="0">
        <dgm:presLayoutVars>
          <dgm:dir/>
          <dgm:animLvl val="lvl"/>
          <dgm:resizeHandles val="exact"/>
        </dgm:presLayoutVars>
      </dgm:prSet>
      <dgm:spPr/>
    </dgm:pt>
    <dgm:pt modelId="{12B81CB2-71E6-BE4C-B179-6E1A4F780F61}" type="pres">
      <dgm:prSet presAssocID="{D03204CD-487C-FC43-808C-4CC011CF31F3}" presName="Name8" presStyleCnt="0"/>
      <dgm:spPr/>
    </dgm:pt>
    <dgm:pt modelId="{6C1277D4-817D-1240-8004-C1E888825B9D}" type="pres">
      <dgm:prSet presAssocID="{D03204CD-487C-FC43-808C-4CC011CF31F3}" presName="level" presStyleLbl="node1" presStyleIdx="0" presStyleCnt="4">
        <dgm:presLayoutVars>
          <dgm:chMax val="1"/>
          <dgm:bulletEnabled val="1"/>
        </dgm:presLayoutVars>
      </dgm:prSet>
      <dgm:spPr/>
      <dgm:t>
        <a:bodyPr/>
        <a:lstStyle/>
        <a:p>
          <a:endParaRPr lang="en-US"/>
        </a:p>
      </dgm:t>
    </dgm:pt>
    <dgm:pt modelId="{945FFFE0-6240-A741-8D45-7799499A6DD6}" type="pres">
      <dgm:prSet presAssocID="{D03204CD-487C-FC43-808C-4CC011CF31F3}" presName="levelTx" presStyleLbl="revTx" presStyleIdx="0" presStyleCnt="0">
        <dgm:presLayoutVars>
          <dgm:chMax val="1"/>
          <dgm:bulletEnabled val="1"/>
        </dgm:presLayoutVars>
      </dgm:prSet>
      <dgm:spPr/>
      <dgm:t>
        <a:bodyPr/>
        <a:lstStyle/>
        <a:p>
          <a:endParaRPr lang="en-US"/>
        </a:p>
      </dgm:t>
    </dgm:pt>
    <dgm:pt modelId="{EC218063-2672-7E44-9CFA-DB00353BAD0F}" type="pres">
      <dgm:prSet presAssocID="{5107485D-FA0C-1544-87CB-52DCB6A4342E}" presName="Name8" presStyleCnt="0"/>
      <dgm:spPr/>
    </dgm:pt>
    <dgm:pt modelId="{D460BF47-3308-3745-B4D8-A5B2174B0C92}" type="pres">
      <dgm:prSet presAssocID="{5107485D-FA0C-1544-87CB-52DCB6A4342E}" presName="level" presStyleLbl="node1" presStyleIdx="1" presStyleCnt="4">
        <dgm:presLayoutVars>
          <dgm:chMax val="1"/>
          <dgm:bulletEnabled val="1"/>
        </dgm:presLayoutVars>
      </dgm:prSet>
      <dgm:spPr/>
      <dgm:t>
        <a:bodyPr/>
        <a:lstStyle/>
        <a:p>
          <a:endParaRPr lang="en-US"/>
        </a:p>
      </dgm:t>
    </dgm:pt>
    <dgm:pt modelId="{6675AB85-F8B4-514D-95E3-0CD312D67A38}" type="pres">
      <dgm:prSet presAssocID="{5107485D-FA0C-1544-87CB-52DCB6A4342E}" presName="levelTx" presStyleLbl="revTx" presStyleIdx="0" presStyleCnt="0">
        <dgm:presLayoutVars>
          <dgm:chMax val="1"/>
          <dgm:bulletEnabled val="1"/>
        </dgm:presLayoutVars>
      </dgm:prSet>
      <dgm:spPr/>
      <dgm:t>
        <a:bodyPr/>
        <a:lstStyle/>
        <a:p>
          <a:endParaRPr lang="en-US"/>
        </a:p>
      </dgm:t>
    </dgm:pt>
    <dgm:pt modelId="{8566EBA8-4786-254E-BC7A-FEDC4058C9AB}" type="pres">
      <dgm:prSet presAssocID="{3F7197FD-5E3C-D84E-9566-8E371929433E}" presName="Name8" presStyleCnt="0"/>
      <dgm:spPr/>
    </dgm:pt>
    <dgm:pt modelId="{55A2A474-7FD6-274B-ADDB-4922EA42FC51}" type="pres">
      <dgm:prSet presAssocID="{3F7197FD-5E3C-D84E-9566-8E371929433E}" presName="level" presStyleLbl="node1" presStyleIdx="2" presStyleCnt="4">
        <dgm:presLayoutVars>
          <dgm:chMax val="1"/>
          <dgm:bulletEnabled val="1"/>
        </dgm:presLayoutVars>
      </dgm:prSet>
      <dgm:spPr/>
      <dgm:t>
        <a:bodyPr/>
        <a:lstStyle/>
        <a:p>
          <a:endParaRPr lang="en-US"/>
        </a:p>
      </dgm:t>
    </dgm:pt>
    <dgm:pt modelId="{767BF67D-8852-8D44-BB7E-583019ED7168}" type="pres">
      <dgm:prSet presAssocID="{3F7197FD-5E3C-D84E-9566-8E371929433E}" presName="levelTx" presStyleLbl="revTx" presStyleIdx="0" presStyleCnt="0">
        <dgm:presLayoutVars>
          <dgm:chMax val="1"/>
          <dgm:bulletEnabled val="1"/>
        </dgm:presLayoutVars>
      </dgm:prSet>
      <dgm:spPr/>
      <dgm:t>
        <a:bodyPr/>
        <a:lstStyle/>
        <a:p>
          <a:endParaRPr lang="en-US"/>
        </a:p>
      </dgm:t>
    </dgm:pt>
    <dgm:pt modelId="{63F06874-AC7C-5449-B519-5B47876F5155}" type="pres">
      <dgm:prSet presAssocID="{10D86B8D-12ED-674C-8729-0A40C58BC5F6}" presName="Name8" presStyleCnt="0"/>
      <dgm:spPr/>
    </dgm:pt>
    <dgm:pt modelId="{6E2B0ED8-816E-2B4E-97FC-708125163351}" type="pres">
      <dgm:prSet presAssocID="{10D86B8D-12ED-674C-8729-0A40C58BC5F6}" presName="level" presStyleLbl="node1" presStyleIdx="3" presStyleCnt="4">
        <dgm:presLayoutVars>
          <dgm:chMax val="1"/>
          <dgm:bulletEnabled val="1"/>
        </dgm:presLayoutVars>
      </dgm:prSet>
      <dgm:spPr/>
      <dgm:t>
        <a:bodyPr/>
        <a:lstStyle/>
        <a:p>
          <a:endParaRPr lang="en-US"/>
        </a:p>
      </dgm:t>
    </dgm:pt>
    <dgm:pt modelId="{9A51CA41-D3E8-1141-8404-AA6537E2B955}" type="pres">
      <dgm:prSet presAssocID="{10D86B8D-12ED-674C-8729-0A40C58BC5F6}" presName="levelTx" presStyleLbl="revTx" presStyleIdx="0" presStyleCnt="0">
        <dgm:presLayoutVars>
          <dgm:chMax val="1"/>
          <dgm:bulletEnabled val="1"/>
        </dgm:presLayoutVars>
      </dgm:prSet>
      <dgm:spPr/>
      <dgm:t>
        <a:bodyPr/>
        <a:lstStyle/>
        <a:p>
          <a:endParaRPr lang="en-US"/>
        </a:p>
      </dgm:t>
    </dgm:pt>
  </dgm:ptLst>
  <dgm:cxnLst>
    <dgm:cxn modelId="{94CF08F6-3BDC-2847-BE95-3808BBD9F56A}" type="presOf" srcId="{D03204CD-487C-FC43-808C-4CC011CF31F3}" destId="{945FFFE0-6240-A741-8D45-7799499A6DD6}" srcOrd="1" destOrd="0" presId="urn:microsoft.com/office/officeart/2005/8/layout/pyramid1"/>
    <dgm:cxn modelId="{831521DA-BA70-B244-B1DF-44CD4CAC7D2C}" type="presOf" srcId="{3F7197FD-5E3C-D84E-9566-8E371929433E}" destId="{767BF67D-8852-8D44-BB7E-583019ED7168}" srcOrd="1" destOrd="0" presId="urn:microsoft.com/office/officeart/2005/8/layout/pyramid1"/>
    <dgm:cxn modelId="{BC20B3C1-0799-CF44-86E1-C9C68CFB477D}" type="presOf" srcId="{10D86B8D-12ED-674C-8729-0A40C58BC5F6}" destId="{9A51CA41-D3E8-1141-8404-AA6537E2B955}" srcOrd="1" destOrd="0" presId="urn:microsoft.com/office/officeart/2005/8/layout/pyramid1"/>
    <dgm:cxn modelId="{9A1559AD-90CC-224C-B53B-5B0B82992404}" srcId="{E5E2D466-52B7-1443-AE97-00D65B862EDD}" destId="{10D86B8D-12ED-674C-8729-0A40C58BC5F6}" srcOrd="3" destOrd="0" parTransId="{97BEAAE0-B25C-1D4F-8E62-795AEF60188D}" sibTransId="{0697E58C-D82E-174B-8933-3108498842D1}"/>
    <dgm:cxn modelId="{3F3E2C8A-94D5-054F-8BA5-374EAA8AABA0}" srcId="{E5E2D466-52B7-1443-AE97-00D65B862EDD}" destId="{5107485D-FA0C-1544-87CB-52DCB6A4342E}" srcOrd="1" destOrd="0" parTransId="{C2CAE11D-8C82-EA45-A70D-E8B75E764550}" sibTransId="{6937FB93-3B5B-D648-B28D-65EDA37566AE}"/>
    <dgm:cxn modelId="{610C8895-6855-4E42-8722-81A884D74F12}" type="presOf" srcId="{5107485D-FA0C-1544-87CB-52DCB6A4342E}" destId="{D460BF47-3308-3745-B4D8-A5B2174B0C92}" srcOrd="0" destOrd="0" presId="urn:microsoft.com/office/officeart/2005/8/layout/pyramid1"/>
    <dgm:cxn modelId="{25A5E69B-F4BA-E843-92E9-684097DEE0E9}" type="presOf" srcId="{E5E2D466-52B7-1443-AE97-00D65B862EDD}" destId="{7C18CB71-4CD6-084E-AC64-2BEE4D011A79}" srcOrd="0" destOrd="0" presId="urn:microsoft.com/office/officeart/2005/8/layout/pyramid1"/>
    <dgm:cxn modelId="{2A159533-D7E0-E74F-941E-F8BDED124ACF}" type="presOf" srcId="{D03204CD-487C-FC43-808C-4CC011CF31F3}" destId="{6C1277D4-817D-1240-8004-C1E888825B9D}" srcOrd="0" destOrd="0" presId="urn:microsoft.com/office/officeart/2005/8/layout/pyramid1"/>
    <dgm:cxn modelId="{82537C1B-A5A3-BA42-BD85-1641896B787B}" srcId="{E5E2D466-52B7-1443-AE97-00D65B862EDD}" destId="{D03204CD-487C-FC43-808C-4CC011CF31F3}" srcOrd="0" destOrd="0" parTransId="{1C61B7D6-1FB1-4142-8108-78D21432AC4F}" sibTransId="{FBB4CD77-7CA8-1F46-BC9D-71FF74C0AD29}"/>
    <dgm:cxn modelId="{746626E8-B4B0-6E4C-86C5-98578901F563}" type="presOf" srcId="{5107485D-FA0C-1544-87CB-52DCB6A4342E}" destId="{6675AB85-F8B4-514D-95E3-0CD312D67A38}" srcOrd="1" destOrd="0" presId="urn:microsoft.com/office/officeart/2005/8/layout/pyramid1"/>
    <dgm:cxn modelId="{F1AF3395-7EE8-3443-9C2E-748D12BE5BCE}" type="presOf" srcId="{3F7197FD-5E3C-D84E-9566-8E371929433E}" destId="{55A2A474-7FD6-274B-ADDB-4922EA42FC51}" srcOrd="0" destOrd="0" presId="urn:microsoft.com/office/officeart/2005/8/layout/pyramid1"/>
    <dgm:cxn modelId="{BBCE8133-1565-164A-BE91-E694D6EB89F0}" srcId="{E5E2D466-52B7-1443-AE97-00D65B862EDD}" destId="{3F7197FD-5E3C-D84E-9566-8E371929433E}" srcOrd="2" destOrd="0" parTransId="{985CE992-946A-9D46-A0AF-F6A55DD750FD}" sibTransId="{C2F4CF7E-82FF-FA42-A6A8-3A30E9811E07}"/>
    <dgm:cxn modelId="{EDB72D4D-F21C-084D-A65B-4BBD051886EB}" type="presOf" srcId="{10D86B8D-12ED-674C-8729-0A40C58BC5F6}" destId="{6E2B0ED8-816E-2B4E-97FC-708125163351}" srcOrd="0" destOrd="0" presId="urn:microsoft.com/office/officeart/2005/8/layout/pyramid1"/>
    <dgm:cxn modelId="{04EE90F0-D6AE-A54D-8477-D5ADF17BEA74}" type="presParOf" srcId="{7C18CB71-4CD6-084E-AC64-2BEE4D011A79}" destId="{12B81CB2-71E6-BE4C-B179-6E1A4F780F61}" srcOrd="0" destOrd="0" presId="urn:microsoft.com/office/officeart/2005/8/layout/pyramid1"/>
    <dgm:cxn modelId="{AE6E0F13-B1CA-E54B-962F-69BE3D19239C}" type="presParOf" srcId="{12B81CB2-71E6-BE4C-B179-6E1A4F780F61}" destId="{6C1277D4-817D-1240-8004-C1E888825B9D}" srcOrd="0" destOrd="0" presId="urn:microsoft.com/office/officeart/2005/8/layout/pyramid1"/>
    <dgm:cxn modelId="{28E1762A-CD52-5D4D-A421-523985612AAB}" type="presParOf" srcId="{12B81CB2-71E6-BE4C-B179-6E1A4F780F61}" destId="{945FFFE0-6240-A741-8D45-7799499A6DD6}" srcOrd="1" destOrd="0" presId="urn:microsoft.com/office/officeart/2005/8/layout/pyramid1"/>
    <dgm:cxn modelId="{7353F96B-7CB4-2942-930E-33E430C3EC2C}" type="presParOf" srcId="{7C18CB71-4CD6-084E-AC64-2BEE4D011A79}" destId="{EC218063-2672-7E44-9CFA-DB00353BAD0F}" srcOrd="1" destOrd="0" presId="urn:microsoft.com/office/officeart/2005/8/layout/pyramid1"/>
    <dgm:cxn modelId="{F0609425-3717-6F40-8C25-F4E53D8DD44E}" type="presParOf" srcId="{EC218063-2672-7E44-9CFA-DB00353BAD0F}" destId="{D460BF47-3308-3745-B4D8-A5B2174B0C92}" srcOrd="0" destOrd="0" presId="urn:microsoft.com/office/officeart/2005/8/layout/pyramid1"/>
    <dgm:cxn modelId="{2116781C-9305-0F42-8749-3742D3912585}" type="presParOf" srcId="{EC218063-2672-7E44-9CFA-DB00353BAD0F}" destId="{6675AB85-F8B4-514D-95E3-0CD312D67A38}" srcOrd="1" destOrd="0" presId="urn:microsoft.com/office/officeart/2005/8/layout/pyramid1"/>
    <dgm:cxn modelId="{1A4BE7A8-DD57-7B4B-9533-220AD77E1D68}" type="presParOf" srcId="{7C18CB71-4CD6-084E-AC64-2BEE4D011A79}" destId="{8566EBA8-4786-254E-BC7A-FEDC4058C9AB}" srcOrd="2" destOrd="0" presId="urn:microsoft.com/office/officeart/2005/8/layout/pyramid1"/>
    <dgm:cxn modelId="{C8BDCC0F-FFD2-804A-A953-67354360DF8E}" type="presParOf" srcId="{8566EBA8-4786-254E-BC7A-FEDC4058C9AB}" destId="{55A2A474-7FD6-274B-ADDB-4922EA42FC51}" srcOrd="0" destOrd="0" presId="urn:microsoft.com/office/officeart/2005/8/layout/pyramid1"/>
    <dgm:cxn modelId="{10F8354A-F381-144F-A2BC-05AA28BD0E1B}" type="presParOf" srcId="{8566EBA8-4786-254E-BC7A-FEDC4058C9AB}" destId="{767BF67D-8852-8D44-BB7E-583019ED7168}" srcOrd="1" destOrd="0" presId="urn:microsoft.com/office/officeart/2005/8/layout/pyramid1"/>
    <dgm:cxn modelId="{D53BC145-C904-104E-9C2C-B6656562275A}" type="presParOf" srcId="{7C18CB71-4CD6-084E-AC64-2BEE4D011A79}" destId="{63F06874-AC7C-5449-B519-5B47876F5155}" srcOrd="3" destOrd="0" presId="urn:microsoft.com/office/officeart/2005/8/layout/pyramid1"/>
    <dgm:cxn modelId="{79DADD21-4F87-AC46-84CA-035A66D4FD03}" type="presParOf" srcId="{63F06874-AC7C-5449-B519-5B47876F5155}" destId="{6E2B0ED8-816E-2B4E-97FC-708125163351}" srcOrd="0" destOrd="0" presId="urn:microsoft.com/office/officeart/2005/8/layout/pyramid1"/>
    <dgm:cxn modelId="{C9469AD8-CBAB-9B4D-BA2B-955EFFE3C6CA}" type="presParOf" srcId="{63F06874-AC7C-5449-B519-5B47876F5155}" destId="{9A51CA41-D3E8-1141-8404-AA6537E2B95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277D4-817D-1240-8004-C1E888825B9D}">
      <dsp:nvSpPr>
        <dsp:cNvPr id="0" name=""/>
        <dsp:cNvSpPr/>
      </dsp:nvSpPr>
      <dsp:spPr>
        <a:xfrm>
          <a:off x="2286000" y="0"/>
          <a:ext cx="1524000" cy="1016000"/>
        </a:xfrm>
        <a:prstGeom prst="trapezoid">
          <a:avLst>
            <a:gd name="adj" fmla="val 75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Biodiversity Scientists</a:t>
          </a:r>
          <a:endParaRPr lang="en-US" sz="2700" kern="1200" dirty="0"/>
        </a:p>
      </dsp:txBody>
      <dsp:txXfrm>
        <a:off x="2286000" y="0"/>
        <a:ext cx="1524000" cy="1016000"/>
      </dsp:txXfrm>
    </dsp:sp>
    <dsp:sp modelId="{D460BF47-3308-3745-B4D8-A5B2174B0C92}">
      <dsp:nvSpPr>
        <dsp:cNvPr id="0" name=""/>
        <dsp:cNvSpPr/>
      </dsp:nvSpPr>
      <dsp:spPr>
        <a:xfrm>
          <a:off x="1524000" y="1015999"/>
          <a:ext cx="3048000" cy="1016000"/>
        </a:xfrm>
        <a:prstGeom prst="trapezoid">
          <a:avLst>
            <a:gd name="adj" fmla="val 75000"/>
          </a:avLst>
        </a:prstGeom>
        <a:solidFill>
          <a:schemeClr val="accent2">
            <a:hueOff val="-49558"/>
            <a:satOff val="-13167"/>
            <a:lumOff val="-536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Graduate Students</a:t>
          </a:r>
          <a:endParaRPr lang="en-US" sz="2700" kern="1200" dirty="0"/>
        </a:p>
      </dsp:txBody>
      <dsp:txXfrm>
        <a:off x="2057400" y="1015999"/>
        <a:ext cx="1981200" cy="1016000"/>
      </dsp:txXfrm>
    </dsp:sp>
    <dsp:sp modelId="{55A2A474-7FD6-274B-ADDB-4922EA42FC51}">
      <dsp:nvSpPr>
        <dsp:cNvPr id="0" name=""/>
        <dsp:cNvSpPr/>
      </dsp:nvSpPr>
      <dsp:spPr>
        <a:xfrm>
          <a:off x="762000" y="2031999"/>
          <a:ext cx="4572000" cy="1016000"/>
        </a:xfrm>
        <a:prstGeom prst="trapezoid">
          <a:avLst>
            <a:gd name="adj" fmla="val 75000"/>
          </a:avLst>
        </a:prstGeom>
        <a:solidFill>
          <a:schemeClr val="accent2">
            <a:hueOff val="-99115"/>
            <a:satOff val="-26335"/>
            <a:lumOff val="-1071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Undergraduates</a:t>
          </a:r>
          <a:endParaRPr lang="en-US" sz="2700" kern="1200" dirty="0"/>
        </a:p>
      </dsp:txBody>
      <dsp:txXfrm>
        <a:off x="1562100" y="2031999"/>
        <a:ext cx="2971800" cy="1016000"/>
      </dsp:txXfrm>
    </dsp:sp>
    <dsp:sp modelId="{6E2B0ED8-816E-2B4E-97FC-708125163351}">
      <dsp:nvSpPr>
        <dsp:cNvPr id="0" name=""/>
        <dsp:cNvSpPr/>
      </dsp:nvSpPr>
      <dsp:spPr>
        <a:xfrm>
          <a:off x="0" y="3047999"/>
          <a:ext cx="6096000" cy="1016000"/>
        </a:xfrm>
        <a:prstGeom prst="trapezoid">
          <a:avLst>
            <a:gd name="adj" fmla="val 75000"/>
          </a:avLst>
        </a:prstGeom>
        <a:solidFill>
          <a:schemeClr val="accent2">
            <a:hueOff val="-148673"/>
            <a:satOff val="-39502"/>
            <a:lumOff val="-1607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K-12</a:t>
          </a:r>
          <a:endParaRPr lang="en-US" sz="2700" kern="1200" dirty="0"/>
        </a:p>
      </dsp:txBody>
      <dsp:txXfrm>
        <a:off x="1066799" y="3047999"/>
        <a:ext cx="3962400"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D46DBF-4193-984C-9430-91347C424EAA}" type="datetimeFigureOut">
              <a:rPr lang="en-US" smtClean="0"/>
              <a:t>5/23/2017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BEF711-B889-F340-A962-8AA3323D87EA}" type="slidenum">
              <a:rPr lang="en-US" smtClean="0"/>
              <a:t>‹#›</a:t>
            </a:fld>
            <a:endParaRPr lang="en-US"/>
          </a:p>
        </p:txBody>
      </p:sp>
    </p:spTree>
    <p:extLst>
      <p:ext uri="{BB962C8B-B14F-4D97-AF65-F5344CB8AC3E}">
        <p14:creationId xmlns:p14="http://schemas.microsoft.com/office/powerpoint/2010/main" val="39975389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point in thinking about education and NHC</a:t>
            </a:r>
          </a:p>
          <a:p>
            <a:r>
              <a:rPr lang="en-US" baseline="0" dirty="0" smtClean="0"/>
              <a:t>Why collaborate?</a:t>
            </a:r>
          </a:p>
          <a:p>
            <a:r>
              <a:rPr lang="en-US" baseline="0" dirty="0" smtClean="0"/>
              <a:t>Big initiatives and small scale examples directly relates to NHC</a:t>
            </a:r>
          </a:p>
          <a:p>
            <a:r>
              <a:rPr lang="en-US" baseline="0" dirty="0" smtClean="0"/>
              <a:t>Lessons learned from these collaborations (based on several surveys)</a:t>
            </a:r>
          </a:p>
          <a:p>
            <a:r>
              <a:rPr lang="en-US" baseline="0" dirty="0" smtClean="0"/>
              <a:t>New initiative and opportunities to be involved</a:t>
            </a:r>
          </a:p>
          <a:p>
            <a:endParaRPr lang="en-US" dirty="0"/>
          </a:p>
        </p:txBody>
      </p:sp>
      <p:sp>
        <p:nvSpPr>
          <p:cNvPr id="4" name="Slide Number Placeholder 3"/>
          <p:cNvSpPr>
            <a:spLocks noGrp="1"/>
          </p:cNvSpPr>
          <p:nvPr>
            <p:ph type="sldNum" sz="quarter" idx="10"/>
          </p:nvPr>
        </p:nvSpPr>
        <p:spPr/>
        <p:txBody>
          <a:bodyPr/>
          <a:lstStyle/>
          <a:p>
            <a:fld id="{24BEF711-B889-F340-A962-8AA3323D87EA}" type="slidenum">
              <a:rPr lang="en-US" smtClean="0"/>
              <a:t>1</a:t>
            </a:fld>
            <a:endParaRPr lang="en-US"/>
          </a:p>
        </p:txBody>
      </p:sp>
    </p:spTree>
    <p:extLst>
      <p:ext uri="{BB962C8B-B14F-4D97-AF65-F5344CB8AC3E}">
        <p14:creationId xmlns:p14="http://schemas.microsoft.com/office/powerpoint/2010/main" val="2651363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smtClean="0"/>
              <a:t>GOAL: BUILDING A COMMUNITY TO ADVANCE AND SUSTAIN DIGITIZED BIOCOLLECTIONS</a:t>
            </a:r>
          </a:p>
          <a:p>
            <a:pPr marL="903288" indent="-623888">
              <a:buFont typeface="+mj-lt"/>
              <a:buAutoNum type="arabicPeriod"/>
            </a:pPr>
            <a:r>
              <a:rPr lang="en-US" sz="1200" dirty="0" smtClean="0"/>
              <a:t>ESTABLISH AN ORGANIZATIONAL AND GOVERNANCE STRUCTURE THAT WILL PROVIDE THE NATIONAL LEADERSHIP AND DECISION-MAKING MECHANISM REQUIRED TO IMPLEMENT THE NATIONAL STRATEGY.</a:t>
            </a:r>
          </a:p>
          <a:p>
            <a:pPr marL="903288" indent="-623888">
              <a:buFont typeface="+mj-lt"/>
              <a:buAutoNum type="arabicPeriod"/>
            </a:pPr>
            <a:r>
              <a:rPr lang="en-US" sz="1200" dirty="0" smtClean="0"/>
              <a:t>ADVANCE ENGINEERING OF THE U.S. BIODIVERSITY COLLECTIONS CYBERINFRASTRUCTURE TO SUPPORT EFFICIENT WORKFLOWS, INNOVATIVE RESEARCH, EFFECTIVE POLICY, AND EDUCATIONAL ENGAGEMENT.</a:t>
            </a:r>
          </a:p>
          <a:p>
            <a:pPr marL="903288" indent="-623888">
              <a:buFont typeface="+mj-lt"/>
              <a:buAutoNum type="arabicPeriod"/>
            </a:pPr>
            <a:r>
              <a:rPr lang="en-US" sz="1200" dirty="0" smtClean="0">
                <a:solidFill>
                  <a:srgbClr val="ECC577"/>
                </a:solidFill>
              </a:rPr>
              <a:t>ENHANCE TRAINING OF EXISTING COLLECTIONS STAFF AND CREATE THE NEXT GENERATION OF BIODIVERSITY INFORMATION MANAGERS.</a:t>
            </a:r>
          </a:p>
          <a:p>
            <a:pPr marL="903288" indent="-623888">
              <a:buFont typeface="+mj-lt"/>
              <a:buAutoNum type="arabicPeriod"/>
            </a:pPr>
            <a:r>
              <a:rPr lang="en-US" sz="1200" dirty="0" smtClean="0"/>
              <a:t>INCREASE BUY-IN AND PARTICIPATION FROM A BROADER RANGE OF STAKEHOLDERS.</a:t>
            </a:r>
          </a:p>
          <a:p>
            <a:pPr marL="903288" indent="-623888">
              <a:buFont typeface="+mj-lt"/>
              <a:buAutoNum type="arabicPeriod"/>
            </a:pPr>
            <a:r>
              <a:rPr lang="en-US" sz="1200" dirty="0" smtClean="0"/>
              <a:t>ESTABLISH AN ENDURING AND SUSTAINABLE KNOWLEDGE BASE.</a:t>
            </a:r>
          </a:p>
          <a:p>
            <a:pPr marL="903288" indent="-623888">
              <a:buFont typeface="+mj-lt"/>
              <a:buAutoNum type="arabicPeriod"/>
            </a:pPr>
            <a:r>
              <a:rPr lang="en-US" sz="1200" dirty="0" smtClean="0">
                <a:solidFill>
                  <a:schemeClr val="tx2">
                    <a:lumMod val="60000"/>
                    <a:lumOff val="40000"/>
                  </a:schemeClr>
                </a:solidFill>
              </a:rPr>
              <a:t>INFUSE SPECIMEN-BASED LEARNING AND EXPLORATION INTO FORMAL AND INFORMAL SCIENCE EDUCATION.</a:t>
            </a:r>
          </a:p>
          <a:p>
            <a:endParaRPr lang="en-US" dirty="0"/>
          </a:p>
        </p:txBody>
      </p:sp>
      <p:sp>
        <p:nvSpPr>
          <p:cNvPr id="4" name="Slide Number Placeholder 3"/>
          <p:cNvSpPr>
            <a:spLocks noGrp="1"/>
          </p:cNvSpPr>
          <p:nvPr>
            <p:ph type="sldNum" sz="quarter" idx="10"/>
          </p:nvPr>
        </p:nvSpPr>
        <p:spPr/>
        <p:txBody>
          <a:bodyPr/>
          <a:lstStyle/>
          <a:p>
            <a:fld id="{24BEF711-B889-F340-A962-8AA3323D87EA}" type="slidenum">
              <a:rPr lang="en-US" smtClean="0"/>
              <a:t>12</a:t>
            </a:fld>
            <a:endParaRPr lang="en-US"/>
          </a:p>
        </p:txBody>
      </p:sp>
    </p:spTree>
    <p:extLst>
      <p:ext uri="{BB962C8B-B14F-4D97-AF65-F5344CB8AC3E}">
        <p14:creationId xmlns:p14="http://schemas.microsoft.com/office/powerpoint/2010/main" val="3859768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EF711-B889-F340-A962-8AA3323D87EA}" type="slidenum">
              <a:rPr lang="en-US" smtClean="0"/>
              <a:t>13</a:t>
            </a:fld>
            <a:endParaRPr lang="en-US"/>
          </a:p>
        </p:txBody>
      </p:sp>
    </p:spTree>
    <p:extLst>
      <p:ext uri="{BB962C8B-B14F-4D97-AF65-F5344CB8AC3E}">
        <p14:creationId xmlns:p14="http://schemas.microsoft.com/office/powerpoint/2010/main" val="248050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EF711-B889-F340-A962-8AA3323D87EA}" type="slidenum">
              <a:rPr lang="en-US" smtClean="0"/>
              <a:t>15</a:t>
            </a:fld>
            <a:endParaRPr lang="en-US"/>
          </a:p>
        </p:txBody>
      </p:sp>
    </p:spTree>
    <p:extLst>
      <p:ext uri="{BB962C8B-B14F-4D97-AF65-F5344CB8AC3E}">
        <p14:creationId xmlns:p14="http://schemas.microsoft.com/office/powerpoint/2010/main" val="2175517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GOAL TO PROVIDE:</a:t>
            </a:r>
          </a:p>
          <a:p>
            <a:r>
              <a:rPr lang="en-US" sz="1200" dirty="0" smtClean="0"/>
              <a:t>ACCESS TO HIGH QUALITY QUANTITATIVE AND INFORMATION LITERACY EDUCATIONAL MODULES AND RESOURCES </a:t>
            </a:r>
          </a:p>
          <a:p>
            <a:r>
              <a:rPr lang="en-US" sz="1200" dirty="0" smtClean="0"/>
              <a:t>INSTRUCTOR TRAINING AND MENTORING</a:t>
            </a:r>
          </a:p>
          <a:p>
            <a:endParaRPr lang="en-US" dirty="0"/>
          </a:p>
        </p:txBody>
      </p:sp>
      <p:sp>
        <p:nvSpPr>
          <p:cNvPr id="4" name="Slide Number Placeholder 3"/>
          <p:cNvSpPr>
            <a:spLocks noGrp="1"/>
          </p:cNvSpPr>
          <p:nvPr>
            <p:ph type="sldNum" sz="quarter" idx="10"/>
          </p:nvPr>
        </p:nvSpPr>
        <p:spPr/>
        <p:txBody>
          <a:bodyPr/>
          <a:lstStyle/>
          <a:p>
            <a:fld id="{24BEF711-B889-F340-A962-8AA3323D87EA}" type="slidenum">
              <a:rPr lang="en-US" smtClean="0"/>
              <a:t>16</a:t>
            </a:fld>
            <a:endParaRPr lang="en-US"/>
          </a:p>
        </p:txBody>
      </p:sp>
    </p:spTree>
    <p:extLst>
      <p:ext uri="{BB962C8B-B14F-4D97-AF65-F5344CB8AC3E}">
        <p14:creationId xmlns:p14="http://schemas.microsoft.com/office/powerpoint/2010/main" val="1584517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sustain our efforts</a:t>
            </a:r>
            <a:r>
              <a:rPr lang="en-US" baseline="0" dirty="0" smtClean="0"/>
              <a:t> in biodiversity science, broadly train the developing workforce, harness the energy and excitement in the next generation of scientists, explore novel uses and engage new audiences…in essence, to optimize the potential utility of biodiversity data in addressing issues of climate change, conservation of resources, biodiversity loss and invasive species we need to harness the energy of the next generation of scientists in concert with developing necessary data skills and the databases that can be used to solve big questions</a:t>
            </a:r>
            <a:endParaRPr lang="en-US" dirty="0"/>
          </a:p>
        </p:txBody>
      </p:sp>
      <p:sp>
        <p:nvSpPr>
          <p:cNvPr id="4" name="Slide Number Placeholder 3"/>
          <p:cNvSpPr>
            <a:spLocks noGrp="1"/>
          </p:cNvSpPr>
          <p:nvPr>
            <p:ph type="sldNum" sz="quarter" idx="10"/>
          </p:nvPr>
        </p:nvSpPr>
        <p:spPr/>
        <p:txBody>
          <a:bodyPr/>
          <a:lstStyle/>
          <a:p>
            <a:fld id="{24BEF711-B889-F340-A962-8AA3323D87EA}" type="slidenum">
              <a:rPr lang="en-US" smtClean="0"/>
              <a:t>2</a:t>
            </a:fld>
            <a:endParaRPr lang="en-US"/>
          </a:p>
        </p:txBody>
      </p:sp>
    </p:spTree>
    <p:extLst>
      <p:ext uri="{BB962C8B-B14F-4D97-AF65-F5344CB8AC3E}">
        <p14:creationId xmlns:p14="http://schemas.microsoft.com/office/powerpoint/2010/main" val="317015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86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32D61-5E26-A94E-AC10-59D96EB2F182}" type="slidenum">
              <a:rPr lang="en-US" sz="1200">
                <a:latin typeface="Calibri" charset="0"/>
              </a:rPr>
              <a:pPr eaLnBrk="1" hangingPunct="1"/>
              <a:t>3</a:t>
            </a:fld>
            <a:endParaRPr lang="en-US" sz="1200">
              <a:latin typeface="Calibri" charset="0"/>
            </a:endParaRPr>
          </a:p>
        </p:txBody>
      </p:sp>
    </p:spTree>
    <p:extLst>
      <p:ext uri="{BB962C8B-B14F-4D97-AF65-F5344CB8AC3E}">
        <p14:creationId xmlns:p14="http://schemas.microsoft.com/office/powerpoint/2010/main" val="1436812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topical portion here as well</a:t>
            </a:r>
            <a:endParaRPr lang="en-US" dirty="0"/>
          </a:p>
        </p:txBody>
      </p:sp>
      <p:sp>
        <p:nvSpPr>
          <p:cNvPr id="4" name="Slide Number Placeholder 3"/>
          <p:cNvSpPr>
            <a:spLocks noGrp="1"/>
          </p:cNvSpPr>
          <p:nvPr>
            <p:ph type="sldNum" sz="quarter" idx="10"/>
          </p:nvPr>
        </p:nvSpPr>
        <p:spPr/>
        <p:txBody>
          <a:bodyPr/>
          <a:lstStyle/>
          <a:p>
            <a:fld id="{24BEF711-B889-F340-A962-8AA3323D87EA}" type="slidenum">
              <a:rPr lang="en-US" smtClean="0"/>
              <a:t>4</a:t>
            </a:fld>
            <a:endParaRPr lang="en-US"/>
          </a:p>
        </p:txBody>
      </p:sp>
    </p:spTree>
    <p:extLst>
      <p:ext uri="{BB962C8B-B14F-4D97-AF65-F5344CB8AC3E}">
        <p14:creationId xmlns:p14="http://schemas.microsoft.com/office/powerpoint/2010/main" val="3560226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PULSE Network and note the one in the southwest</a:t>
            </a:r>
          </a:p>
          <a:p>
            <a:r>
              <a:rPr lang="en-US" dirty="0" smtClean="0"/>
              <a:t>Add paper from dude</a:t>
            </a:r>
          </a:p>
          <a:p>
            <a:r>
              <a:rPr lang="en-US" dirty="0" smtClean="0"/>
              <a:t>QUBES</a:t>
            </a:r>
          </a:p>
          <a:p>
            <a:endParaRPr lang="en-US" dirty="0" smtClean="0"/>
          </a:p>
          <a:p>
            <a:r>
              <a:rPr lang="en-US" dirty="0" smtClean="0"/>
              <a:t>http://</a:t>
            </a:r>
            <a:r>
              <a:rPr lang="en-US" dirty="0" err="1" smtClean="0"/>
              <a:t>blog.brookespublishing.com</a:t>
            </a:r>
            <a:r>
              <a:rPr lang="en-US" dirty="0" smtClean="0"/>
              <a:t>/6-benefits-of-teacher-collaboration/</a:t>
            </a:r>
            <a:endParaRPr lang="en-US" dirty="0"/>
          </a:p>
        </p:txBody>
      </p:sp>
      <p:sp>
        <p:nvSpPr>
          <p:cNvPr id="4" name="Slide Number Placeholder 3"/>
          <p:cNvSpPr>
            <a:spLocks noGrp="1"/>
          </p:cNvSpPr>
          <p:nvPr>
            <p:ph type="sldNum" sz="quarter" idx="10"/>
          </p:nvPr>
        </p:nvSpPr>
        <p:spPr/>
        <p:txBody>
          <a:bodyPr/>
          <a:lstStyle/>
          <a:p>
            <a:fld id="{24BEF711-B889-F340-A962-8AA3323D87EA}" type="slidenum">
              <a:rPr lang="en-US" smtClean="0"/>
              <a:t>7</a:t>
            </a:fld>
            <a:endParaRPr lang="en-US"/>
          </a:p>
        </p:txBody>
      </p:sp>
    </p:spTree>
    <p:extLst>
      <p:ext uri="{BB962C8B-B14F-4D97-AF65-F5344CB8AC3E}">
        <p14:creationId xmlns:p14="http://schemas.microsoft.com/office/powerpoint/2010/main" val="235091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EF711-B889-F340-A962-8AA3323D87EA}" type="slidenum">
              <a:rPr lang="en-US" smtClean="0"/>
              <a:t>8</a:t>
            </a:fld>
            <a:endParaRPr lang="en-US"/>
          </a:p>
        </p:txBody>
      </p:sp>
    </p:spTree>
    <p:extLst>
      <p:ext uri="{BB962C8B-B14F-4D97-AF65-F5344CB8AC3E}">
        <p14:creationId xmlns:p14="http://schemas.microsoft.com/office/powerpoint/2010/main" val="297615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GOAL: EXPLORE NEW OPPORTUNITIES AND NEW APPROACHES TO THE USE OF NATURAL HISTORY SPECIMENS AND SPECIMEN-BASED ELECTRONIC RESOURCES IN EDUCATIONAL PROGRAMS AT ALL LEVELS </a:t>
            </a:r>
          </a:p>
          <a:p>
            <a:pPr marL="0" indent="0">
              <a:buNone/>
            </a:pPr>
            <a:r>
              <a:rPr lang="en-US" dirty="0" smtClean="0"/>
              <a:t>RECOMMENDATIONS:</a:t>
            </a:r>
          </a:p>
          <a:p>
            <a:pPr>
              <a:buFont typeface="+mj-lt"/>
              <a:buAutoNum type="arabicPeriod"/>
            </a:pPr>
            <a:r>
              <a:rPr lang="en-US" dirty="0" smtClean="0"/>
              <a:t>INVESTMENT IN DEVELOPING A NATIONAL DISTRIBUTED RESOURCE THAT PUTS SPECIMENS IN THE HANDS OF TEACHERS AND STUDENTS  </a:t>
            </a:r>
          </a:p>
          <a:p>
            <a:pPr>
              <a:buFont typeface="+mj-lt"/>
              <a:buAutoNum type="arabicPeriod"/>
            </a:pPr>
            <a:r>
              <a:rPr lang="en-US" dirty="0" smtClean="0"/>
              <a:t>INVESTMENT IN DEVELOPING EASY-TO-USE TOOLS TO ACCESS, ANALYZE, AND VISUALIZE SPECIMEN DATA IN A MEANINGFUL WAY . </a:t>
            </a:r>
          </a:p>
          <a:p>
            <a:pPr>
              <a:buFont typeface="+mj-lt"/>
              <a:buAutoNum type="arabicPeriod"/>
            </a:pPr>
            <a:r>
              <a:rPr lang="en-US" dirty="0" smtClean="0"/>
              <a:t>INCORPORATE EDUCATIONAL EXPERTS, TEACHERS, MUSEUM SCIENTISTS, GRAPHIC DESIGNERS, COMPUTER SCIENTISTS, STATISTICIANS, GEOGRAPHERS, AND EXPERTS FROM MANY OTHER COMMUNITIES.</a:t>
            </a:r>
          </a:p>
          <a:p>
            <a:pPr>
              <a:buFont typeface="+mj-lt"/>
              <a:buAutoNum type="arabicPeriod"/>
            </a:pPr>
            <a:r>
              <a:rPr lang="en-US" dirty="0" smtClean="0"/>
              <a:t>ENGAGE TEACHERS AND MUSEUM SCIENTISTS ACROSS THE COUNTRY</a:t>
            </a:r>
          </a:p>
          <a:p>
            <a:endParaRPr lang="en-US" dirty="0"/>
          </a:p>
        </p:txBody>
      </p:sp>
      <p:sp>
        <p:nvSpPr>
          <p:cNvPr id="4" name="Slide Number Placeholder 3"/>
          <p:cNvSpPr>
            <a:spLocks noGrp="1"/>
          </p:cNvSpPr>
          <p:nvPr>
            <p:ph type="sldNum" sz="quarter" idx="10"/>
          </p:nvPr>
        </p:nvSpPr>
        <p:spPr/>
        <p:txBody>
          <a:bodyPr/>
          <a:lstStyle/>
          <a:p>
            <a:fld id="{24BEF711-B889-F340-A962-8AA3323D87EA}" type="slidenum">
              <a:rPr lang="en-US" smtClean="0"/>
              <a:t>9</a:t>
            </a:fld>
            <a:endParaRPr lang="en-US"/>
          </a:p>
        </p:txBody>
      </p:sp>
    </p:spTree>
    <p:extLst>
      <p:ext uri="{BB962C8B-B14F-4D97-AF65-F5344CB8AC3E}">
        <p14:creationId xmlns:p14="http://schemas.microsoft.com/office/powerpoint/2010/main" val="3476913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Specimens</a:t>
            </a:r>
            <a:r>
              <a:rPr lang="en-US" baseline="0" dirty="0" smtClean="0"/>
              <a:t> and specimen data into undergraduate education</a:t>
            </a:r>
          </a:p>
          <a:p>
            <a:endParaRPr lang="en-US" baseline="0" dirty="0" smtClean="0"/>
          </a:p>
          <a:p>
            <a:r>
              <a:rPr lang="en-US" baseline="0" dirty="0" smtClean="0"/>
              <a:t>6 years – annual meetings and small gatherings</a:t>
            </a:r>
            <a:endParaRPr lang="en-US" dirty="0"/>
          </a:p>
        </p:txBody>
      </p:sp>
      <p:sp>
        <p:nvSpPr>
          <p:cNvPr id="4" name="Slide Number Placeholder 3"/>
          <p:cNvSpPr>
            <a:spLocks noGrp="1"/>
          </p:cNvSpPr>
          <p:nvPr>
            <p:ph type="sldNum" sz="quarter" idx="10"/>
          </p:nvPr>
        </p:nvSpPr>
        <p:spPr/>
        <p:txBody>
          <a:bodyPr/>
          <a:lstStyle/>
          <a:p>
            <a:fld id="{24BEF711-B889-F340-A962-8AA3323D87EA}" type="slidenum">
              <a:rPr lang="en-US" smtClean="0"/>
              <a:t>10</a:t>
            </a:fld>
            <a:endParaRPr lang="en-US"/>
          </a:p>
        </p:txBody>
      </p:sp>
    </p:spTree>
    <p:extLst>
      <p:ext uri="{BB962C8B-B14F-4D97-AF65-F5344CB8AC3E}">
        <p14:creationId xmlns:p14="http://schemas.microsoft.com/office/powerpoint/2010/main" val="2965861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t>GOAL: DEVELOP, SHARE,  AND COORDINATE EDUCATION AND OUTREACH ACTIVITIES AMONG IDIGBIO, TCNS,  AND OTHER PARTNERING PROJECTS.</a:t>
            </a:r>
          </a:p>
          <a:p>
            <a:pPr marL="457200" indent="-457200">
              <a:buFont typeface="+mj-lt"/>
              <a:buAutoNum type="arabicPeriod"/>
            </a:pPr>
            <a:r>
              <a:rPr lang="en-US" sz="2400" dirty="0" smtClean="0"/>
              <a:t>Quarterly virtual meetings</a:t>
            </a:r>
          </a:p>
          <a:p>
            <a:pPr marL="457200" indent="-457200">
              <a:buFont typeface="+mj-lt"/>
              <a:buAutoNum type="arabicPeriod"/>
            </a:pPr>
            <a:r>
              <a:rPr lang="en-US" sz="2400" dirty="0" smtClean="0"/>
              <a:t>Two upcoming workshops</a:t>
            </a:r>
          </a:p>
          <a:p>
            <a:pPr lvl="1"/>
            <a:r>
              <a:rPr lang="en-US" sz="2000" dirty="0" smtClean="0"/>
              <a:t>Incorporating K-12 Outreach into Digitized Collections Programs (</a:t>
            </a:r>
            <a:r>
              <a:rPr lang="en-US" sz="2000" b="1" dirty="0" smtClean="0"/>
              <a:t>Dec, 2016</a:t>
            </a:r>
            <a:r>
              <a:rPr lang="en-US" sz="2000" dirty="0" smtClean="0"/>
              <a:t>)</a:t>
            </a:r>
          </a:p>
          <a:p>
            <a:pPr lvl="1"/>
            <a:r>
              <a:rPr lang="en-US" sz="2000" dirty="0" smtClean="0"/>
              <a:t>Building and Disseminating Resources for Collections-Based Undergraduate Education (</a:t>
            </a:r>
            <a:r>
              <a:rPr lang="en-US" sz="2000" b="1" dirty="0" smtClean="0"/>
              <a:t>May, 2017</a:t>
            </a:r>
            <a:r>
              <a:rPr lang="en-US" sz="2000" dirty="0" smtClean="0"/>
              <a:t>)</a:t>
            </a:r>
          </a:p>
          <a:p>
            <a:pPr marL="457200" indent="-457200">
              <a:buFont typeface="+mj-lt"/>
              <a:buAutoNum type="arabicPeriod"/>
            </a:pPr>
            <a:r>
              <a:rPr lang="en-US" sz="2400" dirty="0" smtClean="0"/>
              <a:t>Webinar Series</a:t>
            </a:r>
            <a:r>
              <a:rPr lang="en-US" sz="2000" dirty="0" smtClean="0"/>
              <a:t>: the purpose is to share resources, tools, and expertise centered on E&amp;O activities for ADBC partners and the collections community. Recordings of past webinars available.</a:t>
            </a:r>
            <a:endParaRPr lang="en-US" sz="2000" dirty="0"/>
          </a:p>
        </p:txBody>
      </p:sp>
      <p:sp>
        <p:nvSpPr>
          <p:cNvPr id="4" name="Slide Number Placeholder 3"/>
          <p:cNvSpPr>
            <a:spLocks noGrp="1"/>
          </p:cNvSpPr>
          <p:nvPr>
            <p:ph type="sldNum" sz="quarter" idx="10"/>
          </p:nvPr>
        </p:nvSpPr>
        <p:spPr/>
        <p:txBody>
          <a:bodyPr/>
          <a:lstStyle/>
          <a:p>
            <a:fld id="{24BEF711-B889-F340-A962-8AA3323D87EA}" type="slidenum">
              <a:rPr lang="en-US" smtClean="0"/>
              <a:t>11</a:t>
            </a:fld>
            <a:endParaRPr lang="en-US"/>
          </a:p>
        </p:txBody>
      </p:sp>
    </p:spTree>
    <p:extLst>
      <p:ext uri="{BB962C8B-B14F-4D97-AF65-F5344CB8AC3E}">
        <p14:creationId xmlns:p14="http://schemas.microsoft.com/office/powerpoint/2010/main" val="382759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A98AF03-7270-45C2-A683-C5E353EF01A5}" type="datetime4">
              <a:rPr lang="en-US" smtClean="0"/>
              <a:pPr/>
              <a:t>May 23,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May 23,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May 23,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May 23,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May 23,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9525A706-D8F2-4D1A-855A-CADC92600C26}" type="datetime4">
              <a:rPr lang="en-US" smtClean="0"/>
              <a:pPr/>
              <a:t>May 23,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9B4F123-1704-49AC-9D15-C4B1462B8014}" type="datetime4">
              <a:rPr lang="en-US" smtClean="0"/>
              <a:pPr/>
              <a:t>May 23,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127EC2-47FB-48A1-8644-C8A81DDAA119}" type="datetime4">
              <a:rPr lang="en-US" smtClean="0"/>
              <a:pPr/>
              <a:t>May 23, 2017</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May 23,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C49BF1-FCD3-4395-8FF6-0047AF66228E}" type="datetime4">
              <a:rPr lang="en-US" smtClean="0"/>
              <a:pPr/>
              <a:t>May 23, 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May 23, 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6C01193-8287-4834-A286-6B880643E934}" type="datetime4">
              <a:rPr lang="en-US" smtClean="0"/>
              <a:pPr/>
              <a:t>May 23, 2017</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8B37D5FE-740C-46F5-801A-FA5477D9711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hyperlink" Target="https://www.idigbio.or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digbio.org/" TargetMode="External"/><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hyperlink" Target="https://www.idigbio.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1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0.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31.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440" y="2007888"/>
            <a:ext cx="8721120" cy="1470025"/>
          </a:xfrm>
        </p:spPr>
        <p:txBody>
          <a:bodyPr/>
          <a:lstStyle/>
          <a:p>
            <a:r>
              <a:rPr lang="en-US" dirty="0" smtClean="0"/>
              <a:t>Resources for Collections-based</a:t>
            </a:r>
            <a:br>
              <a:rPr lang="en-US" dirty="0" smtClean="0"/>
            </a:br>
            <a:r>
              <a:rPr lang="en-US" dirty="0" smtClean="0"/>
              <a:t>Undergraduate Education</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p>
            <a:pPr>
              <a:spcBef>
                <a:spcPts val="0"/>
              </a:spcBef>
              <a:spcAft>
                <a:spcPts val="0"/>
              </a:spcAft>
            </a:pPr>
            <a:r>
              <a:rPr lang="en-US" sz="2400" b="1" dirty="0" smtClean="0"/>
              <a:t>Faculty Mentoring Network Kick-off Workshop</a:t>
            </a:r>
          </a:p>
          <a:p>
            <a:pPr>
              <a:spcBef>
                <a:spcPts val="0"/>
              </a:spcBef>
              <a:spcAft>
                <a:spcPts val="0"/>
              </a:spcAft>
            </a:pPr>
            <a:r>
              <a:rPr lang="en-US" sz="2400" b="1" dirty="0" smtClean="0"/>
              <a:t>Gainesville, Florida</a:t>
            </a:r>
          </a:p>
          <a:p>
            <a:pPr>
              <a:spcBef>
                <a:spcPts val="0"/>
              </a:spcBef>
              <a:spcAft>
                <a:spcPts val="0"/>
              </a:spcAft>
            </a:pPr>
            <a:r>
              <a:rPr lang="en-US" sz="2400" b="1" dirty="0" smtClean="0"/>
              <a:t>May 24</a:t>
            </a:r>
            <a:r>
              <a:rPr lang="en-US" sz="2400" b="1" baseline="30000" dirty="0" smtClean="0"/>
              <a:t>th</a:t>
            </a:r>
            <a:r>
              <a:rPr lang="en-US" sz="2400" b="1" dirty="0" smtClean="0"/>
              <a:t> – 25</a:t>
            </a:r>
            <a:r>
              <a:rPr lang="en-US" sz="2400" b="1" baseline="30000" dirty="0" smtClean="0"/>
              <a:t>th</a:t>
            </a:r>
            <a:r>
              <a:rPr lang="en-US" sz="2400" b="1" dirty="0" smtClean="0"/>
              <a:t>, 2017</a:t>
            </a:r>
            <a:endParaRPr lang="en-US" sz="2400" dirty="0"/>
          </a:p>
        </p:txBody>
      </p:sp>
      <p:grpSp>
        <p:nvGrpSpPr>
          <p:cNvPr id="20" name="Group 19"/>
          <p:cNvGrpSpPr/>
          <p:nvPr/>
        </p:nvGrpSpPr>
        <p:grpSpPr>
          <a:xfrm>
            <a:off x="43853" y="6061454"/>
            <a:ext cx="9056295" cy="734347"/>
            <a:chOff x="43853" y="6061454"/>
            <a:chExt cx="9056295" cy="734347"/>
          </a:xfrm>
        </p:grpSpPr>
        <p:sp>
          <p:nvSpPr>
            <p:cNvPr id="21" name="Rectangle 20"/>
            <p:cNvSpPr/>
            <p:nvPr/>
          </p:nvSpPr>
          <p:spPr>
            <a:xfrm>
              <a:off x="43853" y="6061454"/>
              <a:ext cx="9056295" cy="73434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a:stretch>
              <a:fillRect/>
            </a:stretch>
          </p:blipFill>
          <p:spPr>
            <a:xfrm>
              <a:off x="616986" y="6184895"/>
              <a:ext cx="1213194" cy="542146"/>
            </a:xfrm>
            <a:prstGeom prst="rect">
              <a:avLst/>
            </a:prstGeom>
          </p:spPr>
        </p:pic>
        <p:pic>
          <p:nvPicPr>
            <p:cNvPr id="23" name="Picture 2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77012" y="6227943"/>
              <a:ext cx="1473424" cy="455504"/>
            </a:xfrm>
            <a:prstGeom prst="rect">
              <a:avLst/>
            </a:prstGeom>
          </p:spPr>
        </p:pic>
        <p:pic>
          <p:nvPicPr>
            <p:cNvPr id="24" name="Picture 23"/>
            <p:cNvPicPr>
              <a:picLocks noChangeAspect="1"/>
            </p:cNvPicPr>
            <p:nvPr/>
          </p:nvPicPr>
          <p:blipFill>
            <a:blip r:embed="rId5"/>
            <a:stretch>
              <a:fillRect/>
            </a:stretch>
          </p:blipFill>
          <p:spPr>
            <a:xfrm>
              <a:off x="5894062" y="6088919"/>
              <a:ext cx="702968" cy="706882"/>
            </a:xfrm>
            <a:prstGeom prst="rect">
              <a:avLst/>
            </a:prstGeom>
          </p:spPr>
        </p:pic>
        <p:pic>
          <p:nvPicPr>
            <p:cNvPr id="25" name="Picture 24"/>
            <p:cNvPicPr>
              <a:picLocks noChangeAspect="1"/>
            </p:cNvPicPr>
            <p:nvPr/>
          </p:nvPicPr>
          <p:blipFill>
            <a:blip r:embed="rId6"/>
            <a:stretch>
              <a:fillRect/>
            </a:stretch>
          </p:blipFill>
          <p:spPr>
            <a:xfrm>
              <a:off x="3440324" y="6229637"/>
              <a:ext cx="716589" cy="405616"/>
            </a:xfrm>
            <a:prstGeom prst="rect">
              <a:avLst/>
            </a:prstGeom>
          </p:spPr>
        </p:pic>
        <p:pic>
          <p:nvPicPr>
            <p:cNvPr id="26" name="Picture 25"/>
            <p:cNvPicPr>
              <a:picLocks noChangeAspect="1"/>
            </p:cNvPicPr>
            <p:nvPr/>
          </p:nvPicPr>
          <p:blipFill>
            <a:blip r:embed="rId7"/>
            <a:stretch>
              <a:fillRect/>
            </a:stretch>
          </p:blipFill>
          <p:spPr>
            <a:xfrm>
              <a:off x="6557750" y="6229637"/>
              <a:ext cx="1570600" cy="471180"/>
            </a:xfrm>
            <a:prstGeom prst="rect">
              <a:avLst/>
            </a:prstGeom>
            <a:solidFill>
              <a:srgbClr val="FFFFFF"/>
            </a:solidFill>
            <a:ln>
              <a:noFill/>
            </a:ln>
          </p:spPr>
        </p:pic>
        <p:pic>
          <p:nvPicPr>
            <p:cNvPr id="27" name="Picture 26"/>
            <p:cNvPicPr>
              <a:picLocks noChangeAspect="1"/>
            </p:cNvPicPr>
            <p:nvPr/>
          </p:nvPicPr>
          <p:blipFill rotWithShape="1">
            <a:blip r:embed="rId8">
              <a:alphaModFix amt="83000"/>
            </a:blip>
            <a:srcRect l="18984" r="23408" b="15586"/>
            <a:stretch/>
          </p:blipFill>
          <p:spPr>
            <a:xfrm>
              <a:off x="44648" y="6136155"/>
              <a:ext cx="697730" cy="644064"/>
            </a:xfrm>
            <a:prstGeom prst="ellipse">
              <a:avLst/>
            </a:prstGeom>
            <a:ln>
              <a:noFill/>
            </a:ln>
            <a:effectLst>
              <a:softEdge rad="112500"/>
            </a:effectLst>
          </p:spPr>
        </p:pic>
        <p:pic>
          <p:nvPicPr>
            <p:cNvPr id="28" name="Picture 27"/>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196713" y="6197683"/>
              <a:ext cx="801974" cy="507916"/>
            </a:xfrm>
            <a:prstGeom prst="rect">
              <a:avLst/>
            </a:prstGeom>
          </p:spPr>
        </p:pic>
        <p:pic>
          <p:nvPicPr>
            <p:cNvPr id="29" name="Picture 28"/>
            <p:cNvPicPr>
              <a:picLocks noChangeAspect="1"/>
            </p:cNvPicPr>
            <p:nvPr/>
          </p:nvPicPr>
          <p:blipFill rotWithShape="1">
            <a:blip r:embed="rId10"/>
            <a:srcRect l="-1033" t="422" r="85567" b="-422"/>
            <a:stretch/>
          </p:blipFill>
          <p:spPr>
            <a:xfrm>
              <a:off x="4917708" y="6162320"/>
              <a:ext cx="929522" cy="596375"/>
            </a:xfrm>
            <a:prstGeom prst="rect">
              <a:avLst/>
            </a:prstGeom>
          </p:spPr>
        </p:pic>
        <p:pic>
          <p:nvPicPr>
            <p:cNvPr id="30" name="Picture 29"/>
            <p:cNvPicPr>
              <a:picLocks noChangeAspect="1"/>
            </p:cNvPicPr>
            <p:nvPr/>
          </p:nvPicPr>
          <p:blipFill rotWithShape="1">
            <a:blip r:embed="rId11"/>
            <a:srcRect l="6667" t="7875" r="71983" b="7762"/>
            <a:stretch/>
          </p:blipFill>
          <p:spPr>
            <a:xfrm>
              <a:off x="4246801" y="6176159"/>
              <a:ext cx="581019" cy="538093"/>
            </a:xfrm>
            <a:prstGeom prst="rect">
              <a:avLst/>
            </a:prstGeom>
          </p:spPr>
        </p:pic>
      </p:grpSp>
    </p:spTree>
    <p:extLst>
      <p:ext uri="{BB962C8B-B14F-4D97-AF65-F5344CB8AC3E}">
        <p14:creationId xmlns:p14="http://schemas.microsoft.com/office/powerpoint/2010/main" val="1716245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Building Educational Networks:</a:t>
            </a:r>
            <a:br>
              <a:rPr lang="en-US" smtClean="0"/>
            </a:br>
            <a:r>
              <a:rPr lang="en-US" smtClean="0"/>
              <a:t>2010-2016 AIM-UP! NSF RCN-UBE*</a:t>
            </a:r>
            <a:endParaRPr lang="en-US" dirty="0"/>
          </a:p>
        </p:txBody>
      </p:sp>
      <p:sp>
        <p:nvSpPr>
          <p:cNvPr id="4" name="TextBox 3"/>
          <p:cNvSpPr txBox="1"/>
          <p:nvPr/>
        </p:nvSpPr>
        <p:spPr>
          <a:xfrm>
            <a:off x="3702810" y="6138825"/>
            <a:ext cx="6006395" cy="646331"/>
          </a:xfrm>
          <a:prstGeom prst="rect">
            <a:avLst/>
          </a:prstGeom>
          <a:noFill/>
        </p:spPr>
        <p:txBody>
          <a:bodyPr wrap="square" rtlCol="0">
            <a:spAutoFit/>
          </a:bodyPr>
          <a:lstStyle/>
          <a:p>
            <a:r>
              <a:rPr lang="en-US" dirty="0" smtClean="0"/>
              <a:t>*Cook</a:t>
            </a:r>
            <a:r>
              <a:rPr lang="en-US" dirty="0"/>
              <a:t>, J. et al. 2014</a:t>
            </a:r>
            <a:r>
              <a:rPr lang="en-US" dirty="0">
                <a:solidFill>
                  <a:srgbClr val="FFFFFF"/>
                </a:solidFill>
              </a:rPr>
              <a:t>. Natural History Collections as Emerging Resources for Innovative Education. </a:t>
            </a:r>
            <a:r>
              <a:rPr lang="en-US" i="1" dirty="0"/>
              <a:t>Bioscience </a:t>
            </a:r>
            <a:r>
              <a:rPr lang="en-US" dirty="0"/>
              <a:t>64:725-734</a:t>
            </a:r>
          </a:p>
        </p:txBody>
      </p:sp>
      <p:pic>
        <p:nvPicPr>
          <p:cNvPr id="10" name="Picture 1" descr="AIMUP2014-GROUP PHOTO.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10237" y="1915612"/>
            <a:ext cx="5123526" cy="3842644"/>
          </a:xfrm>
          <a:prstGeom prst="rect">
            <a:avLst/>
          </a:prstGeom>
          <a:noFill/>
          <a:ln w="9525">
            <a:solidFill>
              <a:srgbClr val="FFFFFF"/>
            </a:solidFill>
            <a:miter lim="800000"/>
            <a:headEnd/>
            <a:tailEnd/>
          </a:ln>
          <a:extLst>
            <a:ext uri="{909E8E84-426E-40dd-AFC4-6F175D3DCCD1}">
              <a14:hiddenFill xmlns="" xmlns:a14="http://schemas.microsoft.com/office/drawing/2010/main">
                <a:solidFill>
                  <a:srgbClr val="FFFFFF"/>
                </a:solidFill>
              </a14:hiddenFill>
            </a:ext>
          </a:extLst>
        </p:spPr>
      </p:pic>
      <p:pic>
        <p:nvPicPr>
          <p:cNvPr id="11" name="Picture 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81773" y="208808"/>
            <a:ext cx="2073275" cy="1344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562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Educational Networks</a:t>
            </a:r>
            <a:r>
              <a:rPr lang="en-US" dirty="0" smtClean="0"/>
              <a:t>:</a:t>
            </a:r>
            <a:r>
              <a:rPr lang="en-US" dirty="0"/>
              <a:t/>
            </a:r>
            <a:br>
              <a:rPr lang="en-US" dirty="0"/>
            </a:br>
            <a:r>
              <a:rPr lang="en-US" dirty="0" err="1" smtClean="0"/>
              <a:t>iDigbio</a:t>
            </a:r>
            <a:r>
              <a:rPr lang="en-US" dirty="0" smtClean="0"/>
              <a:t> </a:t>
            </a:r>
            <a:r>
              <a:rPr lang="en-US" dirty="0" err="1" smtClean="0"/>
              <a:t>e&amp;O</a:t>
            </a:r>
            <a:r>
              <a:rPr lang="en-US" dirty="0" smtClean="0"/>
              <a:t> working group</a:t>
            </a:r>
            <a:endParaRPr lang="en-US" dirty="0"/>
          </a:p>
        </p:txBody>
      </p:sp>
      <p:pic>
        <p:nvPicPr>
          <p:cNvPr id="4" name="Picture 3" descr="https://www.idigbio.org/sites/all/themes/idigbio_org/logo.png">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02702" y="211794"/>
            <a:ext cx="2174458" cy="67210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Screen Shot 2016-06-22 at 5.42.22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92426" y="1742026"/>
            <a:ext cx="7455039" cy="3758582"/>
          </a:xfrm>
          <a:prstGeom prst="rect">
            <a:avLst/>
          </a:prstGeom>
          <a:ln>
            <a:solidFill>
              <a:srgbClr val="FFFFFF"/>
            </a:solidFill>
          </a:ln>
        </p:spPr>
      </p:pic>
      <p:sp>
        <p:nvSpPr>
          <p:cNvPr id="3" name="Rectangle 2"/>
          <p:cNvSpPr/>
          <p:nvPr/>
        </p:nvSpPr>
        <p:spPr>
          <a:xfrm>
            <a:off x="6869557" y="6279180"/>
            <a:ext cx="2078551" cy="369332"/>
          </a:xfrm>
          <a:prstGeom prst="rect">
            <a:avLst/>
          </a:prstGeom>
        </p:spPr>
        <p:txBody>
          <a:bodyPr wrap="none">
            <a:spAutoFit/>
          </a:bodyPr>
          <a:lstStyle/>
          <a:p>
            <a:r>
              <a:rPr lang="en-US" dirty="0"/>
              <a:t>https://</a:t>
            </a:r>
            <a:r>
              <a:rPr lang="en-US" dirty="0" err="1"/>
              <a:t>www.idigbio.org</a:t>
            </a:r>
            <a:endParaRPr lang="en-US" dirty="0"/>
          </a:p>
        </p:txBody>
      </p:sp>
    </p:spTree>
    <p:extLst>
      <p:ext uri="{BB962C8B-B14F-4D97-AF65-F5344CB8AC3E}">
        <p14:creationId xmlns:p14="http://schemas.microsoft.com/office/powerpoint/2010/main" val="186270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8216863" cy="1143000"/>
          </a:xfrm>
        </p:spPr>
        <p:txBody>
          <a:bodyPr/>
          <a:lstStyle/>
          <a:p>
            <a:r>
              <a:rPr lang="en-US" dirty="0"/>
              <a:t>Building Educational Networks:</a:t>
            </a:r>
            <a:br>
              <a:rPr lang="en-US" dirty="0"/>
            </a:br>
            <a:r>
              <a:rPr lang="en-US" dirty="0"/>
              <a:t>Biodiversity </a:t>
            </a:r>
            <a:r>
              <a:rPr lang="en-US" dirty="0" smtClean="0"/>
              <a:t>Collections network NSF RCN*</a:t>
            </a:r>
            <a:endParaRPr lang="en-US" dirty="0"/>
          </a:p>
        </p:txBody>
      </p:sp>
      <p:sp>
        <p:nvSpPr>
          <p:cNvPr id="10" name="Rectangle 9"/>
          <p:cNvSpPr/>
          <p:nvPr/>
        </p:nvSpPr>
        <p:spPr>
          <a:xfrm>
            <a:off x="3013913" y="5930240"/>
            <a:ext cx="6027829" cy="523220"/>
          </a:xfrm>
          <a:prstGeom prst="rect">
            <a:avLst/>
          </a:prstGeom>
        </p:spPr>
        <p:txBody>
          <a:bodyPr wrap="square">
            <a:spAutoFit/>
          </a:bodyPr>
          <a:lstStyle/>
          <a:p>
            <a:r>
              <a:rPr lang="en-US" sz="1400" dirty="0" smtClean="0"/>
              <a:t>*American </a:t>
            </a:r>
            <a:r>
              <a:rPr lang="en-US" sz="1400" dirty="0"/>
              <a:t>Institute of Biological Sciences. 2013. Implementation Plan for the Network Integrated </a:t>
            </a:r>
            <a:r>
              <a:rPr lang="en-US" sz="1400" dirty="0" err="1" smtClean="0"/>
              <a:t>Biocol</a:t>
            </a:r>
            <a:r>
              <a:rPr lang="en-US" sz="1400" dirty="0" err="1"/>
              <a:t>l</a:t>
            </a:r>
            <a:r>
              <a:rPr lang="en-US" sz="1400" dirty="0" err="1" smtClean="0"/>
              <a:t>lections</a:t>
            </a:r>
            <a:r>
              <a:rPr lang="en-US" sz="1400" dirty="0" smtClean="0"/>
              <a:t> </a:t>
            </a:r>
            <a:r>
              <a:rPr lang="en-US" sz="1400" dirty="0"/>
              <a:t>Alliance. Reston, VA, USA.</a:t>
            </a:r>
          </a:p>
        </p:txBody>
      </p:sp>
      <p:sp>
        <p:nvSpPr>
          <p:cNvPr id="14" name="Rectangle 13"/>
          <p:cNvSpPr/>
          <p:nvPr/>
        </p:nvSpPr>
        <p:spPr>
          <a:xfrm>
            <a:off x="6962467" y="6415782"/>
            <a:ext cx="2160868" cy="400110"/>
          </a:xfrm>
          <a:prstGeom prst="rect">
            <a:avLst/>
          </a:prstGeom>
        </p:spPr>
        <p:txBody>
          <a:bodyPr wrap="none">
            <a:spAutoFit/>
          </a:bodyPr>
          <a:lstStyle/>
          <a:p>
            <a:r>
              <a:rPr lang="en-US" sz="2000" dirty="0"/>
              <a:t>https://</a:t>
            </a:r>
            <a:r>
              <a:rPr lang="en-US" sz="2000" dirty="0" err="1"/>
              <a:t>bcon.aibs.org</a:t>
            </a:r>
            <a:endParaRPr lang="en-US" sz="2000" dirty="0"/>
          </a:p>
        </p:txBody>
      </p:sp>
      <p:pic>
        <p:nvPicPr>
          <p:cNvPr id="3" name="Picture 2" descr="Screen Shot 2017-03-29 at 7.28.29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77881" y="1568306"/>
            <a:ext cx="5188238" cy="4181777"/>
          </a:xfrm>
          <a:prstGeom prst="rect">
            <a:avLst/>
          </a:prstGeom>
          <a:ln>
            <a:solidFill>
              <a:srgbClr val="FFFFFF"/>
            </a:solidFill>
          </a:ln>
        </p:spPr>
      </p:pic>
    </p:spTree>
    <p:extLst>
      <p:ext uri="{BB962C8B-B14F-4D97-AF65-F5344CB8AC3E}">
        <p14:creationId xmlns:p14="http://schemas.microsoft.com/office/powerpoint/2010/main" val="869050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in Building </a:t>
            </a:r>
            <a:r>
              <a:rPr lang="en-US" dirty="0" err="1" smtClean="0"/>
              <a:t>EducationAl</a:t>
            </a:r>
            <a:r>
              <a:rPr lang="en-US" dirty="0" smtClean="0"/>
              <a:t> Networks*</a:t>
            </a:r>
            <a:r>
              <a:rPr lang="en-US" baseline="30000" dirty="0" smtClean="0"/>
              <a:t>§</a:t>
            </a:r>
            <a:r>
              <a:rPr lang="en-US" dirty="0" smtClean="0"/>
              <a:t>:</a:t>
            </a:r>
            <a:endParaRPr lang="en-US" dirty="0"/>
          </a:p>
        </p:txBody>
      </p:sp>
      <p:sp>
        <p:nvSpPr>
          <p:cNvPr id="3" name="Content Placeholder 2"/>
          <p:cNvSpPr>
            <a:spLocks noGrp="1"/>
          </p:cNvSpPr>
          <p:nvPr>
            <p:ph sz="quarter" idx="13"/>
          </p:nvPr>
        </p:nvSpPr>
        <p:spPr/>
        <p:txBody>
          <a:bodyPr>
            <a:normAutofit fontScale="85000" lnSpcReduction="20000"/>
          </a:bodyPr>
          <a:lstStyle/>
          <a:p>
            <a:pPr>
              <a:buClr>
                <a:schemeClr val="tx1"/>
              </a:buClr>
            </a:pPr>
            <a:r>
              <a:rPr lang="en-US" dirty="0" smtClean="0"/>
              <a:t>IDENTIFY AND CLARIFY COMMON GOALS AND EXPECTATIONS - DEFINE SUCCESS FOR YOUR NETWORK</a:t>
            </a:r>
          </a:p>
          <a:p>
            <a:pPr>
              <a:buClr>
                <a:schemeClr val="tx1"/>
              </a:buClr>
            </a:pPr>
            <a:r>
              <a:rPr lang="en-US" dirty="0" smtClean="0"/>
              <a:t>COLLABORATIVE, CONSTRUCTIVE , AND POSITIVE - </a:t>
            </a:r>
            <a:r>
              <a:rPr lang="en-US" dirty="0"/>
              <a:t>PERSONAL RELATIONSHI[PS ARE </a:t>
            </a:r>
            <a:r>
              <a:rPr lang="en-US" dirty="0" smtClean="0"/>
              <a:t>IMPORTANT</a:t>
            </a:r>
          </a:p>
          <a:p>
            <a:pPr>
              <a:buClr>
                <a:schemeClr val="tx1"/>
              </a:buClr>
            </a:pPr>
            <a:r>
              <a:rPr lang="en-US" dirty="0"/>
              <a:t>DISAGREEMENT STRENGTHENS THE GROUP (FORMING, STORMING, NORMING, AND PERFORMING)</a:t>
            </a:r>
          </a:p>
          <a:p>
            <a:pPr>
              <a:buClr>
                <a:schemeClr val="tx1"/>
              </a:buClr>
            </a:pPr>
            <a:r>
              <a:rPr lang="en-US" dirty="0" smtClean="0"/>
              <a:t>INCLUSIVITY – OPEN AND WELCOMING GROUP</a:t>
            </a:r>
          </a:p>
          <a:p>
            <a:pPr>
              <a:buClr>
                <a:schemeClr val="tx1"/>
              </a:buClr>
            </a:pPr>
            <a:r>
              <a:rPr lang="en-US" dirty="0"/>
              <a:t>SCIENCE EDUCATORS ARE A MUST!!!</a:t>
            </a:r>
            <a:r>
              <a:rPr lang="en-US" dirty="0" smtClean="0"/>
              <a:t>!</a:t>
            </a:r>
          </a:p>
          <a:p>
            <a:pPr>
              <a:buClr>
                <a:schemeClr val="tx1"/>
              </a:buClr>
            </a:pPr>
            <a:r>
              <a:rPr lang="en-US" dirty="0"/>
              <a:t>IDENTIFY AND EMPOWER THE “DOERS” = IDEAS TO </a:t>
            </a:r>
            <a:r>
              <a:rPr lang="en-US" dirty="0" smtClean="0"/>
              <a:t>PRACTICE</a:t>
            </a:r>
          </a:p>
          <a:p>
            <a:pPr>
              <a:buClr>
                <a:schemeClr val="tx1"/>
              </a:buClr>
            </a:pPr>
            <a:r>
              <a:rPr lang="en-US" dirty="0"/>
              <a:t>NEED A POINT PERSON TO MAINTAIN GROUP (CAN HAVE MORE THAN ONE</a:t>
            </a:r>
            <a:r>
              <a:rPr lang="en-US" dirty="0" smtClean="0"/>
              <a:t>)</a:t>
            </a:r>
          </a:p>
          <a:p>
            <a:pPr>
              <a:buClr>
                <a:schemeClr val="tx1"/>
              </a:buClr>
            </a:pPr>
            <a:r>
              <a:rPr lang="en-US" dirty="0"/>
              <a:t>REGULAR MEETINGS – FACE TO FACE IS </a:t>
            </a:r>
            <a:r>
              <a:rPr lang="en-US" dirty="0" smtClean="0"/>
              <a:t>IMPORTANT</a:t>
            </a:r>
          </a:p>
          <a:p>
            <a:pPr>
              <a:buClr>
                <a:schemeClr val="tx1"/>
              </a:buClr>
            </a:pPr>
            <a:r>
              <a:rPr lang="en-US" dirty="0" smtClean="0"/>
              <a:t>COMMUNICATION, COMMUNICATION, COMMUNICATION</a:t>
            </a:r>
          </a:p>
          <a:p>
            <a:pPr>
              <a:buClr>
                <a:schemeClr val="tx1"/>
              </a:buClr>
            </a:pPr>
            <a:r>
              <a:rPr lang="en-US" dirty="0" smtClean="0"/>
              <a:t>MECHANISM TO SHARE AND CENTRALIZE RESOURCES</a:t>
            </a:r>
          </a:p>
          <a:p>
            <a:pPr>
              <a:buClr>
                <a:schemeClr val="tx1"/>
              </a:buClr>
            </a:pPr>
            <a:r>
              <a:rPr lang="en-US" dirty="0" smtClean="0"/>
              <a:t>BIG GROUPS ARE GREAT FOR GENERATING IDEAS AND CONSENSUS – SMALL GROUPS GET THINGS DONE!</a:t>
            </a:r>
          </a:p>
          <a:p>
            <a:pPr>
              <a:buClr>
                <a:schemeClr val="tx1"/>
              </a:buClr>
            </a:pPr>
            <a:r>
              <a:rPr lang="en-US" dirty="0" smtClean="0"/>
              <a:t>HARD DEADLINES GENERATE RESULTS</a:t>
            </a:r>
          </a:p>
          <a:p>
            <a:pPr>
              <a:buClr>
                <a:schemeClr val="tx1"/>
              </a:buClr>
            </a:pPr>
            <a:r>
              <a:rPr lang="en-US" dirty="0" smtClean="0"/>
              <a:t>MUST BE FLEXIBLE</a:t>
            </a:r>
          </a:p>
        </p:txBody>
      </p:sp>
      <p:sp>
        <p:nvSpPr>
          <p:cNvPr id="6" name="TextBox 5"/>
          <p:cNvSpPr txBox="1"/>
          <p:nvPr/>
        </p:nvSpPr>
        <p:spPr>
          <a:xfrm>
            <a:off x="2152795" y="5923248"/>
            <a:ext cx="7084350" cy="1169551"/>
          </a:xfrm>
          <a:prstGeom prst="rect">
            <a:avLst/>
          </a:prstGeom>
          <a:noFill/>
        </p:spPr>
        <p:txBody>
          <a:bodyPr wrap="square" rtlCol="0">
            <a:spAutoFit/>
          </a:bodyPr>
          <a:lstStyle/>
          <a:p>
            <a:r>
              <a:rPr lang="en-US" sz="1400" dirty="0" smtClean="0"/>
              <a:t>*C. Eaton </a:t>
            </a:r>
            <a:r>
              <a:rPr lang="en-US" sz="1400" dirty="0" err="1" smtClean="0"/>
              <a:t>et.all</a:t>
            </a:r>
            <a:r>
              <a:rPr lang="en-US" sz="1400" dirty="0" smtClean="0"/>
              <a:t>. 2016. Summit </a:t>
            </a:r>
            <a:r>
              <a:rPr lang="en-US" sz="1400" dirty="0"/>
              <a:t>of the Research Coordination Networks </a:t>
            </a:r>
            <a:r>
              <a:rPr lang="en-US" sz="1400" dirty="0" smtClean="0"/>
              <a:t>for </a:t>
            </a:r>
            <a:r>
              <a:rPr lang="en-US" sz="1400" dirty="0"/>
              <a:t>Undergraduate </a:t>
            </a:r>
            <a:r>
              <a:rPr lang="en-US" sz="1400" dirty="0" smtClean="0"/>
              <a:t>Biology Education. CBE - Life Science Education. 15:4</a:t>
            </a:r>
          </a:p>
          <a:p>
            <a:r>
              <a:rPr lang="en-US" sz="1400" baseline="30000" dirty="0"/>
              <a:t>§</a:t>
            </a:r>
            <a:r>
              <a:rPr lang="en-US" sz="1400" dirty="0" smtClean="0"/>
              <a:t>Monfils</a:t>
            </a:r>
            <a:r>
              <a:rPr lang="en-US" sz="1400" dirty="0"/>
              <a:t>, A.K. 2016 </a:t>
            </a:r>
            <a:r>
              <a:rPr lang="en-US" sz="1400" dirty="0" smtClean="0"/>
              <a:t>. Advancing </a:t>
            </a:r>
            <a:r>
              <a:rPr lang="en-US" sz="1400" dirty="0"/>
              <a:t>Integration of Museums into Undergraduate Education: </a:t>
            </a:r>
            <a:r>
              <a:rPr lang="en-US" sz="1400" dirty="0" smtClean="0"/>
              <a:t>AIM</a:t>
            </a:r>
            <a:r>
              <a:rPr lang="en-US" sz="1400" dirty="0"/>
              <a:t>-UP! Program Evaluation. Summative evaluation of AIM-UP! RCN UBE Network for </a:t>
            </a:r>
            <a:r>
              <a:rPr lang="en-US" sz="1400" dirty="0" smtClean="0"/>
              <a:t>submission </a:t>
            </a:r>
            <a:r>
              <a:rPr lang="en-US" sz="1400" dirty="0"/>
              <a:t>to the </a:t>
            </a:r>
            <a:r>
              <a:rPr lang="en-US" sz="1400" dirty="0" smtClean="0"/>
              <a:t>NSF</a:t>
            </a:r>
            <a:endParaRPr lang="en-US" sz="1400" dirty="0"/>
          </a:p>
          <a:p>
            <a:endParaRPr lang="en-US" sz="1400" dirty="0"/>
          </a:p>
        </p:txBody>
      </p:sp>
    </p:spTree>
    <p:extLst>
      <p:ext uri="{BB962C8B-B14F-4D97-AF65-F5344CB8AC3E}">
        <p14:creationId xmlns:p14="http://schemas.microsoft.com/office/powerpoint/2010/main" val="345266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350"/>
            <a:ext cx="7924800" cy="1992178"/>
          </a:xfrm>
        </p:spPr>
        <p:txBody>
          <a:bodyPr/>
          <a:lstStyle/>
          <a:p>
            <a:pPr marL="0" indent="0"/>
            <a:r>
              <a:rPr lang="en-US" dirty="0"/>
              <a:t>ASSESSMENT OF COMMUNITY NEEDS AND EXISTING RESOURCES IN NATURAL HISTORY COLLECTIONS BASED SCIENCE EDUCATION</a:t>
            </a:r>
          </a:p>
        </p:txBody>
      </p:sp>
      <p:pic>
        <p:nvPicPr>
          <p:cNvPr id="5" name="Content Placeholder 7" descr="bcon_logo_final.eps"/>
          <p:cNvPicPr>
            <a:picLocks noChangeAspect="1"/>
          </p:cNvPicPr>
          <p:nvPr/>
        </p:nvPicPr>
        <p:blipFill rotWithShape="1">
          <a:blip r:embed="rId2" cstate="email">
            <a:alphaModFix/>
            <a:extLst>
              <a:ext uri="{28A0092B-C50C-407E-A947-70E740481C1C}">
                <a14:useLocalDpi xmlns:a14="http://schemas.microsoft.com/office/drawing/2010/main" val="0"/>
              </a:ext>
            </a:extLst>
          </a:blip>
          <a:srcRect l="-3315" t="-4065" r="-2885" b="-12817"/>
          <a:stretch/>
        </p:blipFill>
        <p:spPr>
          <a:xfrm>
            <a:off x="2172996" y="3762851"/>
            <a:ext cx="4798009" cy="1023188"/>
          </a:xfrm>
          <a:prstGeom prst="rect">
            <a:avLst/>
          </a:prstGeom>
          <a:noFill/>
          <a:ln>
            <a:noFill/>
          </a:ln>
        </p:spPr>
      </p:pic>
      <p:pic>
        <p:nvPicPr>
          <p:cNvPr id="6" name="Picture 5" descr="https://www.idigbio.org/sites/all/themes/idigbio_org/log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189" y="4743545"/>
            <a:ext cx="3165622" cy="97846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a:picLocks noChangeAspect="1"/>
          </p:cNvPicPr>
          <p:nvPr/>
        </p:nvPicPr>
        <p:blipFill rotWithShape="1">
          <a:blip r:embed="rId5"/>
          <a:srcRect l="-1033" t="422" r="85567" b="-422"/>
          <a:stretch/>
        </p:blipFill>
        <p:spPr>
          <a:xfrm>
            <a:off x="3327586" y="2202244"/>
            <a:ext cx="2488828" cy="1596815"/>
          </a:xfrm>
          <a:prstGeom prst="rect">
            <a:avLst/>
          </a:prstGeom>
        </p:spPr>
      </p:pic>
    </p:spTree>
    <p:extLst>
      <p:ext uri="{BB962C8B-B14F-4D97-AF65-F5344CB8AC3E}">
        <p14:creationId xmlns:p14="http://schemas.microsoft.com/office/powerpoint/2010/main" val="4007604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UNDERGRADUATE </a:t>
            </a:r>
            <a:r>
              <a:rPr lang="en-US" dirty="0" smtClean="0"/>
              <a:t>EDUCATION: </a:t>
            </a:r>
            <a:r>
              <a:rPr lang="en-US" dirty="0"/>
              <a:t/>
            </a:r>
            <a:br>
              <a:rPr lang="en-US" dirty="0"/>
            </a:br>
            <a:r>
              <a:rPr lang="en-US" dirty="0" smtClean="0"/>
              <a:t>MOVING FORWARD and addressing V&amp;C</a:t>
            </a:r>
            <a:endParaRPr lang="en-US" dirty="0"/>
          </a:p>
        </p:txBody>
      </p:sp>
      <p:sp>
        <p:nvSpPr>
          <p:cNvPr id="3" name="Content Placeholder 2"/>
          <p:cNvSpPr>
            <a:spLocks noGrp="1"/>
          </p:cNvSpPr>
          <p:nvPr>
            <p:ph sz="quarter" idx="13"/>
          </p:nvPr>
        </p:nvSpPr>
        <p:spPr>
          <a:xfrm>
            <a:off x="609600" y="1600200"/>
            <a:ext cx="7924800" cy="4350343"/>
          </a:xfrm>
        </p:spPr>
        <p:txBody>
          <a:bodyPr>
            <a:normAutofit fontScale="85000" lnSpcReduction="20000"/>
          </a:bodyPr>
          <a:lstStyle/>
          <a:p>
            <a:pPr>
              <a:spcBef>
                <a:spcPts val="0"/>
              </a:spcBef>
              <a:spcAft>
                <a:spcPts val="0"/>
              </a:spcAft>
              <a:buClr>
                <a:schemeClr val="tx1"/>
              </a:buClr>
            </a:pPr>
            <a:r>
              <a:rPr lang="en-US" sz="2000" dirty="0" smtClean="0"/>
              <a:t>INTEGRATE VARIOUS EFFORTS AND CENTRALIZE RESOURCES TO EFFICIENTLY USE TIME AND EFFORT</a:t>
            </a:r>
          </a:p>
          <a:p>
            <a:pPr>
              <a:spcBef>
                <a:spcPts val="0"/>
              </a:spcBef>
              <a:spcAft>
                <a:spcPts val="0"/>
              </a:spcAft>
              <a:buClr>
                <a:schemeClr val="tx1"/>
              </a:buClr>
            </a:pPr>
            <a:endParaRPr lang="en-US" sz="2000" dirty="0" smtClean="0"/>
          </a:p>
          <a:p>
            <a:pPr>
              <a:spcBef>
                <a:spcPts val="0"/>
              </a:spcBef>
              <a:spcAft>
                <a:spcPts val="0"/>
              </a:spcAft>
              <a:buClr>
                <a:schemeClr val="tx1"/>
              </a:buClr>
            </a:pPr>
            <a:r>
              <a:rPr lang="en-US" sz="2000" dirty="0" smtClean="0"/>
              <a:t>INCORPORATE BIOLOGY EDUCATORS</a:t>
            </a:r>
          </a:p>
          <a:p>
            <a:pPr>
              <a:spcBef>
                <a:spcPts val="0"/>
              </a:spcBef>
              <a:spcAft>
                <a:spcPts val="0"/>
              </a:spcAft>
              <a:buClr>
                <a:schemeClr val="tx1"/>
              </a:buClr>
            </a:pPr>
            <a:endParaRPr lang="en-US" sz="2000" dirty="0" smtClean="0"/>
          </a:p>
          <a:p>
            <a:pPr>
              <a:spcBef>
                <a:spcPts val="0"/>
              </a:spcBef>
              <a:spcAft>
                <a:spcPts val="0"/>
              </a:spcAft>
              <a:buClr>
                <a:schemeClr val="tx1"/>
              </a:buClr>
            </a:pPr>
            <a:r>
              <a:rPr lang="en-US" sz="2000" dirty="0" smtClean="0"/>
              <a:t>DEVELOP MEANINGFUL UNDERGRADUATE RESEARCH EXPERIENCES INCORPORATING SPECIMEN CURATION CONTINUUM AND DATA LIFECYCLE</a:t>
            </a:r>
          </a:p>
          <a:p>
            <a:pPr>
              <a:spcBef>
                <a:spcPts val="0"/>
              </a:spcBef>
              <a:spcAft>
                <a:spcPts val="0"/>
              </a:spcAft>
              <a:buClr>
                <a:schemeClr val="tx1"/>
              </a:buClr>
            </a:pPr>
            <a:endParaRPr lang="en-US" sz="2000" dirty="0" smtClean="0"/>
          </a:p>
          <a:p>
            <a:pPr>
              <a:spcBef>
                <a:spcPts val="0"/>
              </a:spcBef>
              <a:spcAft>
                <a:spcPts val="0"/>
              </a:spcAft>
              <a:buClr>
                <a:schemeClr val="tx1"/>
              </a:buClr>
            </a:pPr>
            <a:r>
              <a:rPr lang="en-US" sz="2000" dirty="0" smtClean="0"/>
              <a:t>PROVIDE BEST PRACTICES FOR MENTORING STUDENT WORKERS IN NATURAL HISTORY COLLECTIONS</a:t>
            </a:r>
          </a:p>
          <a:p>
            <a:pPr>
              <a:spcBef>
                <a:spcPts val="0"/>
              </a:spcBef>
              <a:spcAft>
                <a:spcPts val="0"/>
              </a:spcAft>
              <a:buClr>
                <a:schemeClr val="tx1"/>
              </a:buClr>
            </a:pPr>
            <a:endParaRPr lang="en-US" sz="2000" dirty="0" smtClean="0"/>
          </a:p>
          <a:p>
            <a:pPr>
              <a:spcBef>
                <a:spcPts val="0"/>
              </a:spcBef>
              <a:spcAft>
                <a:spcPts val="0"/>
              </a:spcAft>
              <a:buClr>
                <a:schemeClr val="tx1"/>
              </a:buClr>
            </a:pPr>
            <a:r>
              <a:rPr lang="en-US" sz="2000" dirty="0"/>
              <a:t>DEVELOP AND REFINE EDUCATIONAL MODULES INVOLVING  NATURAL HISTORY COLLECTION </a:t>
            </a:r>
            <a:r>
              <a:rPr lang="en-US" sz="2000" dirty="0" smtClean="0"/>
              <a:t>DATA</a:t>
            </a:r>
          </a:p>
          <a:p>
            <a:pPr>
              <a:spcBef>
                <a:spcPts val="0"/>
              </a:spcBef>
              <a:spcAft>
                <a:spcPts val="0"/>
              </a:spcAft>
              <a:buClr>
                <a:schemeClr val="tx1"/>
              </a:buClr>
            </a:pPr>
            <a:endParaRPr lang="en-US" sz="2000" dirty="0"/>
          </a:p>
          <a:p>
            <a:pPr marL="344488" indent="-279400">
              <a:spcBef>
                <a:spcPts val="0"/>
              </a:spcBef>
              <a:spcAft>
                <a:spcPts val="0"/>
              </a:spcAft>
              <a:buClr>
                <a:schemeClr val="tx1"/>
              </a:buClr>
            </a:pPr>
            <a:r>
              <a:rPr lang="en-US" sz="2000" dirty="0" smtClean="0"/>
              <a:t>DISSEMINATE/PROPOGATE MATERIALS</a:t>
            </a:r>
            <a:endParaRPr lang="en-US" sz="2000" dirty="0"/>
          </a:p>
          <a:p>
            <a:pPr marL="754063" lvl="1" indent="-296863">
              <a:spcBef>
                <a:spcPts val="0"/>
              </a:spcBef>
              <a:spcAft>
                <a:spcPts val="0"/>
              </a:spcAft>
              <a:buClr>
                <a:schemeClr val="tx1"/>
              </a:buClr>
              <a:buFont typeface="+mj-lt"/>
              <a:buAutoNum type="arabicPeriod"/>
            </a:pPr>
            <a:r>
              <a:rPr lang="en-US" sz="1900" dirty="0"/>
              <a:t>INTRODUCE MODULES IN EDUCATIONAL VENUES  (EDUCATION CONEFERENCES AND JOURNALS)</a:t>
            </a:r>
          </a:p>
          <a:p>
            <a:pPr marL="754063" lvl="1" indent="-296863">
              <a:spcBef>
                <a:spcPts val="0"/>
              </a:spcBef>
              <a:spcAft>
                <a:spcPts val="0"/>
              </a:spcAft>
              <a:buClr>
                <a:schemeClr val="tx1"/>
              </a:buClr>
              <a:buFont typeface="+mj-lt"/>
              <a:buAutoNum type="arabicPeriod"/>
            </a:pPr>
            <a:r>
              <a:rPr lang="en-US" sz="1900" dirty="0"/>
              <a:t>INCORPORATE PARTNERS (ESRI, KURATOR, DATA CARPENTRY, </a:t>
            </a:r>
            <a:r>
              <a:rPr lang="en-US" sz="1900" dirty="0" smtClean="0"/>
              <a:t>WEDIGBIO, </a:t>
            </a:r>
            <a:r>
              <a:rPr lang="en-US" sz="1900" dirty="0"/>
              <a:t>ETC.)</a:t>
            </a:r>
          </a:p>
          <a:p>
            <a:pPr marL="754063" lvl="1" indent="-296863">
              <a:spcBef>
                <a:spcPts val="0"/>
              </a:spcBef>
              <a:spcAft>
                <a:spcPts val="0"/>
              </a:spcAft>
              <a:buClr>
                <a:schemeClr val="tx1"/>
              </a:buClr>
              <a:buFont typeface="+mj-lt"/>
              <a:buAutoNum type="arabicPeriod"/>
            </a:pPr>
            <a:r>
              <a:rPr lang="en-US" sz="1900" dirty="0"/>
              <a:t>TRAIN THE TEACHERS</a:t>
            </a:r>
          </a:p>
          <a:p>
            <a:pPr marL="754063" lvl="1" indent="-296863">
              <a:spcBef>
                <a:spcPts val="0"/>
              </a:spcBef>
              <a:spcAft>
                <a:spcPts val="0"/>
              </a:spcAft>
              <a:buClr>
                <a:schemeClr val="tx1"/>
              </a:buClr>
              <a:buFont typeface="+mj-lt"/>
              <a:buAutoNum type="arabicPeriod"/>
            </a:pPr>
            <a:r>
              <a:rPr lang="en-US" sz="1900" dirty="0"/>
              <a:t>INCORPORATE IN TEXTBOOKS AND ON-LINE  RESOURCES</a:t>
            </a:r>
          </a:p>
          <a:p>
            <a:pPr>
              <a:spcBef>
                <a:spcPts val="0"/>
              </a:spcBef>
              <a:spcAft>
                <a:spcPts val="0"/>
              </a:spcAft>
            </a:pPr>
            <a:endParaRPr lang="en-US" sz="2000" dirty="0" smtClean="0"/>
          </a:p>
        </p:txBody>
      </p:sp>
      <p:pic>
        <p:nvPicPr>
          <p:cNvPr id="14" name="Picture 13" descr="https://www.idigbio.org/sites/all/themes/idigbio_org/logo.png">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9168" y="5996605"/>
            <a:ext cx="2604883" cy="805146"/>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4"/>
          <p:cNvPicPr>
            <a:picLocks noChangeAspect="1"/>
          </p:cNvPicPr>
          <p:nvPr/>
        </p:nvPicPr>
        <p:blipFill rotWithShape="1">
          <a:blip r:embed="rId5"/>
          <a:srcRect l="-1033" t="422" r="85567" b="-422"/>
          <a:stretch/>
        </p:blipFill>
        <p:spPr>
          <a:xfrm>
            <a:off x="7262273" y="62890"/>
            <a:ext cx="2010895" cy="1290176"/>
          </a:xfrm>
          <a:prstGeom prst="rect">
            <a:avLst/>
          </a:prstGeom>
        </p:spPr>
      </p:pic>
      <p:pic>
        <p:nvPicPr>
          <p:cNvPr id="16" name="Content Placeholder 7" descr="bcon_logo_final.eps"/>
          <p:cNvPicPr>
            <a:picLocks noChangeAspect="1"/>
          </p:cNvPicPr>
          <p:nvPr/>
        </p:nvPicPr>
        <p:blipFill rotWithShape="1">
          <a:blip r:embed="rId6" cstate="email">
            <a:alphaModFix/>
            <a:extLst>
              <a:ext uri="{28A0092B-C50C-407E-A947-70E740481C1C}">
                <a14:useLocalDpi xmlns:a14="http://schemas.microsoft.com/office/drawing/2010/main" val="0"/>
              </a:ext>
            </a:extLst>
          </a:blip>
          <a:srcRect l="-3315" t="-4065" r="-2885" b="-12817"/>
          <a:stretch/>
        </p:blipFill>
        <p:spPr>
          <a:xfrm>
            <a:off x="4927247" y="5950543"/>
            <a:ext cx="4188409" cy="893189"/>
          </a:xfrm>
          <a:prstGeom prst="rect">
            <a:avLst/>
          </a:prstGeom>
          <a:noFill/>
          <a:ln>
            <a:noFill/>
          </a:ln>
        </p:spPr>
      </p:pic>
    </p:spTree>
    <p:extLst>
      <p:ext uri="{BB962C8B-B14F-4D97-AF65-F5344CB8AC3E}">
        <p14:creationId xmlns:p14="http://schemas.microsoft.com/office/powerpoint/2010/main" val="342278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3782"/>
            <a:ext cx="7924800" cy="1143000"/>
          </a:xfrm>
        </p:spPr>
        <p:txBody>
          <a:bodyPr/>
          <a:lstStyle/>
          <a:p>
            <a:r>
              <a:rPr lang="en-US" dirty="0"/>
              <a:t>Building Educational Networks:</a:t>
            </a:r>
            <a:br>
              <a:rPr lang="en-US" dirty="0"/>
            </a:br>
            <a:r>
              <a:rPr lang="en-US" dirty="0"/>
              <a:t>QUANTITATIVE </a:t>
            </a:r>
            <a:r>
              <a:rPr lang="en-US" dirty="0" smtClean="0"/>
              <a:t>UNDERGRADUATE BIOLOGY SYNTHESIS (QUBES)</a:t>
            </a:r>
            <a:endParaRPr lang="en-US" dirty="0"/>
          </a:p>
        </p:txBody>
      </p:sp>
      <p:pic>
        <p:nvPicPr>
          <p:cNvPr id="8" name="Picture 7" descr="Screen Shot 2016-06-22 at 8.25.12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3618" y="1743413"/>
            <a:ext cx="6796765" cy="3586402"/>
          </a:xfrm>
          <a:prstGeom prst="rect">
            <a:avLst/>
          </a:prstGeom>
          <a:ln>
            <a:solidFill>
              <a:srgbClr val="FFFFFF"/>
            </a:solidFill>
          </a:ln>
        </p:spPr>
      </p:pic>
      <p:sp>
        <p:nvSpPr>
          <p:cNvPr id="5" name="Rectangle 4"/>
          <p:cNvSpPr/>
          <p:nvPr/>
        </p:nvSpPr>
        <p:spPr>
          <a:xfrm>
            <a:off x="7140235" y="5410161"/>
            <a:ext cx="1910837" cy="369332"/>
          </a:xfrm>
          <a:prstGeom prst="rect">
            <a:avLst/>
          </a:prstGeom>
        </p:spPr>
        <p:txBody>
          <a:bodyPr wrap="none">
            <a:spAutoFit/>
          </a:bodyPr>
          <a:lstStyle/>
          <a:p>
            <a:r>
              <a:rPr lang="en-US" dirty="0"/>
              <a:t>https://</a:t>
            </a:r>
            <a:r>
              <a:rPr lang="en-US" dirty="0" err="1"/>
              <a:t>qubeshub.org</a:t>
            </a:r>
            <a:endParaRPr lang="en-US" dirty="0"/>
          </a:p>
        </p:txBody>
      </p:sp>
      <p:grpSp>
        <p:nvGrpSpPr>
          <p:cNvPr id="6" name="Group 5"/>
          <p:cNvGrpSpPr/>
          <p:nvPr/>
        </p:nvGrpSpPr>
        <p:grpSpPr>
          <a:xfrm>
            <a:off x="43853" y="6061454"/>
            <a:ext cx="9056295" cy="734347"/>
            <a:chOff x="43853" y="6061454"/>
            <a:chExt cx="9056295" cy="734347"/>
          </a:xfrm>
        </p:grpSpPr>
        <p:sp>
          <p:nvSpPr>
            <p:cNvPr id="7" name="Rectangle 6"/>
            <p:cNvSpPr/>
            <p:nvPr/>
          </p:nvSpPr>
          <p:spPr>
            <a:xfrm>
              <a:off x="43853" y="6061454"/>
              <a:ext cx="9056295" cy="73434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616986" y="6184895"/>
              <a:ext cx="1213194" cy="542146"/>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77012" y="6227943"/>
              <a:ext cx="1473424" cy="455504"/>
            </a:xfrm>
            <a:prstGeom prst="rect">
              <a:avLst/>
            </a:prstGeom>
          </p:spPr>
        </p:pic>
        <p:pic>
          <p:nvPicPr>
            <p:cNvPr id="12" name="Picture 11"/>
            <p:cNvPicPr>
              <a:picLocks noChangeAspect="1"/>
            </p:cNvPicPr>
            <p:nvPr/>
          </p:nvPicPr>
          <p:blipFill>
            <a:blip r:embed="rId6"/>
            <a:stretch>
              <a:fillRect/>
            </a:stretch>
          </p:blipFill>
          <p:spPr>
            <a:xfrm>
              <a:off x="5894062" y="6088919"/>
              <a:ext cx="702968" cy="706882"/>
            </a:xfrm>
            <a:prstGeom prst="rect">
              <a:avLst/>
            </a:prstGeom>
          </p:spPr>
        </p:pic>
        <p:pic>
          <p:nvPicPr>
            <p:cNvPr id="13" name="Picture 12"/>
            <p:cNvPicPr>
              <a:picLocks noChangeAspect="1"/>
            </p:cNvPicPr>
            <p:nvPr/>
          </p:nvPicPr>
          <p:blipFill>
            <a:blip r:embed="rId7"/>
            <a:stretch>
              <a:fillRect/>
            </a:stretch>
          </p:blipFill>
          <p:spPr>
            <a:xfrm>
              <a:off x="3440324" y="6229637"/>
              <a:ext cx="716589" cy="405616"/>
            </a:xfrm>
            <a:prstGeom prst="rect">
              <a:avLst/>
            </a:prstGeom>
          </p:spPr>
        </p:pic>
        <p:pic>
          <p:nvPicPr>
            <p:cNvPr id="14" name="Picture 13"/>
            <p:cNvPicPr>
              <a:picLocks noChangeAspect="1"/>
            </p:cNvPicPr>
            <p:nvPr/>
          </p:nvPicPr>
          <p:blipFill>
            <a:blip r:embed="rId8"/>
            <a:stretch>
              <a:fillRect/>
            </a:stretch>
          </p:blipFill>
          <p:spPr>
            <a:xfrm>
              <a:off x="6557750" y="6229637"/>
              <a:ext cx="1570600" cy="471180"/>
            </a:xfrm>
            <a:prstGeom prst="rect">
              <a:avLst/>
            </a:prstGeom>
            <a:solidFill>
              <a:srgbClr val="FFFFFF"/>
            </a:solidFill>
            <a:ln>
              <a:noFill/>
            </a:ln>
          </p:spPr>
        </p:pic>
        <p:pic>
          <p:nvPicPr>
            <p:cNvPr id="15" name="Picture 14"/>
            <p:cNvPicPr>
              <a:picLocks noChangeAspect="1"/>
            </p:cNvPicPr>
            <p:nvPr/>
          </p:nvPicPr>
          <p:blipFill rotWithShape="1">
            <a:blip r:embed="rId9">
              <a:alphaModFix amt="83000"/>
            </a:blip>
            <a:srcRect l="18984" r="23408" b="15586"/>
            <a:stretch/>
          </p:blipFill>
          <p:spPr>
            <a:xfrm>
              <a:off x="44648" y="6136155"/>
              <a:ext cx="697730" cy="644064"/>
            </a:xfrm>
            <a:prstGeom prst="ellipse">
              <a:avLst/>
            </a:prstGeom>
            <a:ln>
              <a:noFill/>
            </a:ln>
            <a:effectLst>
              <a:softEdge rad="112500"/>
            </a:effectLst>
          </p:spPr>
        </p:pic>
        <p:pic>
          <p:nvPicPr>
            <p:cNvPr id="16" name="Picture 15"/>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8196713" y="6197683"/>
              <a:ext cx="801974" cy="507916"/>
            </a:xfrm>
            <a:prstGeom prst="rect">
              <a:avLst/>
            </a:prstGeom>
          </p:spPr>
        </p:pic>
        <p:pic>
          <p:nvPicPr>
            <p:cNvPr id="17" name="Picture 16"/>
            <p:cNvPicPr>
              <a:picLocks noChangeAspect="1"/>
            </p:cNvPicPr>
            <p:nvPr/>
          </p:nvPicPr>
          <p:blipFill rotWithShape="1">
            <a:blip r:embed="rId11"/>
            <a:srcRect l="-1033" t="422" r="85567" b="-422"/>
            <a:stretch/>
          </p:blipFill>
          <p:spPr>
            <a:xfrm>
              <a:off x="4917708" y="6162320"/>
              <a:ext cx="929522" cy="596375"/>
            </a:xfrm>
            <a:prstGeom prst="rect">
              <a:avLst/>
            </a:prstGeom>
          </p:spPr>
        </p:pic>
        <p:pic>
          <p:nvPicPr>
            <p:cNvPr id="18" name="Picture 17"/>
            <p:cNvPicPr>
              <a:picLocks noChangeAspect="1"/>
            </p:cNvPicPr>
            <p:nvPr/>
          </p:nvPicPr>
          <p:blipFill rotWithShape="1">
            <a:blip r:embed="rId12"/>
            <a:srcRect l="6667" t="7875" r="71983" b="7762"/>
            <a:stretch/>
          </p:blipFill>
          <p:spPr>
            <a:xfrm>
              <a:off x="4246801" y="6176159"/>
              <a:ext cx="581019" cy="538093"/>
            </a:xfrm>
            <a:prstGeom prst="rect">
              <a:avLst/>
            </a:prstGeom>
          </p:spPr>
        </p:pic>
      </p:grpSp>
    </p:spTree>
    <p:extLst>
      <p:ext uri="{BB962C8B-B14F-4D97-AF65-F5344CB8AC3E}">
        <p14:creationId xmlns:p14="http://schemas.microsoft.com/office/powerpoint/2010/main" val="3894270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3853" y="6061454"/>
            <a:ext cx="9056295" cy="734347"/>
            <a:chOff x="43853" y="6061454"/>
            <a:chExt cx="9056295" cy="734347"/>
          </a:xfrm>
        </p:grpSpPr>
        <p:sp>
          <p:nvSpPr>
            <p:cNvPr id="9" name="Rectangle 8"/>
            <p:cNvSpPr/>
            <p:nvPr/>
          </p:nvSpPr>
          <p:spPr>
            <a:xfrm>
              <a:off x="43853" y="6061454"/>
              <a:ext cx="9056295" cy="73434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616986" y="6184895"/>
              <a:ext cx="1213194" cy="542146"/>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77012" y="6227943"/>
              <a:ext cx="1473424" cy="455504"/>
            </a:xfrm>
            <a:prstGeom prst="rect">
              <a:avLst/>
            </a:prstGeom>
          </p:spPr>
        </p:pic>
        <p:pic>
          <p:nvPicPr>
            <p:cNvPr id="12" name="Picture 11"/>
            <p:cNvPicPr>
              <a:picLocks noChangeAspect="1"/>
            </p:cNvPicPr>
            <p:nvPr/>
          </p:nvPicPr>
          <p:blipFill>
            <a:blip r:embed="rId4"/>
            <a:stretch>
              <a:fillRect/>
            </a:stretch>
          </p:blipFill>
          <p:spPr>
            <a:xfrm>
              <a:off x="5894062" y="6088919"/>
              <a:ext cx="702968" cy="706882"/>
            </a:xfrm>
            <a:prstGeom prst="rect">
              <a:avLst/>
            </a:prstGeom>
          </p:spPr>
        </p:pic>
        <p:pic>
          <p:nvPicPr>
            <p:cNvPr id="13" name="Picture 12"/>
            <p:cNvPicPr>
              <a:picLocks noChangeAspect="1"/>
            </p:cNvPicPr>
            <p:nvPr/>
          </p:nvPicPr>
          <p:blipFill>
            <a:blip r:embed="rId5"/>
            <a:stretch>
              <a:fillRect/>
            </a:stretch>
          </p:blipFill>
          <p:spPr>
            <a:xfrm>
              <a:off x="3440324" y="6229637"/>
              <a:ext cx="716589" cy="405616"/>
            </a:xfrm>
            <a:prstGeom prst="rect">
              <a:avLst/>
            </a:prstGeom>
          </p:spPr>
        </p:pic>
        <p:pic>
          <p:nvPicPr>
            <p:cNvPr id="14" name="Picture 13"/>
            <p:cNvPicPr>
              <a:picLocks noChangeAspect="1"/>
            </p:cNvPicPr>
            <p:nvPr/>
          </p:nvPicPr>
          <p:blipFill>
            <a:blip r:embed="rId6"/>
            <a:stretch>
              <a:fillRect/>
            </a:stretch>
          </p:blipFill>
          <p:spPr>
            <a:xfrm>
              <a:off x="6557750" y="6229637"/>
              <a:ext cx="1570600" cy="471180"/>
            </a:xfrm>
            <a:prstGeom prst="rect">
              <a:avLst/>
            </a:prstGeom>
            <a:solidFill>
              <a:srgbClr val="FFFFFF"/>
            </a:solidFill>
            <a:ln>
              <a:noFill/>
            </a:ln>
          </p:spPr>
        </p:pic>
        <p:pic>
          <p:nvPicPr>
            <p:cNvPr id="15" name="Picture 14"/>
            <p:cNvPicPr>
              <a:picLocks noChangeAspect="1"/>
            </p:cNvPicPr>
            <p:nvPr/>
          </p:nvPicPr>
          <p:blipFill rotWithShape="1">
            <a:blip r:embed="rId7">
              <a:alphaModFix amt="83000"/>
            </a:blip>
            <a:srcRect l="18984" r="23408" b="15586"/>
            <a:stretch/>
          </p:blipFill>
          <p:spPr>
            <a:xfrm>
              <a:off x="44648" y="6136155"/>
              <a:ext cx="697730" cy="644064"/>
            </a:xfrm>
            <a:prstGeom prst="ellipse">
              <a:avLst/>
            </a:prstGeom>
            <a:ln>
              <a:noFill/>
            </a:ln>
            <a:effectLst>
              <a:softEdge rad="112500"/>
            </a:effectLst>
          </p:spPr>
        </p:pic>
        <p:pic>
          <p:nvPicPr>
            <p:cNvPr id="16" name="Picture 1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196713" y="6197683"/>
              <a:ext cx="801974" cy="507916"/>
            </a:xfrm>
            <a:prstGeom prst="rect">
              <a:avLst/>
            </a:prstGeom>
          </p:spPr>
        </p:pic>
        <p:pic>
          <p:nvPicPr>
            <p:cNvPr id="17" name="Picture 16"/>
            <p:cNvPicPr>
              <a:picLocks noChangeAspect="1"/>
            </p:cNvPicPr>
            <p:nvPr/>
          </p:nvPicPr>
          <p:blipFill rotWithShape="1">
            <a:blip r:embed="rId9"/>
            <a:srcRect l="-1033" t="422" r="85567" b="-422"/>
            <a:stretch/>
          </p:blipFill>
          <p:spPr>
            <a:xfrm>
              <a:off x="4917708" y="6162320"/>
              <a:ext cx="929522" cy="596375"/>
            </a:xfrm>
            <a:prstGeom prst="rect">
              <a:avLst/>
            </a:prstGeom>
          </p:spPr>
        </p:pic>
        <p:pic>
          <p:nvPicPr>
            <p:cNvPr id="18" name="Picture 17"/>
            <p:cNvPicPr>
              <a:picLocks noChangeAspect="1"/>
            </p:cNvPicPr>
            <p:nvPr/>
          </p:nvPicPr>
          <p:blipFill rotWithShape="1">
            <a:blip r:embed="rId10"/>
            <a:srcRect l="6667" t="7875" r="71983" b="7762"/>
            <a:stretch/>
          </p:blipFill>
          <p:spPr>
            <a:xfrm>
              <a:off x="4246801" y="6176159"/>
              <a:ext cx="581019" cy="538093"/>
            </a:xfrm>
            <a:prstGeom prst="rect">
              <a:avLst/>
            </a:prstGeom>
          </p:spPr>
        </p:pic>
      </p:grpSp>
      <p:sp>
        <p:nvSpPr>
          <p:cNvPr id="5" name="TextBox 4"/>
          <p:cNvSpPr txBox="1"/>
          <p:nvPr/>
        </p:nvSpPr>
        <p:spPr>
          <a:xfrm>
            <a:off x="1877012" y="3874272"/>
            <a:ext cx="5829997" cy="1508105"/>
          </a:xfrm>
          <a:prstGeom prst="rect">
            <a:avLst/>
          </a:prstGeom>
          <a:noFill/>
        </p:spPr>
        <p:txBody>
          <a:bodyPr wrap="square" rtlCol="0">
            <a:spAutoFit/>
          </a:bodyPr>
          <a:lstStyle/>
          <a:p>
            <a:pPr algn="ctr"/>
            <a:r>
              <a:rPr lang="en-US" sz="3600" dirty="0" err="1" smtClean="0">
                <a:solidFill>
                  <a:srgbClr val="FFFFFF"/>
                </a:solidFill>
              </a:rPr>
              <a:t>Biodiversityliteracy.org</a:t>
            </a:r>
            <a:endParaRPr lang="en-US" sz="3600" dirty="0" smtClean="0">
              <a:solidFill>
                <a:srgbClr val="FFFFFF"/>
              </a:solidFill>
            </a:endParaRPr>
          </a:p>
          <a:p>
            <a:pPr algn="ctr"/>
            <a:endParaRPr lang="en-US" sz="2000" dirty="0" smtClean="0">
              <a:solidFill>
                <a:srgbClr val="FFFFFF"/>
              </a:solidFill>
            </a:endParaRPr>
          </a:p>
          <a:p>
            <a:pPr algn="ctr"/>
            <a:r>
              <a:rPr lang="en-US" sz="3600" dirty="0" smtClean="0">
                <a:solidFill>
                  <a:srgbClr val="FFFFFF"/>
                </a:solidFill>
              </a:rPr>
              <a:t>BLUE-L@LISTS.UFL.EDU</a:t>
            </a:r>
          </a:p>
        </p:txBody>
      </p:sp>
      <p:pic>
        <p:nvPicPr>
          <p:cNvPr id="31" name="Picture 30"/>
          <p:cNvPicPr>
            <a:picLocks noChangeAspect="1"/>
          </p:cNvPicPr>
          <p:nvPr/>
        </p:nvPicPr>
        <p:blipFill rotWithShape="1">
          <a:blip r:embed="rId11"/>
          <a:srcRect t="13834" r="2531" b="6114"/>
          <a:stretch/>
        </p:blipFill>
        <p:spPr>
          <a:xfrm>
            <a:off x="565682" y="651026"/>
            <a:ext cx="8012637" cy="2921910"/>
          </a:xfrm>
          <a:prstGeom prst="rect">
            <a:avLst/>
          </a:prstGeom>
          <a:solidFill>
            <a:schemeClr val="tx1">
              <a:lumMod val="75000"/>
            </a:schemeClr>
          </a:solidFill>
          <a:ln>
            <a:solidFill>
              <a:srgbClr val="FFFFFF"/>
            </a:solidFill>
          </a:ln>
        </p:spPr>
      </p:pic>
    </p:spTree>
    <p:extLst>
      <p:ext uri="{BB962C8B-B14F-4D97-AF65-F5344CB8AC3E}">
        <p14:creationId xmlns:p14="http://schemas.microsoft.com/office/powerpoint/2010/main" val="1613280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Goals of Blue</a:t>
            </a:r>
            <a:endParaRPr lang="en-US" dirty="0"/>
          </a:p>
        </p:txBody>
      </p:sp>
      <p:sp>
        <p:nvSpPr>
          <p:cNvPr id="4" name="Content Placeholder 3"/>
          <p:cNvSpPr>
            <a:spLocks noGrp="1"/>
          </p:cNvSpPr>
          <p:nvPr>
            <p:ph sz="quarter" idx="13"/>
          </p:nvPr>
        </p:nvSpPr>
        <p:spPr/>
        <p:txBody>
          <a:bodyPr/>
          <a:lstStyle/>
          <a:p>
            <a:r>
              <a:rPr lang="en-US" dirty="0" smtClean="0"/>
              <a:t>CULTIVATE A DIVERSE AND INCLUSIVE NETWORK OF BIODIVERSITY RESEARCHERS AND BIOLOGY EDUCATORS FOCUSED ON UNDERGRADUATE DATA-CENTRIC BIODIVERSITY EDUCATION.</a:t>
            </a:r>
          </a:p>
          <a:p>
            <a:r>
              <a:rPr lang="en-US" dirty="0" smtClean="0"/>
              <a:t>DEVELOP STRATEGIES AND EXEMPLAR MATERIALS TO GUIDE THE INTEGRATION OF BIODIVERSITY DATA INTO INTRODUCTORY UNDERGRADUATE BIOLOGY CURRICULA.</a:t>
            </a:r>
          </a:p>
          <a:p>
            <a:r>
              <a:rPr lang="en-US" dirty="0" smtClean="0"/>
              <a:t>EXTEND THE NETWORK TO ENGAGE A BROADER COMMUNITY OF UNDERGRADUATE EDUCATORS IN BIODIVERSITY LITERACY EFFORTS.</a:t>
            </a:r>
            <a:endParaRPr lang="en-US" dirty="0"/>
          </a:p>
        </p:txBody>
      </p:sp>
    </p:spTree>
    <p:extLst>
      <p:ext uri="{BB962C8B-B14F-4D97-AF65-F5344CB8AC3E}">
        <p14:creationId xmlns:p14="http://schemas.microsoft.com/office/powerpoint/2010/main" val="1730326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and FMN Goals</a:t>
            </a:r>
            <a:endParaRPr lang="en-US" dirty="0"/>
          </a:p>
        </p:txBody>
      </p:sp>
      <p:sp>
        <p:nvSpPr>
          <p:cNvPr id="3" name="Content Placeholder 2"/>
          <p:cNvSpPr>
            <a:spLocks noGrp="1"/>
          </p:cNvSpPr>
          <p:nvPr>
            <p:ph sz="quarter" idx="13"/>
          </p:nvPr>
        </p:nvSpPr>
        <p:spPr/>
        <p:txBody>
          <a:bodyPr/>
          <a:lstStyle/>
          <a:p>
            <a:r>
              <a:rPr lang="en-US" dirty="0" smtClean="0"/>
              <a:t>REFINE ONE (OR MORE) AIM-UP! OR BLUE MODULES FOR BROAD SCALE IMPLEMENTATION</a:t>
            </a:r>
          </a:p>
          <a:p>
            <a:r>
              <a:rPr lang="en-US" dirty="0" smtClean="0"/>
              <a:t>IDENTIFY AND ADDRESS BARRIERS TO USING COLLECTIONS DATA IN UNIVERSITY COURSES</a:t>
            </a:r>
          </a:p>
          <a:p>
            <a:r>
              <a:rPr lang="en-US" dirty="0" smtClean="0"/>
              <a:t>INITIATE NEXT STEPS FOR INCREASING THE ADOPTION OF THE MODULE INTO UNDERGRADUATE COURSES</a:t>
            </a:r>
          </a:p>
          <a:p>
            <a:r>
              <a:rPr lang="en-US" dirty="0" smtClean="0"/>
              <a:t>DEVELOP AND IMPLEMENT AN ASSESSMENT/EVALUATION PLAN FOR THE MODULE</a:t>
            </a:r>
            <a:endParaRPr lang="en-US" dirty="0"/>
          </a:p>
        </p:txBody>
      </p:sp>
    </p:spTree>
    <p:extLst>
      <p:ext uri="{BB962C8B-B14F-4D97-AF65-F5344CB8AC3E}">
        <p14:creationId xmlns:p14="http://schemas.microsoft.com/office/powerpoint/2010/main" val="470313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49236040"/>
              </p:ext>
            </p:extLst>
          </p:nvPr>
        </p:nvGraphicFramePr>
        <p:xfrm>
          <a:off x="1524000" y="236558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609600" y="898834"/>
            <a:ext cx="7924800" cy="1143000"/>
          </a:xfrm>
        </p:spPr>
        <p:txBody>
          <a:bodyPr/>
          <a:lstStyle/>
          <a:p>
            <a:pPr algn="ctr"/>
            <a:r>
              <a:rPr lang="en-US" sz="2800" dirty="0" smtClean="0"/>
              <a:t>Undergraduate Education is the logical step in training the future Workforce, engaging new End-Users, and sustaining and promoting Collections Science</a:t>
            </a:r>
            <a:endParaRPr lang="en-US" sz="2800" dirty="0"/>
          </a:p>
        </p:txBody>
      </p:sp>
    </p:spTree>
    <p:extLst>
      <p:ext uri="{BB962C8B-B14F-4D97-AF65-F5344CB8AC3E}">
        <p14:creationId xmlns:p14="http://schemas.microsoft.com/office/powerpoint/2010/main" val="3397569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Pre-meeting Survey results</a:t>
            </a:r>
            <a:endParaRPr lang="en-US" dirty="0"/>
          </a:p>
        </p:txBody>
      </p:sp>
      <p:sp>
        <p:nvSpPr>
          <p:cNvPr id="3" name="Content Placeholder 2"/>
          <p:cNvSpPr>
            <a:spLocks noGrp="1"/>
          </p:cNvSpPr>
          <p:nvPr>
            <p:ph sz="quarter" idx="13"/>
          </p:nvPr>
        </p:nvSpPr>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 GROUP (IN GENERAL):</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a:spcBef>
                <a:spcPts val="0"/>
              </a:spcBef>
              <a:buClrTx/>
            </a:pPr>
            <a:r>
              <a:rPr lang="en-US" dirty="0" smtClean="0"/>
              <a:t>GRASPS THE IMPORTANCE OF COLLECTIONS AND REGULARLY USES COLLECTIONS IN THE CLASSROOM.</a:t>
            </a:r>
          </a:p>
          <a:p>
            <a:pPr>
              <a:spcBef>
                <a:spcPts val="0"/>
              </a:spcBef>
              <a:buClrTx/>
            </a:pPr>
            <a:r>
              <a:rPr lang="en-US" dirty="0" smtClean="0"/>
              <a:t>HAS IDEAS FOR USING COLLECTION DATA IN THE CLASSROOM (LOGISTICS ARE AN ISSUE).</a:t>
            </a:r>
          </a:p>
          <a:p>
            <a:pPr>
              <a:spcBef>
                <a:spcPts val="0"/>
              </a:spcBef>
              <a:buClrTx/>
            </a:pPr>
            <a:r>
              <a:rPr lang="en-US" dirty="0" smtClean="0"/>
              <a:t>EXPRESSED CONCERN ABOUT USING PHYSICAL COLLECTIONS (E.G., DAMAGE, NO ACCESS, AND QUALITY).</a:t>
            </a:r>
          </a:p>
          <a:p>
            <a:pPr>
              <a:spcBef>
                <a:spcPts val="0"/>
              </a:spcBef>
              <a:buClrTx/>
            </a:pPr>
            <a:r>
              <a:rPr lang="en-US" dirty="0" smtClean="0"/>
              <a:t>WAS NOT OVERLY FAMILIAR WITH </a:t>
            </a:r>
            <a:r>
              <a:rPr lang="en-US" i="1" dirty="0" smtClean="0"/>
              <a:t>VISION AND CHANGE.</a:t>
            </a:r>
          </a:p>
          <a:p>
            <a:pPr>
              <a:spcBef>
                <a:spcPts val="0"/>
              </a:spcBef>
              <a:buClrTx/>
            </a:pPr>
            <a:r>
              <a:rPr lang="en-US" dirty="0" smtClean="0"/>
              <a:t>HAS COLLECTIONS BASED EXPERIENCE AND FEELS CONFIDENT USING COLLECTIONS IN THE CLASS ROOM.</a:t>
            </a:r>
          </a:p>
          <a:p>
            <a:pPr>
              <a:spcBef>
                <a:spcPts val="0"/>
              </a:spcBef>
              <a:buClrTx/>
            </a:pPr>
            <a:r>
              <a:rPr lang="en-US" dirty="0" smtClean="0"/>
              <a:t>LACKS FAMILIARITY WITH THE RESOURCES AND DATA AVAILABLE THROUGH DIGITIZED NATURAL HISTORY COLLECTIONS</a:t>
            </a:r>
          </a:p>
          <a:p>
            <a:pPr>
              <a:spcBef>
                <a:spcPts val="0"/>
              </a:spcBef>
              <a:buClrTx/>
            </a:pPr>
            <a:r>
              <a:rPr lang="en-US" dirty="0" smtClean="0"/>
              <a:t>JOINED THE WORKSHOP TO HAVE ACCESS TO NEW MATERIALS, GET MENTORING IN USING COLLECTIONS DATA IN EDUCATION, AND HAVE AN OPPORTUNITY TO COLLABORATE ON TEACHING PROJECTS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602369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involved in BLUE and other upcoming initiatives:</a:t>
            </a:r>
            <a:endParaRPr lang="en-US" dirty="0"/>
          </a:p>
        </p:txBody>
      </p:sp>
      <p:sp>
        <p:nvSpPr>
          <p:cNvPr id="4" name="Content Placeholder 3"/>
          <p:cNvSpPr>
            <a:spLocks noGrp="1"/>
          </p:cNvSpPr>
          <p:nvPr>
            <p:ph sz="quarter" idx="13"/>
          </p:nvPr>
        </p:nvSpPr>
        <p:spPr/>
        <p:txBody>
          <a:bodyPr>
            <a:normAutofit/>
          </a:bodyPr>
          <a:lstStyle/>
          <a:p>
            <a:r>
              <a:rPr lang="en-US" dirty="0" smtClean="0"/>
              <a:t>Email members of the BLUE steering committee and tell us your suggestion or how you would like to be involved:</a:t>
            </a:r>
          </a:p>
          <a:p>
            <a:pPr lvl="1"/>
            <a:r>
              <a:rPr lang="en-US" dirty="0" smtClean="0"/>
              <a:t>Deb Linton – linto1dl@cmich.edu</a:t>
            </a:r>
          </a:p>
          <a:p>
            <a:pPr lvl="1"/>
            <a:r>
              <a:rPr lang="en-US" dirty="0" smtClean="0"/>
              <a:t>Libby Ellwood – </a:t>
            </a:r>
            <a:r>
              <a:rPr lang="en-US" dirty="0" err="1" smtClean="0"/>
              <a:t>ellwoodlibby@gmail.com</a:t>
            </a:r>
            <a:endParaRPr lang="en-US" dirty="0" smtClean="0"/>
          </a:p>
          <a:p>
            <a:pPr lvl="1"/>
            <a:r>
              <a:rPr lang="en-US" dirty="0" smtClean="0"/>
              <a:t>Anna Monfils – </a:t>
            </a:r>
            <a:r>
              <a:rPr lang="en-US" dirty="0" smtClean="0">
                <a:solidFill>
                  <a:srgbClr val="FFFFFF"/>
                </a:solidFill>
              </a:rPr>
              <a:t>monfi1ak@cmich.edu</a:t>
            </a:r>
          </a:p>
          <a:p>
            <a:pPr lvl="1"/>
            <a:r>
              <a:rPr lang="en-US" dirty="0"/>
              <a:t>Molly Phillips - </a:t>
            </a:r>
            <a:r>
              <a:rPr lang="en-US" dirty="0" err="1"/>
              <a:t>mphillips@</a:t>
            </a:r>
            <a:r>
              <a:rPr lang="en-US" dirty="0" err="1" smtClean="0"/>
              <a:t>flmnh.ufl.edu</a:t>
            </a:r>
            <a:endParaRPr lang="en-US" dirty="0" smtClean="0">
              <a:solidFill>
                <a:srgbClr val="FFFFFF"/>
              </a:solidFill>
            </a:endParaRPr>
          </a:p>
          <a:p>
            <a:r>
              <a:rPr lang="en-US" dirty="0" smtClean="0"/>
              <a:t>Join the </a:t>
            </a:r>
            <a:r>
              <a:rPr lang="en-US" dirty="0" err="1" smtClean="0"/>
              <a:t>iDIgBio</a:t>
            </a:r>
            <a:r>
              <a:rPr lang="en-US" dirty="0" smtClean="0"/>
              <a:t> E&amp;O Working Group:</a:t>
            </a:r>
          </a:p>
          <a:p>
            <a:pPr lvl="1"/>
            <a:r>
              <a:rPr lang="en-US" dirty="0" smtClean="0"/>
              <a:t>Molly Phillips - mphillips@flmnh.ufl.edu</a:t>
            </a:r>
          </a:p>
          <a:p>
            <a:r>
              <a:rPr lang="en-US" dirty="0" smtClean="0"/>
              <a:t>Share your materials/initiatives/successes! We want to share what the community is doing and we will post on the </a:t>
            </a:r>
            <a:r>
              <a:rPr lang="en-US" dirty="0" err="1" smtClean="0"/>
              <a:t>BiodiversityLiteracy.com</a:t>
            </a:r>
            <a:r>
              <a:rPr lang="en-US" dirty="0" smtClean="0"/>
              <a:t> website</a:t>
            </a:r>
          </a:p>
          <a:p>
            <a:r>
              <a:rPr lang="en-US" dirty="0" smtClean="0"/>
              <a:t>Help us spread the word about collections in undergraduate education</a:t>
            </a:r>
          </a:p>
        </p:txBody>
      </p:sp>
      <p:grpSp>
        <p:nvGrpSpPr>
          <p:cNvPr id="5" name="Group 4"/>
          <p:cNvGrpSpPr/>
          <p:nvPr/>
        </p:nvGrpSpPr>
        <p:grpSpPr>
          <a:xfrm>
            <a:off x="43853" y="6061454"/>
            <a:ext cx="9056295" cy="734347"/>
            <a:chOff x="43853" y="6061454"/>
            <a:chExt cx="9056295" cy="734347"/>
          </a:xfrm>
        </p:grpSpPr>
        <p:sp>
          <p:nvSpPr>
            <p:cNvPr id="6" name="Rectangle 5"/>
            <p:cNvSpPr/>
            <p:nvPr/>
          </p:nvSpPr>
          <p:spPr>
            <a:xfrm>
              <a:off x="43853" y="6061454"/>
              <a:ext cx="9056295" cy="73434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616986" y="6184895"/>
              <a:ext cx="1213194" cy="542146"/>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77012" y="6227943"/>
              <a:ext cx="1473424" cy="455504"/>
            </a:xfrm>
            <a:prstGeom prst="rect">
              <a:avLst/>
            </a:prstGeom>
          </p:spPr>
        </p:pic>
        <p:pic>
          <p:nvPicPr>
            <p:cNvPr id="9" name="Picture 8"/>
            <p:cNvPicPr>
              <a:picLocks noChangeAspect="1"/>
            </p:cNvPicPr>
            <p:nvPr/>
          </p:nvPicPr>
          <p:blipFill>
            <a:blip r:embed="rId4"/>
            <a:stretch>
              <a:fillRect/>
            </a:stretch>
          </p:blipFill>
          <p:spPr>
            <a:xfrm>
              <a:off x="5894062" y="6088919"/>
              <a:ext cx="702968" cy="706882"/>
            </a:xfrm>
            <a:prstGeom prst="rect">
              <a:avLst/>
            </a:prstGeom>
          </p:spPr>
        </p:pic>
        <p:pic>
          <p:nvPicPr>
            <p:cNvPr id="10" name="Picture 9"/>
            <p:cNvPicPr>
              <a:picLocks noChangeAspect="1"/>
            </p:cNvPicPr>
            <p:nvPr/>
          </p:nvPicPr>
          <p:blipFill>
            <a:blip r:embed="rId5"/>
            <a:stretch>
              <a:fillRect/>
            </a:stretch>
          </p:blipFill>
          <p:spPr>
            <a:xfrm>
              <a:off x="3440324" y="6229637"/>
              <a:ext cx="716589" cy="405616"/>
            </a:xfrm>
            <a:prstGeom prst="rect">
              <a:avLst/>
            </a:prstGeom>
          </p:spPr>
        </p:pic>
        <p:pic>
          <p:nvPicPr>
            <p:cNvPr id="11" name="Picture 10"/>
            <p:cNvPicPr>
              <a:picLocks noChangeAspect="1"/>
            </p:cNvPicPr>
            <p:nvPr/>
          </p:nvPicPr>
          <p:blipFill>
            <a:blip r:embed="rId6"/>
            <a:stretch>
              <a:fillRect/>
            </a:stretch>
          </p:blipFill>
          <p:spPr>
            <a:xfrm>
              <a:off x="6557750" y="6229637"/>
              <a:ext cx="1570600" cy="471180"/>
            </a:xfrm>
            <a:prstGeom prst="rect">
              <a:avLst/>
            </a:prstGeom>
            <a:solidFill>
              <a:srgbClr val="FFFFFF"/>
            </a:solidFill>
            <a:ln>
              <a:noFill/>
            </a:ln>
          </p:spPr>
        </p:pic>
        <p:pic>
          <p:nvPicPr>
            <p:cNvPr id="12" name="Picture 11"/>
            <p:cNvPicPr>
              <a:picLocks noChangeAspect="1"/>
            </p:cNvPicPr>
            <p:nvPr/>
          </p:nvPicPr>
          <p:blipFill rotWithShape="1">
            <a:blip r:embed="rId7">
              <a:alphaModFix amt="83000"/>
            </a:blip>
            <a:srcRect l="18984" r="23408" b="15586"/>
            <a:stretch/>
          </p:blipFill>
          <p:spPr>
            <a:xfrm>
              <a:off x="44648" y="6136155"/>
              <a:ext cx="697730" cy="644064"/>
            </a:xfrm>
            <a:prstGeom prst="ellipse">
              <a:avLst/>
            </a:prstGeom>
            <a:ln>
              <a:noFill/>
            </a:ln>
            <a:effectLst>
              <a:softEdge rad="112500"/>
            </a:effectLst>
          </p:spPr>
        </p:pic>
        <p:pic>
          <p:nvPicPr>
            <p:cNvPr id="13" name="Picture 1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196713" y="6197683"/>
              <a:ext cx="801974" cy="507916"/>
            </a:xfrm>
            <a:prstGeom prst="rect">
              <a:avLst/>
            </a:prstGeom>
          </p:spPr>
        </p:pic>
        <p:pic>
          <p:nvPicPr>
            <p:cNvPr id="14" name="Picture 13"/>
            <p:cNvPicPr>
              <a:picLocks noChangeAspect="1"/>
            </p:cNvPicPr>
            <p:nvPr/>
          </p:nvPicPr>
          <p:blipFill rotWithShape="1">
            <a:blip r:embed="rId9"/>
            <a:srcRect l="-1033" t="422" r="85567" b="-422"/>
            <a:stretch/>
          </p:blipFill>
          <p:spPr>
            <a:xfrm>
              <a:off x="4917708" y="6162320"/>
              <a:ext cx="929522" cy="596375"/>
            </a:xfrm>
            <a:prstGeom prst="rect">
              <a:avLst/>
            </a:prstGeom>
          </p:spPr>
        </p:pic>
        <p:pic>
          <p:nvPicPr>
            <p:cNvPr id="15" name="Picture 14"/>
            <p:cNvPicPr>
              <a:picLocks noChangeAspect="1"/>
            </p:cNvPicPr>
            <p:nvPr/>
          </p:nvPicPr>
          <p:blipFill rotWithShape="1">
            <a:blip r:embed="rId10"/>
            <a:srcRect l="6667" t="7875" r="71983" b="7762"/>
            <a:stretch/>
          </p:blipFill>
          <p:spPr>
            <a:xfrm>
              <a:off x="4246801" y="6176159"/>
              <a:ext cx="581019" cy="538093"/>
            </a:xfrm>
            <a:prstGeom prst="rect">
              <a:avLst/>
            </a:prstGeom>
          </p:spPr>
        </p:pic>
      </p:grpSp>
    </p:spTree>
    <p:extLst>
      <p:ext uri="{BB962C8B-B14F-4D97-AF65-F5344CB8AC3E}">
        <p14:creationId xmlns:p14="http://schemas.microsoft.com/office/powerpoint/2010/main" val="1073330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AIM-UP! Network Participants</a:t>
            </a:r>
          </a:p>
          <a:p>
            <a:pPr marL="0" indent="0">
              <a:buNone/>
            </a:pPr>
            <a:r>
              <a:rPr lang="en-US" dirty="0" smtClean="0"/>
              <a:t>	J. </a:t>
            </a:r>
            <a:r>
              <a:rPr lang="en-US" dirty="0"/>
              <a:t>Cook, </a:t>
            </a:r>
            <a:r>
              <a:rPr lang="en-US" dirty="0" smtClean="0"/>
              <a:t>S .Edwards</a:t>
            </a:r>
            <a:r>
              <a:rPr lang="en-US" dirty="0"/>
              <a:t>, </a:t>
            </a:r>
            <a:r>
              <a:rPr lang="en-US" dirty="0" smtClean="0"/>
              <a:t>S. </a:t>
            </a:r>
            <a:r>
              <a:rPr lang="en-US" dirty="0" err="1"/>
              <a:t>Ickert</a:t>
            </a:r>
            <a:r>
              <a:rPr lang="en-US" dirty="0"/>
              <a:t>-Bond</a:t>
            </a:r>
            <a:r>
              <a:rPr lang="en-US" dirty="0" smtClean="0"/>
              <a:t>, and  E. Lacey (NSF #0956129 )</a:t>
            </a:r>
          </a:p>
          <a:p>
            <a:r>
              <a:rPr lang="en-US" dirty="0" err="1" smtClean="0"/>
              <a:t>iDigBio</a:t>
            </a:r>
            <a:r>
              <a:rPr lang="en-US" dirty="0" smtClean="0"/>
              <a:t> Education and Outreach Working Group , Small Collections Network, and </a:t>
            </a:r>
            <a:r>
              <a:rPr lang="en-US" dirty="0" err="1" smtClean="0"/>
              <a:t>WeDigBio</a:t>
            </a:r>
            <a:endParaRPr lang="en-US" dirty="0" smtClean="0"/>
          </a:p>
          <a:p>
            <a:pPr marL="0" indent="0">
              <a:buNone/>
            </a:pPr>
            <a:r>
              <a:rPr lang="en-US" dirty="0"/>
              <a:t>	</a:t>
            </a:r>
            <a:r>
              <a:rPr lang="en-US" dirty="0" smtClean="0"/>
              <a:t>L. Page, L. </a:t>
            </a:r>
            <a:r>
              <a:rPr lang="en-US" dirty="0" err="1" smtClean="0"/>
              <a:t>Fortés</a:t>
            </a:r>
            <a:r>
              <a:rPr lang="en-US" dirty="0" smtClean="0"/>
              <a:t>, B. McFadden, G. </a:t>
            </a:r>
            <a:r>
              <a:rPr lang="en-US" dirty="0" err="1" smtClean="0"/>
              <a:t>Riccardi</a:t>
            </a:r>
            <a:r>
              <a:rPr lang="en-US" dirty="0" smtClean="0"/>
              <a:t>, P. </a:t>
            </a:r>
            <a:r>
              <a:rPr lang="en-US" dirty="0" err="1" smtClean="0"/>
              <a:t>Soltis</a:t>
            </a:r>
            <a:r>
              <a:rPr lang="en-US" dirty="0" smtClean="0"/>
              <a:t> (NSF #</a:t>
            </a:r>
            <a:r>
              <a:rPr lang="en-US" dirty="0"/>
              <a:t>EF-</a:t>
            </a:r>
            <a:r>
              <a:rPr lang="en-US" dirty="0" smtClean="0"/>
              <a:t>1115210)</a:t>
            </a:r>
          </a:p>
          <a:p>
            <a:r>
              <a:rPr lang="en-US" dirty="0" smtClean="0"/>
              <a:t>QUBES </a:t>
            </a:r>
          </a:p>
          <a:p>
            <a:pPr marL="914400" lvl="2" indent="0">
              <a:buNone/>
            </a:pPr>
            <a:r>
              <a:rPr lang="en-US" dirty="0" smtClean="0"/>
              <a:t>NSF DBI #1346584</a:t>
            </a:r>
            <a:r>
              <a:rPr lang="en-US" dirty="0"/>
              <a:t>, </a:t>
            </a:r>
            <a:r>
              <a:rPr lang="en-US" dirty="0" smtClean="0"/>
              <a:t>DUE# </a:t>
            </a:r>
            <a:r>
              <a:rPr lang="en-US" dirty="0"/>
              <a:t>1446269, </a:t>
            </a:r>
            <a:r>
              <a:rPr lang="en-US" dirty="0" smtClean="0"/>
              <a:t>DUE# </a:t>
            </a:r>
            <a:r>
              <a:rPr lang="en-US" dirty="0"/>
              <a:t>1446258, and DUE </a:t>
            </a:r>
            <a:r>
              <a:rPr lang="en-US" dirty="0" smtClean="0"/>
              <a:t>#1446284</a:t>
            </a:r>
            <a:endParaRPr lang="en-US" dirty="0"/>
          </a:p>
          <a:p>
            <a:r>
              <a:rPr lang="en-US" dirty="0" err="1" smtClean="0"/>
              <a:t>Kurator</a:t>
            </a:r>
            <a:r>
              <a:rPr lang="en-US" dirty="0" smtClean="0"/>
              <a:t> </a:t>
            </a:r>
          </a:p>
          <a:p>
            <a:pPr marL="0" indent="0">
              <a:buNone/>
            </a:pPr>
            <a:r>
              <a:rPr lang="en-US" dirty="0" smtClean="0"/>
              <a:t>	J. </a:t>
            </a:r>
            <a:r>
              <a:rPr lang="en-US" dirty="0" err="1" smtClean="0"/>
              <a:t>Hanken</a:t>
            </a:r>
            <a:r>
              <a:rPr lang="en-US" dirty="0"/>
              <a:t> </a:t>
            </a:r>
            <a:r>
              <a:rPr lang="en-US" dirty="0" smtClean="0"/>
              <a:t>and B. </a:t>
            </a:r>
            <a:r>
              <a:rPr lang="en-US" dirty="0" err="1" smtClean="0"/>
              <a:t>Ludaescher</a:t>
            </a:r>
            <a:r>
              <a:rPr lang="en-US" dirty="0" smtClean="0"/>
              <a:t> (NSF DBI #1356438 and DBI #1356751)</a:t>
            </a:r>
            <a:endParaRPr lang="en-US" dirty="0"/>
          </a:p>
          <a:p>
            <a:r>
              <a:rPr lang="en-US" dirty="0" err="1" smtClean="0"/>
              <a:t>CollectionsWeb</a:t>
            </a:r>
            <a:endParaRPr lang="en-US" dirty="0"/>
          </a:p>
          <a:p>
            <a:pPr marL="457200" lvl="1" indent="0">
              <a:buNone/>
            </a:pPr>
            <a:r>
              <a:rPr lang="en-US" dirty="0" smtClean="0"/>
              <a:t>	L.A. Prather, H. Bart, M. Blackwell, and J. Woolley ( NSF #0639214)</a:t>
            </a:r>
          </a:p>
          <a:p>
            <a:r>
              <a:rPr lang="en-US" dirty="0" smtClean="0"/>
              <a:t>Biodiversity Collections Network (</a:t>
            </a:r>
            <a:r>
              <a:rPr lang="en-US" dirty="0" err="1" smtClean="0"/>
              <a:t>BCoN</a:t>
            </a:r>
            <a:r>
              <a:rPr lang="en-US" dirty="0" smtClean="0"/>
              <a:t>)</a:t>
            </a:r>
          </a:p>
          <a:p>
            <a:pPr marL="457200" lvl="3" indent="0">
              <a:buNone/>
            </a:pPr>
            <a:r>
              <a:rPr lang="en-US" dirty="0" smtClean="0"/>
              <a:t>	R. O’Grady and  A. Bentley,  </a:t>
            </a:r>
            <a:r>
              <a:rPr lang="en-US" dirty="0"/>
              <a:t>NSF DBI </a:t>
            </a:r>
            <a:r>
              <a:rPr lang="en-US" dirty="0" smtClean="0"/>
              <a:t>#144178</a:t>
            </a:r>
          </a:p>
          <a:p>
            <a:endParaRPr lang="en-US" dirty="0"/>
          </a:p>
        </p:txBody>
      </p:sp>
      <p:grpSp>
        <p:nvGrpSpPr>
          <p:cNvPr id="13" name="Group 12"/>
          <p:cNvGrpSpPr/>
          <p:nvPr/>
        </p:nvGrpSpPr>
        <p:grpSpPr>
          <a:xfrm>
            <a:off x="43853" y="6061454"/>
            <a:ext cx="9056295" cy="734347"/>
            <a:chOff x="43853" y="6061454"/>
            <a:chExt cx="9056295" cy="734347"/>
          </a:xfrm>
        </p:grpSpPr>
        <p:sp>
          <p:nvSpPr>
            <p:cNvPr id="14" name="Rectangle 13"/>
            <p:cNvSpPr/>
            <p:nvPr/>
          </p:nvSpPr>
          <p:spPr>
            <a:xfrm>
              <a:off x="43853" y="6061454"/>
              <a:ext cx="9056295" cy="73434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stretch>
              <a:fillRect/>
            </a:stretch>
          </p:blipFill>
          <p:spPr>
            <a:xfrm>
              <a:off x="753033" y="6184895"/>
              <a:ext cx="1213194" cy="542146"/>
            </a:xfrm>
            <a:prstGeom prst="rect">
              <a:avLst/>
            </a:prstGeom>
          </p:spPr>
        </p:pic>
        <p:pic>
          <p:nvPicPr>
            <p:cNvPr id="16" name="Picture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62994" y="6227943"/>
              <a:ext cx="1473424" cy="455504"/>
            </a:xfrm>
            <a:prstGeom prst="rect">
              <a:avLst/>
            </a:prstGeom>
          </p:spPr>
        </p:pic>
        <p:pic>
          <p:nvPicPr>
            <p:cNvPr id="17" name="Picture 16"/>
            <p:cNvPicPr>
              <a:picLocks noChangeAspect="1"/>
            </p:cNvPicPr>
            <p:nvPr/>
          </p:nvPicPr>
          <p:blipFill>
            <a:blip r:embed="rId4"/>
            <a:stretch>
              <a:fillRect/>
            </a:stretch>
          </p:blipFill>
          <p:spPr>
            <a:xfrm>
              <a:off x="5580470" y="6088919"/>
              <a:ext cx="702968" cy="706882"/>
            </a:xfrm>
            <a:prstGeom prst="rect">
              <a:avLst/>
            </a:prstGeom>
          </p:spPr>
        </p:pic>
        <p:pic>
          <p:nvPicPr>
            <p:cNvPr id="18" name="Picture 17"/>
            <p:cNvPicPr>
              <a:picLocks noChangeAspect="1"/>
            </p:cNvPicPr>
            <p:nvPr/>
          </p:nvPicPr>
          <p:blipFill>
            <a:blip r:embed="rId5"/>
            <a:stretch>
              <a:fillRect/>
            </a:stretch>
          </p:blipFill>
          <p:spPr>
            <a:xfrm>
              <a:off x="3676241" y="6229637"/>
              <a:ext cx="716589" cy="405616"/>
            </a:xfrm>
            <a:prstGeom prst="rect">
              <a:avLst/>
            </a:prstGeom>
          </p:spPr>
        </p:pic>
        <p:pic>
          <p:nvPicPr>
            <p:cNvPr id="19" name="Picture 18"/>
            <p:cNvPicPr>
              <a:picLocks noChangeAspect="1"/>
            </p:cNvPicPr>
            <p:nvPr/>
          </p:nvPicPr>
          <p:blipFill>
            <a:blip r:embed="rId6"/>
            <a:stretch>
              <a:fillRect/>
            </a:stretch>
          </p:blipFill>
          <p:spPr>
            <a:xfrm>
              <a:off x="6380205" y="6184895"/>
              <a:ext cx="1719740" cy="515922"/>
            </a:xfrm>
            <a:prstGeom prst="rect">
              <a:avLst/>
            </a:prstGeom>
            <a:solidFill>
              <a:srgbClr val="FFFFFF"/>
            </a:solidFill>
            <a:ln>
              <a:noFill/>
            </a:ln>
          </p:spPr>
        </p:pic>
        <p:pic>
          <p:nvPicPr>
            <p:cNvPr id="20" name="Picture 19"/>
            <p:cNvPicPr>
              <a:picLocks noChangeAspect="1"/>
            </p:cNvPicPr>
            <p:nvPr/>
          </p:nvPicPr>
          <p:blipFill rotWithShape="1">
            <a:blip r:embed="rId7">
              <a:alphaModFix amt="83000"/>
            </a:blip>
            <a:srcRect l="18984" r="23408" b="15586"/>
            <a:stretch/>
          </p:blipFill>
          <p:spPr>
            <a:xfrm>
              <a:off x="66176" y="6136155"/>
              <a:ext cx="697730" cy="644064"/>
            </a:xfrm>
            <a:prstGeom prst="ellipse">
              <a:avLst/>
            </a:prstGeom>
            <a:ln>
              <a:noFill/>
            </a:ln>
            <a:effectLst>
              <a:softEdge rad="112500"/>
            </a:effectLst>
          </p:spPr>
        </p:pic>
        <p:pic>
          <p:nvPicPr>
            <p:cNvPr id="21" name="Picture 2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196713" y="6197683"/>
              <a:ext cx="801974" cy="507916"/>
            </a:xfrm>
            <a:prstGeom prst="rect">
              <a:avLst/>
            </a:prstGeom>
          </p:spPr>
        </p:pic>
        <p:pic>
          <p:nvPicPr>
            <p:cNvPr id="22" name="Picture 21"/>
            <p:cNvPicPr>
              <a:picLocks noChangeAspect="1"/>
            </p:cNvPicPr>
            <p:nvPr/>
          </p:nvPicPr>
          <p:blipFill rotWithShape="1">
            <a:blip r:embed="rId9"/>
            <a:srcRect l="-1033" t="422" r="85567" b="-422"/>
            <a:stretch/>
          </p:blipFill>
          <p:spPr>
            <a:xfrm>
              <a:off x="4532653" y="6162320"/>
              <a:ext cx="929522" cy="596375"/>
            </a:xfrm>
            <a:prstGeom prst="rect">
              <a:avLst/>
            </a:prstGeom>
          </p:spPr>
        </p:pic>
      </p:grpSp>
    </p:spTree>
    <p:extLst>
      <p:ext uri="{BB962C8B-B14F-4D97-AF65-F5344CB8AC3E}">
        <p14:creationId xmlns:p14="http://schemas.microsoft.com/office/powerpoint/2010/main" val="3574907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600" dirty="0" smtClean="0"/>
              <a:t>Collections are ideally and uniquely poised to address </a:t>
            </a:r>
            <a:r>
              <a:rPr lang="en-US" sz="2600" i="1" dirty="0" smtClean="0"/>
              <a:t>vision and Change* </a:t>
            </a:r>
            <a:r>
              <a:rPr lang="en-US" sz="2600" dirty="0" smtClean="0"/>
              <a:t>recommendations!</a:t>
            </a:r>
          </a:p>
        </p:txBody>
      </p:sp>
      <p:grpSp>
        <p:nvGrpSpPr>
          <p:cNvPr id="6" name="Group 5"/>
          <p:cNvGrpSpPr/>
          <p:nvPr/>
        </p:nvGrpSpPr>
        <p:grpSpPr>
          <a:xfrm>
            <a:off x="419100" y="1635801"/>
            <a:ext cx="8305800" cy="3809286"/>
            <a:chOff x="228600" y="1576383"/>
            <a:chExt cx="8686800" cy="4214817"/>
          </a:xfrm>
        </p:grpSpPr>
        <p:pic>
          <p:nvPicPr>
            <p:cNvPr id="7" name="Picture 6"/>
            <p:cNvPicPr>
              <a:picLocks noChangeAspect="1"/>
            </p:cNvPicPr>
            <p:nvPr/>
          </p:nvPicPr>
          <p:blipFill>
            <a:blip r:embed="rId3"/>
            <a:stretch>
              <a:fillRect/>
            </a:stretch>
          </p:blipFill>
          <p:spPr>
            <a:xfrm>
              <a:off x="4038600" y="2743200"/>
              <a:ext cx="2286000" cy="3048000"/>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228600" y="1600200"/>
              <a:ext cx="1828800" cy="2438400"/>
            </a:xfrm>
            <a:prstGeom prst="rect">
              <a:avLst/>
            </a:prstGeom>
            <a:ln>
              <a:solidFill>
                <a:schemeClr val="tx1"/>
              </a:solidFill>
            </a:ln>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8600" y="3962400"/>
              <a:ext cx="1752600" cy="1828800"/>
            </a:xfrm>
            <a:prstGeom prst="rect">
              <a:avLst/>
            </a:prstGeom>
            <a:ln>
              <a:solidFill>
                <a:schemeClr val="tx1"/>
              </a:solidFill>
            </a:ln>
          </p:spPr>
        </p:pic>
        <p:pic>
          <p:nvPicPr>
            <p:cNvPr id="10" name="Picture 9"/>
            <p:cNvPicPr>
              <a:picLocks noChangeAspect="1"/>
            </p:cNvPicPr>
            <p:nvPr/>
          </p:nvPicPr>
          <p:blipFill rotWithShape="1">
            <a:blip r:embed="rId6"/>
            <a:srcRect l="4895" r="6201"/>
            <a:stretch/>
          </p:blipFill>
          <p:spPr>
            <a:xfrm>
              <a:off x="6286745" y="3573677"/>
              <a:ext cx="2628655" cy="2217523"/>
            </a:xfrm>
            <a:prstGeom prst="rect">
              <a:avLst/>
            </a:prstGeom>
            <a:ln>
              <a:solidFill>
                <a:schemeClr val="tx1"/>
              </a:solidFill>
            </a:ln>
          </p:spPr>
        </p:pic>
        <p:pic>
          <p:nvPicPr>
            <p:cNvPr id="11" name="Picture 10"/>
            <p:cNvPicPr>
              <a:picLocks noChangeAspect="1"/>
            </p:cNvPicPr>
            <p:nvPr/>
          </p:nvPicPr>
          <p:blipFill rotWithShape="1">
            <a:blip r:embed="rId7"/>
            <a:srcRect t="4891" b="4886"/>
            <a:stretch/>
          </p:blipFill>
          <p:spPr>
            <a:xfrm>
              <a:off x="1981200" y="3276600"/>
              <a:ext cx="2133600" cy="2514600"/>
            </a:xfrm>
            <a:prstGeom prst="rect">
              <a:avLst/>
            </a:prstGeom>
            <a:ln>
              <a:solidFill>
                <a:schemeClr val="tx1"/>
              </a:solidFill>
            </a:ln>
          </p:spPr>
        </p:pic>
        <p:pic>
          <p:nvPicPr>
            <p:cNvPr id="12" name="Picture 11"/>
            <p:cNvPicPr>
              <a:picLocks noChangeAspect="1"/>
            </p:cNvPicPr>
            <p:nvPr/>
          </p:nvPicPr>
          <p:blipFill rotWithShape="1">
            <a:blip r:embed="rId8"/>
            <a:srcRect t="5650" r="7368"/>
            <a:stretch/>
          </p:blipFill>
          <p:spPr>
            <a:xfrm>
              <a:off x="6303729" y="1576383"/>
              <a:ext cx="2611671" cy="1995088"/>
            </a:xfrm>
            <a:prstGeom prst="rect">
              <a:avLst/>
            </a:prstGeom>
            <a:ln>
              <a:solidFill>
                <a:schemeClr val="tx1"/>
              </a:solidFill>
            </a:ln>
          </p:spPr>
        </p:pic>
        <p:pic>
          <p:nvPicPr>
            <p:cNvPr id="13" name="Picture 12"/>
            <p:cNvPicPr>
              <a:picLocks noChangeAspect="1"/>
            </p:cNvPicPr>
            <p:nvPr/>
          </p:nvPicPr>
          <p:blipFill rotWithShape="1">
            <a:blip r:embed="rId9"/>
            <a:srcRect r="992"/>
            <a:stretch/>
          </p:blipFill>
          <p:spPr>
            <a:xfrm>
              <a:off x="4089400" y="1600200"/>
              <a:ext cx="2213023" cy="1676400"/>
            </a:xfrm>
            <a:prstGeom prst="rect">
              <a:avLst/>
            </a:prstGeom>
            <a:ln>
              <a:solidFill>
                <a:schemeClr val="tx1"/>
              </a:solidFill>
            </a:ln>
          </p:spPr>
        </p:pic>
        <p:pic>
          <p:nvPicPr>
            <p:cNvPr id="14" name="Picture 13"/>
            <p:cNvPicPr>
              <a:picLocks noChangeAspect="1"/>
            </p:cNvPicPr>
            <p:nvPr/>
          </p:nvPicPr>
          <p:blipFill rotWithShape="1">
            <a:blip r:embed="rId10"/>
            <a:srcRect l="17726" t="4597" r="3495" b="2511"/>
            <a:stretch/>
          </p:blipFill>
          <p:spPr>
            <a:xfrm>
              <a:off x="1981200" y="1600200"/>
              <a:ext cx="2131918" cy="1905000"/>
            </a:xfrm>
            <a:prstGeom prst="rect">
              <a:avLst/>
            </a:prstGeom>
            <a:ln>
              <a:solidFill>
                <a:schemeClr val="tx1"/>
              </a:solidFill>
            </a:ln>
          </p:spPr>
        </p:pic>
      </p:grpSp>
      <p:sp>
        <p:nvSpPr>
          <p:cNvPr id="15" name="TextBox 14"/>
          <p:cNvSpPr txBox="1"/>
          <p:nvPr/>
        </p:nvSpPr>
        <p:spPr>
          <a:xfrm>
            <a:off x="3552114" y="6064519"/>
            <a:ext cx="5554213" cy="738664"/>
          </a:xfrm>
          <a:prstGeom prst="rect">
            <a:avLst/>
          </a:prstGeom>
          <a:noFill/>
        </p:spPr>
        <p:txBody>
          <a:bodyPr wrap="square" rtlCol="0">
            <a:spAutoFit/>
          </a:bodyPr>
          <a:lstStyle/>
          <a:p>
            <a:r>
              <a:rPr lang="en-US" sz="1400" dirty="0" smtClean="0">
                <a:solidFill>
                  <a:srgbClr val="FFFFFF"/>
                </a:solidFill>
              </a:rPr>
              <a:t>*Brewer</a:t>
            </a:r>
            <a:r>
              <a:rPr lang="en-US" sz="1400" dirty="0">
                <a:solidFill>
                  <a:srgbClr val="FFFFFF"/>
                </a:solidFill>
              </a:rPr>
              <a:t>, Carol A., and Diane Smith. "Vision and change in undergraduate biology education: a call to action." </a:t>
            </a:r>
            <a:r>
              <a:rPr lang="en-US" sz="1400" i="1" dirty="0">
                <a:solidFill>
                  <a:srgbClr val="FFFFFF"/>
                </a:solidFill>
              </a:rPr>
              <a:t>American </a:t>
            </a:r>
            <a:r>
              <a:rPr lang="en-US" sz="1400" i="1" dirty="0"/>
              <a:t>Association for the Advancement of Science, Washington, DC</a:t>
            </a:r>
            <a:r>
              <a:rPr lang="en-US" sz="1400" dirty="0"/>
              <a:t> (2011).</a:t>
            </a:r>
          </a:p>
        </p:txBody>
      </p:sp>
    </p:spTree>
    <p:extLst>
      <p:ext uri="{BB962C8B-B14F-4D97-AF65-F5344CB8AC3E}">
        <p14:creationId xmlns:p14="http://schemas.microsoft.com/office/powerpoint/2010/main" val="3384017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863" y="274638"/>
            <a:ext cx="8525071" cy="1143000"/>
          </a:xfrm>
        </p:spPr>
        <p:txBody>
          <a:bodyPr/>
          <a:lstStyle/>
          <a:p>
            <a:pPr marL="0" lvl="1" indent="0">
              <a:lnSpc>
                <a:spcPct val="120000"/>
              </a:lnSpc>
              <a:spcBef>
                <a:spcPts val="0"/>
              </a:spcBef>
              <a:spcAft>
                <a:spcPts val="0"/>
              </a:spcAft>
            </a:pPr>
            <a:r>
              <a:rPr lang="en-US" sz="3000" dirty="0">
                <a:solidFill>
                  <a:srgbClr val="FFFFFF"/>
                </a:solidFill>
                <a:latin typeface="+mj-lt"/>
              </a:rPr>
              <a:t>CORE COMPETENCIES AND STUDENTS WORKING WITH COLLECTIONS AND COLLECTION BASED </a:t>
            </a:r>
            <a:r>
              <a:rPr lang="en-US" sz="3000" dirty="0" smtClean="0">
                <a:solidFill>
                  <a:srgbClr val="FFFFFF"/>
                </a:solidFill>
                <a:latin typeface="+mj-lt"/>
              </a:rPr>
              <a:t>DATA*:</a:t>
            </a:r>
            <a:endParaRPr lang="en-US" sz="3000" dirty="0">
              <a:solidFill>
                <a:srgbClr val="FFFFFF"/>
              </a:solidFill>
              <a:latin typeface="+mj-lt"/>
            </a:endParaRPr>
          </a:p>
        </p:txBody>
      </p:sp>
      <p:sp>
        <p:nvSpPr>
          <p:cNvPr id="4" name="Content Placeholder 3"/>
          <p:cNvSpPr>
            <a:spLocks noGrp="1"/>
          </p:cNvSpPr>
          <p:nvPr>
            <p:ph sz="quarter" idx="13"/>
          </p:nvPr>
        </p:nvSpPr>
        <p:spPr/>
        <p:txBody>
          <a:bodyPr>
            <a:normAutofit/>
          </a:bodyPr>
          <a:lstStyle/>
          <a:p>
            <a:pPr marL="752475" lvl="1" indent="-342900">
              <a:lnSpc>
                <a:spcPct val="120000"/>
              </a:lnSpc>
              <a:spcBef>
                <a:spcPts val="0"/>
              </a:spcBef>
              <a:spcAft>
                <a:spcPts val="0"/>
              </a:spcAft>
              <a:buClrTx/>
              <a:buFont typeface="+mj-lt"/>
              <a:buAutoNum type="arabicPeriod"/>
            </a:pPr>
            <a:r>
              <a:rPr lang="en-US" sz="1800" dirty="0" smtClean="0"/>
              <a:t>AUTHENTICALLY ENGAGE IN INQUIRY-BASED LEARNING</a:t>
            </a:r>
          </a:p>
          <a:p>
            <a:pPr marL="1209675" lvl="3" indent="-342900">
              <a:lnSpc>
                <a:spcPct val="120000"/>
              </a:lnSpc>
              <a:spcBef>
                <a:spcPts val="0"/>
              </a:spcBef>
              <a:spcAft>
                <a:spcPts val="0"/>
              </a:spcAft>
              <a:buClrTx/>
            </a:pPr>
            <a:r>
              <a:rPr lang="en-US" sz="1800" dirty="0" smtClean="0"/>
              <a:t>DATA IS EXPERIENTIAL, ITERATIVE AND VERIFIABLE</a:t>
            </a:r>
          </a:p>
          <a:p>
            <a:pPr marL="752475" lvl="1" indent="-342900">
              <a:lnSpc>
                <a:spcPct val="120000"/>
              </a:lnSpc>
              <a:spcBef>
                <a:spcPts val="0"/>
              </a:spcBef>
              <a:spcAft>
                <a:spcPts val="0"/>
              </a:spcAft>
              <a:buClrTx/>
              <a:buFont typeface="+mj-lt"/>
              <a:buAutoNum type="arabicPeriod"/>
            </a:pPr>
            <a:r>
              <a:rPr lang="en-US" sz="1800" dirty="0" smtClean="0"/>
              <a:t>EXPERIENCE THE DATA LIFECYCLE THROUGH THE CURATION CONTINUUM</a:t>
            </a:r>
          </a:p>
          <a:p>
            <a:pPr marL="752475" lvl="1" indent="-342900">
              <a:lnSpc>
                <a:spcPct val="120000"/>
              </a:lnSpc>
              <a:spcBef>
                <a:spcPts val="0"/>
              </a:spcBef>
              <a:spcAft>
                <a:spcPts val="0"/>
              </a:spcAft>
              <a:buClrTx/>
              <a:buFont typeface="+mj-lt"/>
              <a:buAutoNum type="arabicPeriod"/>
            </a:pPr>
            <a:r>
              <a:rPr lang="en-US" sz="1800" dirty="0" smtClean="0"/>
              <a:t>INVESTIGATE COMPLEX AND CHANGING SYSTEMS USING MODELING AND SIMULATION</a:t>
            </a:r>
          </a:p>
          <a:p>
            <a:pPr marL="752475" lvl="1" indent="-342900">
              <a:lnSpc>
                <a:spcPct val="120000"/>
              </a:lnSpc>
              <a:spcBef>
                <a:spcPts val="0"/>
              </a:spcBef>
              <a:spcAft>
                <a:spcPts val="0"/>
              </a:spcAft>
              <a:buClrTx/>
              <a:buFont typeface="+mj-lt"/>
              <a:buAutoNum type="arabicPeriod"/>
            </a:pPr>
            <a:r>
              <a:rPr lang="en-US" sz="1800" dirty="0" smtClean="0"/>
              <a:t>PRACTICE INTERDISCIPLINARY  SCIENCE</a:t>
            </a:r>
          </a:p>
          <a:p>
            <a:pPr marL="752475" lvl="1" indent="-342900">
              <a:lnSpc>
                <a:spcPct val="120000"/>
              </a:lnSpc>
              <a:spcBef>
                <a:spcPts val="0"/>
              </a:spcBef>
              <a:spcAft>
                <a:spcPts val="0"/>
              </a:spcAft>
              <a:buClrTx/>
              <a:buFont typeface="+mj-lt"/>
              <a:buAutoNum type="arabicPeriod"/>
            </a:pPr>
            <a:r>
              <a:rPr lang="en-US" sz="1800" dirty="0" smtClean="0"/>
              <a:t>WORK COLLABORATIVELY WITH A NETWORK OF SCIENTISTS “MODELING” COMMUNICATION</a:t>
            </a:r>
          </a:p>
          <a:p>
            <a:pPr marL="752475">
              <a:lnSpc>
                <a:spcPct val="120000"/>
              </a:lnSpc>
              <a:spcBef>
                <a:spcPts val="0"/>
              </a:spcBef>
              <a:spcAft>
                <a:spcPts val="0"/>
              </a:spcAft>
              <a:buClrTx/>
              <a:buFont typeface="+mj-lt"/>
              <a:buAutoNum type="arabicPeriod" startAt="6"/>
            </a:pPr>
            <a:r>
              <a:rPr lang="en-US" sz="1800" dirty="0" smtClean="0"/>
              <a:t>WORK AT THE INTERFACE OF SCIENCE AND SOCIETY</a:t>
            </a:r>
          </a:p>
          <a:p>
            <a:pPr marL="1209675" lvl="2" indent="-342900">
              <a:lnSpc>
                <a:spcPct val="120000"/>
              </a:lnSpc>
              <a:spcBef>
                <a:spcPts val="0"/>
              </a:spcBef>
              <a:spcAft>
                <a:spcPts val="0"/>
              </a:spcAft>
              <a:buClrTx/>
            </a:pPr>
            <a:r>
              <a:rPr lang="en-US" sz="1800" dirty="0" smtClean="0"/>
              <a:t>DATA IS PLACE-BASED AND CULTURALLY RELEVANT</a:t>
            </a:r>
          </a:p>
          <a:p>
            <a:pPr marL="409575" lvl="1" indent="0">
              <a:lnSpc>
                <a:spcPct val="120000"/>
              </a:lnSpc>
              <a:spcBef>
                <a:spcPts val="0"/>
              </a:spcBef>
              <a:spcAft>
                <a:spcPts val="0"/>
              </a:spcAft>
              <a:buNone/>
            </a:pPr>
            <a:endParaRPr lang="en-US" dirty="0"/>
          </a:p>
        </p:txBody>
      </p:sp>
      <p:sp>
        <p:nvSpPr>
          <p:cNvPr id="5" name="TextBox 4"/>
          <p:cNvSpPr txBox="1"/>
          <p:nvPr/>
        </p:nvSpPr>
        <p:spPr>
          <a:xfrm>
            <a:off x="3552114" y="6064519"/>
            <a:ext cx="5554213" cy="738664"/>
          </a:xfrm>
          <a:prstGeom prst="rect">
            <a:avLst/>
          </a:prstGeom>
          <a:noFill/>
        </p:spPr>
        <p:txBody>
          <a:bodyPr wrap="square" rtlCol="0">
            <a:spAutoFit/>
          </a:bodyPr>
          <a:lstStyle/>
          <a:p>
            <a:r>
              <a:rPr lang="en-US" sz="1400" dirty="0" smtClean="0">
                <a:solidFill>
                  <a:srgbClr val="FFFFFF"/>
                </a:solidFill>
              </a:rPr>
              <a:t>*Brewer</a:t>
            </a:r>
            <a:r>
              <a:rPr lang="en-US" sz="1400" dirty="0">
                <a:solidFill>
                  <a:srgbClr val="FFFFFF"/>
                </a:solidFill>
              </a:rPr>
              <a:t>, Carol A., and Diane Smith. "Vision and change in undergraduate biology education: a call to action." </a:t>
            </a:r>
            <a:r>
              <a:rPr lang="en-US" sz="1400" i="1" dirty="0">
                <a:solidFill>
                  <a:srgbClr val="FFFFFF"/>
                </a:solidFill>
              </a:rPr>
              <a:t>American </a:t>
            </a:r>
            <a:r>
              <a:rPr lang="en-US" sz="1400" i="1" dirty="0"/>
              <a:t>Association for the Advancement of Science, Washington, DC</a:t>
            </a:r>
            <a:r>
              <a:rPr lang="en-US" sz="1400" dirty="0"/>
              <a:t> (2011).</a:t>
            </a:r>
          </a:p>
        </p:txBody>
      </p:sp>
    </p:spTree>
    <p:extLst>
      <p:ext uri="{BB962C8B-B14F-4D97-AF65-F5344CB8AC3E}">
        <p14:creationId xmlns:p14="http://schemas.microsoft.com/office/powerpoint/2010/main" val="4103404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Vision and Change</a:t>
            </a:r>
            <a:r>
              <a:rPr lang="en-US" dirty="0" smtClean="0"/>
              <a:t>* </a:t>
            </a:r>
            <a:br>
              <a:rPr lang="en-US" dirty="0" smtClean="0"/>
            </a:br>
            <a:r>
              <a:rPr lang="en-US" dirty="0" smtClean="0"/>
              <a:t>Strategies for Change Action Item</a:t>
            </a:r>
            <a:endParaRPr lang="en-US" dirty="0"/>
          </a:p>
        </p:txBody>
      </p:sp>
      <p:sp>
        <p:nvSpPr>
          <p:cNvPr id="3" name="Content Placeholder 2"/>
          <p:cNvSpPr>
            <a:spLocks noGrp="1"/>
          </p:cNvSpPr>
          <p:nvPr>
            <p:ph sz="quarter" idx="13"/>
          </p:nvPr>
        </p:nvSpPr>
        <p:spPr>
          <a:xfrm>
            <a:off x="609600" y="1428848"/>
            <a:ext cx="7924800" cy="4114800"/>
          </a:xfrm>
        </p:spPr>
        <p:txBody>
          <a:bodyPr>
            <a:normAutofit/>
          </a:bodyPr>
          <a:lstStyle/>
          <a:p>
            <a:pPr marL="0" indent="0">
              <a:buNone/>
            </a:pPr>
            <a:r>
              <a:rPr lang="en-US" sz="2800" dirty="0" smtClean="0"/>
              <a:t>“ </a:t>
            </a:r>
            <a:r>
              <a:rPr lang="en-US" sz="2800" dirty="0"/>
              <a:t>Faculty must engage in regular conversations and peer-to-peer mentoring about teaching and learning, and improve, test, and share their own understanding of how students learn. </a:t>
            </a:r>
            <a:r>
              <a:rPr lang="en-US" sz="2800" dirty="0" smtClean="0"/>
              <a:t>“</a:t>
            </a:r>
            <a:endParaRPr lang="en-US" sz="2800" dirty="0"/>
          </a:p>
          <a:p>
            <a:endParaRPr lang="en-US" dirty="0"/>
          </a:p>
        </p:txBody>
      </p:sp>
      <p:pic>
        <p:nvPicPr>
          <p:cNvPr id="5" name="Picture 4" descr="NANSH_workshop_Botany2014.JPG"/>
          <p:cNvPicPr>
            <a:picLocks noChangeAspect="1"/>
          </p:cNvPicPr>
          <p:nvPr/>
        </p:nvPicPr>
        <p:blipFill>
          <a:blip r:embed="rId2"/>
          <a:stretch>
            <a:fillRect/>
          </a:stretch>
        </p:blipFill>
        <p:spPr>
          <a:xfrm>
            <a:off x="2990104" y="3266861"/>
            <a:ext cx="3253004" cy="2027980"/>
          </a:xfrm>
          <a:prstGeom prst="rect">
            <a:avLst/>
          </a:prstGeom>
          <a:ln>
            <a:solidFill>
              <a:schemeClr val="tx1"/>
            </a:solidFill>
          </a:ln>
        </p:spPr>
      </p:pic>
      <p:sp>
        <p:nvSpPr>
          <p:cNvPr id="6" name="TextBox 5"/>
          <p:cNvSpPr txBox="1"/>
          <p:nvPr/>
        </p:nvSpPr>
        <p:spPr>
          <a:xfrm>
            <a:off x="2710240" y="5358982"/>
            <a:ext cx="3930170" cy="369332"/>
          </a:xfrm>
          <a:prstGeom prst="rect">
            <a:avLst/>
          </a:prstGeom>
          <a:noFill/>
        </p:spPr>
        <p:txBody>
          <a:bodyPr wrap="none" rtlCol="0">
            <a:spAutoFit/>
          </a:bodyPr>
          <a:lstStyle/>
          <a:p>
            <a:r>
              <a:rPr lang="en-US" dirty="0" smtClean="0"/>
              <a:t>Small Collection Symposium, Boise, ID 2014</a:t>
            </a:r>
            <a:endParaRPr lang="en-US" dirty="0"/>
          </a:p>
        </p:txBody>
      </p:sp>
      <p:sp>
        <p:nvSpPr>
          <p:cNvPr id="8" name="TextBox 7"/>
          <p:cNvSpPr txBox="1"/>
          <p:nvPr/>
        </p:nvSpPr>
        <p:spPr>
          <a:xfrm>
            <a:off x="3552114" y="6064519"/>
            <a:ext cx="5554213" cy="738664"/>
          </a:xfrm>
          <a:prstGeom prst="rect">
            <a:avLst/>
          </a:prstGeom>
          <a:noFill/>
        </p:spPr>
        <p:txBody>
          <a:bodyPr wrap="square" rtlCol="0">
            <a:spAutoFit/>
          </a:bodyPr>
          <a:lstStyle/>
          <a:p>
            <a:r>
              <a:rPr lang="en-US" sz="1400" dirty="0" smtClean="0">
                <a:solidFill>
                  <a:srgbClr val="FFFFFF"/>
                </a:solidFill>
              </a:rPr>
              <a:t>*Brewer</a:t>
            </a:r>
            <a:r>
              <a:rPr lang="en-US" sz="1400" dirty="0">
                <a:solidFill>
                  <a:srgbClr val="FFFFFF"/>
                </a:solidFill>
              </a:rPr>
              <a:t>, Carol A., and Diane Smith. "Vision and change in undergraduate biology education: a call to action." </a:t>
            </a:r>
            <a:r>
              <a:rPr lang="en-US" sz="1400" i="1" dirty="0">
                <a:solidFill>
                  <a:srgbClr val="FFFFFF"/>
                </a:solidFill>
              </a:rPr>
              <a:t>American </a:t>
            </a:r>
            <a:r>
              <a:rPr lang="en-US" sz="1400" i="1" dirty="0"/>
              <a:t>Association for the Advancement of Science, Washington, DC</a:t>
            </a:r>
            <a:r>
              <a:rPr lang="en-US" sz="1400" dirty="0"/>
              <a:t> (2011).</a:t>
            </a:r>
          </a:p>
        </p:txBody>
      </p:sp>
    </p:spTree>
    <p:extLst>
      <p:ext uri="{BB962C8B-B14F-4D97-AF65-F5344CB8AC3E}">
        <p14:creationId xmlns:p14="http://schemas.microsoft.com/office/powerpoint/2010/main" val="142803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Networks use a Community of practice model*</a:t>
            </a:r>
            <a:endParaRPr lang="en-US" dirty="0"/>
          </a:p>
        </p:txBody>
      </p:sp>
      <p:sp>
        <p:nvSpPr>
          <p:cNvPr id="3" name="Content Placeholder 2"/>
          <p:cNvSpPr>
            <a:spLocks noGrp="1"/>
          </p:cNvSpPr>
          <p:nvPr>
            <p:ph sz="quarter" idx="13"/>
          </p:nvPr>
        </p:nvSpPr>
        <p:spPr/>
        <p:txBody>
          <a:bodyPr/>
          <a:lstStyle/>
          <a:p>
            <a:pPr>
              <a:buClr>
                <a:schemeClr val="tx1"/>
              </a:buClr>
            </a:pPr>
            <a:r>
              <a:rPr lang="en-US" sz="1800" dirty="0" smtClean="0">
                <a:solidFill>
                  <a:srgbClr val="FFFFFF"/>
                </a:solidFill>
              </a:rPr>
              <a:t>COMMUNITIES THROUGH WHICH INDIVIDUALS DEVELOP AND SHARE THE CAPACITY TO CREATE AND USE KNOWLEDGE </a:t>
            </a:r>
          </a:p>
          <a:p>
            <a:pPr lvl="1">
              <a:buClr>
                <a:schemeClr val="tx1"/>
              </a:buClr>
            </a:pPr>
            <a:r>
              <a:rPr lang="en-US" sz="1800" dirty="0" smtClean="0">
                <a:solidFill>
                  <a:srgbClr val="FFFFFF"/>
                </a:solidFill>
              </a:rPr>
              <a:t>SHARED DOMAIN OF INTEREST </a:t>
            </a:r>
          </a:p>
          <a:p>
            <a:pPr lvl="2">
              <a:buClr>
                <a:schemeClr val="tx1"/>
              </a:buClr>
              <a:buFont typeface="Wingdings" charset="2"/>
              <a:buChar char="§"/>
            </a:pPr>
            <a:r>
              <a:rPr lang="en-US" sz="1800" dirty="0" smtClean="0">
                <a:solidFill>
                  <a:srgbClr val="FFFFFF"/>
                </a:solidFill>
              </a:rPr>
              <a:t>VALUE COLLECTIVE COMPETENCE AND LEARN FROM EACH OTHER</a:t>
            </a:r>
          </a:p>
          <a:p>
            <a:pPr lvl="1">
              <a:buClr>
                <a:schemeClr val="tx1"/>
              </a:buClr>
            </a:pPr>
            <a:r>
              <a:rPr lang="en-US" sz="1800" dirty="0" smtClean="0">
                <a:solidFill>
                  <a:srgbClr val="FFFFFF"/>
                </a:solidFill>
              </a:rPr>
              <a:t>THEY BUILD RELATIONSHIPS THAT ENABLE THEM TO LEARN FROM EACH OTHER. </a:t>
            </a:r>
          </a:p>
          <a:p>
            <a:pPr lvl="2">
              <a:buClr>
                <a:schemeClr val="tx1"/>
              </a:buClr>
              <a:buFont typeface="Wingdings" charset="2"/>
              <a:buChar char="§"/>
            </a:pPr>
            <a:r>
              <a:rPr lang="en-US" sz="1800" dirty="0" smtClean="0">
                <a:solidFill>
                  <a:srgbClr val="FFFFFF"/>
                </a:solidFill>
              </a:rPr>
              <a:t>INTERACTIONS ARE ESSENTIAL!</a:t>
            </a:r>
          </a:p>
          <a:p>
            <a:pPr lvl="1">
              <a:buClr>
                <a:schemeClr val="tx1"/>
              </a:buClr>
            </a:pPr>
            <a:r>
              <a:rPr lang="en-US" sz="1800" dirty="0" smtClean="0">
                <a:solidFill>
                  <a:srgbClr val="FFFFFF"/>
                </a:solidFill>
              </a:rPr>
              <a:t>MEMBERS OF COMMUNITY OF PRACTICE ARE PRACTITIONERS.</a:t>
            </a:r>
          </a:p>
          <a:p>
            <a:pPr lvl="2">
              <a:buClr>
                <a:schemeClr val="tx1"/>
              </a:buClr>
              <a:buFont typeface="Wingdings" charset="2"/>
              <a:buChar char="§"/>
            </a:pPr>
            <a:r>
              <a:rPr lang="en-US" sz="1800" dirty="0" smtClean="0">
                <a:solidFill>
                  <a:srgbClr val="FFFFFF"/>
                </a:solidFill>
              </a:rPr>
              <a:t>THEY DEVELOP A SHARED REPERTOIRE OF RESOURCES: EXPERIENCES, STORIES, TOOLS, WAYS OF ADDRESSING RECURRING PROBLEMS </a:t>
            </a:r>
          </a:p>
          <a:p>
            <a:pPr lvl="1">
              <a:buClr>
                <a:schemeClr val="tx1"/>
              </a:buClr>
            </a:pPr>
            <a:endParaRPr lang="en-US" sz="1800" dirty="0">
              <a:solidFill>
                <a:srgbClr val="FFFFFF"/>
              </a:solidFill>
            </a:endParaRPr>
          </a:p>
          <a:p>
            <a:pPr>
              <a:buClr>
                <a:schemeClr val="tx1"/>
              </a:buClr>
            </a:pPr>
            <a:endParaRPr lang="en-US" sz="1800" dirty="0" smtClean="0">
              <a:solidFill>
                <a:srgbClr val="FFFFFF"/>
              </a:solidFill>
            </a:endParaRPr>
          </a:p>
          <a:p>
            <a:pPr>
              <a:buClr>
                <a:schemeClr val="tx1"/>
              </a:buClr>
            </a:pPr>
            <a:endParaRPr lang="en-US" sz="1800" dirty="0" smtClean="0">
              <a:solidFill>
                <a:srgbClr val="FFFFFF"/>
              </a:solidFill>
            </a:endParaRPr>
          </a:p>
          <a:p>
            <a:pPr marL="0" indent="0">
              <a:buClr>
                <a:schemeClr val="tx1"/>
              </a:buClr>
              <a:buNone/>
            </a:pPr>
            <a:endParaRPr lang="en-US" dirty="0">
              <a:solidFill>
                <a:srgbClr val="FFFFFF"/>
              </a:solidFill>
            </a:endParaRPr>
          </a:p>
        </p:txBody>
      </p:sp>
      <p:sp>
        <p:nvSpPr>
          <p:cNvPr id="4" name="TextBox 3"/>
          <p:cNvSpPr txBox="1"/>
          <p:nvPr/>
        </p:nvSpPr>
        <p:spPr>
          <a:xfrm>
            <a:off x="3767395" y="6186360"/>
            <a:ext cx="5221063" cy="523220"/>
          </a:xfrm>
          <a:prstGeom prst="rect">
            <a:avLst/>
          </a:prstGeom>
          <a:noFill/>
        </p:spPr>
        <p:txBody>
          <a:bodyPr wrap="none" rtlCol="0">
            <a:spAutoFit/>
          </a:bodyPr>
          <a:lstStyle/>
          <a:p>
            <a:r>
              <a:rPr lang="en-US" sz="1400" dirty="0" smtClean="0"/>
              <a:t>*Wenger</a:t>
            </a:r>
            <a:r>
              <a:rPr lang="en-US" sz="1400" dirty="0"/>
              <a:t>, E. (</a:t>
            </a:r>
            <a:r>
              <a:rPr lang="en-US" sz="1400" dirty="0" smtClean="0"/>
              <a:t>1998</a:t>
            </a:r>
            <a:r>
              <a:rPr lang="en-US" sz="1400" dirty="0"/>
              <a:t>) Communities of practice: Learning, meaning, and identity</a:t>
            </a:r>
            <a:r>
              <a:rPr lang="en-US" sz="1400" dirty="0" smtClean="0"/>
              <a:t>.</a:t>
            </a:r>
          </a:p>
          <a:p>
            <a:r>
              <a:rPr lang="en-US" sz="1400" dirty="0" smtClean="0"/>
              <a:t>Cambridge </a:t>
            </a:r>
            <a:r>
              <a:rPr lang="en-US" sz="1400" dirty="0"/>
              <a:t>University Press, Cambridge, UK.</a:t>
            </a:r>
          </a:p>
        </p:txBody>
      </p:sp>
    </p:spTree>
    <p:extLst>
      <p:ext uri="{BB962C8B-B14F-4D97-AF65-F5344CB8AC3E}">
        <p14:creationId xmlns:p14="http://schemas.microsoft.com/office/powerpoint/2010/main" val="30765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collaborate IN EDUCATIONAL NETWORKS*?</a:t>
            </a:r>
            <a:endParaRPr lang="en-US" dirty="0"/>
          </a:p>
        </p:txBody>
      </p:sp>
      <p:sp>
        <p:nvSpPr>
          <p:cNvPr id="3" name="Content Placeholder 2"/>
          <p:cNvSpPr>
            <a:spLocks noGrp="1"/>
          </p:cNvSpPr>
          <p:nvPr>
            <p:ph sz="quarter" idx="13"/>
          </p:nvPr>
        </p:nvSpPr>
        <p:spPr/>
        <p:txBody>
          <a:bodyPr>
            <a:normAutofit/>
          </a:bodyPr>
          <a:lstStyle/>
          <a:p>
            <a:pPr>
              <a:buClr>
                <a:schemeClr val="tx1"/>
              </a:buClr>
            </a:pPr>
            <a:r>
              <a:rPr lang="en-US" sz="1800" dirty="0" smtClean="0"/>
              <a:t>SHARED RESOURCES - AVOID REDUNDANCY AND INCREASE EFFICIENCY</a:t>
            </a:r>
          </a:p>
          <a:p>
            <a:pPr>
              <a:buClr>
                <a:schemeClr val="tx1"/>
              </a:buClr>
            </a:pPr>
            <a:r>
              <a:rPr lang="en-US" sz="1800" dirty="0" smtClean="0"/>
              <a:t>BETTER INSTRUCTION </a:t>
            </a:r>
          </a:p>
          <a:p>
            <a:pPr>
              <a:buClr>
                <a:schemeClr val="tx1"/>
              </a:buClr>
            </a:pPr>
            <a:r>
              <a:rPr lang="en-US" sz="1800" dirty="0" smtClean="0"/>
              <a:t>EXPANDED TOOLKIT</a:t>
            </a:r>
          </a:p>
          <a:p>
            <a:pPr>
              <a:buClr>
                <a:schemeClr val="tx1"/>
              </a:buClr>
            </a:pPr>
            <a:r>
              <a:rPr lang="en-US" sz="1800" dirty="0" smtClean="0"/>
              <a:t>COMBINED EXPERTISE = CORE COMPETENCIES</a:t>
            </a:r>
          </a:p>
          <a:p>
            <a:pPr>
              <a:buClr>
                <a:schemeClr val="tx1"/>
              </a:buClr>
            </a:pPr>
            <a:r>
              <a:rPr lang="en-US" sz="1800" dirty="0" smtClean="0"/>
              <a:t>MORE INCLUSIVE METHODS FOCUSED ON STUDENT LEARNING</a:t>
            </a:r>
          </a:p>
          <a:p>
            <a:pPr>
              <a:buClr>
                <a:schemeClr val="tx1"/>
              </a:buClr>
            </a:pPr>
            <a:r>
              <a:rPr lang="en-US" sz="1800" dirty="0" smtClean="0"/>
              <a:t>INCREASED ACADEMIC RIGOR = INCREASED STUDENT EFFORT</a:t>
            </a:r>
          </a:p>
          <a:p>
            <a:pPr>
              <a:buClr>
                <a:schemeClr val="tx1"/>
              </a:buClr>
            </a:pPr>
            <a:r>
              <a:rPr lang="en-US" sz="1800" dirty="0" smtClean="0"/>
              <a:t>FACILITATE LEARNING OF EDUCATOR</a:t>
            </a:r>
          </a:p>
          <a:p>
            <a:pPr>
              <a:buClr>
                <a:schemeClr val="tx1"/>
              </a:buClr>
            </a:pPr>
            <a:r>
              <a:rPr lang="en-US" sz="1800" dirty="0" smtClean="0"/>
              <a:t>MORE ENGAGING STUDENT EXPERIENCE</a:t>
            </a:r>
          </a:p>
          <a:p>
            <a:pPr>
              <a:buClr>
                <a:schemeClr val="tx1"/>
              </a:buClr>
            </a:pPr>
            <a:r>
              <a:rPr lang="en-US" sz="1800" dirty="0" smtClean="0"/>
              <a:t>BROAD DISSEMINATION/PROPOGATION OF MATERIALS</a:t>
            </a:r>
          </a:p>
          <a:p>
            <a:pPr marL="0" indent="0">
              <a:buNone/>
            </a:pPr>
            <a:endParaRPr lang="en-US" sz="1800" dirty="0"/>
          </a:p>
        </p:txBody>
      </p:sp>
      <p:sp>
        <p:nvSpPr>
          <p:cNvPr id="4" name="TextBox 3"/>
          <p:cNvSpPr txBox="1"/>
          <p:nvPr/>
        </p:nvSpPr>
        <p:spPr>
          <a:xfrm>
            <a:off x="1489832" y="6349194"/>
            <a:ext cx="7622600" cy="369332"/>
          </a:xfrm>
          <a:prstGeom prst="rect">
            <a:avLst/>
          </a:prstGeom>
          <a:noFill/>
        </p:spPr>
        <p:txBody>
          <a:bodyPr wrap="none" rtlCol="0">
            <a:spAutoFit/>
          </a:bodyPr>
          <a:lstStyle/>
          <a:p>
            <a:r>
              <a:rPr lang="en-US" dirty="0" smtClean="0"/>
              <a:t>*Developed in part from: </a:t>
            </a:r>
            <a:r>
              <a:rPr lang="en-US" dirty="0" err="1"/>
              <a:t>blog.brookespublishing.com</a:t>
            </a:r>
            <a:r>
              <a:rPr lang="en-US" dirty="0"/>
              <a:t>/6-benefits-of-teacher-collaboration/</a:t>
            </a:r>
          </a:p>
        </p:txBody>
      </p:sp>
    </p:spTree>
    <p:extLst>
      <p:ext uri="{BB962C8B-B14F-4D97-AF65-F5344CB8AC3E}">
        <p14:creationId xmlns:p14="http://schemas.microsoft.com/office/powerpoint/2010/main" val="112211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Sustained adoption of education innovations*</a:t>
            </a:r>
            <a:endParaRPr lang="en-US" dirty="0"/>
          </a:p>
        </p:txBody>
      </p:sp>
      <p:sp>
        <p:nvSpPr>
          <p:cNvPr id="3" name="Content Placeholder 2"/>
          <p:cNvSpPr>
            <a:spLocks noGrp="1"/>
          </p:cNvSpPr>
          <p:nvPr>
            <p:ph sz="quarter" idx="13"/>
          </p:nvPr>
        </p:nvSpPr>
        <p:spPr/>
        <p:txBody>
          <a:bodyPr>
            <a:normAutofit fontScale="77500" lnSpcReduction="20000"/>
          </a:bodyPr>
          <a:lstStyle/>
          <a:p>
            <a:r>
              <a:rPr lang="en-US" sz="1800" dirty="0" smtClean="0"/>
              <a:t>DISSEMINATION: GETTING THE WORD OUT TO POTENTIAL ADOPTERS ABOUT TRYING AN INNOVATION</a:t>
            </a:r>
          </a:p>
          <a:p>
            <a:r>
              <a:rPr lang="en-US" sz="1800" dirty="0" smtClean="0"/>
              <a:t>PROPAGATION: A NEW TEACHING STRATEGY IS USED SUCCESSFULLY BY NON-DEVELOPING INSTRUCTORS.</a:t>
            </a:r>
          </a:p>
          <a:p>
            <a:pPr lvl="1"/>
            <a:r>
              <a:rPr lang="en-US" sz="1800" u="sng" dirty="0" smtClean="0"/>
              <a:t>DEVELOPMENT</a:t>
            </a:r>
          </a:p>
          <a:p>
            <a:pPr lvl="2"/>
            <a:r>
              <a:rPr lang="en-US" sz="1800" dirty="0" smtClean="0"/>
              <a:t>INSTRUMENT CAN BE CONSISTENTLY INTERPRETED BY USERS OTHER THAN ITS DEVELOPERS.</a:t>
            </a:r>
          </a:p>
          <a:p>
            <a:pPr lvl="2"/>
            <a:r>
              <a:rPr lang="en-US" sz="1800" dirty="0" smtClean="0"/>
              <a:t>INSTRUMENT HAS CONSISTENT IMPACT ON STUDENT LEARNING REGARDLESS OF INSTRUCTOR</a:t>
            </a:r>
          </a:p>
          <a:p>
            <a:pPr lvl="1"/>
            <a:r>
              <a:rPr lang="en-US" sz="1800" u="sng" dirty="0" smtClean="0"/>
              <a:t>DISSEMINATION</a:t>
            </a:r>
            <a:r>
              <a:rPr lang="en-US" sz="1800" dirty="0" smtClean="0"/>
              <a:t> </a:t>
            </a:r>
          </a:p>
          <a:p>
            <a:pPr lvl="2"/>
            <a:r>
              <a:rPr lang="en-US" sz="1800" dirty="0" smtClean="0"/>
              <a:t>PASSIVE (WEBSITES, PUBLICATIONS, PRESENTATIONS)</a:t>
            </a:r>
          </a:p>
          <a:p>
            <a:pPr lvl="2"/>
            <a:r>
              <a:rPr lang="en-US" sz="1800" dirty="0" smtClean="0"/>
              <a:t>ACTIVE (WORKSHOPS, WORKING GROUPS,  NETWORKS, PERSONAL CONNECTIONS)</a:t>
            </a:r>
          </a:p>
          <a:p>
            <a:pPr lvl="1"/>
            <a:r>
              <a:rPr lang="en-US" sz="1800" u="sng" dirty="0" smtClean="0"/>
              <a:t>SUPPORT</a:t>
            </a:r>
            <a:r>
              <a:rPr lang="en-US" sz="1800" dirty="0" smtClean="0"/>
              <a:t> </a:t>
            </a:r>
          </a:p>
          <a:p>
            <a:pPr lvl="2"/>
            <a:r>
              <a:rPr lang="en-US" sz="1800" dirty="0" smtClean="0"/>
              <a:t>DEVELOPING MATERIALS THAT AID ADOPTERS IN IMPLEMENTATION OR ARE MODULAR</a:t>
            </a:r>
          </a:p>
          <a:p>
            <a:pPr lvl="2"/>
            <a:r>
              <a:rPr lang="en-US" sz="1800" dirty="0" smtClean="0"/>
              <a:t>ENGAGING ADOPTERS IN DEVELOPMENT, LEVERAGING EXISTING COMMUNITIES, AND CREATING MECHANISMS FOR FOLLOW-UP</a:t>
            </a:r>
            <a:endParaRPr lang="en-US" sz="1800" dirty="0"/>
          </a:p>
        </p:txBody>
      </p:sp>
      <p:sp>
        <p:nvSpPr>
          <p:cNvPr id="4" name="TextBox 3"/>
          <p:cNvSpPr txBox="1"/>
          <p:nvPr/>
        </p:nvSpPr>
        <p:spPr>
          <a:xfrm>
            <a:off x="2695426" y="6010125"/>
            <a:ext cx="6387436" cy="1015663"/>
          </a:xfrm>
          <a:prstGeom prst="rect">
            <a:avLst/>
          </a:prstGeom>
          <a:noFill/>
        </p:spPr>
        <p:txBody>
          <a:bodyPr wrap="none" rtlCol="0">
            <a:spAutoFit/>
          </a:bodyPr>
          <a:lstStyle/>
          <a:p>
            <a:r>
              <a:rPr lang="en-US" sz="1400" dirty="0" smtClean="0"/>
              <a:t>*Henderson</a:t>
            </a:r>
            <a:r>
              <a:rPr lang="en-US" sz="1400" dirty="0"/>
              <a:t>, C., R. Cole, J. </a:t>
            </a:r>
            <a:r>
              <a:rPr lang="en-US" sz="1400" dirty="0" err="1"/>
              <a:t>Froyd</a:t>
            </a:r>
            <a:r>
              <a:rPr lang="en-US" sz="1400" dirty="0"/>
              <a:t>, D. </a:t>
            </a:r>
            <a:r>
              <a:rPr lang="en-US" sz="1400" dirty="0" err="1"/>
              <a:t>Friedrichsen</a:t>
            </a:r>
            <a:r>
              <a:rPr lang="en-US" sz="1400" dirty="0"/>
              <a:t>, R. </a:t>
            </a:r>
            <a:r>
              <a:rPr lang="en-US" sz="1400" dirty="0" err="1"/>
              <a:t>Khatri</a:t>
            </a:r>
            <a:r>
              <a:rPr lang="en-US" sz="1400" dirty="0"/>
              <a:t>, and C. Stanford (2015) </a:t>
            </a:r>
            <a:r>
              <a:rPr lang="en-US" sz="1400" dirty="0" smtClean="0"/>
              <a:t>Designing </a:t>
            </a:r>
          </a:p>
          <a:p>
            <a:r>
              <a:rPr lang="en-US" sz="1400" dirty="0" smtClean="0"/>
              <a:t>educational </a:t>
            </a:r>
            <a:r>
              <a:rPr lang="en-US" sz="1400" dirty="0"/>
              <a:t>innovations for sustained adoption: A how-to guide for </a:t>
            </a:r>
            <a:r>
              <a:rPr lang="en-US" sz="1400" dirty="0" smtClean="0"/>
              <a:t>education </a:t>
            </a:r>
            <a:r>
              <a:rPr lang="en-US" sz="1400" dirty="0"/>
              <a:t>developers who </a:t>
            </a:r>
            <a:endParaRPr lang="en-US" sz="1400" dirty="0" smtClean="0"/>
          </a:p>
          <a:p>
            <a:r>
              <a:rPr lang="en-US" sz="1400" dirty="0" smtClean="0"/>
              <a:t>want </a:t>
            </a:r>
            <a:r>
              <a:rPr lang="en-US" sz="1400" dirty="0"/>
              <a:t>to increase the impact of their work. Kalamazoo, MI: Increase the Impact. </a:t>
            </a:r>
          </a:p>
          <a:p>
            <a:endParaRPr lang="en-US" dirty="0"/>
          </a:p>
        </p:txBody>
      </p:sp>
    </p:spTree>
    <p:extLst>
      <p:ext uri="{BB962C8B-B14F-4D97-AF65-F5344CB8AC3E}">
        <p14:creationId xmlns:p14="http://schemas.microsoft.com/office/powerpoint/2010/main" val="374236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Building Educational Networks:</a:t>
            </a:r>
            <a:r>
              <a:rPr lang="en-US" dirty="0"/>
              <a:t/>
            </a:r>
            <a:br>
              <a:rPr lang="en-US" dirty="0"/>
            </a:br>
            <a:r>
              <a:rPr lang="en-US" dirty="0" err="1" smtClean="0"/>
              <a:t>Collectionsweb</a:t>
            </a:r>
            <a:r>
              <a:rPr lang="en-US" dirty="0" smtClean="0"/>
              <a:t>* NSF RCN</a:t>
            </a:r>
            <a:endParaRPr lang="en-US" dirty="0"/>
          </a:p>
        </p:txBody>
      </p:sp>
      <p:sp>
        <p:nvSpPr>
          <p:cNvPr id="8" name="Content Placeholder 7"/>
          <p:cNvSpPr>
            <a:spLocks noGrp="1"/>
          </p:cNvSpPr>
          <p:nvPr>
            <p:ph sz="quarter" idx="13"/>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10" name="TextBox 9"/>
          <p:cNvSpPr txBox="1"/>
          <p:nvPr/>
        </p:nvSpPr>
        <p:spPr>
          <a:xfrm>
            <a:off x="3295778" y="6037860"/>
            <a:ext cx="6035157" cy="738664"/>
          </a:xfrm>
          <a:prstGeom prst="rect">
            <a:avLst/>
          </a:prstGeom>
          <a:noFill/>
        </p:spPr>
        <p:txBody>
          <a:bodyPr wrap="square" rtlCol="0">
            <a:spAutoFit/>
          </a:bodyPr>
          <a:lstStyle/>
          <a:p>
            <a:r>
              <a:rPr lang="en-US" sz="1400" dirty="0" smtClean="0"/>
              <a:t>*Powers</a:t>
            </a:r>
            <a:r>
              <a:rPr lang="en-US" sz="1400" dirty="0"/>
              <a:t>, K.E., L.A. Prather, J.A. Cook, J. Woolley, H.I. Bart, Jr., A.K. Monfils, and P. </a:t>
            </a:r>
            <a:r>
              <a:rPr lang="en-US" sz="1400" dirty="0" err="1"/>
              <a:t>Sierwald</a:t>
            </a:r>
            <a:r>
              <a:rPr lang="en-US" sz="1400" dirty="0"/>
              <a:t>. 2014. Revolutionizing the use of natural history collections in education. </a:t>
            </a:r>
            <a:r>
              <a:rPr lang="en-US" sz="1400" i="1" dirty="0"/>
              <a:t>The Science Education Review</a:t>
            </a:r>
            <a:r>
              <a:rPr lang="en-US" sz="1400" dirty="0"/>
              <a:t> 13 (2): 24–33.</a:t>
            </a:r>
          </a:p>
        </p:txBody>
      </p:sp>
      <p:pic>
        <p:nvPicPr>
          <p:cNvPr id="2" name="Picture 1" descr="Screen Shot 2017-03-29 at 7.09.27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56187" y="1557152"/>
            <a:ext cx="4518384" cy="4114800"/>
          </a:xfrm>
          <a:prstGeom prst="rect">
            <a:avLst/>
          </a:prstGeom>
        </p:spPr>
      </p:pic>
    </p:spTree>
    <p:extLst>
      <p:ext uri="{BB962C8B-B14F-4D97-AF65-F5344CB8AC3E}">
        <p14:creationId xmlns:p14="http://schemas.microsoft.com/office/powerpoint/2010/main" val="3781376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22329</TotalTime>
  <Words>1825</Words>
  <Application>Microsoft Office PowerPoint</Application>
  <PresentationFormat>On-screen Show (4:3)</PresentationFormat>
  <Paragraphs>204</Paragraphs>
  <Slides>22</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ＭＳ Ｐゴシック</vt:lpstr>
      <vt:lpstr>Arial</vt:lpstr>
      <vt:lpstr>Arial Narrow</vt:lpstr>
      <vt:lpstr>Calibri</vt:lpstr>
      <vt:lpstr>Wingdings</vt:lpstr>
      <vt:lpstr>Horizon</vt:lpstr>
      <vt:lpstr>Resources for Collections-based Undergraduate Education</vt:lpstr>
      <vt:lpstr>Undergraduate Education is the logical step in training the future Workforce, engaging new End-Users, and sustaining and promoting Collections Science</vt:lpstr>
      <vt:lpstr>Collections are ideally and uniquely poised to address vision and Change* recommendations!</vt:lpstr>
      <vt:lpstr>CORE COMPETENCIES AND STUDENTS WORKING WITH COLLECTIONS AND COLLECTION BASED DATA*:</vt:lpstr>
      <vt:lpstr>Vision and Change*  Strategies for Change Action Item</vt:lpstr>
      <vt:lpstr>Educational Networks use a Community of practice model*</vt:lpstr>
      <vt:lpstr>Why collaborate IN EDUCATIONAL NETWORKS*?</vt:lpstr>
      <vt:lpstr>Sustained adoption of education innovations*</vt:lpstr>
      <vt:lpstr>Building Educational Networks: Collectionsweb* NSF RCN</vt:lpstr>
      <vt:lpstr>Building Educational Networks: 2010-2016 AIM-UP! NSF RCN-UBE*</vt:lpstr>
      <vt:lpstr>Building Educational Networks: iDigbio e&amp;O working group</vt:lpstr>
      <vt:lpstr>Building Educational Networks: Biodiversity Collections network NSF RCN*</vt:lpstr>
      <vt:lpstr>Lessons learned in Building EducationAl Networks*§:</vt:lpstr>
      <vt:lpstr>ASSESSMENT OF COMMUNITY NEEDS AND EXISTING RESOURCES IN NATURAL HISTORY COLLECTIONS BASED SCIENCE EDUCATION</vt:lpstr>
      <vt:lpstr>UNDERGRADUATE EDUCATION:  MOVING FORWARD and addressing V&amp;C</vt:lpstr>
      <vt:lpstr>Building Educational Networks: QUANTITATIVE UNDERGRADUATE BIOLOGY SYNTHESIS (QUBES)</vt:lpstr>
      <vt:lpstr>PowerPoint Presentation</vt:lpstr>
      <vt:lpstr>Goals of Blue</vt:lpstr>
      <vt:lpstr>Workshop and FMN Goals</vt:lpstr>
      <vt:lpstr>Pre-meeting Survey results</vt:lpstr>
      <vt:lpstr>How to get involved in BLUE and other upcoming initiatives:</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Gropp</dc:creator>
  <cp:lastModifiedBy>Phillips,Molly</cp:lastModifiedBy>
  <cp:revision>300</cp:revision>
  <dcterms:created xsi:type="dcterms:W3CDTF">2015-05-16T17:48:43Z</dcterms:created>
  <dcterms:modified xsi:type="dcterms:W3CDTF">2017-05-23T13:27:10Z</dcterms:modified>
</cp:coreProperties>
</file>