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6" r:id="rId2"/>
    <p:sldId id="257" r:id="rId3"/>
    <p:sldId id="259" r:id="rId4"/>
    <p:sldId id="260" r:id="rId5"/>
    <p:sldId id="262" r:id="rId6"/>
    <p:sldId id="261" r:id="rId7"/>
    <p:sldId id="264" r:id="rId8"/>
    <p:sldId id="263" r:id="rId9"/>
    <p:sldId id="265" r:id="rId10"/>
    <p:sldId id="271" r:id="rId11"/>
    <p:sldId id="268" r:id="rId12"/>
    <p:sldId id="270" r:id="rId13"/>
    <p:sldId id="272" r:id="rId14"/>
    <p:sldId id="258" r:id="rId15"/>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8FB"/>
    <a:srgbClr val="6AAA51"/>
    <a:srgbClr val="D58B28"/>
    <a:srgbClr val="EED1A9"/>
    <a:srgbClr val="D3B831"/>
    <a:srgbClr val="EDE3AD"/>
    <a:srgbClr val="C3DCB9"/>
    <a:srgbClr val="6AA850"/>
    <a:srgbClr val="618CB8"/>
    <a:srgbClr val="C0D1E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3" autoAdjust="0"/>
    <p:restoredTop sz="94712"/>
  </p:normalViewPr>
  <p:slideViewPr>
    <p:cSldViewPr snapToGrid="0" snapToObjects="1">
      <p:cViewPr varScale="1">
        <p:scale>
          <a:sx n="110" d="100"/>
          <a:sy n="110" d="100"/>
        </p:scale>
        <p:origin x="1680" y="13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3" d="100"/>
          <a:sy n="53" d="100"/>
        </p:scale>
        <p:origin x="264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736725-B1BD-4FA4-A9B3-19D0446D41A8}" type="datetimeFigureOut">
              <a:rPr lang="en-US" smtClean="0"/>
              <a:t>5/23/2017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A68456-29C4-4923-90DF-2C9839D61912}" type="slidenum">
              <a:rPr lang="en-US" smtClean="0"/>
              <a:t>‹#›</a:t>
            </a:fld>
            <a:endParaRPr lang="en-US"/>
          </a:p>
        </p:txBody>
      </p:sp>
    </p:spTree>
    <p:extLst>
      <p:ext uri="{BB962C8B-B14F-4D97-AF65-F5344CB8AC3E}">
        <p14:creationId xmlns:p14="http://schemas.microsoft.com/office/powerpoint/2010/main" val="443994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B6675AC1-29D8-444D-BB39-EAFCED7F4114}" type="datetimeFigureOut">
              <a:rPr lang="en-US"/>
              <a:pPr>
                <a:defRPr/>
              </a:pPr>
              <a:t>5/23/2017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BA7E11F-83AF-8E4C-954D-5AB1D905A63C}" type="slidenum">
              <a:rPr lang="en-US"/>
              <a:pPr>
                <a:defRPr/>
              </a:pPr>
              <a:t>‹#›</a:t>
            </a:fld>
            <a:endParaRPr lang="en-US"/>
          </a:p>
        </p:txBody>
      </p:sp>
    </p:spTree>
    <p:extLst>
      <p:ext uri="{BB962C8B-B14F-4D97-AF65-F5344CB8AC3E}">
        <p14:creationId xmlns:p14="http://schemas.microsoft.com/office/powerpoint/2010/main" val="258981575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A7E11F-83AF-8E4C-954D-5AB1D905A63C}" type="slidenum">
              <a:rPr lang="en-US" smtClean="0"/>
              <a:pPr>
                <a:defRPr/>
              </a:pPr>
              <a:t>8</a:t>
            </a:fld>
            <a:endParaRPr lang="en-US"/>
          </a:p>
        </p:txBody>
      </p:sp>
    </p:spTree>
    <p:extLst>
      <p:ext uri="{BB962C8B-B14F-4D97-AF65-F5344CB8AC3E}">
        <p14:creationId xmlns:p14="http://schemas.microsoft.com/office/powerpoint/2010/main" val="1957070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vimeo.com/idigbio" TargetMode="External"/><Relationship Id="rId1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0.png"/><Relationship Id="rId17" Type="http://schemas.openxmlformats.org/officeDocument/2006/relationships/hyperlink" Target="file:///\\localhost\webcal\::www.idigbio.org:events-calendar:export.ics" TargetMode="External"/><Relationship Id="rId2" Type="http://schemas.openxmlformats.org/officeDocument/2006/relationships/image" Target="../media/image3.png"/><Relationship Id="rId16"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hyperlink" Target="https://twitter.com/iDigBio" TargetMode="External"/><Relationship Id="rId5" Type="http://schemas.openxmlformats.org/officeDocument/2006/relationships/image" Target="../media/image5.png"/><Relationship Id="rId15" Type="http://schemas.openxmlformats.org/officeDocument/2006/relationships/hyperlink" Target="https://www.idigbio.org/rss-feed.xml" TargetMode="External"/><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hyperlink" Target="http://www.facebook.com/iDigBio" TargetMode="External"/><Relationship Id="rId1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powerp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55843"/>
            <a:ext cx="9144000" cy="1102157"/>
          </a:xfrm>
          <a:prstGeom prst="rect">
            <a:avLst/>
          </a:prstGeom>
        </p:spPr>
      </p:pic>
      <p:sp>
        <p:nvSpPr>
          <p:cNvPr id="7" name="Rectangle 6"/>
          <p:cNvSpPr/>
          <p:nvPr userDrawn="1"/>
        </p:nvSpPr>
        <p:spPr>
          <a:xfrm>
            <a:off x="0" y="0"/>
            <a:ext cx="9144000" cy="841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TextBox 5"/>
          <p:cNvSpPr txBox="1"/>
          <p:nvPr userDrawn="1"/>
        </p:nvSpPr>
        <p:spPr>
          <a:xfrm>
            <a:off x="3773488" y="5935086"/>
            <a:ext cx="5370512" cy="900112"/>
          </a:xfrm>
          <a:prstGeom prst="rect">
            <a:avLst/>
          </a:prstGeom>
          <a:noFill/>
        </p:spPr>
        <p:txBody>
          <a:bodyPr>
            <a:spAutoFit/>
          </a:bodyPr>
          <a:lstStyle/>
          <a:p>
            <a:pPr fontAlgn="auto">
              <a:spcBef>
                <a:spcPts val="0"/>
              </a:spcBef>
              <a:spcAft>
                <a:spcPts val="0"/>
              </a:spcAft>
              <a:defRPr/>
            </a:pPr>
            <a:r>
              <a:rPr lang="en-US" sz="1050" i="1" dirty="0">
                <a:latin typeface="+mn-lt"/>
                <a:ea typeface="+mn-ea"/>
                <a:cs typeface="+mn-cs"/>
              </a:rPr>
              <a:t>iDigBio is funded by a grant from the National Science Foundation’s Advancing Digitization of Biodiversity Collections </a:t>
            </a:r>
            <a:r>
              <a:rPr lang="en-US" sz="1050" i="1" dirty="0" smtClean="0">
                <a:latin typeface="+mn-lt"/>
                <a:ea typeface="+mn-ea"/>
                <a:cs typeface="+mn-cs"/>
              </a:rPr>
              <a:t>Program.  </a:t>
            </a:r>
            <a:r>
              <a:rPr lang="en-US" sz="1050" i="1" dirty="0">
                <a:latin typeface="+mn-lt"/>
                <a:ea typeface="+mn-ea"/>
                <a:cs typeface="+mn-cs"/>
              </a:rPr>
              <a:t>Any opinions, findings, and conclusions or recommendations expressed in this material are those of the author(s) and do not necessarily reflect the views of the National Science Foundation.</a:t>
            </a:r>
          </a:p>
          <a:p>
            <a:pPr fontAlgn="auto">
              <a:spcBef>
                <a:spcPts val="0"/>
              </a:spcBef>
              <a:spcAft>
                <a:spcPts val="0"/>
              </a:spcAft>
              <a:defRPr/>
            </a:pPr>
            <a:endParaRPr lang="en-US" sz="1050" dirty="0">
              <a:latin typeface="+mn-lt"/>
              <a:ea typeface="+mn-ea"/>
              <a:cs typeface="+mn-cs"/>
            </a:endParaRPr>
          </a:p>
        </p:txBody>
      </p:sp>
      <p:sp>
        <p:nvSpPr>
          <p:cNvPr id="2" name="Title 1"/>
          <p:cNvSpPr>
            <a:spLocks noGrp="1"/>
          </p:cNvSpPr>
          <p:nvPr>
            <p:ph type="ctrTitle"/>
          </p:nvPr>
        </p:nvSpPr>
        <p:spPr>
          <a:xfrm>
            <a:off x="685800" y="1696371"/>
            <a:ext cx="7382435" cy="941368"/>
          </a:xfrm>
          <a:prstGeom prst="rect">
            <a:avLst/>
          </a:prstGeom>
        </p:spPr>
        <p:txBody>
          <a:bodyPr/>
          <a:lstStyle>
            <a:lvl1pPr algn="l">
              <a:defRPr sz="3600" baseline="0">
                <a:effectLst>
                  <a:outerShdw blurRad="50800" dist="38100" dir="2700000" algn="tl" rotWithShape="0">
                    <a:srgbClr val="000000">
                      <a:alpha val="43000"/>
                    </a:srgbClr>
                  </a:outerShdw>
                </a:effectLst>
                <a:latin typeface="Helvetica 75 Bold"/>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352390"/>
            <a:ext cx="6400800" cy="1410110"/>
          </a:xfrm>
        </p:spPr>
        <p:txBody>
          <a:bodyPr>
            <a:normAutofit/>
          </a:bodyPr>
          <a:lstStyle>
            <a:lvl1pPr marL="0" indent="0" algn="l">
              <a:buNone/>
              <a:defRPr sz="2200">
                <a:solidFill>
                  <a:schemeClr val="tx1">
                    <a:lumMod val="85000"/>
                    <a:lumOff val="15000"/>
                  </a:schemeClr>
                </a:solidFill>
                <a:latin typeface="Cambr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iDigBio_Logo_with bord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 y="-25496"/>
            <a:ext cx="2154602" cy="731136"/>
          </a:xfrm>
          <a:prstGeom prst="rect">
            <a:avLst/>
          </a:prstGeom>
        </p:spPr>
      </p:pic>
      <p:pic>
        <p:nvPicPr>
          <p:cNvPr id="10" name="Picture 9" descr="4 top right hexagons"/>
          <p:cNvPicPr>
            <a:picLocks noChangeAspect="1"/>
          </p:cNvPicPr>
          <p:nvPr userDrawn="1"/>
        </p:nvPicPr>
        <p:blipFill rotWithShape="1">
          <a:blip r:embed="rId4">
            <a:extLst>
              <a:ext uri="{28A0092B-C50C-407E-A947-70E740481C1C}">
                <a14:useLocalDpi xmlns:a14="http://schemas.microsoft.com/office/drawing/2010/main" val="0"/>
              </a:ext>
            </a:extLst>
          </a:blip>
          <a:srcRect l="-10374" t="1815" r="10374" b="39571"/>
          <a:stretch/>
        </p:blipFill>
        <p:spPr>
          <a:xfrm rot="21213513">
            <a:off x="4325766" y="-395277"/>
            <a:ext cx="5210867" cy="1779470"/>
          </a:xfrm>
          <a:prstGeom prst="rect">
            <a:avLst/>
          </a:prstGeom>
        </p:spPr>
      </p:pic>
      <p:pic>
        <p:nvPicPr>
          <p:cNvPr id="16" name="Picture 15" descr="birds.psd"/>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1180652">
            <a:off x="7798834" y="459975"/>
            <a:ext cx="1500160" cy="1328928"/>
          </a:xfrm>
          <a:prstGeom prst="rect">
            <a:avLst/>
          </a:prstGeom>
        </p:spPr>
      </p:pic>
      <p:pic>
        <p:nvPicPr>
          <p:cNvPr id="4" name="Picture 3" descr="snaKE.psd"/>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6691212">
            <a:off x="3808917" y="-642801"/>
            <a:ext cx="1401624" cy="1198099"/>
          </a:xfrm>
          <a:prstGeom prst="rect">
            <a:avLst/>
          </a:prstGeom>
        </p:spPr>
      </p:pic>
    </p:spTree>
    <p:extLst>
      <p:ext uri="{BB962C8B-B14F-4D97-AF65-F5344CB8AC3E}">
        <p14:creationId xmlns:p14="http://schemas.microsoft.com/office/powerpoint/2010/main" val="824339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B587D8E-9F43-4E4C-8989-58D09790A636}"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457200" y="973137"/>
            <a:ext cx="8229600" cy="571500"/>
          </a:xfrm>
          <a:prstGeom prst="rect">
            <a:avLst/>
          </a:prstGeom>
        </p:spPr>
        <p:txBody>
          <a:bodyPr/>
          <a:lstStyle>
            <a:lvl1pPr algn="l">
              <a:defRPr sz="3200" b="1" i="0">
                <a:latin typeface="Helvetica"/>
                <a:cs typeface="Helvetica"/>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09110"/>
            <a:ext cx="8229600" cy="4700729"/>
          </a:xfrm>
        </p:spPr>
        <p:txBody>
          <a:bodyPr/>
          <a:lstStyle>
            <a:lvl1pPr>
              <a:defRPr>
                <a:latin typeface="Cambria"/>
                <a:cs typeface="Cambria"/>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96103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Slide Number Placeholder 5"/>
          <p:cNvSpPr txBox="1">
            <a:spLocks/>
          </p:cNvSpPr>
          <p:nvPr userDrawn="1"/>
        </p:nvSpPr>
        <p:spPr>
          <a:xfrm>
            <a:off x="8578850" y="5888038"/>
            <a:ext cx="520700"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7" name="Rectangle 6"/>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8AC11A3E-28BA-AB43-BF3E-EDE48363DDC0}"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457200" y="962942"/>
            <a:ext cx="8229600" cy="670528"/>
          </a:xfrm>
          <a:prstGeom prst="rect">
            <a:avLst/>
          </a:prstGeom>
        </p:spPr>
        <p:txBody>
          <a:bodyPr/>
          <a:lstStyle>
            <a:lvl1pPr algn="l">
              <a:defRPr sz="3200" b="1" i="0">
                <a:latin typeface="Helvetica"/>
                <a:cs typeface="Helvetica"/>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850228"/>
            <a:ext cx="4038600" cy="45061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50228"/>
            <a:ext cx="4038600" cy="45061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7960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AC53F38-319F-764A-ADC5-B28CBC35C13B}"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457200" y="968927"/>
            <a:ext cx="8229600" cy="803443"/>
          </a:xfrm>
          <a:prstGeom prst="rect">
            <a:avLst/>
          </a:prstGeom>
        </p:spPr>
        <p:txBody>
          <a:bodyPr/>
          <a:lstStyle>
            <a:lvl1pPr algn="l">
              <a:defRPr sz="3200" b="1" i="0">
                <a:latin typeface="Helvetica"/>
                <a:cs typeface="Helvetic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907406"/>
            <a:ext cx="4040188" cy="397959"/>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46066"/>
            <a:ext cx="4040188" cy="36800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907406"/>
            <a:ext cx="4041775" cy="397959"/>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446066"/>
            <a:ext cx="4041775" cy="36800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5853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Rectangle 3"/>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B6ED38C-7336-D345-AF53-EB2CA9758BE1}" type="slidenum">
              <a:rPr lang="en-US" sz="900" smtClean="0"/>
              <a:pPr fontAlgn="auto">
                <a:spcBef>
                  <a:spcPts val="0"/>
                </a:spcBef>
                <a:spcAft>
                  <a:spcPts val="0"/>
                </a:spcAft>
                <a:defRPr/>
              </a:pPr>
              <a:t>‹#›</a:t>
            </a:fld>
            <a:endParaRPr lang="en-US" sz="900" dirty="0"/>
          </a:p>
        </p:txBody>
      </p:sp>
      <p:sp>
        <p:nvSpPr>
          <p:cNvPr id="10" name="Title 1"/>
          <p:cNvSpPr>
            <a:spLocks noGrp="1"/>
          </p:cNvSpPr>
          <p:nvPr>
            <p:ph type="title"/>
          </p:nvPr>
        </p:nvSpPr>
        <p:spPr>
          <a:xfrm>
            <a:off x="457200" y="912163"/>
            <a:ext cx="8229600" cy="803443"/>
          </a:xfrm>
          <a:prstGeom prst="rect">
            <a:avLst/>
          </a:prstGeom>
        </p:spPr>
        <p:txBody>
          <a:bodyPr/>
          <a:lstStyle>
            <a:lvl1pPr algn="l">
              <a:defRPr sz="3200" b="1" i="0">
                <a:latin typeface="Helvetica"/>
                <a:cs typeface="Helvetica"/>
              </a:defRPr>
            </a:lvl1pPr>
          </a:lstStyle>
          <a:p>
            <a:r>
              <a:rPr lang="en-US" dirty="0" smtClean="0"/>
              <a:t>Click to edit Master title style</a:t>
            </a:r>
            <a:endParaRPr lang="en-US" dirty="0"/>
          </a:p>
        </p:txBody>
      </p:sp>
    </p:spTree>
    <p:extLst>
      <p:ext uri="{BB962C8B-B14F-4D97-AF65-F5344CB8AC3E}">
        <p14:creationId xmlns:p14="http://schemas.microsoft.com/office/powerpoint/2010/main" val="903712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Rectangle 2"/>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78809CF-9C41-2E4D-8F75-CE8C553C244A}" type="slidenum">
              <a:rPr lang="en-US" sz="900" smtClean="0"/>
              <a:pPr fontAlgn="auto">
                <a:spcBef>
                  <a:spcPts val="0"/>
                </a:spcBef>
                <a:spcAft>
                  <a:spcPts val="0"/>
                </a:spcAft>
                <a:defRPr/>
              </a:pPr>
              <a:t>‹#›</a:t>
            </a:fld>
            <a:endParaRPr lang="en-US" sz="900" dirty="0"/>
          </a:p>
        </p:txBody>
      </p:sp>
    </p:spTree>
    <p:extLst>
      <p:ext uri="{BB962C8B-B14F-4D97-AF65-F5344CB8AC3E}">
        <p14:creationId xmlns:p14="http://schemas.microsoft.com/office/powerpoint/2010/main" val="137504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1" name="Picture 10" descr="powerp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55843"/>
            <a:ext cx="9144000" cy="1102157"/>
          </a:xfrm>
          <a:prstGeom prst="rect">
            <a:avLst/>
          </a:prstGeom>
        </p:spPr>
      </p:pic>
      <p:sp>
        <p:nvSpPr>
          <p:cNvPr id="7" name="Rectangle 6"/>
          <p:cNvSpPr/>
          <p:nvPr userDrawn="1"/>
        </p:nvSpPr>
        <p:spPr>
          <a:xfrm>
            <a:off x="0" y="0"/>
            <a:ext cx="9144000" cy="841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TextBox 5"/>
          <p:cNvSpPr txBox="1"/>
          <p:nvPr userDrawn="1"/>
        </p:nvSpPr>
        <p:spPr>
          <a:xfrm>
            <a:off x="3773488" y="5935086"/>
            <a:ext cx="5370512" cy="900112"/>
          </a:xfrm>
          <a:prstGeom prst="rect">
            <a:avLst/>
          </a:prstGeom>
          <a:noFill/>
        </p:spPr>
        <p:txBody>
          <a:bodyPr>
            <a:spAutoFit/>
          </a:bodyPr>
          <a:lstStyle/>
          <a:p>
            <a:pPr fontAlgn="auto">
              <a:spcBef>
                <a:spcPts val="0"/>
              </a:spcBef>
              <a:spcAft>
                <a:spcPts val="0"/>
              </a:spcAft>
              <a:defRPr/>
            </a:pPr>
            <a:r>
              <a:rPr lang="en-US" sz="1050" i="1" dirty="0">
                <a:latin typeface="+mn-lt"/>
                <a:ea typeface="+mn-ea"/>
                <a:cs typeface="+mn-cs"/>
              </a:rPr>
              <a:t>iDigBio is funded by a grant from the National Science Foundation’s Advancing Digitization of Biodiversity Collections </a:t>
            </a:r>
            <a:r>
              <a:rPr lang="en-US" sz="1050" i="1" dirty="0" smtClean="0">
                <a:latin typeface="+mn-lt"/>
                <a:ea typeface="+mn-ea"/>
                <a:cs typeface="+mn-cs"/>
              </a:rPr>
              <a:t>Program.  </a:t>
            </a:r>
            <a:r>
              <a:rPr lang="en-US" sz="1050" i="1" dirty="0">
                <a:latin typeface="+mn-lt"/>
                <a:ea typeface="+mn-ea"/>
                <a:cs typeface="+mn-cs"/>
              </a:rPr>
              <a:t>Any opinions, findings, and conclusions or recommendations expressed in this material are those of the author(s) and do not necessarily reflect the views of the National Science Foundation.</a:t>
            </a:r>
          </a:p>
          <a:p>
            <a:pPr fontAlgn="auto">
              <a:spcBef>
                <a:spcPts val="0"/>
              </a:spcBef>
              <a:spcAft>
                <a:spcPts val="0"/>
              </a:spcAft>
              <a:defRPr/>
            </a:pPr>
            <a:endParaRPr lang="en-US" sz="1050" dirty="0">
              <a:latin typeface="+mn-lt"/>
              <a:ea typeface="+mn-ea"/>
              <a:cs typeface="+mn-cs"/>
            </a:endParaRPr>
          </a:p>
        </p:txBody>
      </p:sp>
      <p:pic>
        <p:nvPicPr>
          <p:cNvPr id="9" name="Picture 8" descr="iDigBio_Logo_with bord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 y="-25496"/>
            <a:ext cx="2154602" cy="731136"/>
          </a:xfrm>
          <a:prstGeom prst="rect">
            <a:avLst/>
          </a:prstGeom>
        </p:spPr>
      </p:pic>
      <p:pic>
        <p:nvPicPr>
          <p:cNvPr id="10" name="Picture 9" descr="4 top right hexagons"/>
          <p:cNvPicPr>
            <a:picLocks noChangeAspect="1"/>
          </p:cNvPicPr>
          <p:nvPr userDrawn="1"/>
        </p:nvPicPr>
        <p:blipFill rotWithShape="1">
          <a:blip r:embed="rId4">
            <a:extLst>
              <a:ext uri="{28A0092B-C50C-407E-A947-70E740481C1C}">
                <a14:useLocalDpi xmlns:a14="http://schemas.microsoft.com/office/drawing/2010/main" val="0"/>
              </a:ext>
            </a:extLst>
          </a:blip>
          <a:srcRect l="-10374" t="1815" r="10374" b="39571"/>
          <a:stretch/>
        </p:blipFill>
        <p:spPr>
          <a:xfrm rot="21213513">
            <a:off x="4325766" y="-395277"/>
            <a:ext cx="5210867" cy="1779470"/>
          </a:xfrm>
          <a:prstGeom prst="rect">
            <a:avLst/>
          </a:prstGeom>
        </p:spPr>
      </p:pic>
      <p:pic>
        <p:nvPicPr>
          <p:cNvPr id="16" name="Picture 15" descr="birds.psd"/>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1180652">
            <a:off x="7798834" y="459975"/>
            <a:ext cx="1500160" cy="1328928"/>
          </a:xfrm>
          <a:prstGeom prst="rect">
            <a:avLst/>
          </a:prstGeom>
        </p:spPr>
      </p:pic>
      <p:pic>
        <p:nvPicPr>
          <p:cNvPr id="4" name="Picture 3" descr="snaKE.psd"/>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6691212">
            <a:off x="3808917" y="-642801"/>
            <a:ext cx="1401624" cy="1198099"/>
          </a:xfrm>
          <a:prstGeom prst="rect">
            <a:avLst/>
          </a:prstGeom>
        </p:spPr>
      </p:pic>
      <p:pic>
        <p:nvPicPr>
          <p:cNvPr id="12" name="Picture 11"/>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5701847" y="1883027"/>
            <a:ext cx="2989899" cy="3765824"/>
          </a:xfrm>
          <a:prstGeom prst="rect">
            <a:avLst/>
          </a:prstGeom>
        </p:spPr>
      </p:pic>
      <p:grpSp>
        <p:nvGrpSpPr>
          <p:cNvPr id="13" name="Group 12"/>
          <p:cNvGrpSpPr/>
          <p:nvPr userDrawn="1"/>
        </p:nvGrpSpPr>
        <p:grpSpPr>
          <a:xfrm>
            <a:off x="574857" y="2123403"/>
            <a:ext cx="2856056" cy="714306"/>
            <a:chOff x="915512" y="2177193"/>
            <a:chExt cx="2856056" cy="714306"/>
          </a:xfrm>
        </p:grpSpPr>
        <p:sp>
          <p:nvSpPr>
            <p:cNvPr id="14" name="TextBox 20"/>
            <p:cNvSpPr txBox="1">
              <a:spLocks noChangeArrowheads="1"/>
            </p:cNvSpPr>
            <p:nvPr userDrawn="1"/>
          </p:nvSpPr>
          <p:spPr bwMode="auto">
            <a:xfrm>
              <a:off x="1647493" y="2349403"/>
              <a:ext cx="212407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800" b="1" dirty="0" smtClean="0">
                  <a:latin typeface="Helvetica" charset="0"/>
                  <a:cs typeface="Helvetica" charset="0"/>
                </a:rPr>
                <a:t>idigbio.org/wiki</a:t>
              </a:r>
              <a:endParaRPr lang="en-US" sz="1800" b="1" dirty="0">
                <a:latin typeface="Helvetica" charset="0"/>
                <a:cs typeface="Helvetica" charset="0"/>
              </a:endParaRPr>
            </a:p>
          </p:txBody>
        </p:sp>
        <p:pic>
          <p:nvPicPr>
            <p:cNvPr id="15" name="Content Placeholder 5" descr="org.png"/>
            <p:cNvPicPr>
              <a:picLocks noChangeAspect="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915512" y="2177193"/>
              <a:ext cx="640080" cy="714306"/>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7" name="Group 16"/>
          <p:cNvGrpSpPr/>
          <p:nvPr userDrawn="1"/>
        </p:nvGrpSpPr>
        <p:grpSpPr>
          <a:xfrm>
            <a:off x="691697" y="2919148"/>
            <a:ext cx="4578175" cy="406400"/>
            <a:chOff x="1032352" y="2972938"/>
            <a:chExt cx="4578175" cy="406400"/>
          </a:xfrm>
        </p:grpSpPr>
        <p:pic>
          <p:nvPicPr>
            <p:cNvPr id="18" name="Picture 15">
              <a:hlinkClick r:id="rId9"/>
            </p:cNvPr>
            <p:cNvPicPr>
              <a:picLocks noChangeAspect="1"/>
            </p:cNvPicPr>
            <p:nvPr userDrawn="1"/>
          </p:nvPicPr>
          <p:blipFill>
            <a:blip r:embed="rId10">
              <a:extLst>
                <a:ext uri="{28A0092B-C50C-407E-A947-70E740481C1C}">
                  <a14:useLocalDpi xmlns:a14="http://schemas.microsoft.com/office/drawing/2010/main"/>
                </a:ext>
              </a:extLst>
            </a:blip>
            <a:srcRect/>
            <a:stretch>
              <a:fillRect/>
            </a:stretch>
          </p:blipFill>
          <p:spPr bwMode="auto">
            <a:xfrm>
              <a:off x="1032352" y="2972938"/>
              <a:ext cx="406400"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TextBox 20"/>
            <p:cNvSpPr txBox="1">
              <a:spLocks noChangeArrowheads="1"/>
            </p:cNvSpPr>
            <p:nvPr userDrawn="1"/>
          </p:nvSpPr>
          <p:spPr bwMode="auto">
            <a:xfrm>
              <a:off x="1647493" y="2991472"/>
              <a:ext cx="39630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800" b="0" dirty="0" smtClean="0">
                  <a:latin typeface="Helvetica" charset="0"/>
                  <a:cs typeface="Helvetica" charset="0"/>
                </a:rPr>
                <a:t>facebook.com/iDigBio</a:t>
              </a:r>
            </a:p>
          </p:txBody>
        </p:sp>
      </p:grpSp>
      <p:grpSp>
        <p:nvGrpSpPr>
          <p:cNvPr id="20" name="Group 19"/>
          <p:cNvGrpSpPr/>
          <p:nvPr userDrawn="1"/>
        </p:nvGrpSpPr>
        <p:grpSpPr>
          <a:xfrm>
            <a:off x="691697" y="3420140"/>
            <a:ext cx="4578175" cy="406400"/>
            <a:chOff x="1032352" y="3470231"/>
            <a:chExt cx="4578175" cy="406400"/>
          </a:xfrm>
        </p:grpSpPr>
        <p:pic>
          <p:nvPicPr>
            <p:cNvPr id="21" name="Picture 16">
              <a:hlinkClick r:id="rId11"/>
            </p:cNvPr>
            <p:cNvPicPr>
              <a:picLocks noChangeAspect="1"/>
            </p:cNvPicPr>
            <p:nvPr userDrawn="1"/>
          </p:nvPicPr>
          <p:blipFill>
            <a:blip r:embed="rId12">
              <a:extLst>
                <a:ext uri="{28A0092B-C50C-407E-A947-70E740481C1C}">
                  <a14:useLocalDpi xmlns:a14="http://schemas.microsoft.com/office/drawing/2010/main"/>
                </a:ext>
              </a:extLst>
            </a:blip>
            <a:srcRect/>
            <a:stretch>
              <a:fillRect/>
            </a:stretch>
          </p:blipFill>
          <p:spPr bwMode="auto">
            <a:xfrm>
              <a:off x="1032352" y="3470231"/>
              <a:ext cx="406400"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TextBox 21"/>
            <p:cNvSpPr txBox="1">
              <a:spLocks noChangeArrowheads="1"/>
            </p:cNvSpPr>
            <p:nvPr userDrawn="1"/>
          </p:nvSpPr>
          <p:spPr bwMode="auto">
            <a:xfrm>
              <a:off x="1647493" y="3488765"/>
              <a:ext cx="39630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800" b="0" dirty="0" smtClean="0">
                  <a:latin typeface="Helvetica" charset="0"/>
                  <a:cs typeface="Helvetica" charset="0"/>
                </a:rPr>
                <a:t>twitter.com/iDigBio</a:t>
              </a:r>
            </a:p>
          </p:txBody>
        </p:sp>
      </p:grpSp>
      <p:grpSp>
        <p:nvGrpSpPr>
          <p:cNvPr id="23" name="Group 22"/>
          <p:cNvGrpSpPr/>
          <p:nvPr userDrawn="1"/>
        </p:nvGrpSpPr>
        <p:grpSpPr>
          <a:xfrm>
            <a:off x="694078" y="3921132"/>
            <a:ext cx="4575794" cy="406400"/>
            <a:chOff x="1034733" y="3971535"/>
            <a:chExt cx="4575794" cy="406400"/>
          </a:xfrm>
        </p:grpSpPr>
        <p:pic>
          <p:nvPicPr>
            <p:cNvPr id="24" name="Picture 17">
              <a:hlinkClick r:id="rId13"/>
            </p:cNvPr>
            <p:cNvPicPr>
              <a:picLocks noChangeAspect="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1034733" y="3971535"/>
              <a:ext cx="401638"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TextBox 20"/>
            <p:cNvSpPr txBox="1">
              <a:spLocks noChangeArrowheads="1"/>
            </p:cNvSpPr>
            <p:nvPr userDrawn="1"/>
          </p:nvSpPr>
          <p:spPr bwMode="auto">
            <a:xfrm>
              <a:off x="1647493" y="3990069"/>
              <a:ext cx="39630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800" b="0" dirty="0" smtClean="0">
                  <a:latin typeface="Helvetica" charset="0"/>
                  <a:cs typeface="Helvetica" charset="0"/>
                </a:rPr>
                <a:t>vimeo.com/iDigBio</a:t>
              </a:r>
            </a:p>
          </p:txBody>
        </p:sp>
      </p:grpSp>
      <p:grpSp>
        <p:nvGrpSpPr>
          <p:cNvPr id="26" name="Group 25"/>
          <p:cNvGrpSpPr/>
          <p:nvPr userDrawn="1"/>
        </p:nvGrpSpPr>
        <p:grpSpPr>
          <a:xfrm>
            <a:off x="688522" y="4422124"/>
            <a:ext cx="4581350" cy="412750"/>
            <a:chOff x="1029177" y="4456083"/>
            <a:chExt cx="4581350" cy="412750"/>
          </a:xfrm>
        </p:grpSpPr>
        <p:pic>
          <p:nvPicPr>
            <p:cNvPr id="27" name="Picture 18">
              <a:hlinkClick r:id="rId15"/>
            </p:cNvPr>
            <p:cNvPicPr>
              <a:picLocks noChangeAspect="1"/>
            </p:cNvPicPr>
            <p:nvPr userDrawn="1"/>
          </p:nvPicPr>
          <p:blipFill>
            <a:blip r:embed="rId16">
              <a:extLst>
                <a:ext uri="{28A0092B-C50C-407E-A947-70E740481C1C}">
                  <a14:useLocalDpi xmlns:a14="http://schemas.microsoft.com/office/drawing/2010/main"/>
                </a:ext>
              </a:extLst>
            </a:blip>
            <a:srcRect/>
            <a:stretch>
              <a:fillRect/>
            </a:stretch>
          </p:blipFill>
          <p:spPr bwMode="auto">
            <a:xfrm>
              <a:off x="1029177" y="4456083"/>
              <a:ext cx="412750" cy="41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TextBox 20"/>
            <p:cNvSpPr txBox="1">
              <a:spLocks noChangeArrowheads="1"/>
            </p:cNvSpPr>
            <p:nvPr userDrawn="1"/>
          </p:nvSpPr>
          <p:spPr bwMode="auto">
            <a:xfrm>
              <a:off x="1647493" y="4477792"/>
              <a:ext cx="39630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800" b="0" dirty="0" smtClean="0">
                  <a:latin typeface="Helvetica" charset="0"/>
                  <a:cs typeface="Helvetica" charset="0"/>
                </a:rPr>
                <a:t>idigbio.org/rss-feed.xml</a:t>
              </a:r>
            </a:p>
          </p:txBody>
        </p:sp>
      </p:grpSp>
      <p:grpSp>
        <p:nvGrpSpPr>
          <p:cNvPr id="29" name="Group 28"/>
          <p:cNvGrpSpPr/>
          <p:nvPr userDrawn="1"/>
        </p:nvGrpSpPr>
        <p:grpSpPr>
          <a:xfrm>
            <a:off x="691697" y="4929464"/>
            <a:ext cx="4767813" cy="406400"/>
            <a:chOff x="1032352" y="4929464"/>
            <a:chExt cx="4767813" cy="406400"/>
          </a:xfrm>
        </p:grpSpPr>
        <p:pic>
          <p:nvPicPr>
            <p:cNvPr id="30" name="Picture 19">
              <a:hlinkClick r:id="rId17" action="ppaction://hlinkfile"/>
            </p:cNvPr>
            <p:cNvPicPr>
              <a:picLocks noChangeAspect="1"/>
            </p:cNvPicPr>
            <p:nvPr userDrawn="1"/>
          </p:nvPicPr>
          <p:blipFill>
            <a:blip r:embed="rId18">
              <a:extLst>
                <a:ext uri="{28A0092B-C50C-407E-A947-70E740481C1C}">
                  <a14:useLocalDpi xmlns:a14="http://schemas.microsoft.com/office/drawing/2010/main"/>
                </a:ext>
              </a:extLst>
            </a:blip>
            <a:srcRect/>
            <a:stretch>
              <a:fillRect/>
            </a:stretch>
          </p:blipFill>
          <p:spPr bwMode="auto">
            <a:xfrm>
              <a:off x="1032352" y="4929464"/>
              <a:ext cx="406400"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 name="TextBox 20"/>
            <p:cNvSpPr txBox="1">
              <a:spLocks noChangeArrowheads="1"/>
            </p:cNvSpPr>
            <p:nvPr userDrawn="1"/>
          </p:nvSpPr>
          <p:spPr bwMode="auto">
            <a:xfrm>
              <a:off x="1647493" y="4947998"/>
              <a:ext cx="415267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800" b="0" dirty="0" smtClean="0">
                  <a:latin typeface="Helvetica" charset="0"/>
                  <a:cs typeface="Helvetica" charset="0"/>
                </a:rPr>
                <a:t>idigbio.org/events-calendar/export.ics</a:t>
              </a:r>
            </a:p>
          </p:txBody>
        </p:sp>
      </p:grpSp>
      <p:sp>
        <p:nvSpPr>
          <p:cNvPr id="32" name="Title 3"/>
          <p:cNvSpPr txBox="1">
            <a:spLocks/>
          </p:cNvSpPr>
          <p:nvPr userDrawn="1"/>
        </p:nvSpPr>
        <p:spPr>
          <a:xfrm>
            <a:off x="309764" y="906236"/>
            <a:ext cx="4298095" cy="939396"/>
          </a:xfrm>
          <a:prstGeom prst="rect">
            <a:avLst/>
          </a:prstGeom>
        </p:spPr>
        <p:txBody>
          <a:bodyPr/>
          <a:lstStyle>
            <a:lvl1pPr algn="l" defTabSz="457200" rtl="0" fontAlgn="base">
              <a:spcBef>
                <a:spcPct val="0"/>
              </a:spcBef>
              <a:spcAft>
                <a:spcPct val="0"/>
              </a:spcAft>
              <a:defRPr sz="2800" b="1" i="0" kern="1200">
                <a:solidFill>
                  <a:schemeClr val="tx1"/>
                </a:solidFill>
                <a:latin typeface="Helvetica"/>
                <a:ea typeface="ＭＳ Ｐゴシック" charset="0"/>
                <a:cs typeface="Helvetica"/>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5400" b="0" smtClean="0">
                <a:effectLst>
                  <a:outerShdw blurRad="38100" dist="38100" dir="2700000" algn="tl">
                    <a:srgbClr val="000000">
                      <a:alpha val="43137"/>
                    </a:srgbClr>
                  </a:outerShdw>
                </a:effectLst>
                <a:latin typeface="+mj-lt"/>
              </a:rPr>
              <a:t>Get involved!</a:t>
            </a:r>
            <a:endParaRPr lang="en-US" sz="5400" b="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79993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top white hexagons2.psd"/>
          <p:cNvPicPr>
            <a:picLocks noChangeAspect="1"/>
          </p:cNvPicPr>
          <p:nvPr userDrawn="1"/>
        </p:nvPicPr>
        <p:blipFill rotWithShape="1">
          <a:blip r:embed="rId9">
            <a:alphaModFix amt="62000"/>
            <a:extLst>
              <a:ext uri="{28A0092B-C50C-407E-A947-70E740481C1C}">
                <a14:useLocalDpi xmlns:a14="http://schemas.microsoft.com/office/drawing/2010/main" val="0"/>
              </a:ext>
            </a:extLst>
          </a:blip>
          <a:srcRect t="-1" b="6573"/>
          <a:stretch/>
        </p:blipFill>
        <p:spPr>
          <a:xfrm>
            <a:off x="4" y="-194576"/>
            <a:ext cx="9143996" cy="925499"/>
          </a:xfrm>
          <a:prstGeom prst="rect">
            <a:avLst/>
          </a:prstGeom>
        </p:spPr>
      </p:pic>
      <p:sp>
        <p:nvSpPr>
          <p:cNvPr id="1028" name="Text Placeholder 2"/>
          <p:cNvSpPr>
            <a:spLocks noGrp="1"/>
          </p:cNvSpPr>
          <p:nvPr>
            <p:ph type="body" idx="1"/>
          </p:nvPr>
        </p:nvSpPr>
        <p:spPr bwMode="auto">
          <a:xfrm>
            <a:off x="457200" y="2171700"/>
            <a:ext cx="8229600" cy="418465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iDigBio_Logo_with borde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 y="-25496"/>
            <a:ext cx="2154602" cy="731136"/>
          </a:xfrm>
          <a:prstGeom prst="rect">
            <a:avLst/>
          </a:prstGeom>
        </p:spPr>
      </p:pic>
      <p:sp>
        <p:nvSpPr>
          <p:cNvPr id="3" name="Hexagon 2"/>
          <p:cNvSpPr/>
          <p:nvPr userDrawn="1"/>
        </p:nvSpPr>
        <p:spPr>
          <a:xfrm>
            <a:off x="8575675" y="-412749"/>
            <a:ext cx="568325" cy="495201"/>
          </a:xfrm>
          <a:prstGeom prst="hexagon">
            <a:avLst>
              <a:gd name="adj" fmla="val 28206"/>
              <a:gd name="vf" fmla="val 115470"/>
            </a:avLst>
          </a:prstGeom>
          <a:gradFill flip="none" rotWithShape="1">
            <a:gsLst>
              <a:gs pos="0">
                <a:srgbClr val="C0D1E3"/>
              </a:gs>
              <a:gs pos="100000">
                <a:srgbClr val="618CB8"/>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Hexagon 9"/>
          <p:cNvSpPr/>
          <p:nvPr userDrawn="1"/>
        </p:nvSpPr>
        <p:spPr>
          <a:xfrm>
            <a:off x="8054972" y="-130128"/>
            <a:ext cx="568325" cy="495201"/>
          </a:xfrm>
          <a:prstGeom prst="hexagon">
            <a:avLst>
              <a:gd name="adj" fmla="val 28206"/>
              <a:gd name="vf" fmla="val 115470"/>
            </a:avLst>
          </a:prstGeom>
          <a:gradFill flip="none" rotWithShape="1">
            <a:gsLst>
              <a:gs pos="0">
                <a:srgbClr val="C3DCB9"/>
              </a:gs>
              <a:gs pos="100000">
                <a:srgbClr val="6AA85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Hexagon 11"/>
          <p:cNvSpPr/>
          <p:nvPr userDrawn="1"/>
        </p:nvSpPr>
        <p:spPr>
          <a:xfrm>
            <a:off x="8575675" y="153252"/>
            <a:ext cx="568325" cy="495201"/>
          </a:xfrm>
          <a:prstGeom prst="hexagon">
            <a:avLst>
              <a:gd name="adj" fmla="val 28206"/>
              <a:gd name="vf" fmla="val 115470"/>
            </a:avLst>
          </a:prstGeom>
          <a:gradFill flip="none" rotWithShape="1">
            <a:gsLst>
              <a:gs pos="0">
                <a:srgbClr val="EDE3AD"/>
              </a:gs>
              <a:gs pos="100000">
                <a:srgbClr val="D3B831"/>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Hexagon 12"/>
          <p:cNvSpPr/>
          <p:nvPr userDrawn="1"/>
        </p:nvSpPr>
        <p:spPr>
          <a:xfrm>
            <a:off x="7516809" y="-405188"/>
            <a:ext cx="568325" cy="495201"/>
          </a:xfrm>
          <a:prstGeom prst="hexagon">
            <a:avLst>
              <a:gd name="adj" fmla="val 28206"/>
              <a:gd name="vf" fmla="val 115470"/>
            </a:avLst>
          </a:prstGeom>
          <a:gradFill flip="none" rotWithShape="1">
            <a:gsLst>
              <a:gs pos="0">
                <a:srgbClr val="EED1A9"/>
              </a:gs>
              <a:gs pos="100000">
                <a:srgbClr val="D58B28"/>
              </a:gs>
            </a:gsLst>
            <a:lin ang="81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Hexagon 13"/>
          <p:cNvSpPr/>
          <p:nvPr userDrawn="1"/>
        </p:nvSpPr>
        <p:spPr>
          <a:xfrm>
            <a:off x="6438090" y="-409952"/>
            <a:ext cx="568325" cy="495201"/>
          </a:xfrm>
          <a:prstGeom prst="hexagon">
            <a:avLst>
              <a:gd name="adj" fmla="val 28206"/>
              <a:gd name="vf" fmla="val 115470"/>
            </a:avLst>
          </a:prstGeom>
          <a:gradFill flip="none" rotWithShape="1">
            <a:gsLst>
              <a:gs pos="0">
                <a:srgbClr val="C3DCB9"/>
              </a:gs>
              <a:gs pos="100000">
                <a:srgbClr val="6AA85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Hexagon 14"/>
          <p:cNvSpPr/>
          <p:nvPr userDrawn="1"/>
        </p:nvSpPr>
        <p:spPr>
          <a:xfrm>
            <a:off x="6981025" y="-118632"/>
            <a:ext cx="568325" cy="495201"/>
          </a:xfrm>
          <a:prstGeom prst="hexagon">
            <a:avLst>
              <a:gd name="adj" fmla="val 28206"/>
              <a:gd name="vf" fmla="val 115470"/>
            </a:avLst>
          </a:prstGeom>
          <a:gradFill flip="none" rotWithShape="1">
            <a:gsLst>
              <a:gs pos="0">
                <a:srgbClr val="EDE3AD"/>
              </a:gs>
              <a:gs pos="100000">
                <a:srgbClr val="D3B831"/>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3" r:id="rId7"/>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Cambria"/>
          <a:ea typeface="ＭＳ Ｐゴシック" charset="0"/>
          <a:cs typeface="Cambria"/>
        </a:defRPr>
      </a:lvl1pPr>
      <a:lvl2pPr marL="742950" indent="-285750" algn="l" defTabSz="457200" rtl="0" fontAlgn="base">
        <a:spcBef>
          <a:spcPct val="20000"/>
        </a:spcBef>
        <a:spcAft>
          <a:spcPct val="0"/>
        </a:spcAft>
        <a:buFont typeface="Arial" charset="0"/>
        <a:buChar char="–"/>
        <a:defRPr sz="2800" kern="1200">
          <a:solidFill>
            <a:schemeClr val="tx1"/>
          </a:solidFill>
          <a:latin typeface="Cambria"/>
          <a:ea typeface="ＭＳ Ｐゴシック" charset="0"/>
          <a:cs typeface="Cambria"/>
        </a:defRPr>
      </a:lvl2pPr>
      <a:lvl3pPr marL="1143000" indent="-228600" algn="l" defTabSz="457200" rtl="0" fontAlgn="base">
        <a:spcBef>
          <a:spcPct val="20000"/>
        </a:spcBef>
        <a:spcAft>
          <a:spcPct val="0"/>
        </a:spcAft>
        <a:buFont typeface="Arial" charset="0"/>
        <a:buChar char="•"/>
        <a:defRPr sz="2400" kern="1200">
          <a:solidFill>
            <a:schemeClr val="tx1"/>
          </a:solidFill>
          <a:latin typeface="Cambria"/>
          <a:ea typeface="ＭＳ Ｐゴシック" charset="0"/>
          <a:cs typeface="Cambria"/>
        </a:defRPr>
      </a:lvl3pPr>
      <a:lvl4pPr marL="1600200" indent="-228600" algn="l" defTabSz="457200" rtl="0" fontAlgn="base">
        <a:spcBef>
          <a:spcPct val="20000"/>
        </a:spcBef>
        <a:spcAft>
          <a:spcPct val="0"/>
        </a:spcAft>
        <a:buFont typeface="Arial" charset="0"/>
        <a:buChar char="–"/>
        <a:defRPr sz="2000" kern="1200">
          <a:solidFill>
            <a:schemeClr val="tx1"/>
          </a:solidFill>
          <a:latin typeface="Cambria"/>
          <a:ea typeface="ＭＳ Ｐゴシック" charset="0"/>
          <a:cs typeface="Cambria"/>
        </a:defRPr>
      </a:lvl4pPr>
      <a:lvl5pPr marL="2057400" indent="-228600" algn="l" defTabSz="457200" rtl="0" fontAlgn="base">
        <a:spcBef>
          <a:spcPct val="20000"/>
        </a:spcBef>
        <a:spcAft>
          <a:spcPct val="0"/>
        </a:spcAft>
        <a:buFont typeface="Arial" charset="0"/>
        <a:buChar char="»"/>
        <a:defRPr sz="2000" kern="1200">
          <a:solidFill>
            <a:schemeClr val="tx1"/>
          </a:solidFill>
          <a:latin typeface="Cambria"/>
          <a:ea typeface="ＭＳ Ｐゴシック" charset="0"/>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2943" y="1921839"/>
            <a:ext cx="9569885" cy="3589614"/>
          </a:xfrm>
        </p:spPr>
        <p:txBody>
          <a:bodyPr/>
          <a:lstStyle/>
          <a:p>
            <a:pPr algn="ctr"/>
            <a:r>
              <a:rPr lang="en-US" sz="4400" dirty="0" smtClean="0"/>
              <a:t>Getting to know the data,</a:t>
            </a:r>
            <a:br>
              <a:rPr lang="en-US" sz="4400" dirty="0" smtClean="0"/>
            </a:br>
            <a:r>
              <a:rPr lang="en-US" sz="4400" dirty="0" smtClean="0"/>
              <a:t>Getting to know all about the data</a:t>
            </a:r>
            <a:endParaRPr lang="en-US"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iDigBio portal search results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048" y="2063664"/>
            <a:ext cx="8936033" cy="3247372"/>
          </a:xfrm>
        </p:spPr>
      </p:pic>
      <p:sp>
        <p:nvSpPr>
          <p:cNvPr id="6" name="TextBox 5"/>
          <p:cNvSpPr txBox="1"/>
          <p:nvPr/>
        </p:nvSpPr>
        <p:spPr>
          <a:xfrm>
            <a:off x="1929008" y="2354893"/>
            <a:ext cx="4747365" cy="2031325"/>
          </a:xfrm>
          <a:prstGeom prst="rect">
            <a:avLst/>
          </a:prstGeom>
          <a:solidFill>
            <a:srgbClr val="F0F8FB"/>
          </a:solidFill>
        </p:spPr>
        <p:txBody>
          <a:bodyPr wrap="square" lIns="457200" tIns="457200" rIns="457200" bIns="457200" rtlCol="0">
            <a:spAutoFit/>
          </a:bodyPr>
          <a:lstStyle/>
          <a:p>
            <a:pPr algn="ctr"/>
            <a:r>
              <a:rPr lang="en-US" dirty="0"/>
              <a:t>Same Darwin Core format for all species, localities, types of specimen, etc.</a:t>
            </a:r>
          </a:p>
        </p:txBody>
      </p:sp>
    </p:spTree>
    <p:extLst>
      <p:ext uri="{BB962C8B-B14F-4D97-AF65-F5344CB8AC3E}">
        <p14:creationId xmlns:p14="http://schemas.microsoft.com/office/powerpoint/2010/main" val="575824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4235" y="1265129"/>
            <a:ext cx="5615836" cy="4247317"/>
          </a:xfrm>
          <a:prstGeom prst="rect">
            <a:avLst/>
          </a:prstGeom>
          <a:solidFill>
            <a:srgbClr val="F0F8FB"/>
          </a:solidFill>
          <a:ln w="19050">
            <a:solidFill>
              <a:schemeClr val="accent1"/>
            </a:solidFill>
          </a:ln>
        </p:spPr>
        <p:txBody>
          <a:bodyPr wrap="square" lIns="457200" tIns="457200" rIns="457200" bIns="457200" rtlCol="0">
            <a:spAutoFit/>
          </a:bodyPr>
          <a:lstStyle/>
          <a:p>
            <a:pPr algn="ctr"/>
            <a:r>
              <a:rPr lang="en-US" sz="3600" dirty="0" smtClean="0"/>
              <a:t>As with </a:t>
            </a:r>
            <a:r>
              <a:rPr lang="en-US" sz="3600" smtClean="0"/>
              <a:t>applications of other </a:t>
            </a:r>
            <a:r>
              <a:rPr lang="en-US" sz="3600" dirty="0" smtClean="0"/>
              <a:t>data sources, it’s all about appropriately accounting for the characteristics of the data</a:t>
            </a:r>
            <a:endParaRPr lang="en-US" sz="3600" dirty="0"/>
          </a:p>
        </p:txBody>
      </p:sp>
    </p:spTree>
    <p:extLst>
      <p:ext uri="{BB962C8B-B14F-4D97-AF65-F5344CB8AC3E}">
        <p14:creationId xmlns:p14="http://schemas.microsoft.com/office/powerpoint/2010/main" val="892532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4235" y="1265129"/>
            <a:ext cx="5615836" cy="3693319"/>
          </a:xfrm>
          <a:prstGeom prst="rect">
            <a:avLst/>
          </a:prstGeom>
          <a:solidFill>
            <a:srgbClr val="F0F8FB"/>
          </a:solidFill>
          <a:ln w="19050">
            <a:solidFill>
              <a:schemeClr val="accent1"/>
            </a:solidFill>
          </a:ln>
        </p:spPr>
        <p:txBody>
          <a:bodyPr wrap="square" lIns="457200" tIns="457200" rIns="457200" bIns="457200" rtlCol="0">
            <a:spAutoFit/>
          </a:bodyPr>
          <a:lstStyle/>
          <a:p>
            <a:pPr algn="ctr"/>
            <a:r>
              <a:rPr lang="en-US" sz="3600" dirty="0" smtClean="0">
                <a:solidFill>
                  <a:schemeClr val="bg1">
                    <a:lumMod val="75000"/>
                  </a:schemeClr>
                </a:solidFill>
              </a:rPr>
              <a:t>As with other data sources, it’s all about appropriately accounting for the characteristics of the data</a:t>
            </a:r>
            <a:endParaRPr lang="en-US" sz="3600" dirty="0">
              <a:solidFill>
                <a:schemeClr val="bg1">
                  <a:lumMod val="75000"/>
                </a:schemeClr>
              </a:solidFill>
            </a:endParaRPr>
          </a:p>
        </p:txBody>
      </p:sp>
      <p:sp>
        <p:nvSpPr>
          <p:cNvPr id="6" name="TextBox 5"/>
          <p:cNvSpPr txBox="1"/>
          <p:nvPr/>
        </p:nvSpPr>
        <p:spPr>
          <a:xfrm>
            <a:off x="434235" y="1265129"/>
            <a:ext cx="5615836" cy="4247317"/>
          </a:xfrm>
          <a:prstGeom prst="rect">
            <a:avLst/>
          </a:prstGeom>
          <a:solidFill>
            <a:srgbClr val="F0F8FB"/>
          </a:solidFill>
          <a:ln w="19050">
            <a:solidFill>
              <a:schemeClr val="accent1"/>
            </a:solidFill>
          </a:ln>
        </p:spPr>
        <p:txBody>
          <a:bodyPr wrap="square" lIns="457200" tIns="457200" rIns="457200" bIns="457200" rtlCol="0">
            <a:spAutoFit/>
          </a:bodyPr>
          <a:lstStyle/>
          <a:p>
            <a:pPr algn="ctr"/>
            <a:r>
              <a:rPr lang="en-US" sz="3600" dirty="0" smtClean="0">
                <a:solidFill>
                  <a:schemeClr val="bg1">
                    <a:lumMod val="85000"/>
                  </a:schemeClr>
                </a:solidFill>
              </a:rPr>
              <a:t>As with applications of other data sources, it’s all about appropriately accounting for the characteristics of the data</a:t>
            </a:r>
            <a:endParaRPr lang="en-US" sz="3600" dirty="0">
              <a:solidFill>
                <a:schemeClr val="bg1">
                  <a:lumMod val="85000"/>
                </a:schemeClr>
              </a:solidFill>
            </a:endParaRPr>
          </a:p>
        </p:txBody>
      </p:sp>
      <p:sp>
        <p:nvSpPr>
          <p:cNvPr id="5" name="TextBox 4"/>
          <p:cNvSpPr txBox="1"/>
          <p:nvPr/>
        </p:nvSpPr>
        <p:spPr>
          <a:xfrm>
            <a:off x="1674313" y="2755726"/>
            <a:ext cx="5803725" cy="3139321"/>
          </a:xfrm>
          <a:prstGeom prst="rect">
            <a:avLst/>
          </a:prstGeom>
          <a:solidFill>
            <a:srgbClr val="F0F8FB"/>
          </a:solidFill>
          <a:ln w="19050">
            <a:solidFill>
              <a:schemeClr val="accent1"/>
            </a:solidFill>
          </a:ln>
        </p:spPr>
        <p:txBody>
          <a:bodyPr wrap="square" lIns="457200" tIns="457200" rIns="457200" bIns="457200" rtlCol="0">
            <a:spAutoFit/>
          </a:bodyPr>
          <a:lstStyle/>
          <a:p>
            <a:pPr algn="ctr"/>
            <a:r>
              <a:rPr lang="en-US" sz="3600"/>
              <a:t>T</a:t>
            </a:r>
            <a:r>
              <a:rPr lang="en-US" sz="3600" smtClean="0"/>
              <a:t>hese are </a:t>
            </a:r>
            <a:r>
              <a:rPr lang="en-US" sz="3600" dirty="0" smtClean="0"/>
              <a:t>critical aspects of data literacy for undergrads in all data-heavy STEM fields!</a:t>
            </a:r>
            <a:endParaRPr lang="en-US" sz="3600" dirty="0"/>
          </a:p>
        </p:txBody>
      </p:sp>
    </p:spTree>
    <p:extLst>
      <p:ext uri="{BB962C8B-B14F-4D97-AF65-F5344CB8AC3E}">
        <p14:creationId xmlns:p14="http://schemas.microsoft.com/office/powerpoint/2010/main" val="1980724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4235" y="1265129"/>
            <a:ext cx="5615836" cy="3693319"/>
          </a:xfrm>
          <a:prstGeom prst="rect">
            <a:avLst/>
          </a:prstGeom>
          <a:solidFill>
            <a:srgbClr val="F0F8FB"/>
          </a:solidFill>
          <a:ln w="19050">
            <a:solidFill>
              <a:schemeClr val="accent1"/>
            </a:solidFill>
          </a:ln>
        </p:spPr>
        <p:txBody>
          <a:bodyPr wrap="square" lIns="457200" tIns="457200" rIns="457200" bIns="457200" rtlCol="0">
            <a:spAutoFit/>
          </a:bodyPr>
          <a:lstStyle/>
          <a:p>
            <a:pPr algn="ctr"/>
            <a:r>
              <a:rPr lang="en-US" sz="3600" dirty="0" smtClean="0">
                <a:solidFill>
                  <a:schemeClr val="bg1">
                    <a:lumMod val="75000"/>
                  </a:schemeClr>
                </a:solidFill>
              </a:rPr>
              <a:t>As with other data sources, it’s all about appropriately accounting for the characteristics of the data</a:t>
            </a:r>
            <a:endParaRPr lang="en-US" sz="3600" dirty="0">
              <a:solidFill>
                <a:schemeClr val="bg1">
                  <a:lumMod val="75000"/>
                </a:schemeClr>
              </a:solidFill>
            </a:endParaRPr>
          </a:p>
        </p:txBody>
      </p:sp>
      <p:sp>
        <p:nvSpPr>
          <p:cNvPr id="6" name="TextBox 5"/>
          <p:cNvSpPr txBox="1"/>
          <p:nvPr/>
        </p:nvSpPr>
        <p:spPr>
          <a:xfrm>
            <a:off x="434235" y="1265129"/>
            <a:ext cx="5615836" cy="4247317"/>
          </a:xfrm>
          <a:prstGeom prst="rect">
            <a:avLst/>
          </a:prstGeom>
          <a:solidFill>
            <a:srgbClr val="F0F8FB"/>
          </a:solidFill>
          <a:ln w="19050">
            <a:solidFill>
              <a:schemeClr val="accent1"/>
            </a:solidFill>
          </a:ln>
        </p:spPr>
        <p:txBody>
          <a:bodyPr wrap="square" lIns="457200" tIns="457200" rIns="457200" bIns="457200" rtlCol="0">
            <a:spAutoFit/>
          </a:bodyPr>
          <a:lstStyle/>
          <a:p>
            <a:pPr algn="ctr"/>
            <a:r>
              <a:rPr lang="en-US" sz="3600" dirty="0" smtClean="0">
                <a:solidFill>
                  <a:schemeClr val="bg1">
                    <a:lumMod val="85000"/>
                  </a:schemeClr>
                </a:solidFill>
              </a:rPr>
              <a:t>As with applications of other data sources, it’s all about appropriately accounting for the characteristics of the data</a:t>
            </a:r>
            <a:endParaRPr lang="en-US" sz="3600" dirty="0">
              <a:solidFill>
                <a:schemeClr val="bg1">
                  <a:lumMod val="85000"/>
                </a:schemeClr>
              </a:solidFill>
            </a:endParaRPr>
          </a:p>
        </p:txBody>
      </p:sp>
      <p:sp>
        <p:nvSpPr>
          <p:cNvPr id="5" name="TextBox 4"/>
          <p:cNvSpPr txBox="1"/>
          <p:nvPr/>
        </p:nvSpPr>
        <p:spPr>
          <a:xfrm>
            <a:off x="1674313" y="2755726"/>
            <a:ext cx="5803725" cy="3139321"/>
          </a:xfrm>
          <a:prstGeom prst="rect">
            <a:avLst/>
          </a:prstGeom>
          <a:solidFill>
            <a:srgbClr val="F0F8FB"/>
          </a:solidFill>
          <a:ln w="19050">
            <a:solidFill>
              <a:schemeClr val="accent1"/>
            </a:solidFill>
          </a:ln>
        </p:spPr>
        <p:txBody>
          <a:bodyPr wrap="square" lIns="457200" tIns="457200" rIns="457200" bIns="457200" rtlCol="0">
            <a:spAutoFit/>
          </a:bodyPr>
          <a:lstStyle/>
          <a:p>
            <a:pPr algn="ctr"/>
            <a:r>
              <a:rPr lang="en-US" sz="3600" dirty="0">
                <a:solidFill>
                  <a:schemeClr val="bg1">
                    <a:lumMod val="85000"/>
                  </a:schemeClr>
                </a:solidFill>
              </a:rPr>
              <a:t>T</a:t>
            </a:r>
            <a:r>
              <a:rPr lang="en-US" sz="3600" dirty="0" smtClean="0">
                <a:solidFill>
                  <a:schemeClr val="bg1">
                    <a:lumMod val="85000"/>
                  </a:schemeClr>
                </a:solidFill>
              </a:rPr>
              <a:t>hese are critical aspects of data literacy for undergrads in all data-heavy STEM fields!</a:t>
            </a:r>
            <a:endParaRPr lang="en-US" sz="3600" dirty="0">
              <a:solidFill>
                <a:schemeClr val="bg1">
                  <a:lumMod val="85000"/>
                </a:schemeClr>
              </a:solidFill>
            </a:endParaRPr>
          </a:p>
        </p:txBody>
      </p:sp>
      <p:sp>
        <p:nvSpPr>
          <p:cNvPr id="7" name="TextBox 6"/>
          <p:cNvSpPr txBox="1"/>
          <p:nvPr/>
        </p:nvSpPr>
        <p:spPr>
          <a:xfrm>
            <a:off x="2640904" y="2096125"/>
            <a:ext cx="5803725" cy="2585323"/>
          </a:xfrm>
          <a:prstGeom prst="rect">
            <a:avLst/>
          </a:prstGeom>
          <a:solidFill>
            <a:srgbClr val="F0F8FB"/>
          </a:solidFill>
          <a:ln w="19050">
            <a:solidFill>
              <a:schemeClr val="accent1"/>
            </a:solidFill>
          </a:ln>
        </p:spPr>
        <p:txBody>
          <a:bodyPr wrap="square" lIns="457200" tIns="457200" rIns="457200" bIns="457200" rtlCol="0">
            <a:spAutoFit/>
          </a:bodyPr>
          <a:lstStyle/>
          <a:p>
            <a:pPr algn="ctr"/>
            <a:r>
              <a:rPr lang="en-US" sz="3600" dirty="0" smtClean="0"/>
              <a:t>Get to know the data and the applications </a:t>
            </a:r>
            <a:r>
              <a:rPr lang="en-US" sz="3600" smtClean="0"/>
              <a:t>are limitless!</a:t>
            </a:r>
            <a:endParaRPr lang="en-US" sz="3600" dirty="0"/>
          </a:p>
        </p:txBody>
      </p:sp>
    </p:spTree>
    <p:extLst>
      <p:ext uri="{BB962C8B-B14F-4D97-AF65-F5344CB8AC3E}">
        <p14:creationId xmlns:p14="http://schemas.microsoft.com/office/powerpoint/2010/main" val="1999462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23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Examples of data</a:t>
            </a:r>
            <a:endParaRPr lang="en-US" dirty="0"/>
          </a:p>
        </p:txBody>
      </p:sp>
      <p:sp>
        <p:nvSpPr>
          <p:cNvPr id="8" name="Content Placeholder 7"/>
          <p:cNvSpPr>
            <a:spLocks noGrp="1"/>
          </p:cNvSpPr>
          <p:nvPr>
            <p:ph idx="1"/>
          </p:nvPr>
        </p:nvSpPr>
        <p:spPr>
          <a:xfrm>
            <a:off x="457200" y="1678488"/>
            <a:ext cx="8229600" cy="4606091"/>
          </a:xfrm>
        </p:spPr>
        <p:txBody>
          <a:bodyPr/>
          <a:lstStyle/>
          <a:p>
            <a:pPr defTabSz="914400" fontAlgn="auto">
              <a:spcBef>
                <a:spcPts val="0"/>
              </a:spcBef>
              <a:spcAft>
                <a:spcPts val="0"/>
              </a:spcAft>
            </a:pPr>
            <a:r>
              <a:rPr lang="en-US" dirty="0" smtClean="0"/>
              <a:t>Observational</a:t>
            </a:r>
          </a:p>
          <a:p>
            <a:pPr lvl="1" defTabSz="914400" fontAlgn="auto">
              <a:spcBef>
                <a:spcPts val="0"/>
              </a:spcBef>
              <a:spcAft>
                <a:spcPts val="0"/>
              </a:spcAft>
            </a:pPr>
            <a:r>
              <a:rPr lang="en-US" dirty="0" smtClean="0"/>
              <a:t>Recording that you saw a species</a:t>
            </a:r>
          </a:p>
          <a:p>
            <a:pPr lvl="2" defTabSz="914400" fontAlgn="auto">
              <a:spcBef>
                <a:spcPts val="0"/>
              </a:spcBef>
              <a:spcAft>
                <a:spcPts val="0"/>
              </a:spcAft>
            </a:pPr>
            <a:r>
              <a:rPr lang="en-US" dirty="0" smtClean="0"/>
              <a:t>Can be crowdsourced, provides data over time</a:t>
            </a:r>
          </a:p>
          <a:p>
            <a:pPr lvl="2" defTabSz="914400" fontAlgn="auto">
              <a:spcBef>
                <a:spcPts val="0"/>
              </a:spcBef>
              <a:spcAft>
                <a:spcPts val="0"/>
              </a:spcAft>
            </a:pPr>
            <a:r>
              <a:rPr lang="en-US" dirty="0" smtClean="0"/>
              <a:t>Assumes that you accurately ID the species and that you record it correctly</a:t>
            </a:r>
          </a:p>
        </p:txBody>
      </p:sp>
    </p:spTree>
    <p:extLst>
      <p:ext uri="{BB962C8B-B14F-4D97-AF65-F5344CB8AC3E}">
        <p14:creationId xmlns:p14="http://schemas.microsoft.com/office/powerpoint/2010/main" val="2893434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678488"/>
            <a:ext cx="8229600" cy="4606091"/>
          </a:xfrm>
        </p:spPr>
        <p:txBody>
          <a:bodyPr/>
          <a:lstStyle/>
          <a:p>
            <a:pPr defTabSz="914400" fontAlgn="auto">
              <a:spcBef>
                <a:spcPts val="0"/>
              </a:spcBef>
              <a:spcAft>
                <a:spcPts val="0"/>
              </a:spcAft>
            </a:pPr>
            <a:r>
              <a:rPr lang="en-US" dirty="0" smtClean="0"/>
              <a:t>Observational</a:t>
            </a:r>
          </a:p>
          <a:p>
            <a:pPr lvl="1" defTabSz="914400" fontAlgn="auto">
              <a:spcBef>
                <a:spcPts val="0"/>
              </a:spcBef>
              <a:spcAft>
                <a:spcPts val="0"/>
              </a:spcAft>
            </a:pPr>
            <a:r>
              <a:rPr lang="en-US" dirty="0" smtClean="0"/>
              <a:t>Recording that you saw a species</a:t>
            </a:r>
          </a:p>
          <a:p>
            <a:pPr lvl="2" defTabSz="914400" fontAlgn="auto">
              <a:spcBef>
                <a:spcPts val="0"/>
              </a:spcBef>
              <a:spcAft>
                <a:spcPts val="0"/>
              </a:spcAft>
            </a:pPr>
            <a:r>
              <a:rPr lang="en-US" dirty="0" smtClean="0"/>
              <a:t>Can be crowdsourced, provides data over time</a:t>
            </a:r>
          </a:p>
          <a:p>
            <a:pPr lvl="2" defTabSz="914400" fontAlgn="auto">
              <a:spcBef>
                <a:spcPts val="0"/>
              </a:spcBef>
              <a:spcAft>
                <a:spcPts val="0"/>
              </a:spcAft>
            </a:pPr>
            <a:r>
              <a:rPr lang="en-US" dirty="0" smtClean="0"/>
              <a:t>Assumes that you accurately ID the species and that you record it correctly</a:t>
            </a:r>
          </a:p>
          <a:p>
            <a:pPr defTabSz="914400" fontAlgn="auto">
              <a:spcBef>
                <a:spcPts val="0"/>
              </a:spcBef>
              <a:spcAft>
                <a:spcPts val="0"/>
              </a:spcAft>
            </a:pPr>
            <a:r>
              <a:rPr lang="en-US" dirty="0" smtClean="0"/>
              <a:t>Environmental</a:t>
            </a:r>
          </a:p>
          <a:p>
            <a:pPr lvl="1" defTabSz="914400" fontAlgn="auto">
              <a:spcBef>
                <a:spcPts val="0"/>
              </a:spcBef>
              <a:spcAft>
                <a:spcPts val="0"/>
              </a:spcAft>
            </a:pPr>
            <a:r>
              <a:rPr lang="en-US" dirty="0" smtClean="0"/>
              <a:t>Recording an abiotic variable</a:t>
            </a:r>
          </a:p>
          <a:p>
            <a:pPr lvl="2" defTabSz="914400" fontAlgn="auto">
              <a:spcBef>
                <a:spcPts val="0"/>
              </a:spcBef>
              <a:spcAft>
                <a:spcPts val="0"/>
              </a:spcAft>
            </a:pPr>
            <a:r>
              <a:rPr lang="en-US" dirty="0" smtClean="0"/>
              <a:t>Can be automated, done with a tool</a:t>
            </a:r>
          </a:p>
          <a:p>
            <a:pPr lvl="2" defTabSz="914400" fontAlgn="auto">
              <a:spcBef>
                <a:spcPts val="0"/>
              </a:spcBef>
              <a:spcAft>
                <a:spcPts val="0"/>
              </a:spcAft>
            </a:pPr>
            <a:r>
              <a:rPr lang="en-US" dirty="0" smtClean="0"/>
              <a:t>Depends on accuracy and precision of tool</a:t>
            </a:r>
          </a:p>
        </p:txBody>
      </p:sp>
      <p:sp>
        <p:nvSpPr>
          <p:cNvPr id="4" name="Title 6"/>
          <p:cNvSpPr txBox="1">
            <a:spLocks/>
          </p:cNvSpPr>
          <p:nvPr/>
        </p:nvSpPr>
        <p:spPr>
          <a:xfrm>
            <a:off x="457200" y="977432"/>
            <a:ext cx="8229600" cy="571500"/>
          </a:xfrm>
          <a:prstGeom prst="rect">
            <a:avLst/>
          </a:prstGeom>
        </p:spPr>
        <p:txBody>
          <a:bodyPr/>
          <a:lstStyle>
            <a:lvl1pPr algn="l" defTabSz="457200" rtl="0" fontAlgn="base">
              <a:spcBef>
                <a:spcPct val="0"/>
              </a:spcBef>
              <a:spcAft>
                <a:spcPct val="0"/>
              </a:spcAft>
              <a:defRPr sz="3200" b="1" i="0" kern="1200">
                <a:solidFill>
                  <a:schemeClr val="tx1"/>
                </a:solidFill>
                <a:latin typeface="Helvetica"/>
                <a:ea typeface="ＭＳ Ｐゴシック" charset="0"/>
                <a:cs typeface="Helvetica"/>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mtClean="0"/>
              <a:t>Examples of data</a:t>
            </a:r>
            <a:endParaRPr lang="en-US" dirty="0"/>
          </a:p>
        </p:txBody>
      </p:sp>
    </p:spTree>
    <p:extLst>
      <p:ext uri="{BB962C8B-B14F-4D97-AF65-F5344CB8AC3E}">
        <p14:creationId xmlns:p14="http://schemas.microsoft.com/office/powerpoint/2010/main" val="1575169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678488"/>
            <a:ext cx="8229600" cy="4606091"/>
          </a:xfrm>
        </p:spPr>
        <p:txBody>
          <a:bodyPr/>
          <a:lstStyle/>
          <a:p>
            <a:pPr defTabSz="914400" fontAlgn="auto">
              <a:spcBef>
                <a:spcPts val="0"/>
              </a:spcBef>
              <a:spcAft>
                <a:spcPts val="0"/>
              </a:spcAft>
            </a:pPr>
            <a:r>
              <a:rPr lang="en-US" dirty="0" smtClean="0"/>
              <a:t>Observational</a:t>
            </a:r>
          </a:p>
          <a:p>
            <a:pPr lvl="1" defTabSz="914400" fontAlgn="auto">
              <a:spcBef>
                <a:spcPts val="0"/>
              </a:spcBef>
              <a:spcAft>
                <a:spcPts val="0"/>
              </a:spcAft>
            </a:pPr>
            <a:r>
              <a:rPr lang="en-US" dirty="0" smtClean="0"/>
              <a:t>Recording that you saw a species</a:t>
            </a:r>
          </a:p>
          <a:p>
            <a:pPr lvl="2" defTabSz="914400" fontAlgn="auto">
              <a:spcBef>
                <a:spcPts val="0"/>
              </a:spcBef>
              <a:spcAft>
                <a:spcPts val="0"/>
              </a:spcAft>
            </a:pPr>
            <a:r>
              <a:rPr lang="en-US" dirty="0" smtClean="0"/>
              <a:t>Can be crowdsourced, provides data over time</a:t>
            </a:r>
          </a:p>
          <a:p>
            <a:pPr lvl="2" defTabSz="914400" fontAlgn="auto">
              <a:spcBef>
                <a:spcPts val="0"/>
              </a:spcBef>
              <a:spcAft>
                <a:spcPts val="0"/>
              </a:spcAft>
            </a:pPr>
            <a:r>
              <a:rPr lang="en-US" dirty="0" smtClean="0"/>
              <a:t>Assumes that you accurately ID the species and that you record it correctly</a:t>
            </a:r>
          </a:p>
          <a:p>
            <a:pPr defTabSz="914400" fontAlgn="auto">
              <a:spcBef>
                <a:spcPts val="0"/>
              </a:spcBef>
              <a:spcAft>
                <a:spcPts val="0"/>
              </a:spcAft>
            </a:pPr>
            <a:r>
              <a:rPr lang="en-US" dirty="0" smtClean="0"/>
              <a:t>Environmental</a:t>
            </a:r>
          </a:p>
          <a:p>
            <a:pPr lvl="1" defTabSz="914400" fontAlgn="auto">
              <a:spcBef>
                <a:spcPts val="0"/>
              </a:spcBef>
              <a:spcAft>
                <a:spcPts val="0"/>
              </a:spcAft>
            </a:pPr>
            <a:r>
              <a:rPr lang="en-US" dirty="0" smtClean="0"/>
              <a:t>Recording an abiotic variable</a:t>
            </a:r>
          </a:p>
          <a:p>
            <a:pPr lvl="2" defTabSz="914400" fontAlgn="auto">
              <a:spcBef>
                <a:spcPts val="0"/>
              </a:spcBef>
              <a:spcAft>
                <a:spcPts val="0"/>
              </a:spcAft>
            </a:pPr>
            <a:r>
              <a:rPr lang="en-US" dirty="0" smtClean="0"/>
              <a:t>Can be automated, done with a tool</a:t>
            </a:r>
          </a:p>
          <a:p>
            <a:pPr defTabSz="914400" fontAlgn="auto">
              <a:spcBef>
                <a:spcPts val="0"/>
              </a:spcBef>
              <a:spcAft>
                <a:spcPts val="0"/>
              </a:spcAft>
            </a:pPr>
            <a:r>
              <a:rPr lang="en-US" dirty="0" smtClean="0"/>
              <a:t>Modeled</a:t>
            </a:r>
          </a:p>
          <a:p>
            <a:pPr lvl="1" defTabSz="914400" fontAlgn="auto">
              <a:spcBef>
                <a:spcPts val="0"/>
              </a:spcBef>
              <a:spcAft>
                <a:spcPts val="0"/>
              </a:spcAft>
            </a:pPr>
            <a:r>
              <a:rPr lang="en-US" dirty="0"/>
              <a:t>I</a:t>
            </a:r>
            <a:r>
              <a:rPr lang="en-US" dirty="0" smtClean="0"/>
              <a:t>nput large quantities of data</a:t>
            </a:r>
            <a:endParaRPr lang="en-US" dirty="0"/>
          </a:p>
          <a:p>
            <a:pPr lvl="2" defTabSz="914400" fontAlgn="auto">
              <a:spcBef>
                <a:spcPts val="0"/>
              </a:spcBef>
              <a:spcAft>
                <a:spcPts val="0"/>
              </a:spcAft>
            </a:pPr>
            <a:r>
              <a:rPr lang="en-US" dirty="0" smtClean="0"/>
              <a:t>Useful for prediction</a:t>
            </a:r>
          </a:p>
          <a:p>
            <a:pPr lvl="2" defTabSz="914400" fontAlgn="auto">
              <a:spcBef>
                <a:spcPts val="0"/>
              </a:spcBef>
              <a:spcAft>
                <a:spcPts val="0"/>
              </a:spcAft>
            </a:pPr>
            <a:r>
              <a:rPr lang="en-US" dirty="0" smtClean="0"/>
              <a:t>Robustness dependent on the input data</a:t>
            </a:r>
          </a:p>
        </p:txBody>
      </p:sp>
      <p:sp>
        <p:nvSpPr>
          <p:cNvPr id="5" name="Title 6"/>
          <p:cNvSpPr txBox="1">
            <a:spLocks/>
          </p:cNvSpPr>
          <p:nvPr/>
        </p:nvSpPr>
        <p:spPr>
          <a:xfrm>
            <a:off x="457200" y="975225"/>
            <a:ext cx="8229600" cy="571500"/>
          </a:xfrm>
          <a:prstGeom prst="rect">
            <a:avLst/>
          </a:prstGeom>
        </p:spPr>
        <p:txBody>
          <a:bodyPr/>
          <a:lstStyle>
            <a:lvl1pPr algn="l" defTabSz="457200" rtl="0" fontAlgn="base">
              <a:spcBef>
                <a:spcPct val="0"/>
              </a:spcBef>
              <a:spcAft>
                <a:spcPct val="0"/>
              </a:spcAft>
              <a:defRPr sz="3200" b="1" i="0" kern="1200">
                <a:solidFill>
                  <a:schemeClr val="tx1"/>
                </a:solidFill>
                <a:latin typeface="Helvetica"/>
                <a:ea typeface="ＭＳ Ｐゴシック" charset="0"/>
                <a:cs typeface="Helvetica"/>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mtClean="0"/>
              <a:t>Examples of data</a:t>
            </a:r>
            <a:endParaRPr lang="en-US" dirty="0"/>
          </a:p>
        </p:txBody>
      </p:sp>
    </p:spTree>
    <p:extLst>
      <p:ext uri="{BB962C8B-B14F-4D97-AF65-F5344CB8AC3E}">
        <p14:creationId xmlns:p14="http://schemas.microsoft.com/office/powerpoint/2010/main" val="1724060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678488"/>
            <a:ext cx="8686800" cy="5054252"/>
          </a:xfrm>
        </p:spPr>
        <p:txBody>
          <a:bodyPr/>
          <a:lstStyle/>
          <a:p>
            <a:pPr defTabSz="914400" fontAlgn="auto">
              <a:spcBef>
                <a:spcPts val="0"/>
              </a:spcBef>
              <a:spcAft>
                <a:spcPts val="0"/>
              </a:spcAft>
            </a:pPr>
            <a:r>
              <a:rPr lang="en-US" sz="2800" dirty="0" smtClean="0"/>
              <a:t>Observational</a:t>
            </a:r>
          </a:p>
          <a:p>
            <a:pPr lvl="1" defTabSz="914400" fontAlgn="auto">
              <a:spcBef>
                <a:spcPts val="0"/>
              </a:spcBef>
              <a:spcAft>
                <a:spcPts val="0"/>
              </a:spcAft>
            </a:pPr>
            <a:r>
              <a:rPr lang="en-US" sz="2400" dirty="0" smtClean="0"/>
              <a:t>Recording that you saw a species</a:t>
            </a:r>
          </a:p>
          <a:p>
            <a:pPr lvl="2" defTabSz="914400" fontAlgn="auto">
              <a:spcBef>
                <a:spcPts val="0"/>
              </a:spcBef>
              <a:spcAft>
                <a:spcPts val="0"/>
              </a:spcAft>
            </a:pPr>
            <a:r>
              <a:rPr lang="en-US" sz="2000" dirty="0" smtClean="0"/>
              <a:t>Can be crowdsourced, provides data over time</a:t>
            </a:r>
          </a:p>
          <a:p>
            <a:pPr lvl="2" defTabSz="914400" fontAlgn="auto">
              <a:spcBef>
                <a:spcPts val="0"/>
              </a:spcBef>
              <a:spcAft>
                <a:spcPts val="0"/>
              </a:spcAft>
            </a:pPr>
            <a:r>
              <a:rPr lang="en-US" sz="2000" dirty="0" smtClean="0"/>
              <a:t>Assumes that you accurately ID the species and that you record it correctly</a:t>
            </a:r>
          </a:p>
          <a:p>
            <a:pPr defTabSz="914400" fontAlgn="auto">
              <a:spcBef>
                <a:spcPts val="0"/>
              </a:spcBef>
              <a:spcAft>
                <a:spcPts val="0"/>
              </a:spcAft>
            </a:pPr>
            <a:r>
              <a:rPr lang="en-US" sz="2800" dirty="0" smtClean="0"/>
              <a:t>Environmental</a:t>
            </a:r>
          </a:p>
          <a:p>
            <a:pPr lvl="1" defTabSz="914400" fontAlgn="auto">
              <a:spcBef>
                <a:spcPts val="0"/>
              </a:spcBef>
              <a:spcAft>
                <a:spcPts val="0"/>
              </a:spcAft>
            </a:pPr>
            <a:r>
              <a:rPr lang="en-US" sz="2400" dirty="0" smtClean="0"/>
              <a:t>Recording an abiotic variable</a:t>
            </a:r>
          </a:p>
          <a:p>
            <a:pPr lvl="2" defTabSz="914400" fontAlgn="auto">
              <a:spcBef>
                <a:spcPts val="0"/>
              </a:spcBef>
              <a:spcAft>
                <a:spcPts val="0"/>
              </a:spcAft>
            </a:pPr>
            <a:r>
              <a:rPr lang="en-US" sz="2000" dirty="0" smtClean="0"/>
              <a:t>Can be automated, done with a tool</a:t>
            </a:r>
          </a:p>
          <a:p>
            <a:pPr defTabSz="914400" fontAlgn="auto">
              <a:spcBef>
                <a:spcPts val="0"/>
              </a:spcBef>
              <a:spcAft>
                <a:spcPts val="0"/>
              </a:spcAft>
            </a:pPr>
            <a:r>
              <a:rPr lang="en-US" sz="2800" dirty="0" smtClean="0"/>
              <a:t>Modeled</a:t>
            </a:r>
          </a:p>
          <a:p>
            <a:pPr lvl="1" defTabSz="914400" fontAlgn="auto">
              <a:spcBef>
                <a:spcPts val="0"/>
              </a:spcBef>
              <a:spcAft>
                <a:spcPts val="0"/>
              </a:spcAft>
            </a:pPr>
            <a:r>
              <a:rPr lang="en-US" sz="2400" dirty="0"/>
              <a:t>I</a:t>
            </a:r>
            <a:r>
              <a:rPr lang="en-US" sz="2400" dirty="0" smtClean="0"/>
              <a:t>nput large quantities of data</a:t>
            </a:r>
            <a:endParaRPr lang="en-US" sz="2400" dirty="0"/>
          </a:p>
          <a:p>
            <a:pPr lvl="2" defTabSz="914400" fontAlgn="auto">
              <a:spcBef>
                <a:spcPts val="0"/>
              </a:spcBef>
              <a:spcAft>
                <a:spcPts val="0"/>
              </a:spcAft>
            </a:pPr>
            <a:r>
              <a:rPr lang="en-US" sz="2000" dirty="0" smtClean="0"/>
              <a:t>Useful for prediction</a:t>
            </a:r>
          </a:p>
          <a:p>
            <a:pPr lvl="2" defTabSz="914400" fontAlgn="auto">
              <a:spcBef>
                <a:spcPts val="0"/>
              </a:spcBef>
              <a:spcAft>
                <a:spcPts val="0"/>
              </a:spcAft>
            </a:pPr>
            <a:r>
              <a:rPr lang="en-US" sz="2000" dirty="0" smtClean="0"/>
              <a:t>Robustness dependent on the input data</a:t>
            </a:r>
          </a:p>
          <a:p>
            <a:pPr defTabSz="914400" fontAlgn="auto">
              <a:spcBef>
                <a:spcPts val="0"/>
              </a:spcBef>
              <a:spcAft>
                <a:spcPts val="0"/>
              </a:spcAft>
            </a:pPr>
            <a:r>
              <a:rPr lang="en-US" sz="2800" b="1" dirty="0" smtClean="0">
                <a:solidFill>
                  <a:srgbClr val="6AAA51"/>
                </a:solidFill>
              </a:rPr>
              <a:t>Other? What kinds of data do you use in research?</a:t>
            </a:r>
            <a:endParaRPr lang="en-US" sz="2800" b="1" dirty="0">
              <a:solidFill>
                <a:srgbClr val="6AAA51"/>
              </a:solidFill>
            </a:endParaRPr>
          </a:p>
        </p:txBody>
      </p:sp>
      <p:sp>
        <p:nvSpPr>
          <p:cNvPr id="5" name="Title 6"/>
          <p:cNvSpPr txBox="1">
            <a:spLocks/>
          </p:cNvSpPr>
          <p:nvPr/>
        </p:nvSpPr>
        <p:spPr>
          <a:xfrm>
            <a:off x="457200" y="975225"/>
            <a:ext cx="8229600" cy="571500"/>
          </a:xfrm>
          <a:prstGeom prst="rect">
            <a:avLst/>
          </a:prstGeom>
        </p:spPr>
        <p:txBody>
          <a:bodyPr/>
          <a:lstStyle>
            <a:lvl1pPr algn="l" defTabSz="457200" rtl="0" fontAlgn="base">
              <a:spcBef>
                <a:spcPct val="0"/>
              </a:spcBef>
              <a:spcAft>
                <a:spcPct val="0"/>
              </a:spcAft>
              <a:defRPr sz="3200" b="1" i="0" kern="1200">
                <a:solidFill>
                  <a:schemeClr val="tx1"/>
                </a:solidFill>
                <a:latin typeface="Helvetica"/>
                <a:ea typeface="ＭＳ Ｐゴシック" charset="0"/>
                <a:cs typeface="Helvetica"/>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mtClean="0"/>
              <a:t>Examples of data</a:t>
            </a:r>
            <a:endParaRPr lang="en-US" dirty="0"/>
          </a:p>
        </p:txBody>
      </p:sp>
    </p:spTree>
    <p:extLst>
      <p:ext uri="{BB962C8B-B14F-4D97-AF65-F5344CB8AC3E}">
        <p14:creationId xmlns:p14="http://schemas.microsoft.com/office/powerpoint/2010/main" val="1322677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Collections data*</a:t>
            </a:r>
            <a:endParaRPr lang="en-US" dirty="0"/>
          </a:p>
        </p:txBody>
      </p:sp>
      <p:sp>
        <p:nvSpPr>
          <p:cNvPr id="4" name="Content Placeholder 2"/>
          <p:cNvSpPr txBox="1">
            <a:spLocks/>
          </p:cNvSpPr>
          <p:nvPr/>
        </p:nvSpPr>
        <p:spPr bwMode="auto">
          <a:xfrm>
            <a:off x="263047" y="1631172"/>
            <a:ext cx="3749458" cy="4700729"/>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3200" kern="1200">
                <a:solidFill>
                  <a:schemeClr val="tx1"/>
                </a:solidFill>
                <a:latin typeface="Cambria"/>
                <a:ea typeface="ＭＳ Ｐゴシック" charset="0"/>
                <a:cs typeface="Cambria"/>
              </a:defRPr>
            </a:lvl1pPr>
            <a:lvl2pPr marL="742950" indent="-285750" algn="l" defTabSz="457200" rtl="0" fontAlgn="base">
              <a:spcBef>
                <a:spcPct val="20000"/>
              </a:spcBef>
              <a:spcAft>
                <a:spcPct val="0"/>
              </a:spcAft>
              <a:buFont typeface="Arial" charset="0"/>
              <a:buChar char="–"/>
              <a:defRPr sz="2800" kern="1200">
                <a:solidFill>
                  <a:schemeClr val="tx1"/>
                </a:solidFill>
                <a:latin typeface="Cambria"/>
                <a:ea typeface="ＭＳ Ｐゴシック" charset="0"/>
                <a:cs typeface="Cambria"/>
              </a:defRPr>
            </a:lvl2pPr>
            <a:lvl3pPr marL="1143000" indent="-228600" algn="l" defTabSz="457200" rtl="0" fontAlgn="base">
              <a:spcBef>
                <a:spcPct val="20000"/>
              </a:spcBef>
              <a:spcAft>
                <a:spcPct val="0"/>
              </a:spcAft>
              <a:buFont typeface="Arial" charset="0"/>
              <a:buChar char="•"/>
              <a:defRPr sz="2400" kern="1200">
                <a:solidFill>
                  <a:schemeClr val="tx1"/>
                </a:solidFill>
                <a:latin typeface="Cambria"/>
                <a:ea typeface="ＭＳ Ｐゴシック" charset="0"/>
                <a:cs typeface="Cambria"/>
              </a:defRPr>
            </a:lvl3pPr>
            <a:lvl4pPr marL="1600200" indent="-228600" algn="l" defTabSz="457200" rtl="0" fontAlgn="base">
              <a:spcBef>
                <a:spcPct val="20000"/>
              </a:spcBef>
              <a:spcAft>
                <a:spcPct val="0"/>
              </a:spcAft>
              <a:buFont typeface="Arial" charset="0"/>
              <a:buChar char="–"/>
              <a:defRPr sz="2000" kern="1200">
                <a:solidFill>
                  <a:schemeClr val="tx1"/>
                </a:solidFill>
                <a:latin typeface="Cambria"/>
                <a:ea typeface="ＭＳ Ｐゴシック" charset="0"/>
                <a:cs typeface="Cambria"/>
              </a:defRPr>
            </a:lvl4pPr>
            <a:lvl5pPr marL="2057400" indent="-228600" algn="l" defTabSz="457200" rtl="0" fontAlgn="base">
              <a:spcBef>
                <a:spcPct val="20000"/>
              </a:spcBef>
              <a:spcAft>
                <a:spcPct val="0"/>
              </a:spcAft>
              <a:buFont typeface="Arial" charset="0"/>
              <a:buChar char="»"/>
              <a:defRPr sz="2000" kern="1200">
                <a:solidFill>
                  <a:schemeClr val="tx1"/>
                </a:solidFill>
                <a:latin typeface="Cambria"/>
                <a:ea typeface="ＭＳ Ｐゴシック" charset="0"/>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fontAlgn="auto">
              <a:spcBef>
                <a:spcPts val="0"/>
              </a:spcBef>
              <a:spcAft>
                <a:spcPts val="0"/>
              </a:spcAft>
              <a:buFontTx/>
              <a:buNone/>
            </a:pPr>
            <a:r>
              <a:rPr lang="en-US" sz="2800" dirty="0" smtClean="0"/>
              <a:t>Pros</a:t>
            </a:r>
          </a:p>
          <a:p>
            <a:pPr defTabSz="914400" fontAlgn="auto">
              <a:spcBef>
                <a:spcPts val="0"/>
              </a:spcBef>
              <a:spcAft>
                <a:spcPts val="0"/>
              </a:spcAft>
            </a:pPr>
            <a:r>
              <a:rPr lang="en-US" sz="2000" b="1" dirty="0" smtClean="0"/>
              <a:t>Verifiable</a:t>
            </a:r>
          </a:p>
          <a:p>
            <a:pPr defTabSz="914400" fontAlgn="auto">
              <a:spcBef>
                <a:spcPts val="0"/>
              </a:spcBef>
              <a:spcAft>
                <a:spcPts val="0"/>
              </a:spcAft>
            </a:pPr>
            <a:r>
              <a:rPr lang="en-US" sz="2000" dirty="0" smtClean="0"/>
              <a:t>Old</a:t>
            </a:r>
          </a:p>
          <a:p>
            <a:pPr lvl="1" defTabSz="914400" fontAlgn="auto">
              <a:spcBef>
                <a:spcPts val="0"/>
              </a:spcBef>
              <a:spcAft>
                <a:spcPts val="0"/>
              </a:spcAft>
            </a:pPr>
            <a:r>
              <a:rPr lang="en-US" sz="1800" dirty="0"/>
              <a:t>B</a:t>
            </a:r>
            <a:r>
              <a:rPr lang="en-US" sz="1800" dirty="0" smtClean="0"/>
              <a:t>aseline data</a:t>
            </a:r>
          </a:p>
          <a:p>
            <a:pPr lvl="1" defTabSz="914400" fontAlgn="auto">
              <a:spcBef>
                <a:spcPts val="0"/>
              </a:spcBef>
              <a:spcAft>
                <a:spcPts val="0"/>
              </a:spcAft>
            </a:pPr>
            <a:r>
              <a:rPr lang="en-US" sz="1800" dirty="0" smtClean="0"/>
              <a:t>Data for research on topics not yet known</a:t>
            </a:r>
          </a:p>
          <a:p>
            <a:pPr lvl="1" defTabSz="914400" fontAlgn="auto">
              <a:spcBef>
                <a:spcPts val="0"/>
              </a:spcBef>
              <a:spcAft>
                <a:spcPts val="0"/>
              </a:spcAft>
            </a:pPr>
            <a:r>
              <a:rPr lang="en-US" sz="1800" dirty="0" smtClean="0"/>
              <a:t>Comparison over time</a:t>
            </a:r>
          </a:p>
          <a:p>
            <a:pPr defTabSz="914400" fontAlgn="auto">
              <a:spcBef>
                <a:spcPts val="0"/>
              </a:spcBef>
              <a:spcAft>
                <a:spcPts val="0"/>
              </a:spcAft>
            </a:pPr>
            <a:r>
              <a:rPr lang="en-US" sz="2000" dirty="0" smtClean="0"/>
              <a:t>DNA </a:t>
            </a:r>
            <a:r>
              <a:rPr lang="en-US" sz="2000" dirty="0" smtClean="0">
                <a:sym typeface="Wingdings"/>
              </a:rPr>
              <a:t> Individual  Species</a:t>
            </a:r>
          </a:p>
          <a:p>
            <a:pPr defTabSz="914400" fontAlgn="auto">
              <a:spcBef>
                <a:spcPts val="0"/>
              </a:spcBef>
              <a:spcAft>
                <a:spcPts val="0"/>
              </a:spcAft>
            </a:pPr>
            <a:r>
              <a:rPr lang="en-US" sz="2000" dirty="0" smtClean="0">
                <a:sym typeface="Wingdings"/>
              </a:rPr>
              <a:t>Often have associated text in field books</a:t>
            </a:r>
          </a:p>
          <a:p>
            <a:pPr defTabSz="914400" fontAlgn="auto">
              <a:spcBef>
                <a:spcPts val="0"/>
              </a:spcBef>
              <a:spcAft>
                <a:spcPts val="0"/>
              </a:spcAft>
            </a:pPr>
            <a:r>
              <a:rPr lang="en-US" sz="2000" dirty="0" smtClean="0">
                <a:sym typeface="Wingdings"/>
              </a:rPr>
              <a:t>Not just full specimens (e.g., sounds, genetic info, fossils)</a:t>
            </a:r>
          </a:p>
          <a:p>
            <a:pPr defTabSz="914400" fontAlgn="auto">
              <a:spcBef>
                <a:spcPts val="0"/>
              </a:spcBef>
              <a:spcAft>
                <a:spcPts val="0"/>
              </a:spcAft>
            </a:pPr>
            <a:r>
              <a:rPr lang="en-US" sz="2000" dirty="0" smtClean="0">
                <a:sym typeface="Wingdings"/>
              </a:rPr>
              <a:t>Standards-based databases</a:t>
            </a:r>
            <a:endParaRPr lang="en-US" sz="2000" dirty="0" smtClean="0"/>
          </a:p>
          <a:p>
            <a:pPr marL="0" indent="0" defTabSz="914400" fontAlgn="auto">
              <a:spcBef>
                <a:spcPts val="0"/>
              </a:spcBef>
              <a:spcAft>
                <a:spcPts val="0"/>
              </a:spcAft>
              <a:buFontTx/>
              <a:buNone/>
            </a:pPr>
            <a:endParaRPr lang="en-US" sz="2800" dirty="0"/>
          </a:p>
        </p:txBody>
      </p:sp>
      <p:sp>
        <p:nvSpPr>
          <p:cNvPr id="6" name="Content Placeholder 2"/>
          <p:cNvSpPr txBox="1">
            <a:spLocks/>
          </p:cNvSpPr>
          <p:nvPr/>
        </p:nvSpPr>
        <p:spPr bwMode="auto">
          <a:xfrm>
            <a:off x="263047" y="6516488"/>
            <a:ext cx="8004131" cy="56748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3200" kern="1200">
                <a:solidFill>
                  <a:schemeClr val="tx1"/>
                </a:solidFill>
                <a:latin typeface="Cambria"/>
                <a:ea typeface="ＭＳ Ｐゴシック" charset="0"/>
                <a:cs typeface="Cambria"/>
              </a:defRPr>
            </a:lvl1pPr>
            <a:lvl2pPr marL="742950" indent="-285750" algn="l" defTabSz="457200" rtl="0" fontAlgn="base">
              <a:spcBef>
                <a:spcPct val="20000"/>
              </a:spcBef>
              <a:spcAft>
                <a:spcPct val="0"/>
              </a:spcAft>
              <a:buFont typeface="Arial" charset="0"/>
              <a:buChar char="–"/>
              <a:defRPr sz="2800" kern="1200">
                <a:solidFill>
                  <a:schemeClr val="tx1"/>
                </a:solidFill>
                <a:latin typeface="Cambria"/>
                <a:ea typeface="ＭＳ Ｐゴシック" charset="0"/>
                <a:cs typeface="Cambria"/>
              </a:defRPr>
            </a:lvl2pPr>
            <a:lvl3pPr marL="1143000" indent="-228600" algn="l" defTabSz="457200" rtl="0" fontAlgn="base">
              <a:spcBef>
                <a:spcPct val="20000"/>
              </a:spcBef>
              <a:spcAft>
                <a:spcPct val="0"/>
              </a:spcAft>
              <a:buFont typeface="Arial" charset="0"/>
              <a:buChar char="•"/>
              <a:defRPr sz="2400" kern="1200">
                <a:solidFill>
                  <a:schemeClr val="tx1"/>
                </a:solidFill>
                <a:latin typeface="Cambria"/>
                <a:ea typeface="ＭＳ Ｐゴシック" charset="0"/>
                <a:cs typeface="Cambria"/>
              </a:defRPr>
            </a:lvl3pPr>
            <a:lvl4pPr marL="1600200" indent="-228600" algn="l" defTabSz="457200" rtl="0" fontAlgn="base">
              <a:spcBef>
                <a:spcPct val="20000"/>
              </a:spcBef>
              <a:spcAft>
                <a:spcPct val="0"/>
              </a:spcAft>
              <a:buFont typeface="Arial" charset="0"/>
              <a:buChar char="–"/>
              <a:defRPr sz="2000" kern="1200">
                <a:solidFill>
                  <a:schemeClr val="tx1"/>
                </a:solidFill>
                <a:latin typeface="Cambria"/>
                <a:ea typeface="ＭＳ Ｐゴシック" charset="0"/>
                <a:cs typeface="Cambria"/>
              </a:defRPr>
            </a:lvl4pPr>
            <a:lvl5pPr marL="2057400" indent="-228600" algn="l" defTabSz="457200" rtl="0" fontAlgn="base">
              <a:spcBef>
                <a:spcPct val="20000"/>
              </a:spcBef>
              <a:spcAft>
                <a:spcPct val="0"/>
              </a:spcAft>
              <a:buFont typeface="Arial" charset="0"/>
              <a:buChar char="»"/>
              <a:defRPr sz="2000" kern="1200">
                <a:solidFill>
                  <a:schemeClr val="tx1"/>
                </a:solidFill>
                <a:latin typeface="Cambria"/>
                <a:ea typeface="ＭＳ Ｐゴシック" charset="0"/>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fontAlgn="auto">
              <a:spcBef>
                <a:spcPts val="0"/>
              </a:spcBef>
              <a:spcAft>
                <a:spcPts val="0"/>
              </a:spcAft>
              <a:buFontTx/>
              <a:buNone/>
            </a:pPr>
            <a:r>
              <a:rPr lang="en-US" sz="1800" i="1" dirty="0" smtClean="0"/>
              <a:t>*including characteristics that are not necessarily unique to collections </a:t>
            </a:r>
          </a:p>
        </p:txBody>
      </p:sp>
    </p:spTree>
    <p:extLst>
      <p:ext uri="{BB962C8B-B14F-4D97-AF65-F5344CB8AC3E}">
        <p14:creationId xmlns:p14="http://schemas.microsoft.com/office/powerpoint/2010/main" val="1157291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Collections data*</a:t>
            </a:r>
            <a:endParaRPr lang="en-US" dirty="0"/>
          </a:p>
        </p:txBody>
      </p:sp>
      <p:sp>
        <p:nvSpPr>
          <p:cNvPr id="3" name="Content Placeholder 2"/>
          <p:cNvSpPr>
            <a:spLocks noGrp="1"/>
          </p:cNvSpPr>
          <p:nvPr>
            <p:ph idx="1"/>
          </p:nvPr>
        </p:nvSpPr>
        <p:spPr>
          <a:xfrm>
            <a:off x="4809994" y="1680198"/>
            <a:ext cx="4070960" cy="4700729"/>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smtClean="0"/>
              <a:t>Cons</a:t>
            </a:r>
          </a:p>
          <a:p>
            <a:pPr defTabSz="914400" fontAlgn="auto">
              <a:spcBef>
                <a:spcPts val="0"/>
              </a:spcBef>
              <a:spcAft>
                <a:spcPts val="0"/>
              </a:spcAft>
            </a:pPr>
            <a:r>
              <a:rPr lang="en-US" sz="2000" dirty="0" smtClean="0"/>
              <a:t>Biases</a:t>
            </a:r>
          </a:p>
          <a:p>
            <a:pPr lvl="1" defTabSz="914400" fontAlgn="auto">
              <a:spcBef>
                <a:spcPts val="0"/>
              </a:spcBef>
              <a:spcAft>
                <a:spcPts val="0"/>
              </a:spcAft>
            </a:pPr>
            <a:r>
              <a:rPr lang="en-US" sz="1800" dirty="0" smtClean="0"/>
              <a:t>Geographic</a:t>
            </a:r>
          </a:p>
          <a:p>
            <a:pPr lvl="1" defTabSz="914400" fontAlgn="auto">
              <a:spcBef>
                <a:spcPts val="0"/>
              </a:spcBef>
              <a:spcAft>
                <a:spcPts val="0"/>
              </a:spcAft>
            </a:pPr>
            <a:r>
              <a:rPr lang="en-US" sz="1800" dirty="0" smtClean="0"/>
              <a:t>Temporal (years and seasonal)</a:t>
            </a:r>
          </a:p>
          <a:p>
            <a:pPr lvl="1" defTabSz="914400" fontAlgn="auto">
              <a:spcBef>
                <a:spcPts val="0"/>
              </a:spcBef>
              <a:spcAft>
                <a:spcPts val="0"/>
              </a:spcAft>
            </a:pPr>
            <a:r>
              <a:rPr lang="en-US" sz="1800" dirty="0" smtClean="0"/>
              <a:t>Research-based</a:t>
            </a:r>
          </a:p>
          <a:p>
            <a:pPr lvl="1" defTabSz="914400" fontAlgn="auto">
              <a:spcBef>
                <a:spcPts val="0"/>
              </a:spcBef>
              <a:spcAft>
                <a:spcPts val="0"/>
              </a:spcAft>
            </a:pPr>
            <a:r>
              <a:rPr lang="en-US" sz="1800" dirty="0" smtClean="0"/>
              <a:t>Taxonomic</a:t>
            </a:r>
          </a:p>
          <a:p>
            <a:pPr lvl="1" defTabSz="914400" fontAlgn="auto">
              <a:spcBef>
                <a:spcPts val="0"/>
              </a:spcBef>
              <a:spcAft>
                <a:spcPts val="0"/>
              </a:spcAft>
            </a:pPr>
            <a:r>
              <a:rPr lang="en-US" sz="1800" dirty="0" smtClean="0"/>
              <a:t>Phenological</a:t>
            </a:r>
          </a:p>
          <a:p>
            <a:pPr lvl="1" defTabSz="914400" fontAlgn="auto">
              <a:spcBef>
                <a:spcPts val="0"/>
              </a:spcBef>
              <a:spcAft>
                <a:spcPts val="0"/>
              </a:spcAft>
            </a:pPr>
            <a:r>
              <a:rPr lang="en-US" sz="1800" dirty="0" smtClean="0"/>
              <a:t>Duplication</a:t>
            </a:r>
          </a:p>
          <a:p>
            <a:pPr defTabSz="914400" fontAlgn="auto">
              <a:spcBef>
                <a:spcPts val="0"/>
              </a:spcBef>
              <a:spcAft>
                <a:spcPts val="0"/>
              </a:spcAft>
            </a:pPr>
            <a:r>
              <a:rPr lang="en-US" sz="2000" dirty="0"/>
              <a:t>P</a:t>
            </a:r>
            <a:r>
              <a:rPr lang="en-US" sz="2000" dirty="0" smtClean="0"/>
              <a:t>ost-collection errors</a:t>
            </a:r>
          </a:p>
          <a:p>
            <a:pPr lvl="1" defTabSz="914400" fontAlgn="auto">
              <a:spcBef>
                <a:spcPts val="0"/>
              </a:spcBef>
              <a:spcAft>
                <a:spcPts val="0"/>
              </a:spcAft>
            </a:pPr>
            <a:r>
              <a:rPr lang="en-US" sz="1800" dirty="0" smtClean="0"/>
              <a:t>Illegible handwriting</a:t>
            </a:r>
          </a:p>
          <a:p>
            <a:pPr lvl="1" defTabSz="914400" fontAlgn="auto">
              <a:spcBef>
                <a:spcPts val="0"/>
              </a:spcBef>
              <a:spcAft>
                <a:spcPts val="0"/>
              </a:spcAft>
            </a:pPr>
            <a:r>
              <a:rPr lang="en-US" sz="1800" dirty="0" smtClean="0"/>
              <a:t>Incomplete label data</a:t>
            </a:r>
          </a:p>
          <a:p>
            <a:pPr lvl="1" defTabSz="914400" fontAlgn="auto">
              <a:spcBef>
                <a:spcPts val="0"/>
              </a:spcBef>
              <a:spcAft>
                <a:spcPts val="0"/>
              </a:spcAft>
            </a:pPr>
            <a:r>
              <a:rPr lang="en-US" sz="1800" dirty="0" smtClean="0"/>
              <a:t>Poor preservation</a:t>
            </a:r>
          </a:p>
        </p:txBody>
      </p:sp>
      <p:sp>
        <p:nvSpPr>
          <p:cNvPr id="4" name="Content Placeholder 2"/>
          <p:cNvSpPr txBox="1">
            <a:spLocks/>
          </p:cNvSpPr>
          <p:nvPr/>
        </p:nvSpPr>
        <p:spPr bwMode="auto">
          <a:xfrm>
            <a:off x="263047" y="1631172"/>
            <a:ext cx="3749458" cy="4700729"/>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3200" kern="1200">
                <a:solidFill>
                  <a:schemeClr val="tx1"/>
                </a:solidFill>
                <a:latin typeface="Cambria"/>
                <a:ea typeface="ＭＳ Ｐゴシック" charset="0"/>
                <a:cs typeface="Cambria"/>
              </a:defRPr>
            </a:lvl1pPr>
            <a:lvl2pPr marL="742950" indent="-285750" algn="l" defTabSz="457200" rtl="0" fontAlgn="base">
              <a:spcBef>
                <a:spcPct val="20000"/>
              </a:spcBef>
              <a:spcAft>
                <a:spcPct val="0"/>
              </a:spcAft>
              <a:buFont typeface="Arial" charset="0"/>
              <a:buChar char="–"/>
              <a:defRPr sz="2800" kern="1200">
                <a:solidFill>
                  <a:schemeClr val="tx1"/>
                </a:solidFill>
                <a:latin typeface="Cambria"/>
                <a:ea typeface="ＭＳ Ｐゴシック" charset="0"/>
                <a:cs typeface="Cambria"/>
              </a:defRPr>
            </a:lvl2pPr>
            <a:lvl3pPr marL="1143000" indent="-228600" algn="l" defTabSz="457200" rtl="0" fontAlgn="base">
              <a:spcBef>
                <a:spcPct val="20000"/>
              </a:spcBef>
              <a:spcAft>
                <a:spcPct val="0"/>
              </a:spcAft>
              <a:buFont typeface="Arial" charset="0"/>
              <a:buChar char="•"/>
              <a:defRPr sz="2400" kern="1200">
                <a:solidFill>
                  <a:schemeClr val="tx1"/>
                </a:solidFill>
                <a:latin typeface="Cambria"/>
                <a:ea typeface="ＭＳ Ｐゴシック" charset="0"/>
                <a:cs typeface="Cambria"/>
              </a:defRPr>
            </a:lvl3pPr>
            <a:lvl4pPr marL="1600200" indent="-228600" algn="l" defTabSz="457200" rtl="0" fontAlgn="base">
              <a:spcBef>
                <a:spcPct val="20000"/>
              </a:spcBef>
              <a:spcAft>
                <a:spcPct val="0"/>
              </a:spcAft>
              <a:buFont typeface="Arial" charset="0"/>
              <a:buChar char="–"/>
              <a:defRPr sz="2000" kern="1200">
                <a:solidFill>
                  <a:schemeClr val="tx1"/>
                </a:solidFill>
                <a:latin typeface="Cambria"/>
                <a:ea typeface="ＭＳ Ｐゴシック" charset="0"/>
                <a:cs typeface="Cambria"/>
              </a:defRPr>
            </a:lvl4pPr>
            <a:lvl5pPr marL="2057400" indent="-228600" algn="l" defTabSz="457200" rtl="0" fontAlgn="base">
              <a:spcBef>
                <a:spcPct val="20000"/>
              </a:spcBef>
              <a:spcAft>
                <a:spcPct val="0"/>
              </a:spcAft>
              <a:buFont typeface="Arial" charset="0"/>
              <a:buChar char="»"/>
              <a:defRPr sz="2000" kern="1200">
                <a:solidFill>
                  <a:schemeClr val="tx1"/>
                </a:solidFill>
                <a:latin typeface="Cambria"/>
                <a:ea typeface="ＭＳ Ｐゴシック" charset="0"/>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fontAlgn="auto">
              <a:spcBef>
                <a:spcPts val="0"/>
              </a:spcBef>
              <a:spcAft>
                <a:spcPts val="0"/>
              </a:spcAft>
              <a:buFontTx/>
              <a:buNone/>
            </a:pPr>
            <a:r>
              <a:rPr lang="en-US" sz="2800" dirty="0" smtClean="0"/>
              <a:t>Pros</a:t>
            </a:r>
          </a:p>
          <a:p>
            <a:pPr defTabSz="914400" fontAlgn="auto">
              <a:spcBef>
                <a:spcPts val="0"/>
              </a:spcBef>
              <a:spcAft>
                <a:spcPts val="0"/>
              </a:spcAft>
            </a:pPr>
            <a:r>
              <a:rPr lang="en-US" sz="2000" b="1" dirty="0" smtClean="0"/>
              <a:t>Verifiable</a:t>
            </a:r>
          </a:p>
          <a:p>
            <a:pPr defTabSz="914400" fontAlgn="auto">
              <a:spcBef>
                <a:spcPts val="0"/>
              </a:spcBef>
              <a:spcAft>
                <a:spcPts val="0"/>
              </a:spcAft>
            </a:pPr>
            <a:r>
              <a:rPr lang="en-US" sz="2000" dirty="0" smtClean="0"/>
              <a:t>Old</a:t>
            </a:r>
          </a:p>
          <a:p>
            <a:pPr lvl="1" defTabSz="914400" fontAlgn="auto">
              <a:spcBef>
                <a:spcPts val="0"/>
              </a:spcBef>
              <a:spcAft>
                <a:spcPts val="0"/>
              </a:spcAft>
            </a:pPr>
            <a:r>
              <a:rPr lang="en-US" sz="1800" dirty="0"/>
              <a:t>B</a:t>
            </a:r>
            <a:r>
              <a:rPr lang="en-US" sz="1800" dirty="0" smtClean="0"/>
              <a:t>aseline data</a:t>
            </a:r>
          </a:p>
          <a:p>
            <a:pPr lvl="1" defTabSz="914400" fontAlgn="auto">
              <a:spcBef>
                <a:spcPts val="0"/>
              </a:spcBef>
              <a:spcAft>
                <a:spcPts val="0"/>
              </a:spcAft>
            </a:pPr>
            <a:r>
              <a:rPr lang="en-US" sz="1800" dirty="0" smtClean="0"/>
              <a:t>Data for research on topics not yet known</a:t>
            </a:r>
          </a:p>
          <a:p>
            <a:pPr lvl="1" defTabSz="914400" fontAlgn="auto">
              <a:spcBef>
                <a:spcPts val="0"/>
              </a:spcBef>
              <a:spcAft>
                <a:spcPts val="0"/>
              </a:spcAft>
            </a:pPr>
            <a:r>
              <a:rPr lang="en-US" sz="1800" dirty="0" smtClean="0"/>
              <a:t>Comparison over time</a:t>
            </a:r>
          </a:p>
          <a:p>
            <a:pPr defTabSz="914400" fontAlgn="auto">
              <a:spcBef>
                <a:spcPts val="0"/>
              </a:spcBef>
              <a:spcAft>
                <a:spcPts val="0"/>
              </a:spcAft>
            </a:pPr>
            <a:r>
              <a:rPr lang="en-US" sz="2000" dirty="0" smtClean="0"/>
              <a:t>DNA </a:t>
            </a:r>
            <a:r>
              <a:rPr lang="en-US" sz="2000" dirty="0" smtClean="0">
                <a:sym typeface="Wingdings"/>
              </a:rPr>
              <a:t> Individual  Species</a:t>
            </a:r>
          </a:p>
          <a:p>
            <a:pPr defTabSz="914400" fontAlgn="auto">
              <a:spcBef>
                <a:spcPts val="0"/>
              </a:spcBef>
              <a:spcAft>
                <a:spcPts val="0"/>
              </a:spcAft>
            </a:pPr>
            <a:r>
              <a:rPr lang="en-US" sz="2000" dirty="0" smtClean="0">
                <a:sym typeface="Wingdings"/>
              </a:rPr>
              <a:t>Often have associated text in field books</a:t>
            </a:r>
          </a:p>
          <a:p>
            <a:pPr defTabSz="914400" fontAlgn="auto">
              <a:spcBef>
                <a:spcPts val="0"/>
              </a:spcBef>
              <a:spcAft>
                <a:spcPts val="0"/>
              </a:spcAft>
            </a:pPr>
            <a:r>
              <a:rPr lang="en-US" sz="2000" dirty="0" smtClean="0">
                <a:sym typeface="Wingdings"/>
              </a:rPr>
              <a:t>Not just full specimens (e.g., sounds, genetic info, fossils)</a:t>
            </a:r>
          </a:p>
          <a:p>
            <a:pPr defTabSz="914400" fontAlgn="auto">
              <a:spcBef>
                <a:spcPts val="0"/>
              </a:spcBef>
              <a:spcAft>
                <a:spcPts val="0"/>
              </a:spcAft>
            </a:pPr>
            <a:r>
              <a:rPr lang="en-US" sz="2000" dirty="0" smtClean="0">
                <a:sym typeface="Wingdings"/>
              </a:rPr>
              <a:t>Standards-based databases</a:t>
            </a:r>
            <a:endParaRPr lang="en-US" sz="2000" dirty="0" smtClean="0"/>
          </a:p>
          <a:p>
            <a:pPr marL="0" indent="0" defTabSz="914400" fontAlgn="auto">
              <a:spcBef>
                <a:spcPts val="0"/>
              </a:spcBef>
              <a:spcAft>
                <a:spcPts val="0"/>
              </a:spcAft>
              <a:buFontTx/>
              <a:buNone/>
            </a:pPr>
            <a:endParaRPr lang="en-US" sz="2800" dirty="0"/>
          </a:p>
        </p:txBody>
      </p:sp>
      <p:sp>
        <p:nvSpPr>
          <p:cNvPr id="6" name="Content Placeholder 2"/>
          <p:cNvSpPr txBox="1">
            <a:spLocks/>
          </p:cNvSpPr>
          <p:nvPr/>
        </p:nvSpPr>
        <p:spPr bwMode="auto">
          <a:xfrm>
            <a:off x="263047" y="6516488"/>
            <a:ext cx="8004131" cy="56748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3200" kern="1200">
                <a:solidFill>
                  <a:schemeClr val="tx1"/>
                </a:solidFill>
                <a:latin typeface="Cambria"/>
                <a:ea typeface="ＭＳ Ｐゴシック" charset="0"/>
                <a:cs typeface="Cambria"/>
              </a:defRPr>
            </a:lvl1pPr>
            <a:lvl2pPr marL="742950" indent="-285750" algn="l" defTabSz="457200" rtl="0" fontAlgn="base">
              <a:spcBef>
                <a:spcPct val="20000"/>
              </a:spcBef>
              <a:spcAft>
                <a:spcPct val="0"/>
              </a:spcAft>
              <a:buFont typeface="Arial" charset="0"/>
              <a:buChar char="–"/>
              <a:defRPr sz="2800" kern="1200">
                <a:solidFill>
                  <a:schemeClr val="tx1"/>
                </a:solidFill>
                <a:latin typeface="Cambria"/>
                <a:ea typeface="ＭＳ Ｐゴシック" charset="0"/>
                <a:cs typeface="Cambria"/>
              </a:defRPr>
            </a:lvl2pPr>
            <a:lvl3pPr marL="1143000" indent="-228600" algn="l" defTabSz="457200" rtl="0" fontAlgn="base">
              <a:spcBef>
                <a:spcPct val="20000"/>
              </a:spcBef>
              <a:spcAft>
                <a:spcPct val="0"/>
              </a:spcAft>
              <a:buFont typeface="Arial" charset="0"/>
              <a:buChar char="•"/>
              <a:defRPr sz="2400" kern="1200">
                <a:solidFill>
                  <a:schemeClr val="tx1"/>
                </a:solidFill>
                <a:latin typeface="Cambria"/>
                <a:ea typeface="ＭＳ Ｐゴシック" charset="0"/>
                <a:cs typeface="Cambria"/>
              </a:defRPr>
            </a:lvl3pPr>
            <a:lvl4pPr marL="1600200" indent="-228600" algn="l" defTabSz="457200" rtl="0" fontAlgn="base">
              <a:spcBef>
                <a:spcPct val="20000"/>
              </a:spcBef>
              <a:spcAft>
                <a:spcPct val="0"/>
              </a:spcAft>
              <a:buFont typeface="Arial" charset="0"/>
              <a:buChar char="–"/>
              <a:defRPr sz="2000" kern="1200">
                <a:solidFill>
                  <a:schemeClr val="tx1"/>
                </a:solidFill>
                <a:latin typeface="Cambria"/>
                <a:ea typeface="ＭＳ Ｐゴシック" charset="0"/>
                <a:cs typeface="Cambria"/>
              </a:defRPr>
            </a:lvl4pPr>
            <a:lvl5pPr marL="2057400" indent="-228600" algn="l" defTabSz="457200" rtl="0" fontAlgn="base">
              <a:spcBef>
                <a:spcPct val="20000"/>
              </a:spcBef>
              <a:spcAft>
                <a:spcPct val="0"/>
              </a:spcAft>
              <a:buFont typeface="Arial" charset="0"/>
              <a:buChar char="»"/>
              <a:defRPr sz="2000" kern="1200">
                <a:solidFill>
                  <a:schemeClr val="tx1"/>
                </a:solidFill>
                <a:latin typeface="Cambria"/>
                <a:ea typeface="ＭＳ Ｐゴシック" charset="0"/>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fontAlgn="auto">
              <a:spcBef>
                <a:spcPts val="0"/>
              </a:spcBef>
              <a:spcAft>
                <a:spcPts val="0"/>
              </a:spcAft>
              <a:buFontTx/>
              <a:buNone/>
            </a:pPr>
            <a:r>
              <a:rPr lang="en-US" sz="1800" i="1" dirty="0" smtClean="0"/>
              <a:t>*including characteristics that are not necessarily unique to collections </a:t>
            </a:r>
          </a:p>
        </p:txBody>
      </p:sp>
    </p:spTree>
    <p:extLst>
      <p:ext uri="{BB962C8B-B14F-4D97-AF65-F5344CB8AC3E}">
        <p14:creationId xmlns:p14="http://schemas.microsoft.com/office/powerpoint/2010/main" val="845816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Darwin Core</a:t>
            </a:r>
            <a:endParaRPr lang="en-US" dirty="0"/>
          </a:p>
        </p:txBody>
      </p:sp>
      <p:sp>
        <p:nvSpPr>
          <p:cNvPr id="3" name="Content Placeholder 2"/>
          <p:cNvSpPr>
            <a:spLocks noGrp="1"/>
          </p:cNvSpPr>
          <p:nvPr>
            <p:ph idx="1"/>
          </p:nvPr>
        </p:nvSpPr>
        <p:spPr>
          <a:xfrm>
            <a:off x="156575" y="1696584"/>
            <a:ext cx="4415425" cy="4977728"/>
          </a:xfrm>
        </p:spPr>
        <p:txBody>
          <a:bodyPr/>
          <a:lstStyle/>
          <a:p>
            <a:pPr marL="0" indent="0" defTabSz="914400" fontAlgn="auto">
              <a:spcBef>
                <a:spcPts val="0"/>
              </a:spcBef>
              <a:spcAft>
                <a:spcPts val="0"/>
              </a:spcAft>
              <a:buNone/>
            </a:pPr>
            <a:r>
              <a:rPr lang="en-US" sz="2400" dirty="0"/>
              <a:t>The </a:t>
            </a:r>
            <a:r>
              <a:rPr lang="en-US" sz="2400" b="1" dirty="0"/>
              <a:t>Darwin Core</a:t>
            </a:r>
            <a:r>
              <a:rPr lang="en-US" sz="2400" dirty="0"/>
              <a:t> is a body of standards. It includes a glossary of terms (in other contexts these might be called properties, elements, fields, columns, attributes, or concepts) intended to facilitate the sharing of information about biological diversity by providing reference definitions, examples, and commentaries.</a:t>
            </a:r>
          </a:p>
          <a:p>
            <a:pPr marL="0" marR="0" lvl="0" indent="0" defTabSz="914400" eaLnBrk="1" fontAlgn="auto" latinLnBrk="0" hangingPunct="1">
              <a:lnSpc>
                <a:spcPct val="100000"/>
              </a:lnSpc>
              <a:spcBef>
                <a:spcPts val="0"/>
              </a:spcBef>
              <a:spcAft>
                <a:spcPts val="0"/>
              </a:spcAft>
              <a:buClrTx/>
              <a:buSzTx/>
              <a:buFontTx/>
              <a:buNone/>
              <a:tabLst/>
              <a:defRPr/>
            </a:pPr>
            <a:endParaRPr lang="en-US" sz="1600"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sz="1600" dirty="0" smtClean="0"/>
              <a:t>(</a:t>
            </a:r>
            <a:r>
              <a:rPr lang="en-US" sz="1600" dirty="0"/>
              <a:t>https://</a:t>
            </a:r>
            <a:r>
              <a:rPr lang="en-US" sz="1600" dirty="0" err="1" smtClean="0"/>
              <a:t>en.wikipedia.org</a:t>
            </a:r>
            <a:r>
              <a:rPr lang="en-US" sz="1600" dirty="0" smtClean="0"/>
              <a:t>/wiki/</a:t>
            </a:r>
            <a:r>
              <a:rPr lang="en-US" sz="1600" dirty="0" err="1" smtClean="0"/>
              <a:t>Darwin_Core</a:t>
            </a:r>
            <a:r>
              <a:rPr lang="en-US" sz="1600" dirty="0" smtClean="0"/>
              <a:t>)</a:t>
            </a:r>
            <a:endParaRPr lang="en-US"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418913"/>
            <a:ext cx="3810000" cy="4978400"/>
          </a:xfrm>
          <a:prstGeom prst="rect">
            <a:avLst/>
          </a:prstGeom>
        </p:spPr>
      </p:pic>
      <p:sp>
        <p:nvSpPr>
          <p:cNvPr id="5" name="TextBox 4"/>
          <p:cNvSpPr txBox="1"/>
          <p:nvPr/>
        </p:nvSpPr>
        <p:spPr>
          <a:xfrm>
            <a:off x="5022937" y="6397313"/>
            <a:ext cx="3663863" cy="276999"/>
          </a:xfrm>
          <a:prstGeom prst="rect">
            <a:avLst/>
          </a:prstGeom>
          <a:noFill/>
        </p:spPr>
        <p:txBody>
          <a:bodyPr wrap="square" rtlCol="0">
            <a:spAutoFit/>
          </a:bodyPr>
          <a:lstStyle/>
          <a:p>
            <a:r>
              <a:rPr lang="en-US" sz="1200" dirty="0"/>
              <a:t>http://</a:t>
            </a:r>
            <a:r>
              <a:rPr lang="en-US" sz="1200" dirty="0" err="1"/>
              <a:t>www.canadensys.net</a:t>
            </a:r>
            <a:r>
              <a:rPr lang="en-US" sz="1200" dirty="0"/>
              <a:t>/publication/</a:t>
            </a:r>
            <a:r>
              <a:rPr lang="en-US" sz="1200" dirty="0" err="1"/>
              <a:t>darwin</a:t>
            </a:r>
            <a:r>
              <a:rPr lang="en-US" sz="1200" dirty="0"/>
              <a:t>-core</a:t>
            </a:r>
          </a:p>
        </p:txBody>
      </p:sp>
    </p:spTree>
    <p:extLst>
      <p:ext uri="{BB962C8B-B14F-4D97-AF65-F5344CB8AC3E}">
        <p14:creationId xmlns:p14="http://schemas.microsoft.com/office/powerpoint/2010/main" val="2137163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iDigBio portal search results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048" y="2063664"/>
            <a:ext cx="8936033" cy="3247372"/>
          </a:xfrm>
        </p:spPr>
      </p:pic>
      <p:sp>
        <p:nvSpPr>
          <p:cNvPr id="6" name="TextBox 5"/>
          <p:cNvSpPr txBox="1"/>
          <p:nvPr/>
        </p:nvSpPr>
        <p:spPr>
          <a:xfrm>
            <a:off x="1929008" y="2354893"/>
            <a:ext cx="4747365" cy="2031325"/>
          </a:xfrm>
          <a:prstGeom prst="rect">
            <a:avLst/>
          </a:prstGeom>
          <a:solidFill>
            <a:srgbClr val="F0F8FB"/>
          </a:solidFill>
        </p:spPr>
        <p:txBody>
          <a:bodyPr wrap="square" lIns="457200" tIns="457200" rIns="457200" bIns="457200" rtlCol="0">
            <a:spAutoFit/>
          </a:bodyPr>
          <a:lstStyle/>
          <a:p>
            <a:pPr algn="ctr"/>
            <a:r>
              <a:rPr lang="en-US" dirty="0" smtClean="0"/>
              <a:t>Each row represents a specimen housed in a collection</a:t>
            </a:r>
            <a:endParaRPr lang="en-US" dirty="0"/>
          </a:p>
        </p:txBody>
      </p:sp>
    </p:spTree>
    <p:extLst>
      <p:ext uri="{BB962C8B-B14F-4D97-AF65-F5344CB8AC3E}">
        <p14:creationId xmlns:p14="http://schemas.microsoft.com/office/powerpoint/2010/main" val="483662104"/>
      </p:ext>
    </p:extLst>
  </p:cSld>
  <p:clrMapOvr>
    <a:masterClrMapping/>
  </p:clrMapOvr>
</p:sld>
</file>

<file path=ppt/theme/theme1.xml><?xml version="1.0" encoding="utf-8"?>
<a:theme xmlns:a="http://schemas.openxmlformats.org/drawingml/2006/main" name="idigbio2014rev">
  <a:themeElements>
    <a:clrScheme name="Custom 1">
      <a:dk1>
        <a:sysClr val="windowText" lastClr="000000"/>
      </a:dk1>
      <a:lt1>
        <a:sysClr val="window" lastClr="FFFFFF"/>
      </a:lt1>
      <a:dk2>
        <a:srgbClr val="313131"/>
      </a:dk2>
      <a:lt2>
        <a:srgbClr val="EEECE1"/>
      </a:lt2>
      <a:accent1>
        <a:srgbClr val="0081FF"/>
      </a:accent1>
      <a:accent2>
        <a:srgbClr val="C0504D"/>
      </a:accent2>
      <a:accent3>
        <a:srgbClr val="6CD626"/>
      </a:accent3>
      <a:accent4>
        <a:srgbClr val="E7B500"/>
      </a:accent4>
      <a:accent5>
        <a:srgbClr val="4BACC6"/>
      </a:accent5>
      <a:accent6>
        <a:srgbClr val="F79646"/>
      </a:accent6>
      <a:hlink>
        <a:srgbClr val="00AEFF"/>
      </a:hlink>
      <a:folHlink>
        <a:srgbClr val="FF8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524</TotalTime>
  <Words>586</Words>
  <Application>Microsoft Office PowerPoint</Application>
  <PresentationFormat>On-screen Show (4:3)</PresentationFormat>
  <Paragraphs>94</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ＭＳ Ｐゴシック</vt:lpstr>
      <vt:lpstr>Arial</vt:lpstr>
      <vt:lpstr>Calibri</vt:lpstr>
      <vt:lpstr>Cambria</vt:lpstr>
      <vt:lpstr>Helvetica</vt:lpstr>
      <vt:lpstr>Helvetica 75 Bold</vt:lpstr>
      <vt:lpstr>Wingdings</vt:lpstr>
      <vt:lpstr>idigbio2014rev</vt:lpstr>
      <vt:lpstr>Getting to know the data, Getting to know all about the data</vt:lpstr>
      <vt:lpstr>Examples of data</vt:lpstr>
      <vt:lpstr>PowerPoint Presentation</vt:lpstr>
      <vt:lpstr>PowerPoint Presentation</vt:lpstr>
      <vt:lpstr>PowerPoint Presentation</vt:lpstr>
      <vt:lpstr>Collections data*</vt:lpstr>
      <vt:lpstr>Collections data*</vt:lpstr>
      <vt:lpstr>Darwin Core</vt:lpstr>
      <vt:lpstr>iDigBio portal search results</vt:lpstr>
      <vt:lpstr>iDigBio portal search results</vt:lpstr>
      <vt:lpstr>PowerPoint Presentation</vt:lpstr>
      <vt:lpstr>PowerPoint Presentation</vt:lpstr>
      <vt:lpstr>PowerPoint Presentation</vt:lpstr>
      <vt:lpstr>PowerPoint Presentation</vt:lpstr>
    </vt:vector>
  </TitlesOfParts>
  <Company>Jelly Bean Communications 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Spinks</dc:creator>
  <cp:lastModifiedBy>Phillips,Molly</cp:lastModifiedBy>
  <cp:revision>49</cp:revision>
  <cp:lastPrinted>2014-10-10T14:25:07Z</cp:lastPrinted>
  <dcterms:created xsi:type="dcterms:W3CDTF">2014-08-01T13:08:34Z</dcterms:created>
  <dcterms:modified xsi:type="dcterms:W3CDTF">2017-05-23T13:31:22Z</dcterms:modified>
</cp:coreProperties>
</file>