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85" r:id="rId3"/>
    <p:sldId id="305" r:id="rId4"/>
    <p:sldId id="299" r:id="rId5"/>
    <p:sldId id="293" r:id="rId6"/>
    <p:sldId id="294" r:id="rId7"/>
    <p:sldId id="303" r:id="rId8"/>
    <p:sldId id="304" r:id="rId9"/>
    <p:sldId id="295" r:id="rId10"/>
    <p:sldId id="277" r:id="rId11"/>
    <p:sldId id="296" r:id="rId12"/>
    <p:sldId id="286" r:id="rId13"/>
    <p:sldId id="297" r:id="rId14"/>
    <p:sldId id="298" r:id="rId15"/>
    <p:sldId id="291" r:id="rId16"/>
    <p:sldId id="302" r:id="rId17"/>
    <p:sldId id="307" r:id="rId18"/>
    <p:sldId id="309" r:id="rId19"/>
    <p:sldId id="306" r:id="rId20"/>
    <p:sldId id="276" r:id="rId21"/>
    <p:sldId id="282" r:id="rId22"/>
    <p:sldId id="284" r:id="rId23"/>
    <p:sldId id="279" r:id="rId24"/>
    <p:sldId id="281" r:id="rId25"/>
    <p:sldId id="31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75" autoAdjust="0"/>
    <p:restoredTop sz="92374" autoAdjust="0"/>
  </p:normalViewPr>
  <p:slideViewPr>
    <p:cSldViewPr>
      <p:cViewPr varScale="1">
        <p:scale>
          <a:sx n="81" d="100"/>
          <a:sy n="81" d="100"/>
        </p:scale>
        <p:origin x="-15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5697E-D409-4649-A9A6-6261C2833925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BE0F12-2BD7-48BD-9A2D-4F6ADF0AEB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Peterson, A. Townsend, ADOLFO G. NAVARRO‐SIGÜENZA, and H. E. S. I. Q. U. I. O. BENÍTEZ‐DÍAZ. "The need for continued scientific collecting; a geographic analysis of Mexican bird specimens." 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Ibis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140.2 (1998): 288-294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Suarez, Andrew V., and Neil D. Tsutsui. "The value of museum collections for research and society." BioScience 54.1 (2004): 66-74. </a:t>
            </a:r>
          </a:p>
          <a:p>
            <a:endParaRPr lang="en-US" dirty="0" smtClean="0"/>
          </a:p>
          <a:p>
            <a:r>
              <a:rPr lang="en-US" dirty="0" smtClean="0"/>
              <a:t>Image</a:t>
            </a:r>
            <a:r>
              <a:rPr lang="en-US" baseline="0" dirty="0" smtClean="0"/>
              <a:t> credits: Bird collections: By Peter J. Park - Losos JB, Arnold SJ, Bejerano G, Brodie ED III, Hibbett D, et al. (2013) Evolutionary Biology for the 21st Century. PLoS Biol 11(1): e1001466. doi:10.1371/journal.pbio.1001466, CC BY 2.5, https://commons.wikimedia.org/w/index.php?curid=23745509</a:t>
            </a:r>
          </a:p>
          <a:p>
            <a:r>
              <a:rPr lang="en-US" baseline="0" dirty="0" smtClean="0"/>
              <a:t>Mosquito: Natural History Museum London http://eol.org/data_objects/12486754</a:t>
            </a:r>
          </a:p>
          <a:p>
            <a:r>
              <a:rPr lang="en-US" baseline="0" dirty="0" smtClean="0"/>
              <a:t>Fishes: CC BY https://commons.wikimedia.org/wiki/File:CSIRO_ScienceImage_6049_Alastair_Graham_Fish_Collection_Manager_Australian_National_Fish_Collection_examining_a_specimen_in_one_of_the_15000_or_so_jars_that_are_stored_in_the_collection.jpg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B6D5A-201D-427B-AED5-F5AE601A60F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77992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Source: Kurator: Towards Data Curation Workflows for Mere Mortals</a:t>
            </a:r>
          </a:p>
          <a:p>
            <a:r>
              <a:rPr lang="en-US" dirty="0" smtClean="0"/>
              <a:t>B.Ludäscher,J. Hanken, D. Lowery,J.A. Macklin, T. McPhillips,P.J. Morris, R.A. Morris,    T. Song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B6D5A-201D-427B-AED5-F5AE601A60F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9005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8B6D5A-201D-427B-AED5-F5AE601A60F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10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Image Credit: USGS Geosciences and Environmental Change Science Center, https://gec.cr.usgs.gov/archive/alaska/alexArchipelago.html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E0F12-2BD7-48BD-9A2D-4F6ADF0AEBA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5808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E0F12-2BD7-48BD-9A2D-4F6ADF0AEBA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471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BE0F12-2BD7-48BD-9A2D-4F6ADF0AEBA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147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31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289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61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78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97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9801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036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832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0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1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563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5DC55-A3B0-4FD6-B334-B8A6F1AE00D4}" type="datetimeFigureOut">
              <a:rPr lang="en-US" smtClean="0"/>
              <a:t>5/24/2017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0E23B-2278-4269-86AB-9363A9A60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94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kurator.acis.ufl.edu/kurator-web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dx.doi.org/10.7717/peerj.1871" TargetMode="Externa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Using Kurator Tools for Data Quality and Cleaning Biodiversity Data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069080"/>
            <a:ext cx="6400800" cy="17526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Tracy Barbaro</a:t>
            </a:r>
          </a:p>
          <a:p>
            <a:r>
              <a:rPr lang="en-US" sz="1600" dirty="0" smtClean="0"/>
              <a:t>tbarbaro@oeb.harvard.edu</a:t>
            </a:r>
          </a:p>
          <a:p>
            <a:r>
              <a:rPr lang="en-US" sz="1600" dirty="0" smtClean="0"/>
              <a:t>Harvard Museum of Comparative Zoology</a:t>
            </a:r>
          </a:p>
          <a:p>
            <a:r>
              <a:rPr lang="en-US" sz="1600" dirty="0" smtClean="0"/>
              <a:t> Kurator</a:t>
            </a:r>
            <a:r>
              <a:rPr lang="en-US" sz="1600" dirty="0" smtClean="0"/>
              <a:t>/Encyclopedia of Life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45" y="5334000"/>
            <a:ext cx="4108108" cy="731520"/>
          </a:xfrm>
          <a:prstGeom prst="rect">
            <a:avLst/>
          </a:prstGeom>
        </p:spPr>
      </p:pic>
      <p:pic>
        <p:nvPicPr>
          <p:cNvPr id="6" name="Picture 5" descr="blue logo_transparent FINAL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49" b="9302"/>
          <a:stretch/>
        </p:blipFill>
        <p:spPr bwMode="auto">
          <a:xfrm>
            <a:off x="304800" y="228600"/>
            <a:ext cx="1943735" cy="6477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angle 6"/>
          <p:cNvSpPr/>
          <p:nvPr/>
        </p:nvSpPr>
        <p:spPr>
          <a:xfrm>
            <a:off x="2784170" y="6172200"/>
            <a:ext cx="3575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HTTP://BIODIVERSITYLITERACY.COM</a:t>
            </a:r>
          </a:p>
        </p:txBody>
      </p:sp>
    </p:spTree>
    <p:extLst>
      <p:ext uri="{BB962C8B-B14F-4D97-AF65-F5344CB8AC3E}">
        <p14:creationId xmlns:p14="http://schemas.microsoft.com/office/powerpoint/2010/main" val="402259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Standardization (Darwinizer Tool)</a:t>
            </a:r>
          </a:p>
          <a:p>
            <a:r>
              <a:rPr lang="en-US" dirty="0" smtClean="0"/>
              <a:t>Georeference Validator</a:t>
            </a:r>
          </a:p>
          <a:p>
            <a:r>
              <a:rPr lang="en-US" dirty="0"/>
              <a:t>Date </a:t>
            </a:r>
            <a:r>
              <a:rPr lang="en-US" dirty="0" smtClean="0"/>
              <a:t>Validator</a:t>
            </a:r>
            <a:endParaRPr lang="en-US" dirty="0" smtClean="0"/>
          </a:p>
          <a:p>
            <a:r>
              <a:rPr lang="en-US" dirty="0" smtClean="0"/>
              <a:t>Field Value Counter</a:t>
            </a:r>
            <a:endParaRPr lang="en-US" dirty="0"/>
          </a:p>
          <a:p>
            <a:r>
              <a:rPr lang="en-US" dirty="0"/>
              <a:t>Data File </a:t>
            </a:r>
            <a:r>
              <a:rPr lang="en-US" dirty="0" smtClean="0"/>
              <a:t>Aggregator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Kurator Data Quality Tools</a:t>
            </a:r>
            <a:endParaRPr lang="en-US" sz="3200" dirty="0"/>
          </a:p>
        </p:txBody>
      </p:sp>
      <p:pic>
        <p:nvPicPr>
          <p:cNvPr id="6" name="Picture 2" descr="http://phylopic.org/assets/images/submissions/f2c8db98-c34c-4140-a868-029bf4b557b1.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913" y="339701"/>
            <a:ext cx="1278287" cy="731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2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 smtClean="0"/>
              <a:t>Kurator Tools or “Workflows”</a:t>
            </a:r>
            <a:br>
              <a:rPr lang="en-US" sz="3200" dirty="0" smtClean="0"/>
            </a:br>
            <a:r>
              <a:rPr lang="en-US" sz="3200" dirty="0">
                <a:hlinkClick r:id="rId2"/>
              </a:rPr>
              <a:t>http://kurator.acis.ufl.edu/kurator-web</a:t>
            </a:r>
            <a:r>
              <a:rPr lang="en-US" sz="3200" dirty="0" smtClean="0">
                <a:hlinkClick r:id="rId2"/>
              </a:rPr>
              <a:t>/</a:t>
            </a:r>
            <a:r>
              <a:rPr lang="en-US" sz="3200" dirty="0" smtClean="0"/>
              <a:t> 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13" r="31420" b="5344"/>
          <a:stretch/>
        </p:blipFill>
        <p:spPr bwMode="auto">
          <a:xfrm>
            <a:off x="914400" y="1447800"/>
            <a:ext cx="7315200" cy="50966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02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Standardization -- Darwinizer Tool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14" y="1295400"/>
            <a:ext cx="9162586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This tool will check your dataset for and replace them with Darwin Core terms.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All of your data files (.csv) should run through the Darwinizer Tool first to standardize data fields before using the other Kurator tools. Save the new file as “filename_darwinized”.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0" t="13355" r="22561" b="15279"/>
          <a:stretch/>
        </p:blipFill>
        <p:spPr bwMode="auto">
          <a:xfrm>
            <a:off x="609600" y="762000"/>
            <a:ext cx="7924800" cy="5698161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746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Results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00" y="1447800"/>
            <a:ext cx="8082628" cy="179207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7924800" y="609600"/>
            <a:ext cx="381000" cy="838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987623" y="581891"/>
            <a:ext cx="7778840" cy="5867400"/>
            <a:chOff x="987623" y="581891"/>
            <a:chExt cx="7778840" cy="5867400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87" t="13835" r="31922" b="32087"/>
            <a:stretch/>
          </p:blipFill>
          <p:spPr bwMode="auto">
            <a:xfrm>
              <a:off x="987623" y="581891"/>
              <a:ext cx="7096504" cy="58674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6" name="Straight Arrow Connector 15"/>
            <p:cNvCxnSpPr/>
            <p:nvPr/>
          </p:nvCxnSpPr>
          <p:spPr>
            <a:xfrm flipH="1" flipV="1">
              <a:off x="7845136" y="4572000"/>
              <a:ext cx="921327" cy="99060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3561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9" r="35465" b="60724"/>
          <a:stretch/>
        </p:blipFill>
        <p:spPr bwMode="auto">
          <a:xfrm>
            <a:off x="-5316" y="1143000"/>
            <a:ext cx="9835116" cy="1839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381000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before “Darwinizing”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34290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Data after“Darwinizing” headings replaced with Darwin Core terms (e.g. “dwc:day”)</a:t>
            </a:r>
          </a:p>
          <a:p>
            <a:r>
              <a:rPr lang="en-US" dirty="0" smtClean="0"/>
              <a:t>Now your file is ready to be used in any of the Kurator Tools</a:t>
            </a:r>
            <a:endParaRPr 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60" r="24628" b="54720"/>
          <a:stretch/>
        </p:blipFill>
        <p:spPr bwMode="auto">
          <a:xfrm>
            <a:off x="0" y="4343400"/>
            <a:ext cx="9830787" cy="2011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51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Can you Darwinize your own data? And then run Data Quality tests with Kurator? YES</a:t>
            </a:r>
            <a:endParaRPr lang="en-US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0" r="53973" b="68200"/>
          <a:stretch/>
        </p:blipFill>
        <p:spPr bwMode="auto">
          <a:xfrm>
            <a:off x="119743" y="2362200"/>
            <a:ext cx="8795657" cy="1401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1600200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Example: Plant data from Dryad - Before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18001" y="4038600"/>
            <a:ext cx="8721199" cy="2030819"/>
            <a:chOff x="118001" y="4038600"/>
            <a:chExt cx="8721199" cy="2030819"/>
          </a:xfrm>
        </p:grpSpPr>
        <p:sp>
          <p:nvSpPr>
            <p:cNvPr id="6" name="Rectangle 5"/>
            <p:cNvSpPr/>
            <p:nvPr/>
          </p:nvSpPr>
          <p:spPr>
            <a:xfrm>
              <a:off x="228600" y="4038600"/>
              <a:ext cx="829624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Example: Plant data from Dryad </a:t>
              </a:r>
              <a:r>
                <a:rPr lang="en-US" dirty="0" smtClean="0"/>
                <a:t>– After being Darwinized, ready for the Kurator tools</a:t>
              </a:r>
              <a:endParaRPr lang="en-US" dirty="0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671" r="37147" b="68096"/>
            <a:stretch/>
          </p:blipFill>
          <p:spPr bwMode="auto">
            <a:xfrm>
              <a:off x="118001" y="4724400"/>
              <a:ext cx="8721199" cy="134501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63027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991600" cy="1143000"/>
          </a:xfrm>
        </p:spPr>
        <p:txBody>
          <a:bodyPr>
            <a:noAutofit/>
          </a:bodyPr>
          <a:lstStyle/>
          <a:p>
            <a:pPr algn="l"/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/>
            </a:r>
            <a:br>
              <a:rPr lang="en-US" sz="1800" b="1" dirty="0" smtClean="0"/>
            </a:br>
            <a:r>
              <a:rPr lang="en-US" sz="1800" b="1" dirty="0" smtClean="0"/>
              <a:t> </a:t>
            </a:r>
            <a:br>
              <a:rPr lang="en-US" sz="1800" b="1" dirty="0" smtClean="0"/>
            </a:br>
            <a:r>
              <a:rPr lang="en-US" sz="1800" b="1" dirty="0" smtClean="0"/>
              <a:t>	</a:t>
            </a:r>
            <a:endParaRPr lang="en-US" sz="1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4715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/>
              <a:t>D</a:t>
            </a:r>
            <a:r>
              <a:rPr lang="en-US" sz="1800" dirty="0" smtClean="0"/>
              <a:t>etermine </a:t>
            </a:r>
            <a:r>
              <a:rPr lang="en-US" sz="1800" dirty="0"/>
              <a:t>the number of mammal species collected on each of the selected </a:t>
            </a:r>
            <a:r>
              <a:rPr lang="en-US" sz="1800" dirty="0" smtClean="0"/>
              <a:t>islands</a:t>
            </a:r>
            <a:r>
              <a:rPr lang="en-US" sz="1800" dirty="0"/>
              <a:t> </a:t>
            </a:r>
            <a:r>
              <a:rPr lang="en-US" sz="1800" dirty="0" smtClean="0"/>
              <a:t>in </a:t>
            </a:r>
            <a:r>
              <a:rPr lang="en-US" sz="1800" dirty="0" smtClean="0"/>
              <a:t>the Alexander Archipelago in Alaska </a:t>
            </a:r>
            <a:r>
              <a:rPr lang="en-US" sz="1800" dirty="0" smtClean="0"/>
              <a:t>to </a:t>
            </a:r>
            <a:r>
              <a:rPr lang="en-US" sz="1800" dirty="0" smtClean="0"/>
              <a:t>examine species richness</a:t>
            </a:r>
          </a:p>
          <a:p>
            <a:pPr marL="0" indent="0">
              <a:buNone/>
            </a:pPr>
            <a:endParaRPr lang="en-US" sz="1800" b="1" dirty="0" smtClean="0"/>
          </a:p>
          <a:p>
            <a:pPr marL="0" indent="0">
              <a:buNone/>
            </a:pPr>
            <a:r>
              <a:rPr lang="en-US" sz="1800" b="1" dirty="0" smtClean="0"/>
              <a:t>Data Quality and Cleaning</a:t>
            </a:r>
          </a:p>
          <a:p>
            <a:pPr marL="0" indent="0">
              <a:buNone/>
            </a:pPr>
            <a:endParaRPr lang="en-US" sz="1800" b="1" dirty="0" smtClean="0"/>
          </a:p>
          <a:p>
            <a:r>
              <a:rPr lang="en-US" sz="1800" dirty="0"/>
              <a:t>U</a:t>
            </a:r>
            <a:r>
              <a:rPr lang="en-US" sz="1800" dirty="0" smtClean="0"/>
              <a:t>se the Kurator “Darwinizer “to standardize data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       fields </a:t>
            </a:r>
            <a:r>
              <a:rPr lang="en-US" sz="1800" dirty="0" smtClean="0"/>
              <a:t>to </a:t>
            </a:r>
            <a:r>
              <a:rPr lang="en-US" sz="1800" dirty="0" smtClean="0"/>
              <a:t>Darwin </a:t>
            </a:r>
            <a:r>
              <a:rPr lang="en-US" sz="1800" dirty="0" smtClean="0"/>
              <a:t>Core terms</a:t>
            </a:r>
          </a:p>
          <a:p>
            <a:pPr marL="0" indent="0">
              <a:buNone/>
            </a:pPr>
            <a:endParaRPr lang="en-US" sz="1800" dirty="0" smtClean="0"/>
          </a:p>
          <a:p>
            <a:r>
              <a:rPr lang="en-US" sz="1800" dirty="0" smtClean="0"/>
              <a:t>Use the Kurator</a:t>
            </a:r>
            <a:r>
              <a:rPr lang="en-US" sz="1800" dirty="0"/>
              <a:t> Georeference </a:t>
            </a:r>
            <a:r>
              <a:rPr lang="en-US" sz="1800" dirty="0" smtClean="0"/>
              <a:t>Validator to validate </a:t>
            </a:r>
          </a:p>
          <a:p>
            <a:pPr marL="0" indent="0">
              <a:buNone/>
            </a:pPr>
            <a:r>
              <a:rPr lang="en-US" sz="1800" dirty="0"/>
              <a:t> </a:t>
            </a:r>
            <a:r>
              <a:rPr lang="en-US" sz="1800" dirty="0" smtClean="0"/>
              <a:t>      </a:t>
            </a:r>
            <a:r>
              <a:rPr lang="en-US" sz="1800" dirty="0" smtClean="0"/>
              <a:t>Georeferenced </a:t>
            </a:r>
            <a:r>
              <a:rPr lang="en-US" sz="1800" dirty="0" smtClean="0"/>
              <a:t>data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Use Kurator Field Value Counter to weed out </a:t>
            </a:r>
            <a:r>
              <a:rPr lang="en-US" sz="1800" dirty="0" smtClean="0"/>
              <a:t>any</a:t>
            </a:r>
          </a:p>
          <a:p>
            <a:pPr marL="0" indent="0">
              <a:buNone/>
            </a:pPr>
            <a:r>
              <a:rPr lang="en-US" sz="1800" dirty="0" smtClean="0"/>
              <a:t>       records that </a:t>
            </a:r>
            <a:r>
              <a:rPr lang="en-US" sz="1800" dirty="0"/>
              <a:t>are not mammals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400" dirty="0" smtClean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>
          <a:xfrm>
            <a:off x="5334000" y="3345105"/>
            <a:ext cx="3923831" cy="3551708"/>
            <a:chOff x="1693416" y="2514600"/>
            <a:chExt cx="4695317" cy="4250026"/>
          </a:xfrm>
        </p:grpSpPr>
        <p:pic>
          <p:nvPicPr>
            <p:cNvPr id="1029" name="Picture 5" descr="https://gec.cr.usgs.gov/archive/alaska/images/alexArch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0048" y="2514600"/>
              <a:ext cx="2954858" cy="3200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1693416" y="5715000"/>
              <a:ext cx="4695317" cy="10496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00" dirty="0" smtClean="0"/>
                <a:t>Image Credit: </a:t>
              </a:r>
            </a:p>
            <a:p>
              <a:pPr algn="ctr"/>
              <a:r>
                <a:rPr lang="en-US" sz="1100" dirty="0" smtClean="0"/>
                <a:t>USGS Geosciences and Environmental Change Science Center,</a:t>
              </a:r>
            </a:p>
            <a:p>
              <a:pPr algn="ctr"/>
              <a:r>
                <a:rPr lang="en-US" sz="1100" dirty="0" smtClean="0"/>
                <a:t>https://gec.cr.usgs.gov/archive/alaska/alexArchipelago.html</a:t>
              </a:r>
            </a:p>
            <a:p>
              <a:endParaRPr lang="en-US" dirty="0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Example: Island Biogeography Module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43190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3" t="16034" r="24785" b="36443"/>
          <a:stretch/>
        </p:blipFill>
        <p:spPr bwMode="auto">
          <a:xfrm>
            <a:off x="1551552" y="3581400"/>
            <a:ext cx="6432781" cy="3124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Georeference </a:t>
            </a:r>
            <a:r>
              <a:rPr lang="en-US" sz="3200" dirty="0" smtClean="0"/>
              <a:t>Validation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696686" y="1120676"/>
            <a:ext cx="81425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Georeference Validator </a:t>
            </a:r>
            <a:r>
              <a:rPr lang="en-US" dirty="0" smtClean="0"/>
              <a:t>checks </a:t>
            </a:r>
            <a:r>
              <a:rPr lang="en-US" dirty="0" smtClean="0"/>
              <a:t>georeferenced </a:t>
            </a:r>
            <a:r>
              <a:rPr lang="en-US" dirty="0"/>
              <a:t>data to </a:t>
            </a:r>
            <a:r>
              <a:rPr lang="en-US" dirty="0" smtClean="0"/>
              <a:t>confirm: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</a:t>
            </a:r>
            <a:r>
              <a:rPr lang="en-US" dirty="0" smtClean="0"/>
              <a:t>atitude </a:t>
            </a:r>
            <a:r>
              <a:rPr lang="en-US" dirty="0"/>
              <a:t>and longitude coordinates </a:t>
            </a:r>
            <a:r>
              <a:rPr lang="en-US" dirty="0" smtClean="0"/>
              <a:t>are </a:t>
            </a:r>
            <a:r>
              <a:rPr lang="en-US" dirty="0"/>
              <a:t>in the </a:t>
            </a:r>
            <a:r>
              <a:rPr lang="en-US" dirty="0" smtClean="0"/>
              <a:t>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Coordinates are </a:t>
            </a:r>
            <a:r>
              <a:rPr lang="en-US" dirty="0" smtClean="0"/>
              <a:t>within </a:t>
            </a:r>
            <a:r>
              <a:rPr lang="en-US" dirty="0"/>
              <a:t>range 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</a:t>
            </a:r>
            <a:r>
              <a:rPr lang="en-US" dirty="0"/>
              <a:t>or Province is </a:t>
            </a:r>
            <a:r>
              <a:rPr lang="en-US" dirty="0" smtClean="0"/>
              <a:t>consistent with coordinates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Water body is valid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validator creates a </a:t>
            </a:r>
            <a:r>
              <a:rPr lang="en-US" dirty="0" smtClean="0"/>
              <a:t>data </a:t>
            </a:r>
            <a:r>
              <a:rPr lang="en-US" dirty="0"/>
              <a:t>quality report with errors found </a:t>
            </a:r>
            <a:r>
              <a:rPr lang="en-US" dirty="0"/>
              <a:t> </a:t>
            </a:r>
            <a:r>
              <a:rPr lang="en-US" dirty="0" smtClean="0"/>
              <a:t>amendments </a:t>
            </a:r>
            <a:r>
              <a:rPr lang="en-US" dirty="0"/>
              <a:t>made.</a:t>
            </a:r>
          </a:p>
        </p:txBody>
      </p:sp>
    </p:spTree>
    <p:extLst>
      <p:ext uri="{BB962C8B-B14F-4D97-AF65-F5344CB8AC3E}">
        <p14:creationId xmlns:p14="http://schemas.microsoft.com/office/powerpoint/2010/main" val="128857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Georeference Validator Results Example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" t="34485" r="34988" b="7020"/>
          <a:stretch/>
        </p:blipFill>
        <p:spPr bwMode="auto">
          <a:xfrm>
            <a:off x="0" y="1500588"/>
            <a:ext cx="9009961" cy="50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609600" y="6019800"/>
            <a:ext cx="5105400" cy="83820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88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Field Value Counter Tool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70210" y="1219200"/>
            <a:ext cx="872138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 Field Counter creates a report of counts for each field in a </a:t>
            </a:r>
            <a:r>
              <a:rPr lang="en-US" dirty="0" smtClean="0"/>
              <a:t>list </a:t>
            </a:r>
            <a:r>
              <a:rPr lang="en-US" dirty="0"/>
              <a:t>of Darwin Core </a:t>
            </a:r>
            <a:r>
              <a:rPr lang="en-US" dirty="0" smtClean="0"/>
              <a:t>values.  For </a:t>
            </a:r>
            <a:r>
              <a:rPr lang="en-US" dirty="0"/>
              <a:t>example you can </a:t>
            </a:r>
            <a:r>
              <a:rPr lang="en-US" dirty="0" smtClean="0"/>
              <a:t>search for </a:t>
            </a:r>
            <a:r>
              <a:rPr lang="en-US" dirty="0"/>
              <a:t>counts of locations or taxonomic ranks </a:t>
            </a:r>
            <a:r>
              <a:rPr lang="en-US" dirty="0" smtClean="0"/>
              <a:t>in your data set to </a:t>
            </a:r>
            <a:r>
              <a:rPr lang="en-US" dirty="0"/>
              <a:t>find data </a:t>
            </a:r>
            <a:r>
              <a:rPr lang="en-US" dirty="0" smtClean="0"/>
              <a:t>records that are not relevant to your research.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38200" y="2209800"/>
            <a:ext cx="6589829" cy="4389120"/>
            <a:chOff x="838200" y="2209800"/>
            <a:chExt cx="6589829" cy="438912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277" t="15172" r="24146" b="13224"/>
            <a:stretch/>
          </p:blipFill>
          <p:spPr bwMode="auto">
            <a:xfrm>
              <a:off x="1371600" y="2209800"/>
              <a:ext cx="6056429" cy="43891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017312" y="4561913"/>
              <a:ext cx="2765004" cy="83099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Enter in Darwin Core terms in the Field List. The auto search will provide suggested terms.</a:t>
              </a:r>
              <a:endParaRPr lang="en-US" sz="1600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838200" y="4977412"/>
              <a:ext cx="2254726" cy="162150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4032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Purpose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Kurator tools and validators can help you check biodiversity data, clean data and standardize data before doing statistical analysis.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 descr="Silhouette Of A Butterf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0" r="11235" b="6286"/>
          <a:stretch/>
        </p:blipFill>
        <p:spPr bwMode="auto">
          <a:xfrm rot="1900838">
            <a:off x="7421019" y="305760"/>
            <a:ext cx="1411968" cy="1164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33400" y="3657600"/>
            <a:ext cx="79248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Kurator operates in Darwin Core terms, the standards used for sharing and reusing Natural History Collections data and other biodiversity data such as observations</a:t>
            </a:r>
            <a:r>
              <a:rPr lang="en-US" sz="3200" dirty="0" smtClean="0"/>
              <a:t>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2535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/>
              <a:t>Review count report  and then </a:t>
            </a:r>
            <a:r>
              <a:rPr lang="en-US" sz="2000" dirty="0" smtClean="0"/>
              <a:t>go make manual changes in our </a:t>
            </a:r>
            <a:r>
              <a:rPr lang="en-US" sz="2000" dirty="0"/>
              <a:t>data.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You </a:t>
            </a:r>
            <a:r>
              <a:rPr lang="en-US" sz="2000" dirty="0"/>
              <a:t>can do this sorting in Excel instead, but benefits of using Field Counter is that you can automate “error finding” and get accurate counts of records.</a:t>
            </a:r>
            <a:endParaRPr lang="en-US" sz="2000" dirty="0"/>
          </a:p>
        </p:txBody>
      </p:sp>
      <p:sp>
        <p:nvSpPr>
          <p:cNvPr id="15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Field Counter: Review Results </a:t>
            </a:r>
            <a:endParaRPr lang="en-US" sz="3200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2455983" y="2743200"/>
            <a:ext cx="4158028" cy="3474720"/>
            <a:chOff x="2667000" y="-934385"/>
            <a:chExt cx="3447312" cy="28808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64" r="84428" b="63258"/>
            <a:stretch/>
          </p:blipFill>
          <p:spPr bwMode="auto">
            <a:xfrm>
              <a:off x="2667000" y="-404448"/>
              <a:ext cx="3447312" cy="235086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019056" y="-934385"/>
              <a:ext cx="2743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Taxon|class count 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3962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611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Data File Aggregator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Aggregator tool will combine two data sets files into one file, with Darwin Core headings.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Example: Specimen data from iDigBio and observation data from the Global Biodiversity Information Facility (GBIF) data files.</a:t>
            </a:r>
            <a:endParaRPr lang="en-US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13" t="14194" r="22732" b="5951"/>
          <a:stretch/>
        </p:blipFill>
        <p:spPr bwMode="auto">
          <a:xfrm>
            <a:off x="1676400" y="3164637"/>
            <a:ext cx="4214680" cy="343863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65" t="14223" r="31939" b="41614"/>
          <a:stretch/>
        </p:blipFill>
        <p:spPr bwMode="auto">
          <a:xfrm>
            <a:off x="3886200" y="3411118"/>
            <a:ext cx="4351267" cy="29456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62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541" y="28194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One aggregated you can sort by type of record, date, family, geographic fields, etc., and can input the .csv file into other Kurator Tools (i.e. Date Validator)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29" r="32953" b="46067"/>
          <a:stretch/>
        </p:blipFill>
        <p:spPr bwMode="auto">
          <a:xfrm>
            <a:off x="-23327" y="1981200"/>
            <a:ext cx="11762635" cy="310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604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347" y="6096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Date </a:t>
            </a:r>
            <a:r>
              <a:rPr lang="en-US" sz="3200" dirty="0"/>
              <a:t>Validator</a:t>
            </a:r>
            <a:br>
              <a:rPr lang="en-US" sz="3200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13637" r="22512" b="37982"/>
          <a:stretch/>
        </p:blipFill>
        <p:spPr bwMode="auto">
          <a:xfrm>
            <a:off x="350520" y="2362200"/>
            <a:ext cx="8543427" cy="414745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339633" y="1381035"/>
            <a:ext cx="85543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Tests to see if  collecting event date is a valid date, test to see if it matches start + end dates, day of year, etc. and will produce a data quality </a:t>
            </a:r>
            <a:r>
              <a:rPr lang="en-US" dirty="0" smtClean="0"/>
              <a:t>report.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362200" y="1413692"/>
            <a:ext cx="5427617" cy="4937760"/>
            <a:chOff x="2285999" y="1571897"/>
            <a:chExt cx="5427617" cy="4937760"/>
          </a:xfrm>
        </p:grpSpPr>
        <p:pic>
          <p:nvPicPr>
            <p:cNvPr id="4" name="Picture 5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81" t="14454" r="32292" b="19899"/>
            <a:stretch/>
          </p:blipFill>
          <p:spPr bwMode="auto">
            <a:xfrm>
              <a:off x="2285999" y="1571897"/>
              <a:ext cx="4937759" cy="49377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 flipH="1" flipV="1">
              <a:off x="6733900" y="5486622"/>
              <a:ext cx="979716" cy="406252"/>
            </a:xfrm>
            <a:prstGeom prst="straightConnector1">
              <a:avLst/>
            </a:prstGeom>
            <a:ln w="2540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6586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en-US" sz="2400" dirty="0"/>
              <a:t>The Date Validator will test the following internally and make changes, or point out missing values: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EventDate </a:t>
            </a:r>
            <a:r>
              <a:rPr lang="en-US" sz="2000" dirty="0"/>
              <a:t>precision Julian year or better. </a:t>
            </a:r>
          </a:p>
          <a:p>
            <a:r>
              <a:rPr lang="en-US" sz="2000" dirty="0"/>
              <a:t>EventDate precision calendar year or better. </a:t>
            </a:r>
          </a:p>
          <a:p>
            <a:r>
              <a:rPr lang="en-US" sz="2000" dirty="0"/>
              <a:t>Day Consistent With Month/Year</a:t>
            </a:r>
          </a:p>
          <a:p>
            <a:r>
              <a:rPr lang="en-US" sz="2000" dirty="0"/>
              <a:t>Day In Range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1271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2" t="19881" r="32584" b="55865"/>
          <a:stretch/>
        </p:blipFill>
        <p:spPr bwMode="auto">
          <a:xfrm>
            <a:off x="76200" y="2411963"/>
            <a:ext cx="9344345" cy="2057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055" r="37548" b="45613"/>
          <a:stretch/>
        </p:blipFill>
        <p:spPr bwMode="auto">
          <a:xfrm>
            <a:off x="304800" y="3352800"/>
            <a:ext cx="8618722" cy="2209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4086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25146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17441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Kurator Works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Checks data sets for internal consistency and </a:t>
            </a:r>
            <a:r>
              <a:rPr lang="en-US" dirty="0" smtClean="0"/>
              <a:t>validation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Checks data sets against external authority </a:t>
            </a:r>
            <a:r>
              <a:rPr lang="en-US" dirty="0" smtClean="0"/>
              <a:t>resources (e.g. Global Biodiversity Information Facility or GBIF)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</a:t>
            </a:r>
            <a:r>
              <a:rPr lang="en-US" dirty="0" smtClean="0"/>
              <a:t>dentifies </a:t>
            </a:r>
            <a:r>
              <a:rPr lang="en-US" dirty="0"/>
              <a:t>potential </a:t>
            </a:r>
            <a:r>
              <a:rPr lang="en-US" dirty="0" smtClean="0"/>
              <a:t>problems and proposes </a:t>
            </a:r>
            <a:r>
              <a:rPr lang="en-US" dirty="0"/>
              <a:t>corrections that you may apply to your </a:t>
            </a:r>
            <a:r>
              <a:rPr lang="en-US" dirty="0" smtClean="0"/>
              <a:t>data</a:t>
            </a:r>
            <a:endParaRPr lang="en-US" dirty="0"/>
          </a:p>
        </p:txBody>
      </p:sp>
      <p:pic>
        <p:nvPicPr>
          <p:cNvPr id="4" name="Picture 2" descr="http://phylopic.org/assets/images/submissions/4308027d-b3f6-4b28-80fe-84671e3c8b1d.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488603"/>
            <a:ext cx="1219200" cy="86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58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is Darwin Core?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3835" y="4114800"/>
            <a:ext cx="8229600" cy="4525963"/>
          </a:xfrm>
        </p:spPr>
        <p:txBody>
          <a:bodyPr numCol="2">
            <a:normAutofit/>
          </a:bodyPr>
          <a:lstStyle/>
          <a:p>
            <a:r>
              <a:rPr lang="en-US" sz="2000" dirty="0" smtClean="0"/>
              <a:t>scientificName </a:t>
            </a:r>
            <a:endParaRPr lang="en-US" sz="2000" dirty="0"/>
          </a:p>
          <a:p>
            <a:r>
              <a:rPr lang="en-US" sz="2000" dirty="0" err="1" smtClean="0"/>
              <a:t>basisofRecord</a:t>
            </a:r>
            <a:endParaRPr lang="en-US" sz="2000" dirty="0" smtClean="0"/>
          </a:p>
          <a:p>
            <a:r>
              <a:rPr lang="en-US" sz="2000" dirty="0" err="1" smtClean="0"/>
              <a:t>stateProvince</a:t>
            </a:r>
            <a:r>
              <a:rPr lang="en-US" sz="2000" dirty="0" smtClean="0"/>
              <a:t> </a:t>
            </a:r>
            <a:endParaRPr lang="en-US" sz="2000" dirty="0"/>
          </a:p>
          <a:p>
            <a:r>
              <a:rPr lang="en-US" sz="2000" dirty="0"/>
              <a:t>islandGroup </a:t>
            </a:r>
          </a:p>
          <a:p>
            <a:r>
              <a:rPr lang="en-US" sz="2000" dirty="0" smtClean="0"/>
              <a:t>Locality</a:t>
            </a:r>
          </a:p>
          <a:p>
            <a:r>
              <a:rPr lang="en-US" sz="2000" dirty="0" err="1" smtClean="0"/>
              <a:t>eventDate</a:t>
            </a:r>
            <a:r>
              <a:rPr lang="en-US" sz="2000" dirty="0" smtClean="0"/>
              <a:t> 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year</a:t>
            </a:r>
            <a:endParaRPr lang="en-US" sz="2000" dirty="0"/>
          </a:p>
          <a:p>
            <a:r>
              <a:rPr lang="en-US" sz="2000" dirty="0"/>
              <a:t>day</a:t>
            </a:r>
          </a:p>
          <a:p>
            <a:r>
              <a:rPr lang="en-US" sz="2000" dirty="0"/>
              <a:t>month</a:t>
            </a:r>
          </a:p>
          <a:p>
            <a:r>
              <a:rPr lang="en-US" sz="2000" dirty="0" smtClean="0"/>
              <a:t>decimalLatitude</a:t>
            </a:r>
            <a:endParaRPr lang="en-US" sz="2000" dirty="0"/>
          </a:p>
          <a:p>
            <a:r>
              <a:rPr lang="en-US" sz="2000" dirty="0"/>
              <a:t>decimalLongitude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539895"/>
            <a:ext cx="8001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Darwin Core is a set of data standards and terms that allow for easier sharing, </a:t>
            </a:r>
            <a:r>
              <a:rPr lang="en-US" sz="2000" dirty="0" smtClean="0"/>
              <a:t>publication </a:t>
            </a:r>
            <a:r>
              <a:rPr lang="en-US" sz="2000" dirty="0"/>
              <a:t>and use of </a:t>
            </a:r>
            <a:r>
              <a:rPr lang="en-US" sz="2000" dirty="0" smtClean="0"/>
              <a:t>occurrence </a:t>
            </a:r>
            <a:r>
              <a:rPr lang="en-US" sz="2000" dirty="0"/>
              <a:t>data and specimen </a:t>
            </a:r>
            <a:r>
              <a:rPr lang="en-US" sz="2000" dirty="0" smtClean="0"/>
              <a:t>data</a:t>
            </a:r>
            <a:r>
              <a:rPr lang="en-US" sz="2000" dirty="0"/>
              <a:t>. 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Used </a:t>
            </a:r>
            <a:r>
              <a:rPr lang="en-US" sz="2000" dirty="0"/>
              <a:t>in a spreadsheet format Darwin Core (also called “Darwin Core Archives, or </a:t>
            </a:r>
            <a:r>
              <a:rPr lang="en-US" sz="2000" dirty="0" err="1"/>
              <a:t>DwC</a:t>
            </a:r>
            <a:r>
              <a:rPr lang="en-US" sz="2000" dirty="0"/>
              <a:t>-A), includes “fields” that help identify data: </a:t>
            </a:r>
          </a:p>
          <a:p>
            <a:endParaRPr lang="en-US" sz="2800" dirty="0" smtClean="0"/>
          </a:p>
          <a:p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93835" y="3524310"/>
            <a:ext cx="51315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/>
              <a:t>Examples of Darwin Core Standard Data </a:t>
            </a:r>
            <a:r>
              <a:rPr lang="en-US" sz="2000" b="1" dirty="0" smtClean="0"/>
              <a:t>fields:</a:t>
            </a:r>
            <a:endParaRPr lang="en-US" sz="2000" b="1" dirty="0"/>
          </a:p>
        </p:txBody>
      </p:sp>
      <p:pic>
        <p:nvPicPr>
          <p:cNvPr id="6" name="Picture 4" descr="http://phylopic.org/assets/images/submissions/8cff2d66-6549-44d2-8304-d2dfecf53d78.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6546"/>
            <a:ext cx="1066800" cy="1152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5" t="35085" r="14681" b="31341"/>
          <a:stretch/>
        </p:blipFill>
        <p:spPr bwMode="auto">
          <a:xfrm>
            <a:off x="-1268772" y="1638300"/>
            <a:ext cx="14288483" cy="4914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54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Uses </a:t>
            </a:r>
            <a:r>
              <a:rPr lang="en-US" sz="3200" dirty="0"/>
              <a:t>of </a:t>
            </a:r>
            <a:r>
              <a:rPr lang="en-US" sz="3200" dirty="0" smtClean="0"/>
              <a:t>Collections </a:t>
            </a:r>
            <a:r>
              <a:rPr lang="en-US" sz="3200" dirty="0"/>
              <a:t>D</a:t>
            </a:r>
            <a:r>
              <a:rPr lang="en-US" sz="3200" dirty="0" smtClean="0"/>
              <a:t>ata - Examples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3200" b="1" dirty="0"/>
          </a:p>
        </p:txBody>
      </p:sp>
      <p:sp>
        <p:nvSpPr>
          <p:cNvPr id="4" name="Rectangle 3"/>
          <p:cNvSpPr/>
          <p:nvPr/>
        </p:nvSpPr>
        <p:spPr>
          <a:xfrm>
            <a:off x="-298621" y="2222794"/>
            <a:ext cx="3657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 smtClean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pPr marL="285750" indent="-285750">
              <a:buFontTx/>
              <a:buChar char="-"/>
            </a:pPr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533400" y="1281428"/>
            <a:ext cx="5239618" cy="1477328"/>
            <a:chOff x="3688482" y="1281428"/>
            <a:chExt cx="5239618" cy="1477328"/>
          </a:xfrm>
        </p:grpSpPr>
        <p:pic>
          <p:nvPicPr>
            <p:cNvPr id="5" name="Picture 2" descr="http://media.eol.org/content/2011/07/21/05/41691_orig.jp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67" r="21563"/>
            <a:stretch/>
          </p:blipFill>
          <p:spPr bwMode="auto">
            <a:xfrm>
              <a:off x="3688482" y="1299844"/>
              <a:ext cx="1854163" cy="137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715000" y="1281428"/>
              <a:ext cx="32131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Examine </a:t>
              </a:r>
              <a:r>
                <a:rPr lang="en-US" dirty="0"/>
                <a:t>trends in infectious diseases such as West Nile Virus and Malaria using mosquitos specimens </a:t>
              </a:r>
              <a:r>
                <a:rPr lang="en-US" dirty="0" smtClean="0"/>
                <a:t> </a:t>
              </a:r>
            </a:p>
            <a:p>
              <a:pPr marL="285750" indent="-285750">
                <a:buFontTx/>
                <a:buChar char="-"/>
              </a:pPr>
              <a:endParaRPr lang="en-US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133600" y="3200400"/>
            <a:ext cx="4953000" cy="1399672"/>
            <a:chOff x="1295400" y="3052329"/>
            <a:chExt cx="4953000" cy="139967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655" t="19640" r="6859" b="4865"/>
            <a:stretch/>
          </p:blipFill>
          <p:spPr>
            <a:xfrm>
              <a:off x="1295400" y="3052329"/>
              <a:ext cx="1828800" cy="1399672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3256645" y="3052329"/>
              <a:ext cx="2991755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/>
                <a:t>Measure </a:t>
              </a:r>
              <a:r>
                <a:rPr lang="en-US" dirty="0" smtClean="0"/>
                <a:t>mercury </a:t>
              </a:r>
              <a:r>
                <a:rPr lang="en-US" dirty="0"/>
                <a:t>levels in fish specimens to determine ecosystem health </a:t>
              </a:r>
              <a:endParaRPr lang="en-US" dirty="0" smtClean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4094845" y="4901417"/>
            <a:ext cx="4828722" cy="1479804"/>
            <a:chOff x="3657600" y="4876800"/>
            <a:chExt cx="4828722" cy="147980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0" y="4876800"/>
              <a:ext cx="1828800" cy="1479804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5590722" y="4901417"/>
              <a:ext cx="289560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Examine </a:t>
              </a:r>
              <a:r>
                <a:rPr lang="en-US" dirty="0"/>
                <a:t>bird specimens for clues about evolution, food webs and ecosystem health for conservation </a:t>
              </a:r>
              <a:r>
                <a:rPr lang="en-US" dirty="0" smtClean="0"/>
                <a:t>purposes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5118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ll-over-the-map.png"/>
          <p:cNvPicPr>
            <a:picLocks noChangeAspect="1"/>
          </p:cNvPicPr>
          <p:nvPr/>
        </p:nvPicPr>
        <p:blipFill rotWithShape="1">
          <a:blip r:embed="rId3"/>
          <a:srcRect t="10813" b="8963"/>
          <a:stretch/>
        </p:blipFill>
        <p:spPr>
          <a:xfrm>
            <a:off x="3537857" y="1981200"/>
            <a:ext cx="5184950" cy="39319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28600" y="1981200"/>
            <a:ext cx="327660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misspelled names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nconsistent dates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</a:t>
            </a:r>
            <a:r>
              <a:rPr lang="en-US" sz="2000" dirty="0" smtClean="0"/>
              <a:t>ncorrect or transposed geographic information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d</a:t>
            </a:r>
            <a:r>
              <a:rPr lang="en-US" sz="2000" dirty="0" smtClean="0"/>
              <a:t>uplicate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matching names of unrelated geographic locations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endParaRPr lang="en-US" sz="16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Common Errors in Data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2438400" y="914400"/>
            <a:ext cx="441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algn="ctr"/>
            <a:r>
              <a:rPr lang="en-US" b="1" dirty="0"/>
              <a:t>C</a:t>
            </a:r>
            <a:r>
              <a:rPr lang="en-US" b="1" dirty="0" smtClean="0"/>
              <a:t>ollections </a:t>
            </a:r>
            <a:r>
              <a:rPr lang="en-US" b="1" dirty="0"/>
              <a:t>data can be “all over the map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1349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3825" y="129540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You </a:t>
            </a:r>
            <a:r>
              <a:rPr lang="en-US" sz="2000" dirty="0"/>
              <a:t>can access Natural History Collections </a:t>
            </a:r>
            <a:r>
              <a:rPr lang="en-US" sz="2000" dirty="0" smtClean="0"/>
              <a:t>and biodiversity data </a:t>
            </a:r>
            <a:r>
              <a:rPr lang="en-US" sz="2000" dirty="0"/>
              <a:t>through iDigBio, Dryad, </a:t>
            </a:r>
            <a:r>
              <a:rPr lang="en-US" sz="2000" dirty="0" err="1" smtClean="0"/>
              <a:t>Vertnet</a:t>
            </a:r>
            <a:r>
              <a:rPr lang="en-US" sz="2000" dirty="0" smtClean="0"/>
              <a:t>, Global </a:t>
            </a:r>
            <a:r>
              <a:rPr lang="en-US" sz="2000" dirty="0" smtClean="0"/>
              <a:t>Biodiversity Information Facility (GBIF), Encyclopedia </a:t>
            </a:r>
            <a:r>
              <a:rPr lang="en-US" sz="2000" dirty="0"/>
              <a:t>of </a:t>
            </a:r>
            <a:r>
              <a:rPr lang="en-US" sz="2000" dirty="0" smtClean="0"/>
              <a:t>Life’s </a:t>
            </a:r>
            <a:r>
              <a:rPr lang="en-US" sz="2000" dirty="0"/>
              <a:t>(EOL) </a:t>
            </a:r>
            <a:r>
              <a:rPr lang="en-US" sz="2000" dirty="0" err="1" smtClean="0"/>
              <a:t>TraitBank</a:t>
            </a:r>
            <a:r>
              <a:rPr lang="en-US" sz="2000" dirty="0" smtClean="0"/>
              <a:t> and </a:t>
            </a:r>
            <a:r>
              <a:rPr lang="en-US" sz="2000" dirty="0" smtClean="0"/>
              <a:t>other open source portals. 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These data include specimens, human observations, machine observations, and others.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t="12364" r="32119" b="30442"/>
          <a:stretch/>
        </p:blipFill>
        <p:spPr bwMode="auto">
          <a:xfrm>
            <a:off x="4267200" y="3505200"/>
            <a:ext cx="4486225" cy="237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https://lh3.googleusercontent.com/RdQkXwRE6kJAT0RP42x40E0mdToFRT8PUVHg28rZmav1N2jioBv4Ih0ix4dWmYD112mObmzCMBiSNGrfTQRg4tIiXnCvcszeRKWgHWfZhkUL8c_ah6LL2EZL2-4cLhu1LFjsMBP2e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40" y="3505200"/>
            <a:ext cx="354026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10" r="7087" b="7083"/>
          <a:stretch/>
        </p:blipFill>
        <p:spPr bwMode="auto">
          <a:xfrm>
            <a:off x="1905000" y="3703320"/>
            <a:ext cx="6182797" cy="3002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Finding Collections and Biodiversity Data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2036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LOTS of data to sort through</a:t>
            </a:r>
            <a:endParaRPr lang="en-US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4" b="8488"/>
          <a:stretch/>
        </p:blipFill>
        <p:spPr bwMode="auto">
          <a:xfrm>
            <a:off x="-1295400" y="1524000"/>
            <a:ext cx="12367588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02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Data Fit for (re)Use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124" y="1524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 smtClean="0"/>
              <a:t>Our Task: </a:t>
            </a:r>
            <a:r>
              <a:rPr lang="en-US" sz="2400" dirty="0" smtClean="0"/>
              <a:t>Assess the quality of specimen data in datasets and </a:t>
            </a:r>
            <a:r>
              <a:rPr lang="en-US" sz="2400" dirty="0" smtClean="0"/>
              <a:t>“clean” </a:t>
            </a:r>
            <a:r>
              <a:rPr lang="en-US" sz="2400" dirty="0" smtClean="0"/>
              <a:t>the data before analyzing it.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b="1" dirty="0" smtClean="0"/>
              <a:t>How?</a:t>
            </a:r>
          </a:p>
          <a:p>
            <a:pPr marL="0" indent="0">
              <a:buNone/>
            </a:pPr>
            <a:endParaRPr lang="en-US" sz="2400" dirty="0"/>
          </a:p>
          <a:p>
            <a:pPr marL="457200" indent="-457200">
              <a:buAutoNum type="arabicPeriod"/>
            </a:pPr>
            <a:r>
              <a:rPr lang="en-US" sz="2400" dirty="0" smtClean="0"/>
              <a:t>Data Standards</a:t>
            </a:r>
          </a:p>
          <a:p>
            <a:pPr marL="457200" indent="-457200">
              <a:buAutoNum type="arabicPeriod"/>
            </a:pPr>
            <a:r>
              <a:rPr lang="en-US" sz="2400" dirty="0" smtClean="0"/>
              <a:t>Data Quality + Cleaning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190" y="2590800"/>
            <a:ext cx="3824543" cy="256032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58562" y="5282406"/>
            <a:ext cx="5257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Diagram of chi-square test predictions of seasonal changes in Painted Bunting specimen record densities</a:t>
            </a:r>
            <a:r>
              <a:rPr lang="en-US" sz="1400" dirty="0" smtClean="0"/>
              <a:t>. </a:t>
            </a:r>
          </a:p>
          <a:p>
            <a:endParaRPr lang="en-US" sz="1400" dirty="0" smtClean="0"/>
          </a:p>
          <a:p>
            <a:r>
              <a:rPr lang="en-US" sz="1200" dirty="0" smtClean="0"/>
              <a:t>(Source: </a:t>
            </a:r>
            <a:r>
              <a:rPr lang="en-US" sz="1200" dirty="0"/>
              <a:t>Linck, E., Bridge, E. S., Duckles, J. M., Navarro-Sigüenza, A. G., &amp; Rohwer, S. (2016). Assessing migration patterns in </a:t>
            </a:r>
            <a:r>
              <a:rPr lang="en-US" sz="1200" i="1" dirty="0"/>
              <a:t>Passerina ciris </a:t>
            </a:r>
            <a:r>
              <a:rPr lang="en-US" sz="1200" dirty="0"/>
              <a:t>using the world’s bird collections as an aggregated resource. </a:t>
            </a:r>
            <a:r>
              <a:rPr lang="en-US" sz="1200" i="1" dirty="0"/>
              <a:t>PeerJ</a:t>
            </a:r>
            <a:r>
              <a:rPr lang="en-US" sz="1200" dirty="0"/>
              <a:t>, </a:t>
            </a:r>
            <a:r>
              <a:rPr lang="en-US" sz="1200" i="1" dirty="0"/>
              <a:t>4</a:t>
            </a:r>
            <a:r>
              <a:rPr lang="en-US" sz="1200" dirty="0"/>
              <a:t>, e1871</a:t>
            </a:r>
            <a:r>
              <a:rPr lang="en-US" sz="1200" dirty="0" smtClean="0"/>
              <a:t>. CC BY </a:t>
            </a:r>
            <a:r>
              <a:rPr lang="en-US" sz="1200" dirty="0">
                <a:hlinkClick r:id="rId3"/>
              </a:rPr>
              <a:t>10.7717/peerj.1871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11050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1100</Words>
  <Application>Microsoft Office PowerPoint</Application>
  <PresentationFormat>On-screen Show (4:3)</PresentationFormat>
  <Paragraphs>164</Paragraphs>
  <Slides>25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Using Kurator Tools for Data Quality and Cleaning Biodiversity Data </vt:lpstr>
      <vt:lpstr>Purpose</vt:lpstr>
      <vt:lpstr>How Kurator Works </vt:lpstr>
      <vt:lpstr>What is Darwin Core?</vt:lpstr>
      <vt:lpstr>Uses of Collections Data - Examples </vt:lpstr>
      <vt:lpstr>Common Errors in Data </vt:lpstr>
      <vt:lpstr>Finding Collections and Biodiversity Data</vt:lpstr>
      <vt:lpstr>LOTS of data to sort through</vt:lpstr>
      <vt:lpstr>Data Fit for (re)Use</vt:lpstr>
      <vt:lpstr> </vt:lpstr>
      <vt:lpstr>Kurator Tools or “Workflows” http://kurator.acis.ufl.edu/kurator-web/  </vt:lpstr>
      <vt:lpstr>Standardization -- Darwinizer Tool </vt:lpstr>
      <vt:lpstr>Download Results</vt:lpstr>
      <vt:lpstr>PowerPoint Presentation</vt:lpstr>
      <vt:lpstr>Can you Darwinize your own data? And then run Data Quality tests with Kurator? YES</vt:lpstr>
      <vt:lpstr>     </vt:lpstr>
      <vt:lpstr>PowerPoint Presentation</vt:lpstr>
      <vt:lpstr>Georeference Validator Results Example</vt:lpstr>
      <vt:lpstr>Field Value Counter Tool</vt:lpstr>
      <vt:lpstr>Field Counter: Review Results </vt:lpstr>
      <vt:lpstr>Data File Aggregator </vt:lpstr>
      <vt:lpstr>One aggregated you can sort by type of record, date, family, geographic fields, etc., and can input the .csv file into other Kurator Tools (i.e. Date Validator)</vt:lpstr>
      <vt:lpstr>Date Validator  </vt:lpstr>
      <vt:lpstr>The Date Validator will test the following internally and make changes, or point out missing values:</vt:lpstr>
      <vt:lpstr>PowerPoint Presentation</vt:lpstr>
    </vt:vector>
  </TitlesOfParts>
  <Company>Harvard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Barbaro, Tracy</dc:creator>
  <cp:lastModifiedBy>Barbaro, Tracy</cp:lastModifiedBy>
  <cp:revision>374</cp:revision>
  <dcterms:created xsi:type="dcterms:W3CDTF">2017-05-10T13:32:34Z</dcterms:created>
  <dcterms:modified xsi:type="dcterms:W3CDTF">2017-05-24T11:43:15Z</dcterms:modified>
</cp:coreProperties>
</file>