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8" r:id="rId1"/>
  </p:sldMasterIdLst>
  <p:notesMasterIdLst>
    <p:notesMasterId r:id="rId93"/>
  </p:notesMasterIdLst>
  <p:handoutMasterIdLst>
    <p:handoutMasterId r:id="rId94"/>
  </p:handoutMasterIdLst>
  <p:sldIdLst>
    <p:sldId id="1334" r:id="rId2"/>
    <p:sldId id="1572" r:id="rId3"/>
    <p:sldId id="1394" r:id="rId4"/>
    <p:sldId id="1382" r:id="rId5"/>
    <p:sldId id="1489" r:id="rId6"/>
    <p:sldId id="1496" r:id="rId7"/>
    <p:sldId id="1422" r:id="rId8"/>
    <p:sldId id="1505" r:id="rId9"/>
    <p:sldId id="1506" r:id="rId10"/>
    <p:sldId id="1507" r:id="rId11"/>
    <p:sldId id="1510" r:id="rId12"/>
    <p:sldId id="1511" r:id="rId13"/>
    <p:sldId id="1512" r:id="rId14"/>
    <p:sldId id="1530" r:id="rId15"/>
    <p:sldId id="1523" r:id="rId16"/>
    <p:sldId id="1524" r:id="rId17"/>
    <p:sldId id="1525" r:id="rId18"/>
    <p:sldId id="1526" r:id="rId19"/>
    <p:sldId id="1658" r:id="rId20"/>
    <p:sldId id="1527" r:id="rId21"/>
    <p:sldId id="1498" r:id="rId22"/>
    <p:sldId id="1227" r:id="rId23"/>
    <p:sldId id="1617" r:id="rId24"/>
    <p:sldId id="1176" r:id="rId25"/>
    <p:sldId id="1531" r:id="rId26"/>
    <p:sldId id="1532" r:id="rId27"/>
    <p:sldId id="1536" r:id="rId28"/>
    <p:sldId id="1466" r:id="rId29"/>
    <p:sldId id="1659" r:id="rId30"/>
    <p:sldId id="1144" r:id="rId31"/>
    <p:sldId id="1145" r:id="rId32"/>
    <p:sldId id="1467" r:id="rId33"/>
    <p:sldId id="1468" r:id="rId34"/>
    <p:sldId id="1469" r:id="rId35"/>
    <p:sldId id="1620" r:id="rId36"/>
    <p:sldId id="1621" r:id="rId37"/>
    <p:sldId id="1229" r:id="rId38"/>
    <p:sldId id="1357" r:id="rId39"/>
    <p:sldId id="1231" r:id="rId40"/>
    <p:sldId id="1232" r:id="rId41"/>
    <p:sldId id="1233" r:id="rId42"/>
    <p:sldId id="1623" r:id="rId43"/>
    <p:sldId id="1618" r:id="rId44"/>
    <p:sldId id="1311" r:id="rId45"/>
    <p:sldId id="1373" r:id="rId46"/>
    <p:sldId id="1573" r:id="rId47"/>
    <p:sldId id="1537" r:id="rId48"/>
    <p:sldId id="1631" r:id="rId49"/>
    <p:sldId id="1632" r:id="rId50"/>
    <p:sldId id="1425" r:id="rId51"/>
    <p:sldId id="1582" r:id="rId52"/>
    <p:sldId id="1607" r:id="rId53"/>
    <p:sldId id="1626" r:id="rId54"/>
    <p:sldId id="1608" r:id="rId55"/>
    <p:sldId id="1633" r:id="rId56"/>
    <p:sldId id="1588" r:id="rId57"/>
    <p:sldId id="1634" r:id="rId58"/>
    <p:sldId id="1636" r:id="rId59"/>
    <p:sldId id="1609" r:id="rId60"/>
    <p:sldId id="1638" r:id="rId61"/>
    <p:sldId id="1639" r:id="rId62"/>
    <p:sldId id="1640" r:id="rId63"/>
    <p:sldId id="1641" r:id="rId64"/>
    <p:sldId id="1642" r:id="rId65"/>
    <p:sldId id="1587" r:id="rId66"/>
    <p:sldId id="1627" r:id="rId67"/>
    <p:sldId id="1426" r:id="rId68"/>
    <p:sldId id="1501" r:id="rId69"/>
    <p:sldId id="1555" r:id="rId70"/>
    <p:sldId id="1644" r:id="rId71"/>
    <p:sldId id="1645" r:id="rId72"/>
    <p:sldId id="1660" r:id="rId73"/>
    <p:sldId id="1646" r:id="rId74"/>
    <p:sldId id="1661" r:id="rId75"/>
    <p:sldId id="1647" r:id="rId76"/>
    <p:sldId id="1662" r:id="rId77"/>
    <p:sldId id="1648" r:id="rId78"/>
    <p:sldId id="1663" r:id="rId79"/>
    <p:sldId id="1649" r:id="rId80"/>
    <p:sldId id="1654" r:id="rId81"/>
    <p:sldId id="1600" r:id="rId82"/>
    <p:sldId id="1650" r:id="rId83"/>
    <p:sldId id="1651" r:id="rId84"/>
    <p:sldId id="1652" r:id="rId85"/>
    <p:sldId id="1653" r:id="rId86"/>
    <p:sldId id="1558" r:id="rId87"/>
    <p:sldId id="1655" r:id="rId88"/>
    <p:sldId id="1594" r:id="rId89"/>
    <p:sldId id="1656" r:id="rId90"/>
    <p:sldId id="1665" r:id="rId91"/>
    <p:sldId id="1580" r:id="rId92"/>
  </p:sldIdLst>
  <p:sldSz cx="9144000" cy="6858000" type="overhead"/>
  <p:notesSz cx="6858000" cy="9144000"/>
  <p:defaultTextStyle>
    <a:defPPr>
      <a:defRPr lang="en-US"/>
    </a:defPPr>
    <a:lvl1pPr algn="ctr" rtl="0" eaLnBrk="0" fontAlgn="base" hangingPunct="0">
      <a:spcBef>
        <a:spcPct val="0"/>
      </a:spcBef>
      <a:spcAft>
        <a:spcPct val="0"/>
      </a:spcAft>
      <a:defRPr sz="1600" b="1" kern="1200">
        <a:solidFill>
          <a:schemeClr val="tx1"/>
        </a:solidFill>
        <a:latin typeface="Arial" charset="0"/>
        <a:ea typeface="+mn-ea"/>
        <a:cs typeface="+mn-cs"/>
      </a:defRPr>
    </a:lvl1pPr>
    <a:lvl2pPr marL="457200" algn="ctr" rtl="0" eaLnBrk="0" fontAlgn="base" hangingPunct="0">
      <a:spcBef>
        <a:spcPct val="0"/>
      </a:spcBef>
      <a:spcAft>
        <a:spcPct val="0"/>
      </a:spcAft>
      <a:defRPr sz="1600" b="1" kern="1200">
        <a:solidFill>
          <a:schemeClr val="tx1"/>
        </a:solidFill>
        <a:latin typeface="Arial" charset="0"/>
        <a:ea typeface="+mn-ea"/>
        <a:cs typeface="+mn-cs"/>
      </a:defRPr>
    </a:lvl2pPr>
    <a:lvl3pPr marL="914400" algn="ctr" rtl="0" eaLnBrk="0" fontAlgn="base" hangingPunct="0">
      <a:spcBef>
        <a:spcPct val="0"/>
      </a:spcBef>
      <a:spcAft>
        <a:spcPct val="0"/>
      </a:spcAft>
      <a:defRPr sz="1600" b="1" kern="1200">
        <a:solidFill>
          <a:schemeClr val="tx1"/>
        </a:solidFill>
        <a:latin typeface="Arial" charset="0"/>
        <a:ea typeface="+mn-ea"/>
        <a:cs typeface="+mn-cs"/>
      </a:defRPr>
    </a:lvl3pPr>
    <a:lvl4pPr marL="1371600" algn="ctr" rtl="0" eaLnBrk="0" fontAlgn="base" hangingPunct="0">
      <a:spcBef>
        <a:spcPct val="0"/>
      </a:spcBef>
      <a:spcAft>
        <a:spcPct val="0"/>
      </a:spcAft>
      <a:defRPr sz="1600" b="1" kern="1200">
        <a:solidFill>
          <a:schemeClr val="tx1"/>
        </a:solidFill>
        <a:latin typeface="Arial" charset="0"/>
        <a:ea typeface="+mn-ea"/>
        <a:cs typeface="+mn-cs"/>
      </a:defRPr>
    </a:lvl4pPr>
    <a:lvl5pPr marL="1828800" algn="ctr" rtl="0" eaLnBrk="0" fontAlgn="base" hangingPunct="0">
      <a:spcBef>
        <a:spcPct val="0"/>
      </a:spcBef>
      <a:spcAft>
        <a:spcPct val="0"/>
      </a:spcAft>
      <a:defRPr sz="1600" b="1" kern="1200">
        <a:solidFill>
          <a:schemeClr val="tx1"/>
        </a:solidFill>
        <a:latin typeface="Arial" charset="0"/>
        <a:ea typeface="+mn-ea"/>
        <a:cs typeface="+mn-cs"/>
      </a:defRPr>
    </a:lvl5pPr>
    <a:lvl6pPr marL="2286000" algn="l" defTabSz="457200" rtl="0" eaLnBrk="1" latinLnBrk="0" hangingPunct="1">
      <a:defRPr sz="1600" b="1" kern="1200">
        <a:solidFill>
          <a:schemeClr val="tx1"/>
        </a:solidFill>
        <a:latin typeface="Arial" charset="0"/>
        <a:ea typeface="+mn-ea"/>
        <a:cs typeface="+mn-cs"/>
      </a:defRPr>
    </a:lvl6pPr>
    <a:lvl7pPr marL="2743200" algn="l" defTabSz="457200" rtl="0" eaLnBrk="1" latinLnBrk="0" hangingPunct="1">
      <a:defRPr sz="1600" b="1" kern="1200">
        <a:solidFill>
          <a:schemeClr val="tx1"/>
        </a:solidFill>
        <a:latin typeface="Arial" charset="0"/>
        <a:ea typeface="+mn-ea"/>
        <a:cs typeface="+mn-cs"/>
      </a:defRPr>
    </a:lvl7pPr>
    <a:lvl8pPr marL="3200400" algn="l" defTabSz="457200" rtl="0" eaLnBrk="1" latinLnBrk="0" hangingPunct="1">
      <a:defRPr sz="1600" b="1" kern="1200">
        <a:solidFill>
          <a:schemeClr val="tx1"/>
        </a:solidFill>
        <a:latin typeface="Arial" charset="0"/>
        <a:ea typeface="+mn-ea"/>
        <a:cs typeface="+mn-cs"/>
      </a:defRPr>
    </a:lvl8pPr>
    <a:lvl9pPr marL="3657600" algn="l" defTabSz="457200" rtl="0" eaLnBrk="1" latinLnBrk="0" hangingPunct="1">
      <a:defRPr sz="1600" b="1"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12" userDrawn="1">
          <p15:clr>
            <a:srgbClr val="A4A3A4"/>
          </p15:clr>
        </p15:guide>
        <p15:guide id="2" pos="288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EAAF6A"/>
    <a:srgbClr val="DC0000"/>
    <a:srgbClr val="D99DD9"/>
    <a:srgbClr val="FB65FC"/>
    <a:srgbClr val="AF8351"/>
    <a:srgbClr val="777777"/>
    <a:srgbClr val="FFCC66"/>
    <a:srgbClr val="FFD749"/>
    <a:srgbClr val="FFE83E"/>
    <a:srgbClr val="FCFC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35"/>
    <p:restoredTop sz="84412" autoAdjust="0"/>
  </p:normalViewPr>
  <p:slideViewPr>
    <p:cSldViewPr snapToGrid="0" snapToObjects="1">
      <p:cViewPr>
        <p:scale>
          <a:sx n="61" d="100"/>
          <a:sy n="61" d="100"/>
        </p:scale>
        <p:origin x="-1544" y="-520"/>
      </p:cViewPr>
      <p:guideLst>
        <p:guide orient="horz" pos="2112"/>
        <p:guide pos="2880"/>
      </p:guideLst>
    </p:cSldViewPr>
  </p:slideViewPr>
  <p:outlineViewPr>
    <p:cViewPr>
      <p:scale>
        <a:sx n="33" d="100"/>
        <a:sy n="33" d="100"/>
      </p:scale>
      <p:origin x="0" y="0"/>
    </p:cViewPr>
  </p:outlineViewPr>
  <p:notesTextViewPr>
    <p:cViewPr>
      <p:scale>
        <a:sx n="50" d="100"/>
        <a:sy n="50" d="100"/>
      </p:scale>
      <p:origin x="0" y="0"/>
    </p:cViewPr>
  </p:notesTextViewPr>
  <p:sorterViewPr>
    <p:cViewPr>
      <p:scale>
        <a:sx n="75" d="100"/>
        <a:sy n="75" d="100"/>
      </p:scale>
      <p:origin x="0" y="0"/>
    </p:cViewPr>
  </p:sorterViewPr>
  <p:notesViewPr>
    <p:cSldViewPr snapToGrid="0" snapToObjects="1">
      <p:cViewPr>
        <p:scale>
          <a:sx n="75" d="100"/>
          <a:sy n="75" d="100"/>
        </p:scale>
        <p:origin x="-1736" y="-26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notesMaster" Target="notesMasters/notesMaster1.xml"/><Relationship Id="rId94" Type="http://schemas.openxmlformats.org/officeDocument/2006/relationships/handoutMaster" Target="handoutMasters/handoutMaster1.xml"/><Relationship Id="rId95" Type="http://schemas.openxmlformats.org/officeDocument/2006/relationships/printerSettings" Target="printerSettings/printerSettings1.bin"/><Relationship Id="rId96" Type="http://schemas.openxmlformats.org/officeDocument/2006/relationships/presProps" Target="presProps.xml"/><Relationship Id="rId97" Type="http://schemas.openxmlformats.org/officeDocument/2006/relationships/viewProps" Target="viewProps.xml"/><Relationship Id="rId98" Type="http://schemas.openxmlformats.org/officeDocument/2006/relationships/theme" Target="theme/theme1.xml"/><Relationship Id="rId9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C958E9-F007-6E4B-A025-BF4A6E58D3F3}" type="doc">
      <dgm:prSet loTypeId="urn:microsoft.com/office/officeart/2005/8/layout/radial6" loCatId="" qsTypeId="urn:microsoft.com/office/officeart/2005/8/quickstyle/simple4" qsCatId="simple" csTypeId="urn:microsoft.com/office/officeart/2005/8/colors/accent0_3" csCatId="mainScheme" phldr="1"/>
      <dgm:spPr/>
      <dgm:t>
        <a:bodyPr/>
        <a:lstStyle/>
        <a:p>
          <a:endParaRPr lang="en-US"/>
        </a:p>
      </dgm:t>
    </dgm:pt>
    <dgm:pt modelId="{62725D41-8032-5D42-9DCC-ADF5E4B554BF}">
      <dgm:prSet phldrT="[Text]" custT="1"/>
      <dgm:spPr>
        <a:solidFill>
          <a:schemeClr val="tx1">
            <a:lumMod val="50000"/>
            <a:lumOff val="50000"/>
          </a:schemeClr>
        </a:solidFill>
      </dgm:spPr>
      <dgm:t>
        <a:bodyPr/>
        <a:lstStyle/>
        <a:p>
          <a:r>
            <a:rPr lang="en-US" sz="3200" b="1" dirty="0" smtClean="0"/>
            <a:t>Phenomena:</a:t>
          </a:r>
          <a:br>
            <a:rPr lang="en-US" sz="3200" b="1" dirty="0" smtClean="0"/>
          </a:br>
          <a:r>
            <a:rPr lang="en-US" sz="2400" b="0" i="1" dirty="0" smtClean="0"/>
            <a:t>Can be explored with a scientific question.</a:t>
          </a:r>
        </a:p>
      </dgm:t>
    </dgm:pt>
    <dgm:pt modelId="{821E4FC5-F657-3543-9E32-0E59ABF59E85}" type="parTrans" cxnId="{A737CA87-A8B6-AD47-A0C7-51BDF617DEDB}">
      <dgm:prSet/>
      <dgm:spPr/>
      <dgm:t>
        <a:bodyPr/>
        <a:lstStyle/>
        <a:p>
          <a:endParaRPr lang="en-US"/>
        </a:p>
      </dgm:t>
    </dgm:pt>
    <dgm:pt modelId="{FC197100-A0E5-3B46-A9E3-49E56B7E4B3F}" type="sibTrans" cxnId="{A737CA87-A8B6-AD47-A0C7-51BDF617DEDB}">
      <dgm:prSet/>
      <dgm:spPr/>
      <dgm:t>
        <a:bodyPr/>
        <a:lstStyle/>
        <a:p>
          <a:endParaRPr lang="en-US"/>
        </a:p>
      </dgm:t>
    </dgm:pt>
    <dgm:pt modelId="{ED520442-DF89-2442-B9CD-894D4BE21AC2}">
      <dgm:prSet phldrT="[Text]" custT="1"/>
      <dgm:spPr>
        <a:solidFill>
          <a:schemeClr val="tx2">
            <a:lumMod val="60000"/>
            <a:lumOff val="40000"/>
          </a:schemeClr>
        </a:solidFill>
      </dgm:spPr>
      <dgm:t>
        <a:bodyPr/>
        <a:lstStyle/>
        <a:p>
          <a:r>
            <a:rPr lang="en-US" sz="3200" dirty="0" smtClean="0"/>
            <a:t>Scientific practices</a:t>
          </a:r>
        </a:p>
      </dgm:t>
    </dgm:pt>
    <dgm:pt modelId="{343D0578-0AC2-6E4A-81A5-10B2BB4F2278}" type="parTrans" cxnId="{747FE1DE-9465-D64C-8D82-08BF2908BB11}">
      <dgm:prSet/>
      <dgm:spPr/>
      <dgm:t>
        <a:bodyPr/>
        <a:lstStyle/>
        <a:p>
          <a:endParaRPr lang="en-US"/>
        </a:p>
      </dgm:t>
    </dgm:pt>
    <dgm:pt modelId="{270854CE-F84A-C245-8859-22021EC3967F}" type="sibTrans" cxnId="{747FE1DE-9465-D64C-8D82-08BF2908BB11}">
      <dgm:prSet/>
      <dgm:spPr/>
      <dgm:t>
        <a:bodyPr/>
        <a:lstStyle/>
        <a:p>
          <a:endParaRPr lang="en-US"/>
        </a:p>
      </dgm:t>
    </dgm:pt>
    <dgm:pt modelId="{7CEB141D-E2EC-6D4C-A2EE-82E415BF699C}">
      <dgm:prSet phldrT="[Text]" custT="1"/>
      <dgm:spPr>
        <a:solidFill>
          <a:srgbClr val="C4670A"/>
        </a:solidFill>
      </dgm:spPr>
      <dgm:t>
        <a:bodyPr/>
        <a:lstStyle/>
        <a:p>
          <a:r>
            <a:rPr lang="en-US" sz="2800" dirty="0" smtClean="0"/>
            <a:t>Core ideas of the discipline</a:t>
          </a:r>
          <a:endParaRPr lang="en-US" sz="2800" dirty="0"/>
        </a:p>
      </dgm:t>
    </dgm:pt>
    <dgm:pt modelId="{EC8E7149-51FD-DE45-ADE1-FC470820A327}" type="parTrans" cxnId="{5C9D2F85-3AAF-A347-B6B0-D47D36F88249}">
      <dgm:prSet/>
      <dgm:spPr/>
      <dgm:t>
        <a:bodyPr/>
        <a:lstStyle/>
        <a:p>
          <a:endParaRPr lang="en-US"/>
        </a:p>
      </dgm:t>
    </dgm:pt>
    <dgm:pt modelId="{AEFA980D-E710-134F-B3C9-CDB123D1EC98}" type="sibTrans" cxnId="{5C9D2F85-3AAF-A347-B6B0-D47D36F88249}">
      <dgm:prSet/>
      <dgm:spPr/>
      <dgm:t>
        <a:bodyPr/>
        <a:lstStyle/>
        <a:p>
          <a:endParaRPr lang="en-US"/>
        </a:p>
      </dgm:t>
    </dgm:pt>
    <dgm:pt modelId="{BDD8E687-9AF2-3944-ABA6-9960A4E22EA9}">
      <dgm:prSet phldrT="[Text]" custT="1"/>
      <dgm:spPr>
        <a:solidFill>
          <a:schemeClr val="accent3">
            <a:lumMod val="75000"/>
          </a:schemeClr>
        </a:solidFill>
      </dgm:spPr>
      <dgm:t>
        <a:bodyPr/>
        <a:lstStyle/>
        <a:p>
          <a:r>
            <a:rPr lang="en-US" sz="2800" dirty="0" smtClean="0"/>
            <a:t>Cross cutting concepts that span disciplines</a:t>
          </a:r>
          <a:endParaRPr lang="en-US" sz="2800" dirty="0"/>
        </a:p>
      </dgm:t>
    </dgm:pt>
    <dgm:pt modelId="{D8FD98D2-7D2E-8E40-BAFB-D7D420ACB277}" type="parTrans" cxnId="{7A6471DB-D7C4-E54B-8111-85B206F77392}">
      <dgm:prSet/>
      <dgm:spPr/>
      <dgm:t>
        <a:bodyPr/>
        <a:lstStyle/>
        <a:p>
          <a:endParaRPr lang="en-US"/>
        </a:p>
      </dgm:t>
    </dgm:pt>
    <dgm:pt modelId="{D9FFB7DB-127B-8944-BEFB-9A16E295D22F}" type="sibTrans" cxnId="{7A6471DB-D7C4-E54B-8111-85B206F77392}">
      <dgm:prSet/>
      <dgm:spPr/>
      <dgm:t>
        <a:bodyPr/>
        <a:lstStyle/>
        <a:p>
          <a:endParaRPr lang="en-US"/>
        </a:p>
      </dgm:t>
    </dgm:pt>
    <dgm:pt modelId="{228D02C6-6A38-474B-AC24-F666A06040A1}">
      <dgm:prSet phldrT="[Text]"/>
      <dgm:spPr/>
      <dgm:t>
        <a:bodyPr/>
        <a:lstStyle/>
        <a:p>
          <a:endParaRPr lang="en-US" dirty="0"/>
        </a:p>
      </dgm:t>
    </dgm:pt>
    <dgm:pt modelId="{B8B9FB5D-184E-B148-B1AE-00331EC9EE12}" type="parTrans" cxnId="{A68A2C7E-52F6-9343-AD5F-53374882535C}">
      <dgm:prSet/>
      <dgm:spPr/>
      <dgm:t>
        <a:bodyPr/>
        <a:lstStyle/>
        <a:p>
          <a:endParaRPr lang="en-US"/>
        </a:p>
      </dgm:t>
    </dgm:pt>
    <dgm:pt modelId="{8D4E3302-F982-A24D-BE04-02C77AF3CB12}" type="sibTrans" cxnId="{A68A2C7E-52F6-9343-AD5F-53374882535C}">
      <dgm:prSet/>
      <dgm:spPr/>
      <dgm:t>
        <a:bodyPr/>
        <a:lstStyle/>
        <a:p>
          <a:endParaRPr lang="en-US"/>
        </a:p>
      </dgm:t>
    </dgm:pt>
    <dgm:pt modelId="{C2584D72-0BED-D14C-B4CE-D37C09743812}" type="pres">
      <dgm:prSet presAssocID="{0CC958E9-F007-6E4B-A025-BF4A6E58D3F3}" presName="Name0" presStyleCnt="0">
        <dgm:presLayoutVars>
          <dgm:chMax val="1"/>
          <dgm:dir/>
          <dgm:animLvl val="ctr"/>
          <dgm:resizeHandles val="exact"/>
        </dgm:presLayoutVars>
      </dgm:prSet>
      <dgm:spPr/>
      <dgm:t>
        <a:bodyPr/>
        <a:lstStyle/>
        <a:p>
          <a:endParaRPr lang="en-US"/>
        </a:p>
      </dgm:t>
    </dgm:pt>
    <dgm:pt modelId="{03DD94D9-68D3-9B42-883C-E414739441D0}" type="pres">
      <dgm:prSet presAssocID="{62725D41-8032-5D42-9DCC-ADF5E4B554BF}" presName="centerShape" presStyleLbl="node0" presStyleIdx="0" presStyleCnt="1" custScaleX="145189" custScaleY="132432" custLinFactNeighborX="1144" custLinFactNeighborY="1144"/>
      <dgm:spPr/>
      <dgm:t>
        <a:bodyPr/>
        <a:lstStyle/>
        <a:p>
          <a:endParaRPr lang="en-US"/>
        </a:p>
      </dgm:t>
    </dgm:pt>
    <dgm:pt modelId="{14413FB4-2D96-044D-9DB4-0D984849D66F}" type="pres">
      <dgm:prSet presAssocID="{ED520442-DF89-2442-B9CD-894D4BE21AC2}" presName="node" presStyleLbl="node1" presStyleIdx="0" presStyleCnt="3" custScaleX="210979" custScaleY="105461" custRadScaleRad="90832">
        <dgm:presLayoutVars>
          <dgm:bulletEnabled val="1"/>
        </dgm:presLayoutVars>
      </dgm:prSet>
      <dgm:spPr/>
      <dgm:t>
        <a:bodyPr/>
        <a:lstStyle/>
        <a:p>
          <a:endParaRPr lang="en-US"/>
        </a:p>
      </dgm:t>
    </dgm:pt>
    <dgm:pt modelId="{29683E17-FD50-A042-8BE2-E4AEA929E54E}" type="pres">
      <dgm:prSet presAssocID="{ED520442-DF89-2442-B9CD-894D4BE21AC2}" presName="dummy" presStyleCnt="0"/>
      <dgm:spPr/>
      <dgm:t>
        <a:bodyPr/>
        <a:lstStyle/>
        <a:p>
          <a:endParaRPr lang="en-US"/>
        </a:p>
      </dgm:t>
    </dgm:pt>
    <dgm:pt modelId="{47E1A629-4E64-864E-9524-B85A43461E85}" type="pres">
      <dgm:prSet presAssocID="{270854CE-F84A-C245-8859-22021EC3967F}" presName="sibTrans" presStyleLbl="sibTrans2D1" presStyleIdx="0" presStyleCnt="3" custLinFactNeighborX="839" custLinFactNeighborY="-6995"/>
      <dgm:spPr/>
      <dgm:t>
        <a:bodyPr/>
        <a:lstStyle/>
        <a:p>
          <a:endParaRPr lang="en-US"/>
        </a:p>
      </dgm:t>
    </dgm:pt>
    <dgm:pt modelId="{4E04306B-3AF4-E540-A576-2E9EE4739FCE}" type="pres">
      <dgm:prSet presAssocID="{7CEB141D-E2EC-6D4C-A2EE-82E415BF699C}" presName="node" presStyleLbl="node1" presStyleIdx="1" presStyleCnt="3" custScaleX="161716" custScaleY="137076" custRadScaleRad="106934" custRadScaleInc="-18878">
        <dgm:presLayoutVars>
          <dgm:bulletEnabled val="1"/>
        </dgm:presLayoutVars>
      </dgm:prSet>
      <dgm:spPr/>
      <dgm:t>
        <a:bodyPr/>
        <a:lstStyle/>
        <a:p>
          <a:endParaRPr lang="en-US"/>
        </a:p>
      </dgm:t>
    </dgm:pt>
    <dgm:pt modelId="{C5C8BF21-8866-4C40-A1B1-BD62CF08E5B8}" type="pres">
      <dgm:prSet presAssocID="{7CEB141D-E2EC-6D4C-A2EE-82E415BF699C}" presName="dummy" presStyleCnt="0"/>
      <dgm:spPr/>
      <dgm:t>
        <a:bodyPr/>
        <a:lstStyle/>
        <a:p>
          <a:endParaRPr lang="en-US"/>
        </a:p>
      </dgm:t>
    </dgm:pt>
    <dgm:pt modelId="{F087A92C-A034-FD4C-92BE-9CF4D9238007}" type="pres">
      <dgm:prSet presAssocID="{AEFA980D-E710-134F-B3C9-CDB123D1EC98}" presName="sibTrans" presStyleLbl="sibTrans2D1" presStyleIdx="1" presStyleCnt="3"/>
      <dgm:spPr/>
      <dgm:t>
        <a:bodyPr/>
        <a:lstStyle/>
        <a:p>
          <a:endParaRPr lang="en-US"/>
        </a:p>
      </dgm:t>
    </dgm:pt>
    <dgm:pt modelId="{58278A3A-2FF7-9445-88D0-7248DA8FDF44}" type="pres">
      <dgm:prSet presAssocID="{BDD8E687-9AF2-3944-ABA6-9960A4E22EA9}" presName="node" presStyleLbl="node1" presStyleIdx="2" presStyleCnt="3" custScaleX="166881" custScaleY="127905" custRadScaleRad="98873" custRadScaleInc="2875">
        <dgm:presLayoutVars>
          <dgm:bulletEnabled val="1"/>
        </dgm:presLayoutVars>
      </dgm:prSet>
      <dgm:spPr/>
      <dgm:t>
        <a:bodyPr/>
        <a:lstStyle/>
        <a:p>
          <a:endParaRPr lang="en-US"/>
        </a:p>
      </dgm:t>
    </dgm:pt>
    <dgm:pt modelId="{4C16084F-E568-3E4C-9164-59B4E1DCEE77}" type="pres">
      <dgm:prSet presAssocID="{BDD8E687-9AF2-3944-ABA6-9960A4E22EA9}" presName="dummy" presStyleCnt="0"/>
      <dgm:spPr/>
      <dgm:t>
        <a:bodyPr/>
        <a:lstStyle/>
        <a:p>
          <a:endParaRPr lang="en-US"/>
        </a:p>
      </dgm:t>
    </dgm:pt>
    <dgm:pt modelId="{4C848169-1788-A844-850A-67131D550EC0}" type="pres">
      <dgm:prSet presAssocID="{D9FFB7DB-127B-8944-BEFB-9A16E295D22F}" presName="sibTrans" presStyleLbl="sibTrans2D1" presStyleIdx="2" presStyleCnt="3"/>
      <dgm:spPr/>
      <dgm:t>
        <a:bodyPr/>
        <a:lstStyle/>
        <a:p>
          <a:endParaRPr lang="en-US"/>
        </a:p>
      </dgm:t>
    </dgm:pt>
  </dgm:ptLst>
  <dgm:cxnLst>
    <dgm:cxn modelId="{2EFCB81E-A150-234B-84E3-D4FB41E6AFB6}" type="presOf" srcId="{270854CE-F84A-C245-8859-22021EC3967F}" destId="{47E1A629-4E64-864E-9524-B85A43461E85}" srcOrd="0" destOrd="0" presId="urn:microsoft.com/office/officeart/2005/8/layout/radial6"/>
    <dgm:cxn modelId="{0FABD150-3175-F648-9E24-7D2FCEA43D41}" type="presOf" srcId="{BDD8E687-9AF2-3944-ABA6-9960A4E22EA9}" destId="{58278A3A-2FF7-9445-88D0-7248DA8FDF44}" srcOrd="0" destOrd="0" presId="urn:microsoft.com/office/officeart/2005/8/layout/radial6"/>
    <dgm:cxn modelId="{5C9D2F85-3AAF-A347-B6B0-D47D36F88249}" srcId="{62725D41-8032-5D42-9DCC-ADF5E4B554BF}" destId="{7CEB141D-E2EC-6D4C-A2EE-82E415BF699C}" srcOrd="1" destOrd="0" parTransId="{EC8E7149-51FD-DE45-ADE1-FC470820A327}" sibTransId="{AEFA980D-E710-134F-B3C9-CDB123D1EC98}"/>
    <dgm:cxn modelId="{E685C5AC-2F7D-5049-848E-387BE5463A57}" type="presOf" srcId="{7CEB141D-E2EC-6D4C-A2EE-82E415BF699C}" destId="{4E04306B-3AF4-E540-A576-2E9EE4739FCE}" srcOrd="0" destOrd="0" presId="urn:microsoft.com/office/officeart/2005/8/layout/radial6"/>
    <dgm:cxn modelId="{7A6471DB-D7C4-E54B-8111-85B206F77392}" srcId="{62725D41-8032-5D42-9DCC-ADF5E4B554BF}" destId="{BDD8E687-9AF2-3944-ABA6-9960A4E22EA9}" srcOrd="2" destOrd="0" parTransId="{D8FD98D2-7D2E-8E40-BAFB-D7D420ACB277}" sibTransId="{D9FFB7DB-127B-8944-BEFB-9A16E295D22F}"/>
    <dgm:cxn modelId="{567284AC-AC38-074B-9C9D-B6FEBA1293AC}" type="presOf" srcId="{AEFA980D-E710-134F-B3C9-CDB123D1EC98}" destId="{F087A92C-A034-FD4C-92BE-9CF4D9238007}" srcOrd="0" destOrd="0" presId="urn:microsoft.com/office/officeart/2005/8/layout/radial6"/>
    <dgm:cxn modelId="{8515F9A7-79ED-1C45-A1D8-5827F6F80572}" type="presOf" srcId="{ED520442-DF89-2442-B9CD-894D4BE21AC2}" destId="{14413FB4-2D96-044D-9DB4-0D984849D66F}" srcOrd="0" destOrd="0" presId="urn:microsoft.com/office/officeart/2005/8/layout/radial6"/>
    <dgm:cxn modelId="{760652FD-7E0C-E647-AC39-05CDCDB16212}" type="presOf" srcId="{62725D41-8032-5D42-9DCC-ADF5E4B554BF}" destId="{03DD94D9-68D3-9B42-883C-E414739441D0}" srcOrd="0" destOrd="0" presId="urn:microsoft.com/office/officeart/2005/8/layout/radial6"/>
    <dgm:cxn modelId="{A737CA87-A8B6-AD47-A0C7-51BDF617DEDB}" srcId="{0CC958E9-F007-6E4B-A025-BF4A6E58D3F3}" destId="{62725D41-8032-5D42-9DCC-ADF5E4B554BF}" srcOrd="0" destOrd="0" parTransId="{821E4FC5-F657-3543-9E32-0E59ABF59E85}" sibTransId="{FC197100-A0E5-3B46-A9E3-49E56B7E4B3F}"/>
    <dgm:cxn modelId="{31343ACD-6349-664F-A921-70FD5FAC7E8F}" type="presOf" srcId="{0CC958E9-F007-6E4B-A025-BF4A6E58D3F3}" destId="{C2584D72-0BED-D14C-B4CE-D37C09743812}" srcOrd="0" destOrd="0" presId="urn:microsoft.com/office/officeart/2005/8/layout/radial6"/>
    <dgm:cxn modelId="{A68A2C7E-52F6-9343-AD5F-53374882535C}" srcId="{0CC958E9-F007-6E4B-A025-BF4A6E58D3F3}" destId="{228D02C6-6A38-474B-AC24-F666A06040A1}" srcOrd="1" destOrd="0" parTransId="{B8B9FB5D-184E-B148-B1AE-00331EC9EE12}" sibTransId="{8D4E3302-F982-A24D-BE04-02C77AF3CB12}"/>
    <dgm:cxn modelId="{7C78793E-95D8-3946-BBC4-070A2505E2CF}" type="presOf" srcId="{D9FFB7DB-127B-8944-BEFB-9A16E295D22F}" destId="{4C848169-1788-A844-850A-67131D550EC0}" srcOrd="0" destOrd="0" presId="urn:microsoft.com/office/officeart/2005/8/layout/radial6"/>
    <dgm:cxn modelId="{747FE1DE-9465-D64C-8D82-08BF2908BB11}" srcId="{62725D41-8032-5D42-9DCC-ADF5E4B554BF}" destId="{ED520442-DF89-2442-B9CD-894D4BE21AC2}" srcOrd="0" destOrd="0" parTransId="{343D0578-0AC2-6E4A-81A5-10B2BB4F2278}" sibTransId="{270854CE-F84A-C245-8859-22021EC3967F}"/>
    <dgm:cxn modelId="{A59E4BBB-0734-8C43-8AAA-CFE5E5FE366B}" type="presParOf" srcId="{C2584D72-0BED-D14C-B4CE-D37C09743812}" destId="{03DD94D9-68D3-9B42-883C-E414739441D0}" srcOrd="0" destOrd="0" presId="urn:microsoft.com/office/officeart/2005/8/layout/radial6"/>
    <dgm:cxn modelId="{BCF01215-FA34-D245-91F6-6637E5AFB155}" type="presParOf" srcId="{C2584D72-0BED-D14C-B4CE-D37C09743812}" destId="{14413FB4-2D96-044D-9DB4-0D984849D66F}" srcOrd="1" destOrd="0" presId="urn:microsoft.com/office/officeart/2005/8/layout/radial6"/>
    <dgm:cxn modelId="{16A54DBF-6BE7-5246-8A52-DF53B732BBCF}" type="presParOf" srcId="{C2584D72-0BED-D14C-B4CE-D37C09743812}" destId="{29683E17-FD50-A042-8BE2-E4AEA929E54E}" srcOrd="2" destOrd="0" presId="urn:microsoft.com/office/officeart/2005/8/layout/radial6"/>
    <dgm:cxn modelId="{6F057933-95CF-AC43-A212-CD5B6A538330}" type="presParOf" srcId="{C2584D72-0BED-D14C-B4CE-D37C09743812}" destId="{47E1A629-4E64-864E-9524-B85A43461E85}" srcOrd="3" destOrd="0" presId="urn:microsoft.com/office/officeart/2005/8/layout/radial6"/>
    <dgm:cxn modelId="{446548FB-5F69-6C40-8495-1D34CC89BB65}" type="presParOf" srcId="{C2584D72-0BED-D14C-B4CE-D37C09743812}" destId="{4E04306B-3AF4-E540-A576-2E9EE4739FCE}" srcOrd="4" destOrd="0" presId="urn:microsoft.com/office/officeart/2005/8/layout/radial6"/>
    <dgm:cxn modelId="{9E029DB3-11A6-084C-BF4A-488B0294AD2F}" type="presParOf" srcId="{C2584D72-0BED-D14C-B4CE-D37C09743812}" destId="{C5C8BF21-8866-4C40-A1B1-BD62CF08E5B8}" srcOrd="5" destOrd="0" presId="urn:microsoft.com/office/officeart/2005/8/layout/radial6"/>
    <dgm:cxn modelId="{603F9DBA-3984-534B-89F8-5D7E09AEA269}" type="presParOf" srcId="{C2584D72-0BED-D14C-B4CE-D37C09743812}" destId="{F087A92C-A034-FD4C-92BE-9CF4D9238007}" srcOrd="6" destOrd="0" presId="urn:microsoft.com/office/officeart/2005/8/layout/radial6"/>
    <dgm:cxn modelId="{401B6062-F524-B54A-BD93-0849C6F93057}" type="presParOf" srcId="{C2584D72-0BED-D14C-B4CE-D37C09743812}" destId="{58278A3A-2FF7-9445-88D0-7248DA8FDF44}" srcOrd="7" destOrd="0" presId="urn:microsoft.com/office/officeart/2005/8/layout/radial6"/>
    <dgm:cxn modelId="{89F110D7-4645-2C4A-944F-38771750334F}" type="presParOf" srcId="{C2584D72-0BED-D14C-B4CE-D37C09743812}" destId="{4C16084F-E568-3E4C-9164-59B4E1DCEE77}" srcOrd="8" destOrd="0" presId="urn:microsoft.com/office/officeart/2005/8/layout/radial6"/>
    <dgm:cxn modelId="{0588D8B3-7373-E643-A923-8103A6B03444}" type="presParOf" srcId="{C2584D72-0BED-D14C-B4CE-D37C09743812}" destId="{4C848169-1788-A844-850A-67131D550EC0}"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848169-1788-A844-850A-67131D550EC0}">
      <dsp:nvSpPr>
        <dsp:cNvPr id="0" name=""/>
        <dsp:cNvSpPr/>
      </dsp:nvSpPr>
      <dsp:spPr>
        <a:xfrm>
          <a:off x="1905801" y="1111168"/>
          <a:ext cx="5604357" cy="5604357"/>
        </a:xfrm>
        <a:prstGeom prst="blockArc">
          <a:avLst>
            <a:gd name="adj1" fmla="val 9434020"/>
            <a:gd name="adj2" fmla="val 16007124"/>
            <a:gd name="adj3" fmla="val 4640"/>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087A92C-A034-FD4C-92BE-9CF4D9238007}">
      <dsp:nvSpPr>
        <dsp:cNvPr id="0" name=""/>
        <dsp:cNvSpPr/>
      </dsp:nvSpPr>
      <dsp:spPr>
        <a:xfrm>
          <a:off x="1881846" y="1055805"/>
          <a:ext cx="5604357" cy="5604357"/>
        </a:xfrm>
        <a:prstGeom prst="blockArc">
          <a:avLst>
            <a:gd name="adj1" fmla="val 1186969"/>
            <a:gd name="adj2" fmla="val 9358256"/>
            <a:gd name="adj3" fmla="val 4640"/>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7E1A629-4E64-864E-9524-B85A43461E85}">
      <dsp:nvSpPr>
        <dsp:cNvPr id="0" name=""/>
        <dsp:cNvSpPr/>
      </dsp:nvSpPr>
      <dsp:spPr>
        <a:xfrm>
          <a:off x="1908912" y="721256"/>
          <a:ext cx="5604357" cy="5604357"/>
        </a:xfrm>
        <a:prstGeom prst="blockArc">
          <a:avLst>
            <a:gd name="adj1" fmla="val 16062336"/>
            <a:gd name="adj2" fmla="val 1110554"/>
            <a:gd name="adj3" fmla="val 4640"/>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3DD94D9-68D3-9B42-883C-E414739441D0}">
      <dsp:nvSpPr>
        <dsp:cNvPr id="0" name=""/>
        <dsp:cNvSpPr/>
      </dsp:nvSpPr>
      <dsp:spPr>
        <a:xfrm>
          <a:off x="2744353" y="2021123"/>
          <a:ext cx="3745527" cy="3416427"/>
        </a:xfrm>
        <a:prstGeom prst="ellipse">
          <a:avLst/>
        </a:prstGeom>
        <a:solidFill>
          <a:schemeClr val="tx1">
            <a:lumMod val="50000"/>
            <a:lumOff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t>Phenomena:</a:t>
          </a:r>
          <a:br>
            <a:rPr lang="en-US" sz="3200" b="1" kern="1200" dirty="0" smtClean="0"/>
          </a:br>
          <a:r>
            <a:rPr lang="en-US" sz="2400" b="0" i="1" kern="1200" dirty="0" smtClean="0"/>
            <a:t>Can be explored with a scientific question.</a:t>
          </a:r>
        </a:p>
      </dsp:txBody>
      <dsp:txXfrm>
        <a:off x="3292873" y="2521447"/>
        <a:ext cx="2648487" cy="2415779"/>
      </dsp:txXfrm>
    </dsp:sp>
    <dsp:sp modelId="{14413FB4-2D96-044D-9DB4-0D984849D66F}">
      <dsp:nvSpPr>
        <dsp:cNvPr id="0" name=""/>
        <dsp:cNvSpPr/>
      </dsp:nvSpPr>
      <dsp:spPr>
        <a:xfrm>
          <a:off x="2649527" y="228261"/>
          <a:ext cx="3809925" cy="1904448"/>
        </a:xfrm>
        <a:prstGeom prst="ellipse">
          <a:avLst/>
        </a:prstGeom>
        <a:solidFill>
          <a:schemeClr val="tx2">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Scientific practices</a:t>
          </a:r>
        </a:p>
      </dsp:txBody>
      <dsp:txXfrm>
        <a:off x="3207478" y="507161"/>
        <a:ext cx="2694023" cy="1346648"/>
      </dsp:txXfrm>
    </dsp:sp>
    <dsp:sp modelId="{4E04306B-3AF4-E540-A576-2E9EE4739FCE}">
      <dsp:nvSpPr>
        <dsp:cNvPr id="0" name=""/>
        <dsp:cNvSpPr/>
      </dsp:nvSpPr>
      <dsp:spPr>
        <a:xfrm>
          <a:off x="5799493" y="3546713"/>
          <a:ext cx="2920318" cy="2475361"/>
        </a:xfrm>
        <a:prstGeom prst="ellipse">
          <a:avLst/>
        </a:prstGeom>
        <a:solidFill>
          <a:srgbClr val="C4670A"/>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Core ideas of the discipline</a:t>
          </a:r>
          <a:endParaRPr lang="en-US" sz="2800" kern="1200" dirty="0"/>
        </a:p>
      </dsp:txBody>
      <dsp:txXfrm>
        <a:off x="6227164" y="3909221"/>
        <a:ext cx="2064976" cy="1750345"/>
      </dsp:txXfrm>
    </dsp:sp>
    <dsp:sp modelId="{58278A3A-2FF7-9445-88D0-7248DA8FDF44}">
      <dsp:nvSpPr>
        <dsp:cNvPr id="0" name=""/>
        <dsp:cNvSpPr/>
      </dsp:nvSpPr>
      <dsp:spPr>
        <a:xfrm>
          <a:off x="677267" y="3817684"/>
          <a:ext cx="3013590" cy="2309749"/>
        </a:xfrm>
        <a:prstGeom prst="ellipse">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Cross cutting concepts that span disciplines</a:t>
          </a:r>
          <a:endParaRPr lang="en-US" sz="2800" kern="1200" dirty="0"/>
        </a:p>
      </dsp:txBody>
      <dsp:txXfrm>
        <a:off x="1118597" y="4155939"/>
        <a:ext cx="2130930" cy="163323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2"/>
                </a:solidFill>
                <a:latin typeface="Times New Roman" pitchFamily="-112" charset="0"/>
              </a:defRPr>
            </a:lvl1pPr>
          </a:lstStyle>
          <a:p>
            <a:pPr>
              <a:defRPr/>
            </a:pPr>
            <a:endParaRPr lang="en-US"/>
          </a:p>
        </p:txBody>
      </p:sp>
      <p:sp>
        <p:nvSpPr>
          <p:cNvPr id="4198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2"/>
                </a:solidFill>
                <a:latin typeface="Times New Roman" pitchFamily="-112" charset="0"/>
              </a:defRPr>
            </a:lvl1pPr>
          </a:lstStyle>
          <a:p>
            <a:pPr>
              <a:defRPr/>
            </a:pPr>
            <a:endParaRPr lang="en-US"/>
          </a:p>
        </p:txBody>
      </p:sp>
      <p:sp>
        <p:nvSpPr>
          <p:cNvPr id="4198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2"/>
                </a:solidFill>
                <a:latin typeface="Times New Roman" pitchFamily="-112" charset="0"/>
              </a:defRPr>
            </a:lvl1pPr>
          </a:lstStyle>
          <a:p>
            <a:pPr>
              <a:defRPr/>
            </a:pPr>
            <a:endParaRPr lang="en-US"/>
          </a:p>
        </p:txBody>
      </p:sp>
      <p:sp>
        <p:nvSpPr>
          <p:cNvPr id="4198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2"/>
                </a:solidFill>
                <a:latin typeface="Times New Roman" pitchFamily="-112" charset="0"/>
              </a:defRPr>
            </a:lvl1pPr>
          </a:lstStyle>
          <a:p>
            <a:pPr>
              <a:defRPr/>
            </a:pPr>
            <a:fld id="{4F62C462-4DB5-4A43-B8A1-51787E30A420}" type="slidenum">
              <a:rPr lang="en-US"/>
              <a:pPr>
                <a:defRPr/>
              </a:pPr>
              <a:t>‹#›</a:t>
            </a:fld>
            <a:endParaRPr lang="en-US"/>
          </a:p>
        </p:txBody>
      </p:sp>
    </p:spTree>
    <p:extLst>
      <p:ext uri="{BB962C8B-B14F-4D97-AF65-F5344CB8AC3E}">
        <p14:creationId xmlns:p14="http://schemas.microsoft.com/office/powerpoint/2010/main" val="26532077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2"/>
                </a:solidFill>
                <a:latin typeface="Times New Roman" pitchFamily="-112" charset="0"/>
              </a:defRPr>
            </a:lvl1pPr>
          </a:lstStyle>
          <a:p>
            <a:pPr>
              <a:defRPr/>
            </a:pPr>
            <a:endParaRPr lang="en-US"/>
          </a:p>
        </p:txBody>
      </p:sp>
      <p:sp>
        <p:nvSpPr>
          <p:cNvPr id="552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2"/>
                </a:solidFill>
                <a:latin typeface="Times New Roman" pitchFamily="-112"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53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2"/>
                </a:solidFill>
                <a:latin typeface="Times New Roman" pitchFamily="-112" charset="0"/>
              </a:defRPr>
            </a:lvl1pPr>
          </a:lstStyle>
          <a:p>
            <a:pPr>
              <a:defRPr/>
            </a:pPr>
            <a:endParaRPr lang="en-US"/>
          </a:p>
        </p:txBody>
      </p:sp>
      <p:sp>
        <p:nvSpPr>
          <p:cNvPr id="553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2"/>
                </a:solidFill>
                <a:latin typeface="Times New Roman" pitchFamily="-112" charset="0"/>
              </a:defRPr>
            </a:lvl1pPr>
          </a:lstStyle>
          <a:p>
            <a:pPr>
              <a:defRPr/>
            </a:pPr>
            <a:fld id="{19DAF3C2-892D-764A-B498-5B009670D827}" type="slidenum">
              <a:rPr lang="en-US"/>
              <a:pPr>
                <a:defRPr/>
              </a:pPr>
              <a:t>‹#›</a:t>
            </a:fld>
            <a:endParaRPr lang="en-US"/>
          </a:p>
        </p:txBody>
      </p:sp>
    </p:spTree>
    <p:extLst>
      <p:ext uri="{BB962C8B-B14F-4D97-AF65-F5344CB8AC3E}">
        <p14:creationId xmlns:p14="http://schemas.microsoft.com/office/powerpoint/2010/main" val="18471704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1397323-4270-A94E-B678-43DF74B929BA}" type="slidenum">
              <a:rPr lang="en-US">
                <a:latin typeface="Times New Roman" charset="0"/>
              </a:rPr>
              <a:pPr/>
              <a:t>1</a:t>
            </a:fld>
            <a:endParaRPr lang="en-US">
              <a:latin typeface="Times New Roman" charset="0"/>
            </a:endParaRPr>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55</a:t>
            </a:fld>
            <a:endParaRPr lang="en-US"/>
          </a:p>
        </p:txBody>
      </p:sp>
    </p:spTree>
    <p:extLst>
      <p:ext uri="{BB962C8B-B14F-4D97-AF65-F5344CB8AC3E}">
        <p14:creationId xmlns:p14="http://schemas.microsoft.com/office/powerpoint/2010/main" val="333524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70</a:t>
            </a:fld>
            <a:endParaRPr lang="en-US"/>
          </a:p>
        </p:txBody>
      </p:sp>
    </p:spTree>
    <p:extLst>
      <p:ext uri="{BB962C8B-B14F-4D97-AF65-F5344CB8AC3E}">
        <p14:creationId xmlns:p14="http://schemas.microsoft.com/office/powerpoint/2010/main" val="69908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71</a:t>
            </a:fld>
            <a:endParaRPr lang="en-US"/>
          </a:p>
        </p:txBody>
      </p:sp>
    </p:spTree>
    <p:extLst>
      <p:ext uri="{BB962C8B-B14F-4D97-AF65-F5344CB8AC3E}">
        <p14:creationId xmlns:p14="http://schemas.microsoft.com/office/powerpoint/2010/main" val="1214455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72</a:t>
            </a:fld>
            <a:endParaRPr lang="en-US"/>
          </a:p>
        </p:txBody>
      </p:sp>
    </p:spTree>
    <p:extLst>
      <p:ext uri="{BB962C8B-B14F-4D97-AF65-F5344CB8AC3E}">
        <p14:creationId xmlns:p14="http://schemas.microsoft.com/office/powerpoint/2010/main" val="221914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73</a:t>
            </a:fld>
            <a:endParaRPr lang="en-US"/>
          </a:p>
        </p:txBody>
      </p:sp>
    </p:spTree>
    <p:extLst>
      <p:ext uri="{BB962C8B-B14F-4D97-AF65-F5344CB8AC3E}">
        <p14:creationId xmlns:p14="http://schemas.microsoft.com/office/powerpoint/2010/main" val="1155647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74</a:t>
            </a:fld>
            <a:endParaRPr lang="en-US"/>
          </a:p>
        </p:txBody>
      </p:sp>
    </p:spTree>
    <p:extLst>
      <p:ext uri="{BB962C8B-B14F-4D97-AF65-F5344CB8AC3E}">
        <p14:creationId xmlns:p14="http://schemas.microsoft.com/office/powerpoint/2010/main" val="1628086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75</a:t>
            </a:fld>
            <a:endParaRPr lang="en-US"/>
          </a:p>
        </p:txBody>
      </p:sp>
    </p:spTree>
    <p:extLst>
      <p:ext uri="{BB962C8B-B14F-4D97-AF65-F5344CB8AC3E}">
        <p14:creationId xmlns:p14="http://schemas.microsoft.com/office/powerpoint/2010/main" val="2040093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76</a:t>
            </a:fld>
            <a:endParaRPr lang="en-US"/>
          </a:p>
        </p:txBody>
      </p:sp>
    </p:spTree>
    <p:extLst>
      <p:ext uri="{BB962C8B-B14F-4D97-AF65-F5344CB8AC3E}">
        <p14:creationId xmlns:p14="http://schemas.microsoft.com/office/powerpoint/2010/main" val="1432135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77</a:t>
            </a:fld>
            <a:endParaRPr lang="en-US"/>
          </a:p>
        </p:txBody>
      </p:sp>
    </p:spTree>
    <p:extLst>
      <p:ext uri="{BB962C8B-B14F-4D97-AF65-F5344CB8AC3E}">
        <p14:creationId xmlns:p14="http://schemas.microsoft.com/office/powerpoint/2010/main" val="16911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78</a:t>
            </a:fld>
            <a:endParaRPr lang="en-US"/>
          </a:p>
        </p:txBody>
      </p:sp>
    </p:spTree>
    <p:extLst>
      <p:ext uri="{BB962C8B-B14F-4D97-AF65-F5344CB8AC3E}">
        <p14:creationId xmlns:p14="http://schemas.microsoft.com/office/powerpoint/2010/main" val="2041254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3</a:t>
            </a:fld>
            <a:endParaRPr lang="en-US"/>
          </a:p>
        </p:txBody>
      </p:sp>
    </p:spTree>
    <p:extLst>
      <p:ext uri="{BB962C8B-B14F-4D97-AF65-F5344CB8AC3E}">
        <p14:creationId xmlns:p14="http://schemas.microsoft.com/office/powerpoint/2010/main" val="699726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79</a:t>
            </a:fld>
            <a:endParaRPr lang="en-US"/>
          </a:p>
        </p:txBody>
      </p:sp>
    </p:spTree>
    <p:extLst>
      <p:ext uri="{BB962C8B-B14F-4D97-AF65-F5344CB8AC3E}">
        <p14:creationId xmlns:p14="http://schemas.microsoft.com/office/powerpoint/2010/main" val="103961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80</a:t>
            </a:fld>
            <a:endParaRPr lang="en-US"/>
          </a:p>
        </p:txBody>
      </p:sp>
    </p:spTree>
    <p:extLst>
      <p:ext uri="{BB962C8B-B14F-4D97-AF65-F5344CB8AC3E}">
        <p14:creationId xmlns:p14="http://schemas.microsoft.com/office/powerpoint/2010/main" val="1283678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82</a:t>
            </a:fld>
            <a:endParaRPr lang="en-US"/>
          </a:p>
        </p:txBody>
      </p:sp>
    </p:spTree>
    <p:extLst>
      <p:ext uri="{BB962C8B-B14F-4D97-AF65-F5344CB8AC3E}">
        <p14:creationId xmlns:p14="http://schemas.microsoft.com/office/powerpoint/2010/main" val="492721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83</a:t>
            </a:fld>
            <a:endParaRPr lang="en-US"/>
          </a:p>
        </p:txBody>
      </p:sp>
    </p:spTree>
    <p:extLst>
      <p:ext uri="{BB962C8B-B14F-4D97-AF65-F5344CB8AC3E}">
        <p14:creationId xmlns:p14="http://schemas.microsoft.com/office/powerpoint/2010/main" val="953271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84</a:t>
            </a:fld>
            <a:endParaRPr lang="en-US"/>
          </a:p>
        </p:txBody>
      </p:sp>
    </p:spTree>
    <p:extLst>
      <p:ext uri="{BB962C8B-B14F-4D97-AF65-F5344CB8AC3E}">
        <p14:creationId xmlns:p14="http://schemas.microsoft.com/office/powerpoint/2010/main" val="494949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85</a:t>
            </a:fld>
            <a:endParaRPr lang="en-US"/>
          </a:p>
        </p:txBody>
      </p:sp>
    </p:spTree>
    <p:extLst>
      <p:ext uri="{BB962C8B-B14F-4D97-AF65-F5344CB8AC3E}">
        <p14:creationId xmlns:p14="http://schemas.microsoft.com/office/powerpoint/2010/main" val="223504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86</a:t>
            </a:fld>
            <a:endParaRPr lang="en-US"/>
          </a:p>
        </p:txBody>
      </p:sp>
    </p:spTree>
    <p:extLst>
      <p:ext uri="{BB962C8B-B14F-4D97-AF65-F5344CB8AC3E}">
        <p14:creationId xmlns:p14="http://schemas.microsoft.com/office/powerpoint/2010/main" val="55826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88</a:t>
            </a:fld>
            <a:endParaRPr lang="en-US"/>
          </a:p>
        </p:txBody>
      </p:sp>
    </p:spTree>
    <p:extLst>
      <p:ext uri="{BB962C8B-B14F-4D97-AF65-F5344CB8AC3E}">
        <p14:creationId xmlns:p14="http://schemas.microsoft.com/office/powerpoint/2010/main" val="2888497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89</a:t>
            </a:fld>
            <a:endParaRPr lang="en-US"/>
          </a:p>
        </p:txBody>
      </p:sp>
    </p:spTree>
    <p:extLst>
      <p:ext uri="{BB962C8B-B14F-4D97-AF65-F5344CB8AC3E}">
        <p14:creationId xmlns:p14="http://schemas.microsoft.com/office/powerpoint/2010/main" val="266713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90</a:t>
            </a:fld>
            <a:endParaRPr lang="en-US"/>
          </a:p>
        </p:txBody>
      </p:sp>
    </p:spTree>
    <p:extLst>
      <p:ext uri="{BB962C8B-B14F-4D97-AF65-F5344CB8AC3E}">
        <p14:creationId xmlns:p14="http://schemas.microsoft.com/office/powerpoint/2010/main" val="1338610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Rhetorical?</a:t>
            </a:r>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8</a:t>
            </a:fld>
            <a:endParaRPr lang="en-US"/>
          </a:p>
        </p:txBody>
      </p:sp>
    </p:spTree>
    <p:extLst>
      <p:ext uri="{BB962C8B-B14F-4D97-AF65-F5344CB8AC3E}">
        <p14:creationId xmlns:p14="http://schemas.microsoft.com/office/powerpoint/2010/main" val="540413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Engage with high school</a:t>
            </a:r>
            <a:r>
              <a:rPr lang="en-US" baseline="0" dirty="0" smtClean="0"/>
              <a:t> teachers = grant funding!</a:t>
            </a:r>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91</a:t>
            </a:fld>
            <a:endParaRPr lang="en-US"/>
          </a:p>
        </p:txBody>
      </p:sp>
    </p:spTree>
    <p:extLst>
      <p:ext uri="{BB962C8B-B14F-4D97-AF65-F5344CB8AC3E}">
        <p14:creationId xmlns:p14="http://schemas.microsoft.com/office/powerpoint/2010/main" val="1099510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Rhetorical</a:t>
            </a:r>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12</a:t>
            </a:fld>
            <a:endParaRPr lang="en-US"/>
          </a:p>
        </p:txBody>
      </p:sp>
    </p:spTree>
    <p:extLst>
      <p:ext uri="{BB962C8B-B14F-4D97-AF65-F5344CB8AC3E}">
        <p14:creationId xmlns:p14="http://schemas.microsoft.com/office/powerpoint/2010/main" val="3593775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27</a:t>
            </a:fld>
            <a:endParaRPr lang="en-US"/>
          </a:p>
        </p:txBody>
      </p:sp>
    </p:spTree>
    <p:extLst>
      <p:ext uri="{BB962C8B-B14F-4D97-AF65-F5344CB8AC3E}">
        <p14:creationId xmlns:p14="http://schemas.microsoft.com/office/powerpoint/2010/main" val="4292563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Activity to get to know the cases</a:t>
            </a:r>
            <a:r>
              <a:rPr lang="en-US" baseline="0" dirty="0" smtClean="0"/>
              <a:t> and present a method for structuring lessons/activities</a:t>
            </a:r>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50</a:t>
            </a:fld>
            <a:endParaRPr lang="en-US"/>
          </a:p>
        </p:txBody>
      </p:sp>
    </p:spTree>
    <p:extLst>
      <p:ext uri="{BB962C8B-B14F-4D97-AF65-F5344CB8AC3E}">
        <p14:creationId xmlns:p14="http://schemas.microsoft.com/office/powerpoint/2010/main" val="856265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Investigation</a:t>
            </a:r>
            <a:r>
              <a:rPr lang="en-US" baseline="0" dirty="0" smtClean="0"/>
              <a:t>  - what will students DO to work towards answering the question </a:t>
            </a:r>
          </a:p>
          <a:p>
            <a:r>
              <a:rPr lang="en-US" baseline="0" dirty="0" smtClean="0"/>
              <a:t>Data/finding </a:t>
            </a:r>
            <a:r>
              <a:rPr lang="mr-IN" baseline="0" dirty="0" smtClean="0"/>
              <a:t>–</a:t>
            </a:r>
            <a:r>
              <a:rPr lang="en-US" baseline="0" dirty="0" smtClean="0"/>
              <a:t> answers posed </a:t>
            </a:r>
            <a:r>
              <a:rPr lang="en-US" baseline="0" dirty="0" err="1" smtClean="0"/>
              <a:t>quesiton</a:t>
            </a:r>
            <a:r>
              <a:rPr lang="en-US" baseline="0" dirty="0" smtClean="0"/>
              <a:t>, leads to another question</a:t>
            </a:r>
            <a:endParaRPr lang="en-US" dirty="0"/>
          </a:p>
        </p:txBody>
      </p:sp>
      <p:sp>
        <p:nvSpPr>
          <p:cNvPr id="4" name="Slide Number Placeholder 3"/>
          <p:cNvSpPr>
            <a:spLocks noGrp="1"/>
          </p:cNvSpPr>
          <p:nvPr>
            <p:ph type="sldNum" sz="quarter" idx="10"/>
          </p:nvPr>
        </p:nvSpPr>
        <p:spPr/>
        <p:txBody>
          <a:bodyPr/>
          <a:lstStyle/>
          <a:p>
            <a:pPr>
              <a:defRPr/>
            </a:pPr>
            <a:fld id="{19DAF3C2-892D-764A-B498-5B009670D827}" type="slidenum">
              <a:rPr lang="en-US" smtClean="0"/>
              <a:pPr>
                <a:defRPr/>
              </a:pPr>
              <a:t>51</a:t>
            </a:fld>
            <a:endParaRPr lang="en-US"/>
          </a:p>
        </p:txBody>
      </p:sp>
    </p:spTree>
    <p:extLst>
      <p:ext uri="{BB962C8B-B14F-4D97-AF65-F5344CB8AC3E}">
        <p14:creationId xmlns:p14="http://schemas.microsoft.com/office/powerpoint/2010/main" val="1676088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Ask: what</a:t>
            </a:r>
            <a:r>
              <a:rPr lang="en-US" baseline="0" dirty="0" smtClean="0"/>
              <a:t> is a phenomena?</a:t>
            </a:r>
          </a:p>
          <a:p>
            <a:endParaRPr lang="en-US" dirty="0" smtClean="0"/>
          </a:p>
          <a:p>
            <a:r>
              <a:rPr lang="en-US" dirty="0" smtClean="0"/>
              <a:t>https://www.youtube.com/watch?v=8N_tupPBtWQ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Thanks to Ted Willard from NSTA</a:t>
            </a:r>
          </a:p>
          <a:p>
            <a:endParaRPr lang="en-US" dirty="0" smtClean="0"/>
          </a:p>
          <a:p>
            <a:r>
              <a:rPr lang="en-US" dirty="0" smtClean="0"/>
              <a:t>Download and store</a:t>
            </a:r>
          </a:p>
          <a:p>
            <a:endParaRPr lang="en-US" dirty="0"/>
          </a:p>
        </p:txBody>
      </p:sp>
      <p:sp>
        <p:nvSpPr>
          <p:cNvPr id="4" name="Slide Number Placeholder 3"/>
          <p:cNvSpPr>
            <a:spLocks noGrp="1"/>
          </p:cNvSpPr>
          <p:nvPr>
            <p:ph type="sldNum" sz="quarter" idx="10"/>
          </p:nvPr>
        </p:nvSpPr>
        <p:spPr/>
        <p:txBody>
          <a:bodyPr/>
          <a:lstStyle/>
          <a:p>
            <a:fld id="{2160E92A-9400-4A04-9CEC-DFC204B640C9}"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1990510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The working together of the three dimensions (core ideas, crosscutting concepts and scientific and engineering practices) to focus classroom assessment and instruction on explaining phenomena or designing solutions to problems</a:t>
            </a:r>
          </a:p>
          <a:p>
            <a:endParaRPr lang="en-US" dirty="0"/>
          </a:p>
        </p:txBody>
      </p:sp>
      <p:sp>
        <p:nvSpPr>
          <p:cNvPr id="4" name="Slide Number Placeholder 3"/>
          <p:cNvSpPr>
            <a:spLocks noGrp="1"/>
          </p:cNvSpPr>
          <p:nvPr>
            <p:ph type="sldNum" sz="quarter" idx="10"/>
          </p:nvPr>
        </p:nvSpPr>
        <p:spPr/>
        <p:txBody>
          <a:bodyPr/>
          <a:lstStyle/>
          <a:p>
            <a:fld id="{3A0EC776-052E-9344-A952-1CDD3B2172FC}" type="slidenum">
              <a:rPr lang="en-US" smtClean="0"/>
              <a:t>54</a:t>
            </a:fld>
            <a:endParaRPr lang="en-US"/>
          </a:p>
        </p:txBody>
      </p:sp>
    </p:spTree>
    <p:extLst>
      <p:ext uri="{BB962C8B-B14F-4D97-AF65-F5344CB8AC3E}">
        <p14:creationId xmlns:p14="http://schemas.microsoft.com/office/powerpoint/2010/main" val="416152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8C7926-55C2-DA49-B506-D797749E1C95}" type="datetimeFigureOut">
              <a:rPr lang="en-US" smtClean="0"/>
              <a:t>7/28/17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D4292-43C2-7943-AE8C-B41A1FB9D089}" type="slidenum">
              <a:rPr lang="en-US" smtClean="0"/>
              <a:t>‹#›</a:t>
            </a:fld>
            <a:endParaRPr lang="en-US"/>
          </a:p>
        </p:txBody>
      </p:sp>
    </p:spTree>
    <p:extLst>
      <p:ext uri="{BB962C8B-B14F-4D97-AF65-F5344CB8AC3E}">
        <p14:creationId xmlns:p14="http://schemas.microsoft.com/office/powerpoint/2010/main" val="2177633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8C7926-55C2-DA49-B506-D797749E1C95}" type="datetimeFigureOut">
              <a:rPr lang="en-US" smtClean="0"/>
              <a:t>7/28/17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D4292-43C2-7943-AE8C-B41A1FB9D089}" type="slidenum">
              <a:rPr lang="en-US" smtClean="0"/>
              <a:t>‹#›</a:t>
            </a:fld>
            <a:endParaRPr lang="en-US"/>
          </a:p>
        </p:txBody>
      </p:sp>
    </p:spTree>
    <p:extLst>
      <p:ext uri="{BB962C8B-B14F-4D97-AF65-F5344CB8AC3E}">
        <p14:creationId xmlns:p14="http://schemas.microsoft.com/office/powerpoint/2010/main" val="2808191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8C7926-55C2-DA49-B506-D797749E1C95}" type="datetimeFigureOut">
              <a:rPr lang="en-US" smtClean="0"/>
              <a:t>7/28/17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D4292-43C2-7943-AE8C-B41A1FB9D089}" type="slidenum">
              <a:rPr lang="en-US" smtClean="0"/>
              <a:t>‹#›</a:t>
            </a:fld>
            <a:endParaRPr lang="en-US"/>
          </a:p>
        </p:txBody>
      </p:sp>
    </p:spTree>
    <p:extLst>
      <p:ext uri="{BB962C8B-B14F-4D97-AF65-F5344CB8AC3E}">
        <p14:creationId xmlns:p14="http://schemas.microsoft.com/office/powerpoint/2010/main" val="4183262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79820" y="1125565"/>
            <a:ext cx="7661027" cy="992580"/>
          </a:xfrm>
          <a:prstGeom prst="rect">
            <a:avLst/>
          </a:prstGeom>
          <a:solidFill>
            <a:srgbClr val="3B4C9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B4C98"/>
              </a:solidFill>
            </a:endParaRPr>
          </a:p>
        </p:txBody>
      </p:sp>
      <p:sp>
        <p:nvSpPr>
          <p:cNvPr id="2" name="Title 1"/>
          <p:cNvSpPr>
            <a:spLocks noGrp="1"/>
          </p:cNvSpPr>
          <p:nvPr>
            <p:ph type="title"/>
          </p:nvPr>
        </p:nvSpPr>
        <p:spPr>
          <a:xfrm>
            <a:off x="-79820" y="1125565"/>
            <a:ext cx="7511398" cy="1007125"/>
          </a:xfrm>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80200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8C7926-55C2-DA49-B506-D797749E1C95}" type="datetimeFigureOut">
              <a:rPr lang="en-US" smtClean="0"/>
              <a:t>7/28/17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D4292-43C2-7943-AE8C-B41A1FB9D089}" type="slidenum">
              <a:rPr lang="en-US" smtClean="0"/>
              <a:t>‹#›</a:t>
            </a:fld>
            <a:endParaRPr lang="en-US"/>
          </a:p>
        </p:txBody>
      </p:sp>
    </p:spTree>
    <p:extLst>
      <p:ext uri="{BB962C8B-B14F-4D97-AF65-F5344CB8AC3E}">
        <p14:creationId xmlns:p14="http://schemas.microsoft.com/office/powerpoint/2010/main" val="34817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8C7926-55C2-DA49-B506-D797749E1C95}" type="datetimeFigureOut">
              <a:rPr lang="en-US" smtClean="0"/>
              <a:t>7/28/17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D4292-43C2-7943-AE8C-B41A1FB9D089}" type="slidenum">
              <a:rPr lang="en-US" smtClean="0"/>
              <a:t>‹#›</a:t>
            </a:fld>
            <a:endParaRPr lang="en-US"/>
          </a:p>
        </p:txBody>
      </p:sp>
    </p:spTree>
    <p:extLst>
      <p:ext uri="{BB962C8B-B14F-4D97-AF65-F5344CB8AC3E}">
        <p14:creationId xmlns:p14="http://schemas.microsoft.com/office/powerpoint/2010/main" val="2863774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8C7926-55C2-DA49-B506-D797749E1C95}" type="datetimeFigureOut">
              <a:rPr lang="en-US" smtClean="0"/>
              <a:t>7/28/17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D4292-43C2-7943-AE8C-B41A1FB9D089}" type="slidenum">
              <a:rPr lang="en-US" smtClean="0"/>
              <a:t>‹#›</a:t>
            </a:fld>
            <a:endParaRPr lang="en-US"/>
          </a:p>
        </p:txBody>
      </p:sp>
    </p:spTree>
    <p:extLst>
      <p:ext uri="{BB962C8B-B14F-4D97-AF65-F5344CB8AC3E}">
        <p14:creationId xmlns:p14="http://schemas.microsoft.com/office/powerpoint/2010/main" val="1588537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8C7926-55C2-DA49-B506-D797749E1C95}" type="datetimeFigureOut">
              <a:rPr lang="en-US" smtClean="0"/>
              <a:t>7/28/17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6D4292-43C2-7943-AE8C-B41A1FB9D089}" type="slidenum">
              <a:rPr lang="en-US" smtClean="0"/>
              <a:t>‹#›</a:t>
            </a:fld>
            <a:endParaRPr lang="en-US"/>
          </a:p>
        </p:txBody>
      </p:sp>
    </p:spTree>
    <p:extLst>
      <p:ext uri="{BB962C8B-B14F-4D97-AF65-F5344CB8AC3E}">
        <p14:creationId xmlns:p14="http://schemas.microsoft.com/office/powerpoint/2010/main" val="3428657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8C7926-55C2-DA49-B506-D797749E1C95}" type="datetimeFigureOut">
              <a:rPr lang="en-US" smtClean="0"/>
              <a:t>7/28/17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6D4292-43C2-7943-AE8C-B41A1FB9D089}" type="slidenum">
              <a:rPr lang="en-US" smtClean="0"/>
              <a:t>‹#›</a:t>
            </a:fld>
            <a:endParaRPr lang="en-US"/>
          </a:p>
        </p:txBody>
      </p:sp>
    </p:spTree>
    <p:extLst>
      <p:ext uri="{BB962C8B-B14F-4D97-AF65-F5344CB8AC3E}">
        <p14:creationId xmlns:p14="http://schemas.microsoft.com/office/powerpoint/2010/main" val="3685885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8C7926-55C2-DA49-B506-D797749E1C95}" type="datetimeFigureOut">
              <a:rPr lang="en-US" smtClean="0"/>
              <a:t>7/28/17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6D4292-43C2-7943-AE8C-B41A1FB9D089}" type="slidenum">
              <a:rPr lang="en-US" smtClean="0"/>
              <a:t>‹#›</a:t>
            </a:fld>
            <a:endParaRPr lang="en-US"/>
          </a:p>
        </p:txBody>
      </p:sp>
    </p:spTree>
    <p:extLst>
      <p:ext uri="{BB962C8B-B14F-4D97-AF65-F5344CB8AC3E}">
        <p14:creationId xmlns:p14="http://schemas.microsoft.com/office/powerpoint/2010/main" val="1972794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8C7926-55C2-DA49-B506-D797749E1C95}" type="datetimeFigureOut">
              <a:rPr lang="en-US" smtClean="0"/>
              <a:t>7/28/17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D4292-43C2-7943-AE8C-B41A1FB9D089}" type="slidenum">
              <a:rPr lang="en-US" smtClean="0"/>
              <a:t>‹#›</a:t>
            </a:fld>
            <a:endParaRPr lang="en-US"/>
          </a:p>
        </p:txBody>
      </p:sp>
    </p:spTree>
    <p:extLst>
      <p:ext uri="{BB962C8B-B14F-4D97-AF65-F5344CB8AC3E}">
        <p14:creationId xmlns:p14="http://schemas.microsoft.com/office/powerpoint/2010/main" val="4113903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8C7926-55C2-DA49-B506-D797749E1C95}" type="datetimeFigureOut">
              <a:rPr lang="en-US" smtClean="0"/>
              <a:t>7/28/17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D4292-43C2-7943-AE8C-B41A1FB9D089}" type="slidenum">
              <a:rPr lang="en-US" smtClean="0"/>
              <a:t>‹#›</a:t>
            </a:fld>
            <a:endParaRPr lang="en-US"/>
          </a:p>
        </p:txBody>
      </p:sp>
    </p:spTree>
    <p:extLst>
      <p:ext uri="{BB962C8B-B14F-4D97-AF65-F5344CB8AC3E}">
        <p14:creationId xmlns:p14="http://schemas.microsoft.com/office/powerpoint/2010/main" val="8434435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8C7926-55C2-DA49-B506-D797749E1C95}" type="datetimeFigureOut">
              <a:rPr lang="en-US" smtClean="0"/>
              <a:t>7/28/17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D4292-43C2-7943-AE8C-B41A1FB9D089}" type="slidenum">
              <a:rPr lang="en-US" smtClean="0"/>
              <a:t>‹#›</a:t>
            </a:fld>
            <a:endParaRPr lang="en-US"/>
          </a:p>
        </p:txBody>
      </p:sp>
    </p:spTree>
    <p:extLst>
      <p:ext uri="{BB962C8B-B14F-4D97-AF65-F5344CB8AC3E}">
        <p14:creationId xmlns:p14="http://schemas.microsoft.com/office/powerpoint/2010/main" val="19626270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7.png"/><Relationship Id="rId12"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 Id="rId4" Type="http://schemas.openxmlformats.org/officeDocument/2006/relationships/hyperlink" Target="http://www.msu.edu/~jimsmith/" TargetMode="External"/><Relationship Id="rId5" Type="http://schemas.openxmlformats.org/officeDocument/2006/relationships/image" Target="../media/image3.emf"/><Relationship Id="rId6" Type="http://schemas.openxmlformats.org/officeDocument/2006/relationships/hyperlink" Target="http://www.pjtwhite.org/" TargetMode="External"/><Relationship Id="rId7" Type="http://schemas.openxmlformats.org/officeDocument/2006/relationships/hyperlink" Target="http://arwarwick.weebly.com/" TargetMode="External"/><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 Id="rId3" Type="http://schemas.openxmlformats.org/officeDocument/2006/relationships/image" Target="../media/image15.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 Id="rId3" Type="http://schemas.openxmlformats.org/officeDocument/2006/relationships/image" Target="../media/image10.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9.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9.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9.tiff"/></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gif"/><Relationship Id="rId9"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9.tiff"/></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9.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 Id="rId3" Type="http://schemas.openxmlformats.org/officeDocument/2006/relationships/image" Target="../media/image10.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 Id="rId3" Type="http://schemas.openxmlformats.org/officeDocument/2006/relationships/image" Target="../media/image10.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 Id="rId3" Type="http://schemas.openxmlformats.org/officeDocument/2006/relationships/image" Target="../media/image10.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 Id="rId3" Type="http://schemas.openxmlformats.org/officeDocument/2006/relationships/image" Target="../media/image10.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8N_tupPBtWQ" TargetMode="External"/><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jpg"/></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 Id="rId3" Type="http://schemas.openxmlformats.org/officeDocument/2006/relationships/image" Target="../media/image10.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 Id="rId3" Type="http://schemas.openxmlformats.org/officeDocument/2006/relationships/image" Target="../media/image10.tif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 Id="rId3" Type="http://schemas.openxmlformats.org/officeDocument/2006/relationships/image" Target="../media/image45.emf"/></Relationships>
</file>

<file path=ppt/slides/_rels/slide8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8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8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8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48.e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8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9.tiff"/><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49.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 descr="Image result for alexa warwi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08" t="8682" r="12545" b="10143"/>
          <a:stretch/>
        </p:blipFill>
        <p:spPr bwMode="auto">
          <a:xfrm>
            <a:off x="2582606" y="1951510"/>
            <a:ext cx="1963994" cy="229902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2373261" y="4250539"/>
            <a:ext cx="3874334" cy="721928"/>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2" name="Rectangle 2"/>
          <p:cNvSpPr>
            <a:spLocks noGrp="1" noChangeArrowheads="1"/>
          </p:cNvSpPr>
          <p:nvPr>
            <p:ph type="title"/>
          </p:nvPr>
        </p:nvSpPr>
        <p:spPr>
          <a:xfrm>
            <a:off x="367947" y="278670"/>
            <a:ext cx="8112831" cy="1143000"/>
          </a:xfrm>
        </p:spPr>
        <p:txBody>
          <a:bodyPr>
            <a:noAutofit/>
          </a:bodyPr>
          <a:lstStyle/>
          <a:p>
            <a:r>
              <a:rPr lang="en-US" sz="2800" b="1" kern="0" dirty="0" err="1" smtClean="0">
                <a:latin typeface="Arial"/>
                <a:ea typeface="ＭＳ Ｐゴシック" charset="-128"/>
                <a:cs typeface="ＭＳ Ｐゴシック" charset="-128"/>
              </a:rPr>
              <a:t>Evo</a:t>
            </a:r>
            <a:r>
              <a:rPr lang="en-US" sz="2800" b="1" kern="0" dirty="0" smtClean="0">
                <a:latin typeface="Arial"/>
                <a:ea typeface="ＭＳ Ｐゴシック" charset="-128"/>
                <a:cs typeface="ＭＳ Ｐゴシック" charset="-128"/>
              </a:rPr>
              <a:t>-ED Cases - A Case-based </a:t>
            </a:r>
            <a:br>
              <a:rPr lang="en-US" sz="2800" b="1" kern="0" dirty="0" smtClean="0">
                <a:latin typeface="Arial"/>
                <a:ea typeface="ＭＳ Ｐゴシック" charset="-128"/>
                <a:cs typeface="ＭＳ Ｐゴシック" charset="-128"/>
              </a:rPr>
            </a:br>
            <a:r>
              <a:rPr lang="en-US" sz="2800" b="1" kern="0" dirty="0" smtClean="0">
                <a:latin typeface="Arial"/>
                <a:ea typeface="ＭＳ Ｐゴシック" charset="-128"/>
                <a:cs typeface="ＭＳ Ｐゴシック" charset="-128"/>
              </a:rPr>
              <a:t>Integrative Approach to Teaching Evolution</a:t>
            </a:r>
            <a:endParaRPr lang="en-US" sz="2800" b="1" dirty="0">
              <a:ea typeface="ＭＳ Ｐゴシック" charset="-128"/>
              <a:cs typeface="ＭＳ Ｐゴシック" charset="-128"/>
            </a:endParaRPr>
          </a:p>
        </p:txBody>
      </p:sp>
      <p:sp>
        <p:nvSpPr>
          <p:cNvPr id="15363" name="Text Box 24"/>
          <p:cNvSpPr txBox="1">
            <a:spLocks noChangeArrowheads="1"/>
          </p:cNvSpPr>
          <p:nvPr/>
        </p:nvSpPr>
        <p:spPr bwMode="auto">
          <a:xfrm>
            <a:off x="4227630" y="4250539"/>
            <a:ext cx="3266972" cy="1046440"/>
          </a:xfrm>
          <a:prstGeom prst="rect">
            <a:avLst/>
          </a:prstGeom>
          <a:noFill/>
          <a:ln w="12700">
            <a:noFill/>
            <a:miter lim="800000"/>
            <a:headEnd type="none" w="sm" len="sm"/>
            <a:tailEnd type="none" w="sm" len="sm"/>
          </a:ln>
        </p:spPr>
        <p:txBody>
          <a:bodyPr wrap="square">
            <a:prstTxWarp prst="textNoShape">
              <a:avLst/>
            </a:prstTxWarp>
            <a:spAutoFit/>
          </a:bodyPr>
          <a:lstStyle/>
          <a:p>
            <a:r>
              <a:rPr lang="en-US" sz="1800" dirty="0" smtClean="0"/>
              <a:t>Jim Smith</a:t>
            </a:r>
            <a:endParaRPr lang="en-US" sz="1800" baseline="30000" dirty="0" smtClean="0"/>
          </a:p>
          <a:p>
            <a:r>
              <a:rPr lang="en-US" b="0" i="1" dirty="0" smtClean="0">
                <a:hlinkClick r:id="rId4"/>
              </a:rPr>
              <a:t>msu.edu</a:t>
            </a:r>
            <a:r>
              <a:rPr lang="en-US" b="0" i="1" dirty="0">
                <a:hlinkClick r:id="rId4"/>
              </a:rPr>
              <a:t>/~jimsmith</a:t>
            </a:r>
            <a:r>
              <a:rPr lang="en-US" b="0" i="1" dirty="0" smtClean="0">
                <a:hlinkClick r:id="rId4"/>
              </a:rPr>
              <a:t>/</a:t>
            </a:r>
            <a:endParaRPr lang="en-US" b="0" i="1" dirty="0" smtClean="0"/>
          </a:p>
          <a:p>
            <a:endParaRPr lang="en-US" b="0" i="1" dirty="0" smtClean="0"/>
          </a:p>
          <a:p>
            <a:pPr algn="l"/>
            <a:endParaRPr lang="en-US" sz="1200" dirty="0"/>
          </a:p>
        </p:txBody>
      </p:sp>
      <p:sp>
        <p:nvSpPr>
          <p:cNvPr id="15366" name="Rectangle 31"/>
          <p:cNvSpPr>
            <a:spLocks noChangeArrowheads="1"/>
          </p:cNvSpPr>
          <p:nvPr/>
        </p:nvSpPr>
        <p:spPr bwMode="auto">
          <a:xfrm>
            <a:off x="247716" y="2342163"/>
            <a:ext cx="5676900" cy="3381375"/>
          </a:xfrm>
          <a:prstGeom prst="rect">
            <a:avLst/>
          </a:prstGeom>
          <a:noFill/>
          <a:ln w="9525">
            <a:noFill/>
            <a:miter lim="800000"/>
            <a:headEnd/>
            <a:tailEnd/>
          </a:ln>
        </p:spPr>
        <p:txBody>
          <a:bodyPr lIns="92075" tIns="46038" rIns="92075" bIns="46038">
            <a:prstTxWarp prst="textNoShape">
              <a:avLst/>
            </a:prstTxWarp>
          </a:bodyPr>
          <a:lstStyle/>
          <a:p>
            <a:pPr marL="342900" indent="-342900" algn="l">
              <a:spcBef>
                <a:spcPct val="100000"/>
              </a:spcBef>
              <a:buClr>
                <a:srgbClr val="009900"/>
              </a:buClr>
              <a:buSzPct val="60000"/>
              <a:buFont typeface="Monotype Sorts" charset="2"/>
              <a:buChar char="n"/>
            </a:pPr>
            <a:endParaRPr lang="en-US" sz="2000" dirty="0">
              <a:ea typeface="ＭＳ Ｐゴシック" charset="-128"/>
              <a:cs typeface="ＭＳ Ｐゴシック" charset="-128"/>
            </a:endParaRPr>
          </a:p>
        </p:txBody>
      </p:sp>
      <p:pic>
        <p:nvPicPr>
          <p:cNvPr id="13" name="Picture 12" descr="MSU-Wordmark-Green-CMYK.eps"/>
          <p:cNvPicPr>
            <a:picLocks noChangeAspect="1"/>
          </p:cNvPicPr>
          <p:nvPr/>
        </p:nvPicPr>
        <p:blipFill>
          <a:blip r:embed="rId5"/>
          <a:srcRect l="7099" t="15741" r="7716" b="17593"/>
          <a:stretch>
            <a:fillRect/>
          </a:stretch>
        </p:blipFill>
        <p:spPr>
          <a:xfrm>
            <a:off x="3482462" y="5423707"/>
            <a:ext cx="2298700" cy="599661"/>
          </a:xfrm>
          <a:prstGeom prst="rect">
            <a:avLst/>
          </a:prstGeom>
        </p:spPr>
      </p:pic>
      <p:sp>
        <p:nvSpPr>
          <p:cNvPr id="15" name="Text Box 24"/>
          <p:cNvSpPr txBox="1">
            <a:spLocks noChangeArrowheads="1"/>
          </p:cNvSpPr>
          <p:nvPr/>
        </p:nvSpPr>
        <p:spPr bwMode="auto">
          <a:xfrm>
            <a:off x="-228600" y="4269022"/>
            <a:ext cx="3266972" cy="1046440"/>
          </a:xfrm>
          <a:prstGeom prst="rect">
            <a:avLst/>
          </a:prstGeom>
          <a:noFill/>
          <a:ln w="12700">
            <a:noFill/>
            <a:miter lim="800000"/>
            <a:headEnd type="none" w="sm" len="sm"/>
            <a:tailEnd type="none" w="sm" len="sm"/>
          </a:ln>
        </p:spPr>
        <p:txBody>
          <a:bodyPr wrap="square">
            <a:prstTxWarp prst="textNoShape">
              <a:avLst/>
            </a:prstTxWarp>
            <a:spAutoFit/>
          </a:bodyPr>
          <a:lstStyle/>
          <a:p>
            <a:r>
              <a:rPr lang="en-US" sz="1800" dirty="0" smtClean="0"/>
              <a:t>Peter White</a:t>
            </a:r>
            <a:endParaRPr lang="en-US" sz="1800" baseline="30000" dirty="0" smtClean="0"/>
          </a:p>
          <a:p>
            <a:r>
              <a:rPr lang="en-US" b="0" i="1" dirty="0" smtClean="0">
                <a:hlinkClick r:id="rId6"/>
              </a:rPr>
              <a:t>pjtwhite.org</a:t>
            </a:r>
            <a:endParaRPr lang="en-US" b="0" i="1" dirty="0" smtClean="0"/>
          </a:p>
          <a:p>
            <a:r>
              <a:rPr lang="en-US" b="0" i="1" dirty="0" smtClean="0"/>
              <a:t>@</a:t>
            </a:r>
            <a:r>
              <a:rPr lang="en-US" b="0" i="1" dirty="0" err="1" smtClean="0"/>
              <a:t>DrPeteWhite</a:t>
            </a:r>
            <a:endParaRPr lang="en-US" b="0" i="1" dirty="0" smtClean="0"/>
          </a:p>
          <a:p>
            <a:pPr algn="l"/>
            <a:endParaRPr lang="en-US" sz="1200" dirty="0"/>
          </a:p>
        </p:txBody>
      </p:sp>
      <p:sp>
        <p:nvSpPr>
          <p:cNvPr id="16" name="Text Box 24"/>
          <p:cNvSpPr txBox="1">
            <a:spLocks noChangeArrowheads="1"/>
          </p:cNvSpPr>
          <p:nvPr/>
        </p:nvSpPr>
        <p:spPr bwMode="auto">
          <a:xfrm>
            <a:off x="2008476" y="4250539"/>
            <a:ext cx="3266972" cy="1046440"/>
          </a:xfrm>
          <a:prstGeom prst="rect">
            <a:avLst/>
          </a:prstGeom>
          <a:noFill/>
          <a:ln w="12700">
            <a:noFill/>
            <a:miter lim="800000"/>
            <a:headEnd type="none" w="sm" len="sm"/>
            <a:tailEnd type="none" w="sm" len="sm"/>
          </a:ln>
        </p:spPr>
        <p:txBody>
          <a:bodyPr wrap="square">
            <a:prstTxWarp prst="textNoShape">
              <a:avLst/>
            </a:prstTxWarp>
            <a:spAutoFit/>
          </a:bodyPr>
          <a:lstStyle/>
          <a:p>
            <a:r>
              <a:rPr lang="en-US" sz="1800" dirty="0" smtClean="0"/>
              <a:t>Alexa Warwick</a:t>
            </a:r>
            <a:endParaRPr lang="en-US" sz="1800" baseline="30000" dirty="0" smtClean="0"/>
          </a:p>
          <a:p>
            <a:r>
              <a:rPr lang="en-US" b="0" i="1" dirty="0" smtClean="0">
                <a:hlinkClick r:id="rId7"/>
              </a:rPr>
              <a:t>arwarwick.weebly.com/</a:t>
            </a:r>
            <a:endParaRPr lang="en-US" b="0" i="1" dirty="0" smtClean="0"/>
          </a:p>
          <a:p>
            <a:r>
              <a:rPr lang="en-US" b="0" i="1" dirty="0" smtClean="0"/>
              <a:t>@</a:t>
            </a:r>
            <a:r>
              <a:rPr lang="en-US" b="0" i="1" dirty="0" err="1" smtClean="0"/>
              <a:t>ARWarwick</a:t>
            </a:r>
            <a:endParaRPr lang="en-US" b="0" i="1" dirty="0" smtClean="0"/>
          </a:p>
          <a:p>
            <a:pPr algn="l"/>
            <a:endParaRPr lang="en-US" sz="1200" dirty="0"/>
          </a:p>
        </p:txBody>
      </p:sp>
      <p:grpSp>
        <p:nvGrpSpPr>
          <p:cNvPr id="21" name="Group 20"/>
          <p:cNvGrpSpPr/>
          <p:nvPr/>
        </p:nvGrpSpPr>
        <p:grpSpPr>
          <a:xfrm>
            <a:off x="290450" y="5939526"/>
            <a:ext cx="8623398" cy="853530"/>
            <a:chOff x="0" y="-46239"/>
            <a:chExt cx="6851932" cy="607695"/>
          </a:xfrm>
        </p:grpSpPr>
        <p:pic>
          <p:nvPicPr>
            <p:cNvPr id="22" name="Picture 21" descr="C:\Users\PWhite\AppData\Local\Temp\SNAGHTML1c92d148.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80972" y="-46239"/>
              <a:ext cx="3870960" cy="607695"/>
            </a:xfrm>
            <a:prstGeom prst="rect">
              <a:avLst/>
            </a:prstGeom>
            <a:noFill/>
            <a:ln>
              <a:noFill/>
            </a:ln>
          </p:spPr>
        </p:pic>
        <p:pic>
          <p:nvPicPr>
            <p:cNvPr id="23" name="Picture 22" descr="C:\Users\PWhite\AppData\Local\Temp\SNAGHTML20254d2e.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920365" cy="537210"/>
            </a:xfrm>
            <a:prstGeom prst="rect">
              <a:avLst/>
            </a:prstGeom>
            <a:noFill/>
            <a:ln>
              <a:noFill/>
            </a:ln>
          </p:spPr>
        </p:pic>
      </p:grpSp>
      <p:pic>
        <p:nvPicPr>
          <p:cNvPr id="24" name="Picture 2" descr="Peter Whit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511" y="1951510"/>
            <a:ext cx="1911350" cy="22990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Jim Smit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4883" y="1951510"/>
            <a:ext cx="1916358" cy="22990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Mead.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7674" y="1951510"/>
            <a:ext cx="1842583" cy="2294538"/>
          </a:xfrm>
          <a:prstGeom prst="rect">
            <a:avLst/>
          </a:prstGeom>
        </p:spPr>
      </p:pic>
      <p:sp>
        <p:nvSpPr>
          <p:cNvPr id="19" name="Text Box 24"/>
          <p:cNvSpPr txBox="1">
            <a:spLocks noChangeArrowheads="1"/>
          </p:cNvSpPr>
          <p:nvPr/>
        </p:nvSpPr>
        <p:spPr bwMode="auto">
          <a:xfrm>
            <a:off x="6234895" y="4252361"/>
            <a:ext cx="3266972" cy="1292662"/>
          </a:xfrm>
          <a:prstGeom prst="rect">
            <a:avLst/>
          </a:prstGeom>
          <a:noFill/>
          <a:ln w="12700">
            <a:noFill/>
            <a:miter lim="800000"/>
            <a:headEnd type="none" w="sm" len="sm"/>
            <a:tailEnd type="none" w="sm" len="sm"/>
          </a:ln>
        </p:spPr>
        <p:txBody>
          <a:bodyPr wrap="square">
            <a:prstTxWarp prst="textNoShape">
              <a:avLst/>
            </a:prstTxWarp>
            <a:spAutoFit/>
          </a:bodyPr>
          <a:lstStyle/>
          <a:p>
            <a:r>
              <a:rPr lang="en-US" sz="1800" dirty="0" smtClean="0"/>
              <a:t>Louise Mead</a:t>
            </a:r>
            <a:endParaRPr lang="en-US" sz="1800" baseline="30000" dirty="0" smtClean="0"/>
          </a:p>
          <a:p>
            <a:r>
              <a:rPr lang="en-US" b="0" i="1" dirty="0" smtClean="0">
                <a:hlinkClick r:id="rId7"/>
              </a:rPr>
              <a:t>beacon-center.org/</a:t>
            </a:r>
            <a:endParaRPr lang="en-US" b="0" i="1" dirty="0" smtClean="0"/>
          </a:p>
          <a:p>
            <a:r>
              <a:rPr lang="en-US" b="0" i="1" dirty="0" smtClean="0"/>
              <a:t>@</a:t>
            </a:r>
            <a:r>
              <a:rPr lang="en-US" b="0" i="1" dirty="0" err="1" smtClean="0"/>
              <a:t>louisesmead</a:t>
            </a:r>
            <a:endParaRPr lang="en-US" b="0" i="1" dirty="0"/>
          </a:p>
          <a:p>
            <a:endParaRPr lang="en-US" b="0" i="1" dirty="0" smtClean="0"/>
          </a:p>
          <a:p>
            <a:pPr algn="l"/>
            <a:endParaRPr lang="en-US" sz="1200" dirty="0"/>
          </a:p>
        </p:txBody>
      </p:sp>
    </p:spTree>
    <p:extLst>
      <p:ext uri="{BB962C8B-B14F-4D97-AF65-F5344CB8AC3E}">
        <p14:creationId xmlns:p14="http://schemas.microsoft.com/office/powerpoint/2010/main" val="4345404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67000"/>
            <a:ext cx="8229600" cy="1295399"/>
          </a:xfrm>
        </p:spPr>
        <p:txBody>
          <a:bodyPr>
            <a:normAutofit/>
          </a:bodyPr>
          <a:lstStyle/>
          <a:p>
            <a:pPr marL="0" indent="0" algn="ctr">
              <a:buNone/>
            </a:pPr>
            <a:r>
              <a:rPr lang="en-US" sz="4000" dirty="0" smtClean="0"/>
              <a:t>EVOLUTION  =  NATURAL SELECTION</a:t>
            </a:r>
            <a:endParaRPr lang="en-US" sz="4000" dirty="0"/>
          </a:p>
        </p:txBody>
      </p:sp>
    </p:spTree>
    <p:extLst>
      <p:ext uri="{BB962C8B-B14F-4D97-AF65-F5344CB8AC3E}">
        <p14:creationId xmlns:p14="http://schemas.microsoft.com/office/powerpoint/2010/main" val="247961536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w students understand evolution.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65250" y="564056"/>
            <a:ext cx="6307667" cy="6008193"/>
          </a:xfrm>
          <a:prstGeom prst="rect">
            <a:avLst/>
          </a:prstGeom>
        </p:spPr>
      </p:pic>
    </p:spTree>
    <p:extLst>
      <p:ext uri="{BB962C8B-B14F-4D97-AF65-F5344CB8AC3E}">
        <p14:creationId xmlns:p14="http://schemas.microsoft.com/office/powerpoint/2010/main" val="2988186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600200"/>
            <a:ext cx="8229600" cy="5029258"/>
          </a:xfrm>
        </p:spPr>
        <p:txBody>
          <a:bodyPr>
            <a:normAutofit/>
          </a:bodyPr>
          <a:lstStyle/>
          <a:p>
            <a:pPr marL="0" indent="0" algn="ctr">
              <a:buNone/>
            </a:pPr>
            <a:r>
              <a:rPr lang="en-US" sz="3600" dirty="0">
                <a:solidFill>
                  <a:srgbClr val="000000"/>
                </a:solidFill>
                <a:latin typeface="Calibri (Body)"/>
                <a:cs typeface="Calibri (Body)"/>
              </a:rPr>
              <a:t>How </a:t>
            </a:r>
            <a:r>
              <a:rPr lang="en-US" sz="3600" dirty="0" smtClean="0">
                <a:solidFill>
                  <a:srgbClr val="000000"/>
                </a:solidFill>
                <a:latin typeface="Calibri (Body)"/>
                <a:cs typeface="Calibri (Body)"/>
              </a:rPr>
              <a:t>would we like biology</a:t>
            </a:r>
            <a:r>
              <a:rPr lang="en-US" sz="3600" dirty="0">
                <a:solidFill>
                  <a:srgbClr val="000000"/>
                </a:solidFill>
                <a:latin typeface="Calibri (Body)"/>
                <a:cs typeface="Calibri (Body)"/>
              </a:rPr>
              <a:t>/science </a:t>
            </a:r>
            <a:r>
              <a:rPr lang="en-US" sz="3600" dirty="0" smtClean="0">
                <a:solidFill>
                  <a:srgbClr val="000000"/>
                </a:solidFill>
                <a:latin typeface="Calibri (Body)"/>
                <a:cs typeface="Calibri (Body)"/>
              </a:rPr>
              <a:t>students to explain the </a:t>
            </a:r>
            <a:r>
              <a:rPr lang="en-US" sz="3600" dirty="0">
                <a:solidFill>
                  <a:srgbClr val="000000"/>
                </a:solidFill>
                <a:latin typeface="Calibri (Body)"/>
                <a:cs typeface="Calibri (Body)"/>
              </a:rPr>
              <a:t>theory of evolution?</a:t>
            </a:r>
          </a:p>
        </p:txBody>
      </p:sp>
    </p:spTree>
    <p:extLst>
      <p:ext uri="{BB962C8B-B14F-4D97-AF65-F5344CB8AC3E}">
        <p14:creationId xmlns:p14="http://schemas.microsoft.com/office/powerpoint/2010/main" val="428746482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2551836" y="2497978"/>
            <a:ext cx="6858001" cy="1862048"/>
          </a:xfrm>
          <a:prstGeom prst="rect">
            <a:avLst/>
          </a:prstGeom>
          <a:noFill/>
        </p:spPr>
        <p:txBody>
          <a:bodyPr wrap="square" rtlCol="0">
            <a:spAutoFit/>
          </a:bodyPr>
          <a:lstStyle/>
          <a:p>
            <a:pPr algn="ctr"/>
            <a:r>
              <a:rPr lang="en-US" sz="11500" dirty="0" smtClean="0"/>
              <a:t>evolution</a:t>
            </a:r>
            <a:endParaRPr lang="en-US" sz="11500" dirty="0"/>
          </a:p>
        </p:txBody>
      </p:sp>
      <p:sp>
        <p:nvSpPr>
          <p:cNvPr id="5" name="TextBox 4"/>
          <p:cNvSpPr txBox="1"/>
          <p:nvPr/>
        </p:nvSpPr>
        <p:spPr>
          <a:xfrm>
            <a:off x="3154944" y="601579"/>
            <a:ext cx="5828629" cy="5550237"/>
          </a:xfrm>
          <a:prstGeom prst="rect">
            <a:avLst/>
          </a:prstGeom>
          <a:noFill/>
        </p:spPr>
        <p:txBody>
          <a:bodyPr wrap="square" rtlCol="0">
            <a:spAutoFit/>
          </a:bodyPr>
          <a:lstStyle/>
          <a:p>
            <a:pPr algn="l">
              <a:spcBef>
                <a:spcPts val="1000"/>
              </a:spcBef>
            </a:pPr>
            <a:r>
              <a:rPr lang="en-US" sz="3200" dirty="0" smtClean="0">
                <a:sym typeface="Wingdings"/>
              </a:rPr>
              <a:t>Ecology</a:t>
            </a:r>
            <a:endParaRPr lang="en-US" sz="3200" dirty="0"/>
          </a:p>
          <a:p>
            <a:pPr algn="l">
              <a:spcBef>
                <a:spcPts val="1000"/>
              </a:spcBef>
            </a:pPr>
            <a:r>
              <a:rPr lang="en-US" sz="3200" dirty="0" smtClean="0">
                <a:sym typeface="Wingdings"/>
              </a:rPr>
              <a:t>Molecular Genetics</a:t>
            </a:r>
            <a:endParaRPr lang="en-US" sz="3200" dirty="0"/>
          </a:p>
          <a:p>
            <a:pPr algn="l">
              <a:spcBef>
                <a:spcPts val="1000"/>
              </a:spcBef>
            </a:pPr>
            <a:r>
              <a:rPr lang="en-US" sz="3200" dirty="0" smtClean="0">
                <a:sym typeface="Wingdings"/>
              </a:rPr>
              <a:t>Population Biology</a:t>
            </a:r>
            <a:endParaRPr lang="en-US" sz="3200" dirty="0"/>
          </a:p>
          <a:p>
            <a:pPr algn="l">
              <a:spcBef>
                <a:spcPts val="1000"/>
              </a:spcBef>
            </a:pPr>
            <a:r>
              <a:rPr lang="en-US" sz="3200" dirty="0" smtClean="0">
                <a:sym typeface="Wingdings"/>
              </a:rPr>
              <a:t>Cell Biology</a:t>
            </a:r>
            <a:endParaRPr lang="en-US" sz="3200" dirty="0"/>
          </a:p>
          <a:p>
            <a:pPr algn="l">
              <a:spcBef>
                <a:spcPts val="1000"/>
              </a:spcBef>
            </a:pPr>
            <a:r>
              <a:rPr lang="en-US" sz="3200" dirty="0" smtClean="0">
                <a:sym typeface="Wingdings"/>
              </a:rPr>
              <a:t>Virology</a:t>
            </a:r>
            <a:endParaRPr lang="en-US" sz="3200" dirty="0"/>
          </a:p>
          <a:p>
            <a:pPr algn="l">
              <a:spcBef>
                <a:spcPts val="1000"/>
              </a:spcBef>
            </a:pPr>
            <a:r>
              <a:rPr lang="en-US" sz="3200" dirty="0" smtClean="0">
                <a:sym typeface="Wingdings"/>
              </a:rPr>
              <a:t>Phylogenetics</a:t>
            </a:r>
            <a:endParaRPr lang="en-US" sz="3200" dirty="0"/>
          </a:p>
          <a:p>
            <a:pPr algn="l">
              <a:spcBef>
                <a:spcPts val="1000"/>
              </a:spcBef>
            </a:pPr>
            <a:r>
              <a:rPr lang="en-US" sz="3200" dirty="0" smtClean="0">
                <a:sym typeface="Wingdings"/>
              </a:rPr>
              <a:t>Medicine</a:t>
            </a:r>
            <a:endParaRPr lang="en-US" sz="3200" dirty="0"/>
          </a:p>
          <a:p>
            <a:pPr algn="l">
              <a:spcBef>
                <a:spcPts val="1000"/>
              </a:spcBef>
            </a:pPr>
            <a:r>
              <a:rPr lang="en-US" sz="3200" dirty="0" smtClean="0">
                <a:sym typeface="Wingdings"/>
              </a:rPr>
              <a:t>Biogeography</a:t>
            </a:r>
            <a:endParaRPr lang="en-US" sz="3200" dirty="0">
              <a:sym typeface="Wingdings"/>
            </a:endParaRPr>
          </a:p>
          <a:p>
            <a:pPr algn="l">
              <a:spcBef>
                <a:spcPts val="1000"/>
              </a:spcBef>
            </a:pPr>
            <a:r>
              <a:rPr lang="en-US" sz="3200" dirty="0" smtClean="0"/>
              <a:t>Developmental Biology</a:t>
            </a:r>
            <a:endParaRPr lang="en-US" sz="3200" dirty="0"/>
          </a:p>
        </p:txBody>
      </p:sp>
      <p:cxnSp>
        <p:nvCxnSpPr>
          <p:cNvPr id="16" name="Straight Connector 15"/>
          <p:cNvCxnSpPr/>
          <p:nvPr/>
        </p:nvCxnSpPr>
        <p:spPr>
          <a:xfrm flipH="1">
            <a:off x="1657682" y="5831304"/>
            <a:ext cx="1497262" cy="0"/>
          </a:xfrm>
          <a:prstGeom prst="line">
            <a:avLst/>
          </a:prstGeom>
          <a:ln w="50800">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flipH="1">
            <a:off x="1671051" y="5221704"/>
            <a:ext cx="1497262" cy="0"/>
          </a:xfrm>
          <a:prstGeom prst="line">
            <a:avLst/>
          </a:prstGeom>
          <a:ln w="50800">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flipH="1">
            <a:off x="1671051" y="4612104"/>
            <a:ext cx="1497262" cy="0"/>
          </a:xfrm>
          <a:prstGeom prst="line">
            <a:avLst/>
          </a:prstGeom>
          <a:ln w="50800">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flipH="1">
            <a:off x="1671051" y="3405606"/>
            <a:ext cx="1497262" cy="0"/>
          </a:xfrm>
          <a:prstGeom prst="line">
            <a:avLst/>
          </a:prstGeom>
          <a:ln w="50800">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flipH="1">
            <a:off x="1671051" y="3977104"/>
            <a:ext cx="1497262" cy="0"/>
          </a:xfrm>
          <a:prstGeom prst="line">
            <a:avLst/>
          </a:prstGeom>
          <a:ln w="50800">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flipH="1">
            <a:off x="1671051" y="2719804"/>
            <a:ext cx="1497262" cy="0"/>
          </a:xfrm>
          <a:prstGeom prst="line">
            <a:avLst/>
          </a:prstGeom>
          <a:ln w="50800">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flipH="1">
            <a:off x="1671051" y="2122904"/>
            <a:ext cx="1497262" cy="0"/>
          </a:xfrm>
          <a:prstGeom prst="line">
            <a:avLst/>
          </a:prstGeom>
          <a:ln w="50800">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flipH="1">
            <a:off x="1638964" y="1526004"/>
            <a:ext cx="1497262" cy="0"/>
          </a:xfrm>
          <a:prstGeom prst="line">
            <a:avLst/>
          </a:prstGeom>
          <a:ln w="50800">
            <a:headEnd type="arrow"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flipH="1">
            <a:off x="1638964" y="878304"/>
            <a:ext cx="1497262" cy="0"/>
          </a:xfrm>
          <a:prstGeom prst="line">
            <a:avLst/>
          </a:prstGeom>
          <a:ln w="50800">
            <a:headEnd type="arrow" w="med" len="med"/>
            <a:tailEnd type="none" w="med" len="med"/>
          </a:ln>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670587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0-#ppt_w/2"/>
                                          </p:val>
                                        </p:tav>
                                        <p:tav tm="100000">
                                          <p:val>
                                            <p:strVal val="#ppt_x"/>
                                          </p:val>
                                        </p:tav>
                                      </p:tavLst>
                                    </p:anim>
                                    <p:anim calcmode="lin" valueType="num">
                                      <p:cBhvr additive="base">
                                        <p:cTn id="44" dur="500" fill="hold"/>
                                        <p:tgtEl>
                                          <p:spTgt spid="4"/>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0-#ppt_w/2"/>
                                          </p:val>
                                        </p:tav>
                                        <p:tav tm="100000">
                                          <p:val>
                                            <p:strVal val="#ppt_x"/>
                                          </p:val>
                                        </p:tav>
                                      </p:tavLst>
                                    </p:anim>
                                    <p:anim calcmode="lin" valueType="num">
                                      <p:cBhvr additive="base">
                                        <p:cTn id="48" dur="500" fill="hold"/>
                                        <p:tgtEl>
                                          <p:spTgt spid="16"/>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0-#ppt_w/2"/>
                                          </p:val>
                                        </p:tav>
                                        <p:tav tm="100000">
                                          <p:val>
                                            <p:strVal val="#ppt_x"/>
                                          </p:val>
                                        </p:tav>
                                      </p:tavLst>
                                    </p:anim>
                                    <p:anim calcmode="lin" valueType="num">
                                      <p:cBhvr additive="base">
                                        <p:cTn id="52" dur="500" fill="hold"/>
                                        <p:tgtEl>
                                          <p:spTgt spid="17"/>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0-#ppt_w/2"/>
                                          </p:val>
                                        </p:tav>
                                        <p:tav tm="100000">
                                          <p:val>
                                            <p:strVal val="#ppt_x"/>
                                          </p:val>
                                        </p:tav>
                                      </p:tavLst>
                                    </p:anim>
                                    <p:anim calcmode="lin" valueType="num">
                                      <p:cBhvr additive="base">
                                        <p:cTn id="56" dur="500" fill="hold"/>
                                        <p:tgtEl>
                                          <p:spTgt spid="18"/>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0-#ppt_w/2"/>
                                          </p:val>
                                        </p:tav>
                                        <p:tav tm="100000">
                                          <p:val>
                                            <p:strVal val="#ppt_x"/>
                                          </p:val>
                                        </p:tav>
                                      </p:tavLst>
                                    </p:anim>
                                    <p:anim calcmode="lin" valueType="num">
                                      <p:cBhvr additive="base">
                                        <p:cTn id="60" dur="500" fill="hold"/>
                                        <p:tgtEl>
                                          <p:spTgt spid="19"/>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0-#ppt_w/2"/>
                                          </p:val>
                                        </p:tav>
                                        <p:tav tm="100000">
                                          <p:val>
                                            <p:strVal val="#ppt_x"/>
                                          </p:val>
                                        </p:tav>
                                      </p:tavLst>
                                    </p:anim>
                                    <p:anim calcmode="lin" valueType="num">
                                      <p:cBhvr additive="base">
                                        <p:cTn id="64" dur="500" fill="hold"/>
                                        <p:tgtEl>
                                          <p:spTgt spid="20"/>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0-#ppt_w/2"/>
                                          </p:val>
                                        </p:tav>
                                        <p:tav tm="100000">
                                          <p:val>
                                            <p:strVal val="#ppt_x"/>
                                          </p:val>
                                        </p:tav>
                                      </p:tavLst>
                                    </p:anim>
                                    <p:anim calcmode="lin" valueType="num">
                                      <p:cBhvr additive="base">
                                        <p:cTn id="68" dur="500" fill="hold"/>
                                        <p:tgtEl>
                                          <p:spTgt spid="21"/>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0-#ppt_w/2"/>
                                          </p:val>
                                        </p:tav>
                                        <p:tav tm="100000">
                                          <p:val>
                                            <p:strVal val="#ppt_x"/>
                                          </p:val>
                                        </p:tav>
                                      </p:tavLst>
                                    </p:anim>
                                    <p:anim calcmode="lin" valueType="num">
                                      <p:cBhvr additive="base">
                                        <p:cTn id="72" dur="500" fill="hold"/>
                                        <p:tgtEl>
                                          <p:spTgt spid="22"/>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0-#ppt_w/2"/>
                                          </p:val>
                                        </p:tav>
                                        <p:tav tm="100000">
                                          <p:val>
                                            <p:strVal val="#ppt_x"/>
                                          </p:val>
                                        </p:tav>
                                      </p:tavLst>
                                    </p:anim>
                                    <p:anim calcmode="lin" valueType="num">
                                      <p:cBhvr additive="base">
                                        <p:cTn id="76" dur="500" fill="hold"/>
                                        <p:tgtEl>
                                          <p:spTgt spid="23"/>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0-#ppt_w/2"/>
                                          </p:val>
                                        </p:tav>
                                        <p:tav tm="100000">
                                          <p:val>
                                            <p:strVal val="#ppt_x"/>
                                          </p:val>
                                        </p:tav>
                                      </p:tavLst>
                                    </p:anim>
                                    <p:anim calcmode="lin" valueType="num">
                                      <p:cBhvr additive="base">
                                        <p:cTn id="80"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1" y="493183"/>
            <a:ext cx="8635999" cy="673100"/>
          </a:xfrm>
        </p:spPr>
        <p:txBody>
          <a:bodyPr>
            <a:normAutofit fontScale="90000"/>
          </a:bodyPr>
          <a:lstStyle/>
          <a:p>
            <a:pPr algn="ctr"/>
            <a:r>
              <a:rPr lang="en-US" b="1" dirty="0" smtClean="0">
                <a:latin typeface="Calibri"/>
                <a:cs typeface="Calibri"/>
              </a:rPr>
              <a:t>The Two-Track Problem</a:t>
            </a:r>
            <a:endParaRPr lang="en-US" b="1" dirty="0">
              <a:latin typeface="Calibri"/>
              <a:cs typeface="Calibri"/>
            </a:endParaRPr>
          </a:p>
        </p:txBody>
      </p:sp>
      <p:pic>
        <p:nvPicPr>
          <p:cNvPr id="3" name="Picture 2" descr="eeo_table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87500"/>
            <a:ext cx="9144000" cy="3679193"/>
          </a:xfrm>
          <a:prstGeom prst="rect">
            <a:avLst/>
          </a:prstGeom>
        </p:spPr>
      </p:pic>
      <p:sp>
        <p:nvSpPr>
          <p:cNvPr id="4" name="TextBox 3"/>
          <p:cNvSpPr txBox="1"/>
          <p:nvPr/>
        </p:nvSpPr>
        <p:spPr>
          <a:xfrm>
            <a:off x="5004887" y="5909789"/>
            <a:ext cx="3980379" cy="830997"/>
          </a:xfrm>
          <a:prstGeom prst="rect">
            <a:avLst/>
          </a:prstGeom>
          <a:noFill/>
        </p:spPr>
        <p:txBody>
          <a:bodyPr wrap="square" rtlCol="0">
            <a:spAutoFit/>
          </a:bodyPr>
          <a:lstStyle/>
          <a:p>
            <a:pPr algn="l"/>
            <a:r>
              <a:rPr lang="en-US" dirty="0" smtClean="0">
                <a:latin typeface="Calibri"/>
                <a:cs typeface="Calibri"/>
              </a:rPr>
              <a:t>From: White et al. 2013. Integrative Cases for Teaching Evolution, </a:t>
            </a:r>
            <a:r>
              <a:rPr lang="en-US" i="1" dirty="0">
                <a:latin typeface="Calibri"/>
                <a:cs typeface="Calibri"/>
              </a:rPr>
              <a:t>Evolution: Education and </a:t>
            </a:r>
            <a:r>
              <a:rPr lang="en-US" i="1" dirty="0" smtClean="0">
                <a:latin typeface="Calibri"/>
                <a:cs typeface="Calibri"/>
              </a:rPr>
              <a:t>Outreach</a:t>
            </a:r>
            <a:r>
              <a:rPr lang="en-US" dirty="0" smtClean="0">
                <a:latin typeface="Calibri"/>
                <a:cs typeface="Calibri"/>
              </a:rPr>
              <a:t> </a:t>
            </a:r>
            <a:r>
              <a:rPr lang="en-US" dirty="0">
                <a:latin typeface="Calibri"/>
                <a:cs typeface="Calibri"/>
              </a:rPr>
              <a:t>6:17 </a:t>
            </a:r>
          </a:p>
        </p:txBody>
      </p:sp>
      <p:cxnSp>
        <p:nvCxnSpPr>
          <p:cNvPr id="6" name="Straight Connector 5"/>
          <p:cNvCxnSpPr/>
          <p:nvPr/>
        </p:nvCxnSpPr>
        <p:spPr>
          <a:xfrm>
            <a:off x="4368800" y="1930400"/>
            <a:ext cx="0" cy="30734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5226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705102" y="3009900"/>
            <a:ext cx="6477000" cy="762002"/>
          </a:xfrm>
        </p:spPr>
        <p:txBody>
          <a:bodyPr/>
          <a:lstStyle/>
          <a:p>
            <a:r>
              <a:rPr lang="en-US" dirty="0" smtClean="0"/>
              <a:t>Trait Evolution</a:t>
            </a:r>
            <a:endParaRPr lang="en-US" dirty="0"/>
          </a:p>
        </p:txBody>
      </p:sp>
      <p:sp>
        <p:nvSpPr>
          <p:cNvPr id="4" name="Content Placeholder 2"/>
          <p:cNvSpPr>
            <a:spLocks noGrp="1"/>
          </p:cNvSpPr>
          <p:nvPr>
            <p:ph idx="1"/>
          </p:nvPr>
        </p:nvSpPr>
        <p:spPr>
          <a:xfrm>
            <a:off x="1295400" y="533400"/>
            <a:ext cx="2819400" cy="457200"/>
          </a:xfrm>
          <a:ln>
            <a:solidFill>
              <a:srgbClr val="000000"/>
            </a:solidFill>
          </a:ln>
        </p:spPr>
        <p:txBody>
          <a:bodyPr>
            <a:noAutofit/>
          </a:bodyPr>
          <a:lstStyle/>
          <a:p>
            <a:pPr marL="0" indent="0" algn="ctr">
              <a:buNone/>
            </a:pPr>
            <a:r>
              <a:rPr lang="en-US" sz="2500" dirty="0" smtClean="0"/>
              <a:t>Genetic Mutation</a:t>
            </a:r>
            <a:endParaRPr lang="en-US" sz="2500" dirty="0"/>
          </a:p>
        </p:txBody>
      </p:sp>
      <p:sp>
        <p:nvSpPr>
          <p:cNvPr id="5" name="Content Placeholder 2"/>
          <p:cNvSpPr txBox="1">
            <a:spLocks/>
          </p:cNvSpPr>
          <p:nvPr/>
        </p:nvSpPr>
        <p:spPr>
          <a:xfrm>
            <a:off x="1295400" y="1371600"/>
            <a:ext cx="2819400" cy="457200"/>
          </a:xfrm>
          <a:prstGeom prst="rect">
            <a:avLst/>
          </a:prstGeom>
          <a:ln>
            <a:solidFill>
              <a:srgbClr val="00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500" dirty="0" smtClean="0"/>
              <a:t>Protein Function</a:t>
            </a:r>
            <a:endParaRPr lang="en-US" sz="2500" dirty="0"/>
          </a:p>
        </p:txBody>
      </p:sp>
      <p:sp>
        <p:nvSpPr>
          <p:cNvPr id="6" name="Content Placeholder 2"/>
          <p:cNvSpPr txBox="1">
            <a:spLocks/>
          </p:cNvSpPr>
          <p:nvPr/>
        </p:nvSpPr>
        <p:spPr>
          <a:xfrm>
            <a:off x="1295400" y="2209800"/>
            <a:ext cx="2819400" cy="914400"/>
          </a:xfrm>
          <a:prstGeom prst="rect">
            <a:avLst/>
          </a:prstGeom>
          <a:ln>
            <a:solidFill>
              <a:srgbClr val="00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500" dirty="0" smtClean="0"/>
              <a:t>Sub-Cellular Biological Processes</a:t>
            </a:r>
            <a:endParaRPr lang="en-US" sz="2500" dirty="0"/>
          </a:p>
        </p:txBody>
      </p:sp>
      <p:sp>
        <p:nvSpPr>
          <p:cNvPr id="7" name="Content Placeholder 2"/>
          <p:cNvSpPr txBox="1">
            <a:spLocks/>
          </p:cNvSpPr>
          <p:nvPr/>
        </p:nvSpPr>
        <p:spPr>
          <a:xfrm>
            <a:off x="1295400" y="3505200"/>
            <a:ext cx="2819400" cy="457200"/>
          </a:xfrm>
          <a:prstGeom prst="rect">
            <a:avLst/>
          </a:prstGeom>
          <a:ln>
            <a:solidFill>
              <a:srgbClr val="00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500" dirty="0" smtClean="0"/>
              <a:t>Novel Phenotype</a:t>
            </a:r>
            <a:endParaRPr lang="en-US" sz="2500" dirty="0"/>
          </a:p>
        </p:txBody>
      </p:sp>
      <p:sp>
        <p:nvSpPr>
          <p:cNvPr id="8" name="Content Placeholder 2"/>
          <p:cNvSpPr txBox="1">
            <a:spLocks/>
          </p:cNvSpPr>
          <p:nvPr/>
        </p:nvSpPr>
        <p:spPr>
          <a:xfrm>
            <a:off x="1295400" y="4343400"/>
            <a:ext cx="2819400" cy="457200"/>
          </a:xfrm>
          <a:prstGeom prst="rect">
            <a:avLst/>
          </a:prstGeom>
          <a:ln>
            <a:solidFill>
              <a:srgbClr val="00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500" dirty="0" smtClean="0"/>
              <a:t>Selection!</a:t>
            </a:r>
            <a:endParaRPr lang="en-US" sz="2500" dirty="0"/>
          </a:p>
        </p:txBody>
      </p:sp>
      <p:sp>
        <p:nvSpPr>
          <p:cNvPr id="9" name="Content Placeholder 2"/>
          <p:cNvSpPr txBox="1">
            <a:spLocks/>
          </p:cNvSpPr>
          <p:nvPr/>
        </p:nvSpPr>
        <p:spPr>
          <a:xfrm>
            <a:off x="1295400" y="5181600"/>
            <a:ext cx="2819400" cy="1219200"/>
          </a:xfrm>
          <a:prstGeom prst="rect">
            <a:avLst/>
          </a:prstGeom>
          <a:ln>
            <a:solidFill>
              <a:srgbClr val="00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500" dirty="0" smtClean="0"/>
              <a:t>Population/ Community Consequences</a:t>
            </a:r>
            <a:endParaRPr lang="en-US" sz="2500" dirty="0"/>
          </a:p>
        </p:txBody>
      </p:sp>
      <p:cxnSp>
        <p:nvCxnSpPr>
          <p:cNvPr id="11" name="Straight Arrow Connector 10"/>
          <p:cNvCxnSpPr/>
          <p:nvPr/>
        </p:nvCxnSpPr>
        <p:spPr>
          <a:xfrm>
            <a:off x="2667000" y="990600"/>
            <a:ext cx="0" cy="3048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2667000" y="1828800"/>
            <a:ext cx="0" cy="3048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667000" y="3124200"/>
            <a:ext cx="0" cy="3048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667000" y="3962400"/>
            <a:ext cx="0" cy="3048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667000" y="4800600"/>
            <a:ext cx="0" cy="3048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Right Brace 15"/>
          <p:cNvSpPr/>
          <p:nvPr/>
        </p:nvSpPr>
        <p:spPr>
          <a:xfrm>
            <a:off x="4191000" y="457200"/>
            <a:ext cx="838200" cy="6019800"/>
          </a:xfrm>
          <a:prstGeom prst="rightBrace">
            <a:avLst>
              <a:gd name="adj1" fmla="val 21591"/>
              <a:gd name="adj2" fmla="val 50000"/>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Content Placeholder 2"/>
          <p:cNvSpPr txBox="1">
            <a:spLocks/>
          </p:cNvSpPr>
          <p:nvPr/>
        </p:nvSpPr>
        <p:spPr>
          <a:xfrm>
            <a:off x="4724400" y="3048000"/>
            <a:ext cx="4191000" cy="76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b="1" dirty="0" smtClean="0"/>
              <a:t>EVOLUTION</a:t>
            </a:r>
            <a:endParaRPr lang="en-US" sz="4400" b="1" dirty="0">
              <a:solidFill>
                <a:schemeClr val="bg1"/>
              </a:solidFill>
            </a:endParaRPr>
          </a:p>
        </p:txBody>
      </p:sp>
      <p:pic>
        <p:nvPicPr>
          <p:cNvPr id="18" name="Picture 17" descr="short115p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5295" y="311485"/>
            <a:ext cx="3850105" cy="983915"/>
          </a:xfrm>
          <a:prstGeom prst="rect">
            <a:avLst/>
          </a:prstGeom>
        </p:spPr>
      </p:pic>
    </p:spTree>
    <p:extLst>
      <p:ext uri="{BB962C8B-B14F-4D97-AF65-F5344CB8AC3E}">
        <p14:creationId xmlns:p14="http://schemas.microsoft.com/office/powerpoint/2010/main" val="1571460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animBg="1"/>
      <p:bldP spid="6" grpId="0" animBg="1"/>
      <p:bldP spid="7" grpId="0" animBg="1"/>
      <p:bldP spid="8" grpId="0" animBg="1"/>
      <p:bldP spid="9" grpId="0" animBg="1"/>
      <p:bldP spid="16"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705102" y="3009900"/>
            <a:ext cx="6477000" cy="762002"/>
          </a:xfrm>
        </p:spPr>
        <p:txBody>
          <a:bodyPr/>
          <a:lstStyle/>
          <a:p>
            <a:r>
              <a:rPr lang="en-US" dirty="0" smtClean="0"/>
              <a:t>Trait Evolution</a:t>
            </a:r>
            <a:endParaRPr lang="en-US" dirty="0"/>
          </a:p>
        </p:txBody>
      </p:sp>
      <p:sp>
        <p:nvSpPr>
          <p:cNvPr id="4" name="Content Placeholder 2"/>
          <p:cNvSpPr>
            <a:spLocks noGrp="1"/>
          </p:cNvSpPr>
          <p:nvPr>
            <p:ph idx="1"/>
          </p:nvPr>
        </p:nvSpPr>
        <p:spPr>
          <a:xfrm>
            <a:off x="1295400" y="533400"/>
            <a:ext cx="2819400" cy="457200"/>
          </a:xfrm>
          <a:ln>
            <a:solidFill>
              <a:srgbClr val="000000"/>
            </a:solidFill>
          </a:ln>
        </p:spPr>
        <p:txBody>
          <a:bodyPr>
            <a:noAutofit/>
          </a:bodyPr>
          <a:lstStyle/>
          <a:p>
            <a:pPr marL="0" indent="0" algn="ctr">
              <a:buNone/>
            </a:pPr>
            <a:r>
              <a:rPr lang="en-US" sz="2500" dirty="0" smtClean="0"/>
              <a:t>Genetic Mutation</a:t>
            </a:r>
            <a:endParaRPr lang="en-US" sz="2500" dirty="0"/>
          </a:p>
        </p:txBody>
      </p:sp>
      <p:sp>
        <p:nvSpPr>
          <p:cNvPr id="7" name="Content Placeholder 2"/>
          <p:cNvSpPr txBox="1">
            <a:spLocks/>
          </p:cNvSpPr>
          <p:nvPr/>
        </p:nvSpPr>
        <p:spPr>
          <a:xfrm>
            <a:off x="1295400" y="3505200"/>
            <a:ext cx="2819400" cy="457200"/>
          </a:xfrm>
          <a:prstGeom prst="rect">
            <a:avLst/>
          </a:prstGeom>
          <a:ln>
            <a:solidFill>
              <a:srgbClr val="00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500" dirty="0" smtClean="0"/>
              <a:t>Novel Phenotype</a:t>
            </a:r>
            <a:endParaRPr lang="en-US" sz="2500" dirty="0"/>
          </a:p>
        </p:txBody>
      </p:sp>
      <p:sp>
        <p:nvSpPr>
          <p:cNvPr id="8" name="Content Placeholder 2"/>
          <p:cNvSpPr txBox="1">
            <a:spLocks/>
          </p:cNvSpPr>
          <p:nvPr/>
        </p:nvSpPr>
        <p:spPr>
          <a:xfrm>
            <a:off x="1295400" y="4343400"/>
            <a:ext cx="2819400" cy="457200"/>
          </a:xfrm>
          <a:prstGeom prst="rect">
            <a:avLst/>
          </a:prstGeom>
          <a:ln>
            <a:solidFill>
              <a:srgbClr val="00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500" dirty="0" smtClean="0"/>
              <a:t>Selection!</a:t>
            </a:r>
            <a:endParaRPr lang="en-US" sz="2500" dirty="0"/>
          </a:p>
        </p:txBody>
      </p:sp>
      <p:sp>
        <p:nvSpPr>
          <p:cNvPr id="9" name="Content Placeholder 2"/>
          <p:cNvSpPr txBox="1">
            <a:spLocks/>
          </p:cNvSpPr>
          <p:nvPr/>
        </p:nvSpPr>
        <p:spPr>
          <a:xfrm>
            <a:off x="1295400" y="5181600"/>
            <a:ext cx="2819400" cy="1219200"/>
          </a:xfrm>
          <a:prstGeom prst="rect">
            <a:avLst/>
          </a:prstGeom>
          <a:ln>
            <a:solidFill>
              <a:srgbClr val="00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500" dirty="0" smtClean="0"/>
              <a:t>Population/ Community Consequences</a:t>
            </a:r>
            <a:endParaRPr lang="en-US" sz="2500" dirty="0"/>
          </a:p>
        </p:txBody>
      </p:sp>
      <p:cxnSp>
        <p:nvCxnSpPr>
          <p:cNvPr id="11" name="Straight Arrow Connector 10"/>
          <p:cNvCxnSpPr/>
          <p:nvPr/>
        </p:nvCxnSpPr>
        <p:spPr>
          <a:xfrm>
            <a:off x="2667000" y="990600"/>
            <a:ext cx="0" cy="3048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667000" y="3124200"/>
            <a:ext cx="0" cy="3048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667000" y="3962400"/>
            <a:ext cx="0" cy="3048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667000" y="4800600"/>
            <a:ext cx="0" cy="3048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Right Brace 15"/>
          <p:cNvSpPr/>
          <p:nvPr/>
        </p:nvSpPr>
        <p:spPr>
          <a:xfrm>
            <a:off x="4191000" y="457200"/>
            <a:ext cx="838200" cy="6019800"/>
          </a:xfrm>
          <a:prstGeom prst="rightBrace">
            <a:avLst>
              <a:gd name="adj1" fmla="val 21591"/>
              <a:gd name="adj2" fmla="val 50000"/>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Content Placeholder 2"/>
          <p:cNvSpPr txBox="1">
            <a:spLocks/>
          </p:cNvSpPr>
          <p:nvPr/>
        </p:nvSpPr>
        <p:spPr>
          <a:xfrm>
            <a:off x="4724400" y="3048000"/>
            <a:ext cx="4191000" cy="76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b="1" dirty="0" smtClean="0"/>
              <a:t>EVOLUTION</a:t>
            </a:r>
            <a:endParaRPr lang="en-US" sz="4400" b="1" dirty="0">
              <a:solidFill>
                <a:schemeClr val="bg1"/>
              </a:solidFill>
            </a:endParaRPr>
          </a:p>
        </p:txBody>
      </p:sp>
      <p:pic>
        <p:nvPicPr>
          <p:cNvPr id="18" name="Picture 17" descr="short115p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5295" y="311485"/>
            <a:ext cx="3850105" cy="983915"/>
          </a:xfrm>
          <a:prstGeom prst="rect">
            <a:avLst/>
          </a:prstGeom>
        </p:spPr>
      </p:pic>
      <p:cxnSp>
        <p:nvCxnSpPr>
          <p:cNvPr id="19" name="Straight Arrow Connector 18"/>
          <p:cNvCxnSpPr/>
          <p:nvPr/>
        </p:nvCxnSpPr>
        <p:spPr>
          <a:xfrm>
            <a:off x="2667000" y="1295400"/>
            <a:ext cx="0" cy="57617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667000" y="1871579"/>
            <a:ext cx="0" cy="57617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2667000" y="2447758"/>
            <a:ext cx="0" cy="67644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Content Placeholder 2"/>
          <p:cNvSpPr txBox="1">
            <a:spLocks/>
          </p:cNvSpPr>
          <p:nvPr/>
        </p:nvSpPr>
        <p:spPr>
          <a:xfrm>
            <a:off x="1295400" y="1371600"/>
            <a:ext cx="2819400" cy="457200"/>
          </a:xfrm>
          <a:prstGeom prst="rect">
            <a:avLst/>
          </a:prstGeom>
          <a:solidFill>
            <a:schemeClr val="bg1"/>
          </a:solidFill>
          <a:ln>
            <a:solidFill>
              <a:srgbClr val="00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500" dirty="0" smtClean="0"/>
              <a:t>Protein Function</a:t>
            </a:r>
            <a:endParaRPr lang="en-US" sz="2500" dirty="0"/>
          </a:p>
        </p:txBody>
      </p:sp>
      <p:sp>
        <p:nvSpPr>
          <p:cNvPr id="23" name="Content Placeholder 2"/>
          <p:cNvSpPr txBox="1">
            <a:spLocks/>
          </p:cNvSpPr>
          <p:nvPr/>
        </p:nvSpPr>
        <p:spPr>
          <a:xfrm>
            <a:off x="1295400" y="2209800"/>
            <a:ext cx="2819400" cy="914400"/>
          </a:xfrm>
          <a:prstGeom prst="rect">
            <a:avLst/>
          </a:prstGeom>
          <a:solidFill>
            <a:schemeClr val="bg1"/>
          </a:solidFill>
          <a:ln>
            <a:solidFill>
              <a:srgbClr val="00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500" dirty="0" smtClean="0"/>
              <a:t>Sub-Cellular Biological Processes</a:t>
            </a:r>
            <a:endParaRPr lang="en-US" sz="2500" dirty="0"/>
          </a:p>
        </p:txBody>
      </p:sp>
      <p:cxnSp>
        <p:nvCxnSpPr>
          <p:cNvPr id="24" name="Straight Arrow Connector 23"/>
          <p:cNvCxnSpPr/>
          <p:nvPr/>
        </p:nvCxnSpPr>
        <p:spPr>
          <a:xfrm>
            <a:off x="2667000" y="1828800"/>
            <a:ext cx="0" cy="3048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8043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idx="4294967295"/>
          </p:nvPr>
        </p:nvSpPr>
        <p:spPr>
          <a:xfrm>
            <a:off x="685800" y="2286000"/>
            <a:ext cx="7772400" cy="1143000"/>
          </a:xfrm>
        </p:spPr>
        <p:txBody>
          <a:bodyPr/>
          <a:lstStyle/>
          <a:p>
            <a:pPr algn="ctr"/>
            <a:r>
              <a:rPr lang="en-US" dirty="0" smtClean="0"/>
              <a:t>What is a protein?</a:t>
            </a:r>
            <a:endParaRPr lang="en-US" dirty="0" smtClean="0">
              <a:solidFill>
                <a:schemeClr val="tx1"/>
              </a:solidFill>
            </a:endParaRPr>
          </a:p>
        </p:txBody>
      </p:sp>
      <p:sp>
        <p:nvSpPr>
          <p:cNvPr id="49155" name="Rectangle 3"/>
          <p:cNvSpPr>
            <a:spLocks noGrp="1" noChangeArrowheads="1"/>
          </p:cNvSpPr>
          <p:nvPr>
            <p:ph type="subTitle" idx="4294967295"/>
          </p:nvPr>
        </p:nvSpPr>
        <p:spPr>
          <a:xfrm>
            <a:off x="1371600" y="3886200"/>
            <a:ext cx="6400800" cy="1752600"/>
          </a:xfrm>
        </p:spPr>
        <p:txBody>
          <a:bodyPr/>
          <a:lstStyle/>
          <a:p>
            <a:pPr marL="0" indent="0" algn="ctr">
              <a:buFont typeface="Monotype Sorts" pitchFamily="-107" charset="2"/>
              <a:buNone/>
            </a:pPr>
            <a:r>
              <a:rPr lang="en-US" dirty="0" smtClean="0"/>
              <a:t>Draw a picture.</a:t>
            </a:r>
          </a:p>
          <a:p>
            <a:pPr marL="0" indent="0" algn="ctr">
              <a:buFont typeface="Monotype Sorts" pitchFamily="-107" charset="2"/>
              <a:buNone/>
            </a:pPr>
            <a:r>
              <a:rPr lang="en-US" dirty="0" smtClean="0"/>
              <a:t>What does this protein do?</a:t>
            </a:r>
          </a:p>
        </p:txBody>
      </p:sp>
    </p:spTree>
    <p:extLst>
      <p:ext uri="{BB962C8B-B14F-4D97-AF65-F5344CB8AC3E}">
        <p14:creationId xmlns:p14="http://schemas.microsoft.com/office/powerpoint/2010/main" val="5003706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84150" y="103187"/>
            <a:ext cx="7073900" cy="1143000"/>
          </a:xfrm>
        </p:spPr>
        <p:txBody>
          <a:bodyPr/>
          <a:lstStyle/>
          <a:p>
            <a:r>
              <a:rPr lang="en-US" dirty="0" smtClean="0"/>
              <a:t>What is a protein?</a:t>
            </a:r>
            <a:endParaRPr lang="en-US" dirty="0"/>
          </a:p>
        </p:txBody>
      </p:sp>
      <p:sp>
        <p:nvSpPr>
          <p:cNvPr id="17418" name="TextBox 10"/>
          <p:cNvSpPr txBox="1">
            <a:spLocks noChangeArrowheads="1"/>
          </p:cNvSpPr>
          <p:nvPr/>
        </p:nvSpPr>
        <p:spPr bwMode="auto">
          <a:xfrm>
            <a:off x="1489075" y="1005794"/>
            <a:ext cx="5542829" cy="400110"/>
          </a:xfrm>
          <a:prstGeom prst="rect">
            <a:avLst/>
          </a:prstGeom>
          <a:noFill/>
          <a:ln w="9525">
            <a:noFill/>
            <a:miter lim="800000"/>
            <a:headEnd/>
            <a:tailEnd/>
          </a:ln>
        </p:spPr>
        <p:txBody>
          <a:bodyPr wrap="none">
            <a:prstTxWarp prst="textNoShape">
              <a:avLst/>
            </a:prstTxWarp>
            <a:spAutoFit/>
          </a:bodyPr>
          <a:lstStyle/>
          <a:p>
            <a:r>
              <a:rPr lang="en-US" sz="2000" dirty="0" smtClean="0"/>
              <a:t>Draw a picture. What </a:t>
            </a:r>
            <a:r>
              <a:rPr lang="en-US" sz="2000" dirty="0"/>
              <a:t>does</a:t>
            </a:r>
            <a:r>
              <a:rPr lang="en-US" sz="2000" dirty="0" smtClean="0"/>
              <a:t> this protein do</a:t>
            </a:r>
            <a:r>
              <a:rPr lang="en-US" sz="2000" dirty="0"/>
              <a:t>?</a:t>
            </a:r>
          </a:p>
        </p:txBody>
      </p:sp>
      <p:sp>
        <p:nvSpPr>
          <p:cNvPr id="16" name="TextBox 15"/>
          <p:cNvSpPr txBox="1"/>
          <p:nvPr/>
        </p:nvSpPr>
        <p:spPr>
          <a:xfrm>
            <a:off x="184150" y="1893526"/>
            <a:ext cx="3873721" cy="1600438"/>
          </a:xfrm>
          <a:prstGeom prst="rect">
            <a:avLst/>
          </a:prstGeom>
          <a:noFill/>
        </p:spPr>
        <p:txBody>
          <a:bodyPr wrap="square" rtlCol="0">
            <a:spAutoFit/>
          </a:bodyPr>
          <a:lstStyle/>
          <a:p>
            <a:pPr algn="l"/>
            <a:r>
              <a:rPr lang="en-US" dirty="0" smtClean="0"/>
              <a:t>Student “A”</a:t>
            </a:r>
          </a:p>
          <a:p>
            <a:pPr algn="l"/>
            <a:r>
              <a:rPr lang="en-US" sz="1600" dirty="0" smtClean="0"/>
              <a:t>“A protein is a substance that is made up of amino acids. DNA is a protein. Proteins are containers for genetic information to be stored in. This protein houses material that determines hair color.”</a:t>
            </a:r>
            <a:endParaRPr lang="en-US" sz="1600" dirty="0"/>
          </a:p>
        </p:txBody>
      </p:sp>
      <p:sp>
        <p:nvSpPr>
          <p:cNvPr id="17" name="TextBox 16"/>
          <p:cNvSpPr txBox="1"/>
          <p:nvPr/>
        </p:nvSpPr>
        <p:spPr>
          <a:xfrm>
            <a:off x="184150" y="4213509"/>
            <a:ext cx="3873721" cy="1846659"/>
          </a:xfrm>
          <a:prstGeom prst="rect">
            <a:avLst/>
          </a:prstGeom>
          <a:noFill/>
        </p:spPr>
        <p:txBody>
          <a:bodyPr wrap="square" rtlCol="0">
            <a:spAutoFit/>
          </a:bodyPr>
          <a:lstStyle/>
          <a:p>
            <a:pPr algn="l"/>
            <a:r>
              <a:rPr lang="en-US" dirty="0" smtClean="0"/>
              <a:t>Student “B”</a:t>
            </a:r>
          </a:p>
          <a:p>
            <a:pPr algn="l"/>
            <a:r>
              <a:rPr lang="en-US" sz="1600" dirty="0" smtClean="0"/>
              <a:t>“A protein is a very important concept in cellular growth. I couldn’t, for the life of me, draw you one right now but hopefully I will be able to soon because I honestly have no idea where to even begin. (Added later) A protein is a chain of amino acids.”</a:t>
            </a:r>
            <a:endParaRPr lang="en-US" sz="1600" dirty="0"/>
          </a:p>
        </p:txBody>
      </p:sp>
      <p:pic>
        <p:nvPicPr>
          <p:cNvPr id="9" name="Picture 8" descr="protein1.tiff"/>
          <p:cNvPicPr>
            <a:picLocks noChangeAspect="1"/>
          </p:cNvPicPr>
          <p:nvPr/>
        </p:nvPicPr>
        <p:blipFill>
          <a:blip r:embed="rId2"/>
          <a:stretch>
            <a:fillRect/>
          </a:stretch>
        </p:blipFill>
        <p:spPr>
          <a:xfrm>
            <a:off x="4087413" y="4213509"/>
            <a:ext cx="4791030" cy="1454702"/>
          </a:xfrm>
          <a:prstGeom prst="rect">
            <a:avLst/>
          </a:prstGeom>
          <a:ln>
            <a:solidFill>
              <a:schemeClr val="bg1"/>
            </a:solidFill>
          </a:ln>
        </p:spPr>
      </p:pic>
      <p:pic>
        <p:nvPicPr>
          <p:cNvPr id="10" name="Picture 9" descr="protein3.tiff"/>
          <p:cNvPicPr>
            <a:picLocks noChangeAspect="1"/>
          </p:cNvPicPr>
          <p:nvPr/>
        </p:nvPicPr>
        <p:blipFill>
          <a:blip r:embed="rId3"/>
          <a:stretch>
            <a:fillRect/>
          </a:stretch>
        </p:blipFill>
        <p:spPr>
          <a:xfrm>
            <a:off x="4087413" y="1882647"/>
            <a:ext cx="4709408" cy="1732051"/>
          </a:xfrm>
          <a:prstGeom prst="rect">
            <a:avLst/>
          </a:prstGeom>
        </p:spPr>
      </p:pic>
    </p:spTree>
    <p:extLst>
      <p:ext uri="{BB962C8B-B14F-4D97-AF65-F5344CB8AC3E}">
        <p14:creationId xmlns:p14="http://schemas.microsoft.com/office/powerpoint/2010/main" val="40287222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84150" y="103187"/>
            <a:ext cx="7073900" cy="1143000"/>
          </a:xfrm>
        </p:spPr>
        <p:txBody>
          <a:bodyPr/>
          <a:lstStyle/>
          <a:p>
            <a:r>
              <a:rPr lang="en-US" dirty="0" smtClean="0"/>
              <a:t>What is a protein?</a:t>
            </a:r>
            <a:endParaRPr lang="en-US" dirty="0"/>
          </a:p>
        </p:txBody>
      </p:sp>
      <p:sp>
        <p:nvSpPr>
          <p:cNvPr id="17418" name="TextBox 10"/>
          <p:cNvSpPr txBox="1">
            <a:spLocks noChangeArrowheads="1"/>
          </p:cNvSpPr>
          <p:nvPr/>
        </p:nvSpPr>
        <p:spPr bwMode="auto">
          <a:xfrm>
            <a:off x="1489075" y="1005794"/>
            <a:ext cx="5542829" cy="400110"/>
          </a:xfrm>
          <a:prstGeom prst="rect">
            <a:avLst/>
          </a:prstGeom>
          <a:noFill/>
          <a:ln w="9525">
            <a:noFill/>
            <a:miter lim="800000"/>
            <a:headEnd/>
            <a:tailEnd/>
          </a:ln>
        </p:spPr>
        <p:txBody>
          <a:bodyPr wrap="none">
            <a:prstTxWarp prst="textNoShape">
              <a:avLst/>
            </a:prstTxWarp>
            <a:spAutoFit/>
          </a:bodyPr>
          <a:lstStyle/>
          <a:p>
            <a:r>
              <a:rPr lang="en-US" sz="2000" dirty="0" smtClean="0"/>
              <a:t>Draw a picture. What </a:t>
            </a:r>
            <a:r>
              <a:rPr lang="en-US" sz="2000" dirty="0"/>
              <a:t>does</a:t>
            </a:r>
            <a:r>
              <a:rPr lang="en-US" sz="2000" dirty="0" smtClean="0"/>
              <a:t> this protein do</a:t>
            </a:r>
            <a:r>
              <a:rPr lang="en-US" sz="2000" dirty="0"/>
              <a:t>?</a:t>
            </a:r>
          </a:p>
        </p:txBody>
      </p:sp>
      <p:sp>
        <p:nvSpPr>
          <p:cNvPr id="12" name="TextBox 11"/>
          <p:cNvSpPr txBox="1"/>
          <p:nvPr/>
        </p:nvSpPr>
        <p:spPr>
          <a:xfrm>
            <a:off x="370465" y="3092450"/>
            <a:ext cx="7843814" cy="461665"/>
          </a:xfrm>
          <a:prstGeom prst="rect">
            <a:avLst/>
          </a:prstGeom>
          <a:noFill/>
        </p:spPr>
        <p:txBody>
          <a:bodyPr wrap="none" rtlCol="0">
            <a:spAutoFit/>
          </a:bodyPr>
          <a:lstStyle/>
          <a:p>
            <a:r>
              <a:rPr lang="en-US" sz="2400" dirty="0" smtClean="0"/>
              <a:t>Students have very crude mental models of proteins</a:t>
            </a:r>
            <a:endParaRPr lang="en-US" sz="2400" dirty="0"/>
          </a:p>
        </p:txBody>
      </p:sp>
    </p:spTree>
    <p:extLst>
      <p:ext uri="{BB962C8B-B14F-4D97-AF65-F5344CB8AC3E}">
        <p14:creationId xmlns:p14="http://schemas.microsoft.com/office/powerpoint/2010/main" val="13393781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Introductions</a:t>
            </a:r>
            <a:endParaRPr lang="en-US" b="1" dirty="0"/>
          </a:p>
        </p:txBody>
      </p:sp>
      <p:sp>
        <p:nvSpPr>
          <p:cNvPr id="3" name="Content Placeholder 2"/>
          <p:cNvSpPr>
            <a:spLocks noGrp="1"/>
          </p:cNvSpPr>
          <p:nvPr>
            <p:ph idx="1"/>
          </p:nvPr>
        </p:nvSpPr>
        <p:spPr/>
        <p:txBody>
          <a:bodyPr/>
          <a:lstStyle/>
          <a:p>
            <a:r>
              <a:rPr lang="en-US" dirty="0" smtClean="0"/>
              <a:t>Name</a:t>
            </a:r>
          </a:p>
          <a:p>
            <a:r>
              <a:rPr lang="en-US" dirty="0"/>
              <a:t>W</a:t>
            </a:r>
            <a:r>
              <a:rPr lang="en-US" dirty="0" smtClean="0"/>
              <a:t>here you’re from</a:t>
            </a:r>
          </a:p>
          <a:p>
            <a:r>
              <a:rPr lang="en-US" dirty="0" smtClean="0"/>
              <a:t>What your teaching (level/content area)</a:t>
            </a:r>
          </a:p>
          <a:p>
            <a:r>
              <a:rPr lang="en-US" dirty="0" smtClean="0"/>
              <a:t>What session(s) you attended earlier</a:t>
            </a:r>
          </a:p>
        </p:txBody>
      </p:sp>
      <p:sp>
        <p:nvSpPr>
          <p:cNvPr id="4" name="TextBox 3"/>
          <p:cNvSpPr txBox="1"/>
          <p:nvPr/>
        </p:nvSpPr>
        <p:spPr>
          <a:xfrm>
            <a:off x="9525" y="0"/>
            <a:ext cx="228600" cy="338554"/>
          </a:xfrm>
          <a:prstGeom prst="rect">
            <a:avLst/>
          </a:prstGeom>
          <a:noFill/>
        </p:spPr>
        <p:txBody>
          <a:bodyPr wrap="square" rtlCol="0">
            <a:spAutoFit/>
          </a:bodyPr>
          <a:lstStyle/>
          <a:p>
            <a:r>
              <a:rPr lang="en-US" smtClean="0"/>
              <a:t>A</a:t>
            </a:r>
            <a:endParaRPr lang="en-US"/>
          </a:p>
        </p:txBody>
      </p:sp>
    </p:spTree>
    <p:extLst>
      <p:ext uri="{BB962C8B-B14F-4D97-AF65-F5344CB8AC3E}">
        <p14:creationId xmlns:p14="http://schemas.microsoft.com/office/powerpoint/2010/main" val="29912275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705102" y="3009900"/>
            <a:ext cx="6477000" cy="762002"/>
          </a:xfrm>
        </p:spPr>
        <p:txBody>
          <a:bodyPr/>
          <a:lstStyle/>
          <a:p>
            <a:r>
              <a:rPr lang="en-US" dirty="0" smtClean="0"/>
              <a:t>Trait Evolution</a:t>
            </a:r>
            <a:endParaRPr lang="en-US" dirty="0"/>
          </a:p>
        </p:txBody>
      </p:sp>
      <p:sp>
        <p:nvSpPr>
          <p:cNvPr id="4" name="Content Placeholder 2"/>
          <p:cNvSpPr>
            <a:spLocks noGrp="1"/>
          </p:cNvSpPr>
          <p:nvPr>
            <p:ph idx="1"/>
          </p:nvPr>
        </p:nvSpPr>
        <p:spPr>
          <a:xfrm>
            <a:off x="1295400" y="533400"/>
            <a:ext cx="2819400" cy="457200"/>
          </a:xfrm>
          <a:ln>
            <a:solidFill>
              <a:srgbClr val="000000"/>
            </a:solidFill>
          </a:ln>
        </p:spPr>
        <p:txBody>
          <a:bodyPr>
            <a:noAutofit/>
          </a:bodyPr>
          <a:lstStyle/>
          <a:p>
            <a:pPr marL="0" indent="0" algn="ctr">
              <a:buNone/>
            </a:pPr>
            <a:r>
              <a:rPr lang="en-US" sz="2500" dirty="0" smtClean="0"/>
              <a:t>Genetic Mutation</a:t>
            </a:r>
            <a:endParaRPr lang="en-US" sz="2500" dirty="0"/>
          </a:p>
        </p:txBody>
      </p:sp>
      <p:sp>
        <p:nvSpPr>
          <p:cNvPr id="5" name="Content Placeholder 2"/>
          <p:cNvSpPr txBox="1">
            <a:spLocks/>
          </p:cNvSpPr>
          <p:nvPr/>
        </p:nvSpPr>
        <p:spPr>
          <a:xfrm>
            <a:off x="1295400" y="1371600"/>
            <a:ext cx="2819400" cy="457200"/>
          </a:xfrm>
          <a:prstGeom prst="rect">
            <a:avLst/>
          </a:prstGeom>
          <a:ln>
            <a:solidFill>
              <a:srgbClr val="00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500" dirty="0" smtClean="0"/>
              <a:t>Protein Function</a:t>
            </a:r>
            <a:endParaRPr lang="en-US" sz="2500" dirty="0"/>
          </a:p>
        </p:txBody>
      </p:sp>
      <p:sp>
        <p:nvSpPr>
          <p:cNvPr id="6" name="Content Placeholder 2"/>
          <p:cNvSpPr txBox="1">
            <a:spLocks/>
          </p:cNvSpPr>
          <p:nvPr/>
        </p:nvSpPr>
        <p:spPr>
          <a:xfrm>
            <a:off x="1295400" y="2209800"/>
            <a:ext cx="2819400" cy="914400"/>
          </a:xfrm>
          <a:prstGeom prst="rect">
            <a:avLst/>
          </a:prstGeom>
          <a:ln>
            <a:solidFill>
              <a:srgbClr val="00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500" dirty="0" smtClean="0"/>
              <a:t>Sub-Cellular Biological Processes</a:t>
            </a:r>
            <a:endParaRPr lang="en-US" sz="2500" dirty="0"/>
          </a:p>
        </p:txBody>
      </p:sp>
      <p:sp>
        <p:nvSpPr>
          <p:cNvPr id="7" name="Content Placeholder 2"/>
          <p:cNvSpPr txBox="1">
            <a:spLocks/>
          </p:cNvSpPr>
          <p:nvPr/>
        </p:nvSpPr>
        <p:spPr>
          <a:xfrm>
            <a:off x="1295400" y="3505200"/>
            <a:ext cx="2819400" cy="457200"/>
          </a:xfrm>
          <a:prstGeom prst="rect">
            <a:avLst/>
          </a:prstGeom>
          <a:ln>
            <a:solidFill>
              <a:srgbClr val="00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500" dirty="0" smtClean="0"/>
              <a:t>Novel Phenotype</a:t>
            </a:r>
            <a:endParaRPr lang="en-US" sz="2500" dirty="0"/>
          </a:p>
        </p:txBody>
      </p:sp>
      <p:sp>
        <p:nvSpPr>
          <p:cNvPr id="8" name="Content Placeholder 2"/>
          <p:cNvSpPr txBox="1">
            <a:spLocks/>
          </p:cNvSpPr>
          <p:nvPr/>
        </p:nvSpPr>
        <p:spPr>
          <a:xfrm>
            <a:off x="1295400" y="4343400"/>
            <a:ext cx="2819400" cy="457200"/>
          </a:xfrm>
          <a:prstGeom prst="rect">
            <a:avLst/>
          </a:prstGeom>
          <a:ln>
            <a:solidFill>
              <a:srgbClr val="00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500" dirty="0" smtClean="0"/>
              <a:t>Selection!</a:t>
            </a:r>
            <a:endParaRPr lang="en-US" sz="2500" dirty="0"/>
          </a:p>
        </p:txBody>
      </p:sp>
      <p:sp>
        <p:nvSpPr>
          <p:cNvPr id="9" name="Content Placeholder 2"/>
          <p:cNvSpPr txBox="1">
            <a:spLocks/>
          </p:cNvSpPr>
          <p:nvPr/>
        </p:nvSpPr>
        <p:spPr>
          <a:xfrm>
            <a:off x="1295400" y="5181600"/>
            <a:ext cx="2819400" cy="1219200"/>
          </a:xfrm>
          <a:prstGeom prst="rect">
            <a:avLst/>
          </a:prstGeom>
          <a:ln>
            <a:solidFill>
              <a:srgbClr val="00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500" dirty="0" smtClean="0"/>
              <a:t>Population/ Community Consequences</a:t>
            </a:r>
            <a:endParaRPr lang="en-US" sz="2500" dirty="0"/>
          </a:p>
        </p:txBody>
      </p:sp>
      <p:cxnSp>
        <p:nvCxnSpPr>
          <p:cNvPr id="11" name="Straight Arrow Connector 10"/>
          <p:cNvCxnSpPr/>
          <p:nvPr/>
        </p:nvCxnSpPr>
        <p:spPr>
          <a:xfrm>
            <a:off x="2667000" y="990600"/>
            <a:ext cx="0" cy="3048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2667000" y="1828800"/>
            <a:ext cx="0" cy="3048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667000" y="3124200"/>
            <a:ext cx="0" cy="3048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667000" y="3962400"/>
            <a:ext cx="0" cy="3048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667000" y="4800600"/>
            <a:ext cx="0" cy="3048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Right Brace 15"/>
          <p:cNvSpPr/>
          <p:nvPr/>
        </p:nvSpPr>
        <p:spPr>
          <a:xfrm>
            <a:off x="4191000" y="457200"/>
            <a:ext cx="838200" cy="6019800"/>
          </a:xfrm>
          <a:prstGeom prst="rightBrace">
            <a:avLst>
              <a:gd name="adj1" fmla="val 21591"/>
              <a:gd name="adj2" fmla="val 50000"/>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Content Placeholder 2"/>
          <p:cNvSpPr txBox="1">
            <a:spLocks/>
          </p:cNvSpPr>
          <p:nvPr/>
        </p:nvSpPr>
        <p:spPr>
          <a:xfrm>
            <a:off x="4724400" y="3048000"/>
            <a:ext cx="4191000" cy="76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b="1" dirty="0" smtClean="0"/>
              <a:t>EVOLUTION</a:t>
            </a:r>
            <a:endParaRPr lang="en-US" sz="4400" b="1" dirty="0">
              <a:solidFill>
                <a:schemeClr val="bg1"/>
              </a:solidFill>
            </a:endParaRPr>
          </a:p>
        </p:txBody>
      </p:sp>
      <p:pic>
        <p:nvPicPr>
          <p:cNvPr id="18" name="Picture 17" descr="short115p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5295" y="311485"/>
            <a:ext cx="3850105" cy="983915"/>
          </a:xfrm>
          <a:prstGeom prst="rect">
            <a:avLst/>
          </a:prstGeom>
        </p:spPr>
      </p:pic>
    </p:spTree>
    <p:extLst>
      <p:ext uri="{BB962C8B-B14F-4D97-AF65-F5344CB8AC3E}">
        <p14:creationId xmlns:p14="http://schemas.microsoft.com/office/powerpoint/2010/main" val="788346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7800" y="2117389"/>
            <a:ext cx="6371856" cy="178151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434" name="Rectangle 2"/>
          <p:cNvSpPr>
            <a:spLocks noGrp="1" noChangeArrowheads="1"/>
          </p:cNvSpPr>
          <p:nvPr>
            <p:ph type="title"/>
          </p:nvPr>
        </p:nvSpPr>
        <p:spPr>
          <a:xfrm>
            <a:off x="177800" y="23989"/>
            <a:ext cx="6604000" cy="850899"/>
          </a:xfrm>
        </p:spPr>
        <p:txBody>
          <a:bodyPr anchor="ctr">
            <a:normAutofit/>
          </a:bodyPr>
          <a:lstStyle/>
          <a:p>
            <a:r>
              <a:rPr lang="en-US" b="1" dirty="0" smtClean="0"/>
              <a:t>Outline of Today’s Session </a:t>
            </a:r>
            <a:endParaRPr lang="en-US" sz="2800" b="1" dirty="0" smtClean="0">
              <a:ea typeface="ＭＳ Ｐゴシック" pitchFamily="-65" charset="-128"/>
              <a:cs typeface="ＭＳ Ｐゴシック" pitchFamily="-65" charset="-128"/>
            </a:endParaRPr>
          </a:p>
        </p:txBody>
      </p:sp>
      <p:sp>
        <p:nvSpPr>
          <p:cNvPr id="18439" name="Rectangle 31"/>
          <p:cNvSpPr>
            <a:spLocks noChangeArrowheads="1"/>
          </p:cNvSpPr>
          <p:nvPr/>
        </p:nvSpPr>
        <p:spPr bwMode="auto">
          <a:xfrm>
            <a:off x="177800" y="757930"/>
            <a:ext cx="6450408" cy="5632238"/>
          </a:xfrm>
          <a:prstGeom prst="rect">
            <a:avLst/>
          </a:prstGeom>
          <a:noFill/>
          <a:ln w="9525">
            <a:noFill/>
            <a:miter lim="800000"/>
            <a:headEnd/>
            <a:tailEnd/>
          </a:ln>
        </p:spPr>
        <p:txBody>
          <a:bodyPr lIns="92075" tIns="46038" rIns="92075" bIns="46038">
            <a:prstTxWarp prst="textNoShape">
              <a:avLst/>
            </a:prstTxWarp>
          </a:bodyPr>
          <a:lstStyle/>
          <a:p>
            <a:pPr algn="l">
              <a:spcBef>
                <a:spcPts val="1080"/>
              </a:spcBef>
              <a:buClr>
                <a:srgbClr val="009900"/>
              </a:buClr>
              <a:buSzPct val="60000"/>
            </a:pPr>
            <a:r>
              <a:rPr lang="en-US" sz="2400" u="sng" dirty="0" smtClean="0">
                <a:solidFill>
                  <a:schemeClr val="bg1">
                    <a:lumMod val="65000"/>
                  </a:schemeClr>
                </a:solidFill>
              </a:rPr>
              <a:t>PART I:</a:t>
            </a:r>
          </a:p>
          <a:p>
            <a:pPr algn="l">
              <a:spcBef>
                <a:spcPts val="1080"/>
              </a:spcBef>
              <a:buClr>
                <a:srgbClr val="009900"/>
              </a:buClr>
              <a:buSzPct val="60000"/>
            </a:pPr>
            <a:r>
              <a:rPr lang="en-US" sz="2000" dirty="0" smtClean="0">
                <a:solidFill>
                  <a:schemeClr val="bg1">
                    <a:lumMod val="65000"/>
                  </a:schemeClr>
                </a:solidFill>
              </a:rPr>
              <a:t>What is evolution?</a:t>
            </a:r>
          </a:p>
          <a:p>
            <a:pPr algn="l">
              <a:spcBef>
                <a:spcPts val="1080"/>
              </a:spcBef>
              <a:buClr>
                <a:srgbClr val="009900"/>
              </a:buClr>
              <a:buSzPct val="60000"/>
            </a:pPr>
            <a:r>
              <a:rPr lang="en-US" sz="2000" dirty="0" smtClean="0">
                <a:solidFill>
                  <a:schemeClr val="bg1">
                    <a:lumMod val="65000"/>
                  </a:schemeClr>
                </a:solidFill>
              </a:rPr>
              <a:t>Why adopt a new approach to evolution education?</a:t>
            </a:r>
          </a:p>
          <a:p>
            <a:pPr algn="l">
              <a:spcBef>
                <a:spcPts val="1080"/>
              </a:spcBef>
              <a:buClr>
                <a:srgbClr val="009900"/>
              </a:buClr>
              <a:buSzPct val="60000"/>
            </a:pPr>
            <a:r>
              <a:rPr lang="en-US" sz="2400" u="sng" dirty="0" smtClean="0">
                <a:solidFill>
                  <a:srgbClr val="000000"/>
                </a:solidFill>
              </a:rPr>
              <a:t>PART II:</a:t>
            </a:r>
          </a:p>
          <a:p>
            <a:pPr algn="l">
              <a:spcBef>
                <a:spcPts val="1080"/>
              </a:spcBef>
              <a:buClr>
                <a:srgbClr val="009900"/>
              </a:buClr>
              <a:buSzPct val="60000"/>
            </a:pPr>
            <a:r>
              <a:rPr lang="en-US" sz="2000" dirty="0" smtClean="0">
                <a:solidFill>
                  <a:srgbClr val="000000"/>
                </a:solidFill>
              </a:rPr>
              <a:t>Introduction to </a:t>
            </a:r>
            <a:r>
              <a:rPr lang="en-US" sz="2000" dirty="0" err="1" smtClean="0">
                <a:solidFill>
                  <a:srgbClr val="000000"/>
                </a:solidFill>
              </a:rPr>
              <a:t>Evo</a:t>
            </a:r>
            <a:r>
              <a:rPr lang="en-US" sz="2000" dirty="0" smtClean="0">
                <a:solidFill>
                  <a:srgbClr val="000000"/>
                </a:solidFill>
              </a:rPr>
              <a:t>-Ed Cases.</a:t>
            </a:r>
          </a:p>
          <a:p>
            <a:pPr algn="l">
              <a:spcBef>
                <a:spcPts val="1080"/>
              </a:spcBef>
              <a:buClr>
                <a:srgbClr val="009900"/>
              </a:buClr>
              <a:buSzPct val="60000"/>
            </a:pPr>
            <a:r>
              <a:rPr lang="en-US" sz="2000" dirty="0" smtClean="0"/>
              <a:t>Explore: How can </a:t>
            </a:r>
            <a:r>
              <a:rPr lang="en-US" sz="2000" dirty="0" err="1" smtClean="0"/>
              <a:t>Evo</a:t>
            </a:r>
            <a:r>
              <a:rPr lang="en-US" sz="2000" dirty="0" smtClean="0"/>
              <a:t>-Ed Cases be integrated into your teaching?</a:t>
            </a:r>
          </a:p>
          <a:p>
            <a:pPr algn="l">
              <a:spcBef>
                <a:spcPts val="1080"/>
              </a:spcBef>
              <a:buClr>
                <a:srgbClr val="009900"/>
              </a:buClr>
              <a:buSzPct val="60000"/>
            </a:pPr>
            <a:r>
              <a:rPr lang="en-US" sz="2400" u="sng" dirty="0" smtClean="0">
                <a:solidFill>
                  <a:schemeClr val="bg1">
                    <a:lumMod val="65000"/>
                  </a:schemeClr>
                </a:solidFill>
              </a:rPr>
              <a:t>PART </a:t>
            </a:r>
            <a:r>
              <a:rPr lang="en-US" sz="2400" u="sng" dirty="0">
                <a:solidFill>
                  <a:schemeClr val="bg1">
                    <a:lumMod val="65000"/>
                  </a:schemeClr>
                </a:solidFill>
              </a:rPr>
              <a:t>III:</a:t>
            </a:r>
          </a:p>
          <a:p>
            <a:pPr algn="l">
              <a:spcBef>
                <a:spcPts val="1080"/>
              </a:spcBef>
              <a:buClr>
                <a:srgbClr val="009900"/>
              </a:buClr>
              <a:buSzPct val="60000"/>
            </a:pPr>
            <a:r>
              <a:rPr lang="en-US" sz="2000" dirty="0">
                <a:solidFill>
                  <a:schemeClr val="bg1">
                    <a:lumMod val="65000"/>
                  </a:schemeClr>
                </a:solidFill>
              </a:rPr>
              <a:t>What’s missing?</a:t>
            </a:r>
          </a:p>
          <a:p>
            <a:pPr algn="l">
              <a:spcBef>
                <a:spcPts val="1080"/>
              </a:spcBef>
              <a:buClr>
                <a:srgbClr val="009900"/>
              </a:buClr>
              <a:buSzPct val="60000"/>
            </a:pPr>
            <a:r>
              <a:rPr lang="en-US" sz="2000" dirty="0">
                <a:solidFill>
                  <a:schemeClr val="bg1">
                    <a:lumMod val="65000"/>
                  </a:schemeClr>
                </a:solidFill>
              </a:rPr>
              <a:t>Lesson plans, Activities, Innovative Implementation</a:t>
            </a:r>
            <a:endParaRPr lang="en-US" sz="2400" dirty="0">
              <a:solidFill>
                <a:schemeClr val="bg1">
                  <a:lumMod val="65000"/>
                </a:schemeClr>
              </a:solidFill>
            </a:endParaRPr>
          </a:p>
          <a:p>
            <a:pPr marL="342900" indent="-342900" algn="l">
              <a:spcBef>
                <a:spcPts val="1080"/>
              </a:spcBef>
              <a:buClr>
                <a:srgbClr val="009900"/>
              </a:buClr>
              <a:buSzPct val="60000"/>
              <a:buFont typeface="Monotype Sorts" pitchFamily="-65" charset="2"/>
              <a:buChar char="n"/>
            </a:pPr>
            <a:endParaRPr lang="en-US" sz="2000" dirty="0" smtClean="0">
              <a:solidFill>
                <a:srgbClr val="000000"/>
              </a:solidFill>
            </a:endParaRPr>
          </a:p>
        </p:txBody>
      </p:sp>
      <p:grpSp>
        <p:nvGrpSpPr>
          <p:cNvPr id="3" name="Group 2"/>
          <p:cNvGrpSpPr/>
          <p:nvPr/>
        </p:nvGrpSpPr>
        <p:grpSpPr>
          <a:xfrm>
            <a:off x="6657279" y="1254642"/>
            <a:ext cx="2266507" cy="4048457"/>
            <a:chOff x="6646333" y="2427111"/>
            <a:chExt cx="2307282" cy="3765327"/>
          </a:xfrm>
        </p:grpSpPr>
        <p:pic>
          <p:nvPicPr>
            <p:cNvPr id="4" name="Picture 3" descr="splash_page.tiff"/>
            <p:cNvPicPr>
              <a:picLocks noChangeAspect="1"/>
            </p:cNvPicPr>
            <p:nvPr/>
          </p:nvPicPr>
          <p:blipFill rotWithShape="1">
            <a:blip r:embed="rId2">
              <a:extLst>
                <a:ext uri="{28A0092B-C50C-407E-A947-70E740481C1C}">
                  <a14:useLocalDpi xmlns:a14="http://schemas.microsoft.com/office/drawing/2010/main" val="0"/>
                </a:ext>
              </a:extLst>
            </a:blip>
            <a:srcRect l="54896" t="30041" r="3022" b="3087"/>
            <a:stretch/>
          </p:blipFill>
          <p:spPr>
            <a:xfrm>
              <a:off x="6646333" y="3141270"/>
              <a:ext cx="2300111" cy="3051168"/>
            </a:xfrm>
            <a:prstGeom prst="rect">
              <a:avLst/>
            </a:prstGeom>
          </p:spPr>
        </p:pic>
        <p:pic>
          <p:nvPicPr>
            <p:cNvPr id="2" name="Picture 1" descr="evo-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6333" y="2427111"/>
              <a:ext cx="2307282" cy="714159"/>
            </a:xfrm>
            <a:prstGeom prst="rect">
              <a:avLst/>
            </a:prstGeom>
          </p:spPr>
        </p:pic>
      </p:grpSp>
      <p:sp>
        <p:nvSpPr>
          <p:cNvPr id="5" name="TextBox 4"/>
          <p:cNvSpPr txBox="1"/>
          <p:nvPr/>
        </p:nvSpPr>
        <p:spPr>
          <a:xfrm>
            <a:off x="6909673" y="5407916"/>
            <a:ext cx="1761720" cy="338554"/>
          </a:xfrm>
          <a:prstGeom prst="rect">
            <a:avLst/>
          </a:prstGeom>
          <a:noFill/>
        </p:spPr>
        <p:txBody>
          <a:bodyPr wrap="none" rtlCol="0">
            <a:spAutoFit/>
          </a:bodyPr>
          <a:lstStyle/>
          <a:p>
            <a:r>
              <a:rPr lang="en-US" dirty="0" err="1" smtClean="0"/>
              <a:t>www.evo-ed.org</a:t>
            </a:r>
            <a:endParaRPr lang="en-US" dirty="0"/>
          </a:p>
        </p:txBody>
      </p:sp>
    </p:spTree>
    <p:extLst>
      <p:ext uri="{BB962C8B-B14F-4D97-AF65-F5344CB8AC3E}">
        <p14:creationId xmlns:p14="http://schemas.microsoft.com/office/powerpoint/2010/main" val="331599463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4267"/>
            <a:ext cx="8229600" cy="5935191"/>
          </a:xfrm>
        </p:spPr>
        <p:txBody>
          <a:bodyPr>
            <a:noAutofit/>
          </a:bodyPr>
          <a:lstStyle/>
          <a:p>
            <a:pPr>
              <a:buClr>
                <a:schemeClr val="tx1"/>
              </a:buClr>
              <a:buSzPct val="100000"/>
              <a:buFont typeface="Arial"/>
              <a:buChar char="•"/>
            </a:pPr>
            <a:endParaRPr lang="en-US" sz="2400" b="0" dirty="0">
              <a:solidFill>
                <a:srgbClr val="000000"/>
              </a:solidFill>
              <a:latin typeface="Calibri"/>
              <a:cs typeface="Calibri"/>
            </a:endParaRPr>
          </a:p>
          <a:p>
            <a:pPr>
              <a:buClr>
                <a:schemeClr val="tx1"/>
              </a:buClr>
              <a:buSzPct val="100000"/>
              <a:buFont typeface="Arial"/>
              <a:buChar char="•"/>
            </a:pPr>
            <a:endParaRPr lang="en-US" sz="2400" b="0" dirty="0" smtClean="0">
              <a:solidFill>
                <a:srgbClr val="000000"/>
              </a:solidFill>
              <a:latin typeface="Calibri"/>
              <a:cs typeface="Calibri"/>
            </a:endParaRPr>
          </a:p>
          <a:p>
            <a:pPr>
              <a:buClr>
                <a:schemeClr val="tx1"/>
              </a:buClr>
              <a:buSzPct val="100000"/>
              <a:buFont typeface="Arial"/>
              <a:buChar char="•"/>
            </a:pPr>
            <a:endParaRPr lang="en-US" sz="2400" b="0" dirty="0" smtClean="0">
              <a:solidFill>
                <a:srgbClr val="000000"/>
              </a:solidFill>
              <a:latin typeface="Calibri"/>
              <a:cs typeface="Calibri"/>
            </a:endParaRPr>
          </a:p>
          <a:p>
            <a:pPr>
              <a:buClr>
                <a:schemeClr val="tx1"/>
              </a:buClr>
              <a:buSzPct val="100000"/>
              <a:buFont typeface="Arial"/>
              <a:buChar char="•"/>
            </a:pPr>
            <a:endParaRPr lang="en-US" sz="2400" dirty="0">
              <a:solidFill>
                <a:srgbClr val="000000"/>
              </a:solidFill>
              <a:latin typeface="Calibri"/>
              <a:cs typeface="Calibri"/>
            </a:endParaRPr>
          </a:p>
          <a:p>
            <a:pPr marL="457200" lvl="1" indent="0">
              <a:buNone/>
            </a:pPr>
            <a:endParaRPr lang="en-US" sz="2400" dirty="0">
              <a:solidFill>
                <a:srgbClr val="000000"/>
              </a:solidFill>
              <a:latin typeface="Calibri"/>
              <a:cs typeface="Calibri"/>
            </a:endParaRPr>
          </a:p>
          <a:p>
            <a:pPr marL="125413" lvl="1" indent="0">
              <a:buNone/>
            </a:pPr>
            <a:r>
              <a:rPr lang="en-US" sz="3200" b="1" dirty="0" smtClean="0">
                <a:solidFill>
                  <a:srgbClr val="000000"/>
                </a:solidFill>
                <a:latin typeface="Calibri"/>
                <a:cs typeface="Calibri"/>
              </a:rPr>
              <a:t>TWO GOALS:</a:t>
            </a:r>
            <a:endParaRPr lang="en-US" b="1" dirty="0" smtClean="0">
              <a:solidFill>
                <a:srgbClr val="000000"/>
              </a:solidFill>
              <a:cs typeface="Calibri"/>
            </a:endParaRPr>
          </a:p>
          <a:p>
            <a:pPr lvl="1"/>
            <a:r>
              <a:rPr lang="en-US" dirty="0" smtClean="0">
                <a:solidFill>
                  <a:srgbClr val="000000"/>
                </a:solidFill>
                <a:cs typeface="Calibri"/>
              </a:rPr>
              <a:t>Develop cases that promote the learning </a:t>
            </a:r>
            <a:r>
              <a:rPr lang="en-US" dirty="0">
                <a:solidFill>
                  <a:srgbClr val="000000"/>
                </a:solidFill>
                <a:cs typeface="Calibri"/>
              </a:rPr>
              <a:t>of evolution as an integrative biological theory.</a:t>
            </a:r>
          </a:p>
          <a:p>
            <a:pPr lvl="1"/>
            <a:r>
              <a:rPr lang="en-US" dirty="0" smtClean="0">
                <a:solidFill>
                  <a:srgbClr val="000000"/>
                </a:solidFill>
                <a:cs typeface="Calibri"/>
              </a:rPr>
              <a:t>Provide teaching resources </a:t>
            </a:r>
            <a:r>
              <a:rPr lang="en-US" dirty="0">
                <a:solidFill>
                  <a:srgbClr val="000000"/>
                </a:solidFill>
                <a:cs typeface="Calibri"/>
              </a:rPr>
              <a:t>for science </a:t>
            </a:r>
            <a:r>
              <a:rPr lang="en-US" dirty="0" smtClean="0">
                <a:solidFill>
                  <a:srgbClr val="000000"/>
                </a:solidFill>
                <a:cs typeface="Calibri"/>
              </a:rPr>
              <a:t>instructors so </a:t>
            </a:r>
            <a:r>
              <a:rPr lang="en-US" dirty="0">
                <a:solidFill>
                  <a:srgbClr val="000000"/>
                </a:solidFill>
                <a:cs typeface="Calibri"/>
              </a:rPr>
              <a:t>they can teach evolution as an integrative biological theory.</a:t>
            </a:r>
          </a:p>
        </p:txBody>
      </p:sp>
      <p:pic>
        <p:nvPicPr>
          <p:cNvPr id="4" name="Picture 3" descr="short115p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1738" y="1270970"/>
            <a:ext cx="5263945" cy="1345230"/>
          </a:xfrm>
          <a:prstGeom prst="rect">
            <a:avLst/>
          </a:prstGeom>
        </p:spPr>
      </p:pic>
    </p:spTree>
    <p:extLst>
      <p:ext uri="{BB962C8B-B14F-4D97-AF65-F5344CB8AC3E}">
        <p14:creationId xmlns:p14="http://schemas.microsoft.com/office/powerpoint/2010/main" val="149237706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4267"/>
            <a:ext cx="8229600" cy="5935191"/>
          </a:xfrm>
        </p:spPr>
        <p:txBody>
          <a:bodyPr>
            <a:noAutofit/>
          </a:bodyPr>
          <a:lstStyle/>
          <a:p>
            <a:pPr>
              <a:buClr>
                <a:schemeClr val="tx1"/>
              </a:buClr>
              <a:buSzPct val="100000"/>
              <a:buFont typeface="Arial"/>
              <a:buChar char="•"/>
            </a:pPr>
            <a:endParaRPr lang="en-US" sz="2400" b="0" dirty="0">
              <a:solidFill>
                <a:srgbClr val="000000"/>
              </a:solidFill>
              <a:latin typeface="Calibri"/>
              <a:cs typeface="Calibri"/>
            </a:endParaRPr>
          </a:p>
          <a:p>
            <a:pPr>
              <a:buClr>
                <a:schemeClr val="tx1"/>
              </a:buClr>
              <a:buSzPct val="100000"/>
              <a:buFont typeface="Arial"/>
              <a:buChar char="•"/>
            </a:pPr>
            <a:endParaRPr lang="en-US" sz="2400" b="0" dirty="0" smtClean="0">
              <a:solidFill>
                <a:srgbClr val="000000"/>
              </a:solidFill>
              <a:latin typeface="Calibri"/>
              <a:cs typeface="Calibri"/>
            </a:endParaRPr>
          </a:p>
          <a:p>
            <a:pPr>
              <a:buClr>
                <a:schemeClr val="tx1"/>
              </a:buClr>
              <a:buSzPct val="100000"/>
              <a:buFont typeface="Arial"/>
              <a:buChar char="•"/>
            </a:pPr>
            <a:endParaRPr lang="en-US" sz="2400" b="0" dirty="0" smtClean="0">
              <a:solidFill>
                <a:srgbClr val="000000"/>
              </a:solidFill>
              <a:latin typeface="Calibri"/>
              <a:cs typeface="Calibri"/>
            </a:endParaRPr>
          </a:p>
          <a:p>
            <a:pPr>
              <a:buClr>
                <a:schemeClr val="tx1"/>
              </a:buClr>
              <a:buSzPct val="100000"/>
              <a:buFont typeface="Arial"/>
              <a:buChar char="•"/>
            </a:pPr>
            <a:endParaRPr lang="en-US" sz="2400" dirty="0">
              <a:solidFill>
                <a:srgbClr val="000000"/>
              </a:solidFill>
              <a:latin typeface="Calibri"/>
              <a:cs typeface="Calibri"/>
            </a:endParaRPr>
          </a:p>
          <a:p>
            <a:pPr marL="457200" lvl="1" indent="0">
              <a:buNone/>
            </a:pPr>
            <a:endParaRPr lang="en-US" sz="2400" dirty="0">
              <a:solidFill>
                <a:srgbClr val="000000"/>
              </a:solidFill>
              <a:latin typeface="Calibri"/>
              <a:cs typeface="Calibri"/>
            </a:endParaRPr>
          </a:p>
          <a:p>
            <a:pPr marL="125413" lvl="1" indent="0">
              <a:buNone/>
            </a:pPr>
            <a:r>
              <a:rPr lang="en-US" sz="3200" b="1" dirty="0" smtClean="0">
                <a:solidFill>
                  <a:srgbClr val="000000"/>
                </a:solidFill>
                <a:latin typeface="Calibri"/>
                <a:cs typeface="Calibri"/>
              </a:rPr>
              <a:t>TWO GOALS:</a:t>
            </a:r>
            <a:endParaRPr lang="en-US" b="1" dirty="0" smtClean="0">
              <a:solidFill>
                <a:srgbClr val="000000"/>
              </a:solidFill>
              <a:cs typeface="Calibri"/>
            </a:endParaRPr>
          </a:p>
          <a:p>
            <a:pPr lvl="1"/>
            <a:r>
              <a:rPr lang="en-US" b="1" dirty="0" smtClean="0">
                <a:solidFill>
                  <a:srgbClr val="000000"/>
                </a:solidFill>
                <a:cs typeface="Calibri"/>
              </a:rPr>
              <a:t>Develop cases that promote the learning </a:t>
            </a:r>
            <a:r>
              <a:rPr lang="en-US" b="1" dirty="0">
                <a:solidFill>
                  <a:srgbClr val="000000"/>
                </a:solidFill>
                <a:cs typeface="Calibri"/>
              </a:rPr>
              <a:t>of evolution as an integrative biological theory.</a:t>
            </a:r>
          </a:p>
          <a:p>
            <a:pPr lvl="1"/>
            <a:r>
              <a:rPr lang="en-US" dirty="0" smtClean="0">
                <a:solidFill>
                  <a:srgbClr val="000000"/>
                </a:solidFill>
                <a:cs typeface="Calibri"/>
              </a:rPr>
              <a:t>Provide teaching resources </a:t>
            </a:r>
            <a:r>
              <a:rPr lang="en-US" dirty="0">
                <a:solidFill>
                  <a:srgbClr val="000000"/>
                </a:solidFill>
                <a:cs typeface="Calibri"/>
              </a:rPr>
              <a:t>for science </a:t>
            </a:r>
            <a:r>
              <a:rPr lang="en-US" dirty="0" smtClean="0">
                <a:solidFill>
                  <a:srgbClr val="000000"/>
                </a:solidFill>
                <a:cs typeface="Calibri"/>
              </a:rPr>
              <a:t>instructors so </a:t>
            </a:r>
            <a:r>
              <a:rPr lang="en-US" dirty="0">
                <a:solidFill>
                  <a:srgbClr val="000000"/>
                </a:solidFill>
                <a:cs typeface="Calibri"/>
              </a:rPr>
              <a:t>they can teach evolution as an integrative biological theory.</a:t>
            </a:r>
          </a:p>
        </p:txBody>
      </p:sp>
      <p:pic>
        <p:nvPicPr>
          <p:cNvPr id="4" name="Picture 3" descr="short115p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1738" y="1270970"/>
            <a:ext cx="5263945" cy="1345230"/>
          </a:xfrm>
          <a:prstGeom prst="rect">
            <a:avLst/>
          </a:prstGeom>
        </p:spPr>
      </p:pic>
    </p:spTree>
    <p:extLst>
      <p:ext uri="{BB962C8B-B14F-4D97-AF65-F5344CB8AC3E}">
        <p14:creationId xmlns:p14="http://schemas.microsoft.com/office/powerpoint/2010/main" val="89503456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342640" y="6332460"/>
            <a:ext cx="2458720" cy="421159"/>
          </a:xfrm>
          <a:prstGeom prst="round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dirty="0" err="1" smtClean="0"/>
              <a:t>www.evo-ed.org</a:t>
            </a:r>
            <a:endParaRPr lang="en-US" b="0" dirty="0"/>
          </a:p>
        </p:txBody>
      </p:sp>
      <p:sp>
        <p:nvSpPr>
          <p:cNvPr id="2" name="Line Callout 1 1"/>
          <p:cNvSpPr/>
          <p:nvPr/>
        </p:nvSpPr>
        <p:spPr>
          <a:xfrm flipH="1">
            <a:off x="490140" y="1814377"/>
            <a:ext cx="1814147" cy="1060713"/>
          </a:xfrm>
          <a:prstGeom prst="borderCallout1">
            <a:avLst>
              <a:gd name="adj1" fmla="val 49013"/>
              <a:gd name="adj2" fmla="val -136"/>
              <a:gd name="adj3" fmla="val 61184"/>
              <a:gd name="adj4" fmla="val -36694"/>
            </a:avLst>
          </a:prstGeom>
          <a:solidFill>
            <a:schemeClr val="tx2">
              <a:lumMod val="60000"/>
              <a:lumOff val="40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Trichromatic Vision Evolution in Primates</a:t>
            </a:r>
            <a:endParaRPr lang="en-US" dirty="0"/>
          </a:p>
        </p:txBody>
      </p:sp>
      <p:sp>
        <p:nvSpPr>
          <p:cNvPr id="5" name="Line Callout 1 4"/>
          <p:cNvSpPr/>
          <p:nvPr/>
        </p:nvSpPr>
        <p:spPr>
          <a:xfrm>
            <a:off x="6977907" y="1814377"/>
            <a:ext cx="1801299" cy="1060713"/>
          </a:xfrm>
          <a:prstGeom prst="borderCallout1">
            <a:avLst>
              <a:gd name="adj1" fmla="val 49013"/>
              <a:gd name="adj2" fmla="val -136"/>
              <a:gd name="adj3" fmla="val 61184"/>
              <a:gd name="adj4" fmla="val -36694"/>
            </a:avLst>
          </a:prstGeom>
          <a:solidFill>
            <a:srgbClr val="53CF4B"/>
          </a:solidFill>
          <a:ln w="28575" cmpd="sng">
            <a:solidFill>
              <a:srgbClr val="53CF4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Fur Color Evolution in Beach Mice</a:t>
            </a:r>
          </a:p>
        </p:txBody>
      </p:sp>
      <p:sp>
        <p:nvSpPr>
          <p:cNvPr id="6" name="Line Callout 1 5"/>
          <p:cNvSpPr/>
          <p:nvPr/>
        </p:nvSpPr>
        <p:spPr>
          <a:xfrm flipH="1">
            <a:off x="490139" y="3180617"/>
            <a:ext cx="1814148" cy="1060713"/>
          </a:xfrm>
          <a:prstGeom prst="borderCallout1">
            <a:avLst>
              <a:gd name="adj1" fmla="val 49013"/>
              <a:gd name="adj2" fmla="val -136"/>
              <a:gd name="adj3" fmla="val 61184"/>
              <a:gd name="adj4" fmla="val -36694"/>
            </a:avLst>
          </a:prstGeom>
          <a:solidFill>
            <a:srgbClr val="CD58B8"/>
          </a:solidFill>
          <a:ln w="28575" cmpd="sng">
            <a:solidFill>
              <a:srgbClr val="CD58B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Seed Taste Evolution in Field Peas</a:t>
            </a:r>
            <a:endParaRPr lang="en-US" dirty="0"/>
          </a:p>
        </p:txBody>
      </p:sp>
      <p:sp>
        <p:nvSpPr>
          <p:cNvPr id="7" name="Line Callout 1 6"/>
          <p:cNvSpPr/>
          <p:nvPr/>
        </p:nvSpPr>
        <p:spPr>
          <a:xfrm>
            <a:off x="6977907" y="3180617"/>
            <a:ext cx="1801299" cy="1060713"/>
          </a:xfrm>
          <a:prstGeom prst="borderCallout1">
            <a:avLst>
              <a:gd name="adj1" fmla="val 49013"/>
              <a:gd name="adj2" fmla="val -136"/>
              <a:gd name="adj3" fmla="val 61184"/>
              <a:gd name="adj4" fmla="val -36694"/>
            </a:avLst>
          </a:prstGeom>
          <a:solidFill>
            <a:srgbClr val="FF3B35"/>
          </a:solidFill>
          <a:ln w="28575" cmpd="sng">
            <a:solidFill>
              <a:srgbClr val="FF3B3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Toxin Resistance Evolution in Clams</a:t>
            </a:r>
            <a:endParaRPr lang="en-US" dirty="0"/>
          </a:p>
        </p:txBody>
      </p:sp>
      <p:pic>
        <p:nvPicPr>
          <p:cNvPr id="9" name="Picture 8" descr="short115p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9533" y="365037"/>
            <a:ext cx="4030127" cy="1029921"/>
          </a:xfrm>
          <a:prstGeom prst="rect">
            <a:avLst/>
          </a:prstGeom>
        </p:spPr>
      </p:pic>
      <p:pic>
        <p:nvPicPr>
          <p:cNvPr id="3" name="Picture 2" descr="splash_page.tiff"/>
          <p:cNvPicPr>
            <a:picLocks noChangeAspect="1"/>
          </p:cNvPicPr>
          <p:nvPr/>
        </p:nvPicPr>
        <p:blipFill rotWithShape="1">
          <a:blip r:embed="rId3">
            <a:extLst>
              <a:ext uri="{28A0092B-C50C-407E-A947-70E740481C1C}">
                <a14:useLocalDpi xmlns:a14="http://schemas.microsoft.com/office/drawing/2010/main" val="0"/>
              </a:ext>
            </a:extLst>
          </a:blip>
          <a:srcRect l="54896" t="30041" r="3022" b="3087"/>
          <a:stretch/>
        </p:blipFill>
        <p:spPr>
          <a:xfrm>
            <a:off x="2878667" y="1535770"/>
            <a:ext cx="3457222" cy="4586111"/>
          </a:xfrm>
          <a:prstGeom prst="rect">
            <a:avLst/>
          </a:prstGeom>
        </p:spPr>
      </p:pic>
      <p:sp>
        <p:nvSpPr>
          <p:cNvPr id="10" name="Line Callout 1 9"/>
          <p:cNvSpPr/>
          <p:nvPr/>
        </p:nvSpPr>
        <p:spPr>
          <a:xfrm flipH="1">
            <a:off x="490139" y="4701795"/>
            <a:ext cx="1814148" cy="1060713"/>
          </a:xfrm>
          <a:prstGeom prst="borderCallout1">
            <a:avLst>
              <a:gd name="adj1" fmla="val 49013"/>
              <a:gd name="adj2" fmla="val -136"/>
              <a:gd name="adj3" fmla="val 61184"/>
              <a:gd name="adj4" fmla="val -36694"/>
            </a:avLst>
          </a:prstGeom>
          <a:solidFill>
            <a:schemeClr val="accent6">
              <a:lumMod val="75000"/>
            </a:schemeClr>
          </a:solidFill>
          <a:ln w="28575"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Evolution of Citrate Utilization in </a:t>
            </a:r>
            <a:r>
              <a:rPr lang="en-US" i="1" dirty="0" smtClean="0"/>
              <a:t>E. coli</a:t>
            </a:r>
            <a:endParaRPr lang="en-US" i="1" dirty="0"/>
          </a:p>
        </p:txBody>
      </p:sp>
      <p:sp>
        <p:nvSpPr>
          <p:cNvPr id="11" name="Line Callout 1 10"/>
          <p:cNvSpPr/>
          <p:nvPr/>
        </p:nvSpPr>
        <p:spPr>
          <a:xfrm>
            <a:off x="6977907" y="4701795"/>
            <a:ext cx="1801299" cy="1060713"/>
          </a:xfrm>
          <a:prstGeom prst="borderCallout1">
            <a:avLst>
              <a:gd name="adj1" fmla="val 49013"/>
              <a:gd name="adj2" fmla="val -136"/>
              <a:gd name="adj3" fmla="val 61184"/>
              <a:gd name="adj4" fmla="val -36694"/>
            </a:avLst>
          </a:prstGeom>
          <a:solidFill>
            <a:srgbClr val="EAAF6A"/>
          </a:solidFill>
          <a:ln w="28575" cmpd="sng">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Evolution of Lactase Persistence in Humans</a:t>
            </a:r>
            <a:endParaRPr lang="en-US" dirty="0"/>
          </a:p>
        </p:txBody>
      </p:sp>
    </p:spTree>
    <p:extLst>
      <p:ext uri="{BB962C8B-B14F-4D97-AF65-F5344CB8AC3E}">
        <p14:creationId xmlns:p14="http://schemas.microsoft.com/office/powerpoint/2010/main" val="38730966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a:t>
            </a:r>
            <a:r>
              <a:rPr lang="en-US" b="1" i="1" dirty="0" smtClean="0"/>
              <a:t>CASE?</a:t>
            </a:r>
            <a:endParaRPr lang="en-US" dirty="0"/>
          </a:p>
        </p:txBody>
      </p:sp>
      <p:sp>
        <p:nvSpPr>
          <p:cNvPr id="3" name="Content Placeholder 2"/>
          <p:cNvSpPr>
            <a:spLocks noGrp="1"/>
          </p:cNvSpPr>
          <p:nvPr>
            <p:ph idx="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smtClean="0"/>
              <a:t> </a:t>
            </a:r>
            <a:endParaRPr lang="en-US" dirty="0"/>
          </a:p>
        </p:txBody>
      </p:sp>
    </p:spTree>
    <p:extLst>
      <p:ext uri="{BB962C8B-B14F-4D97-AF65-F5344CB8AC3E}">
        <p14:creationId xmlns:p14="http://schemas.microsoft.com/office/powerpoint/2010/main" val="29221266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1734"/>
            <a:ext cx="8229600" cy="6536266"/>
          </a:xfrm>
        </p:spPr>
        <p:txBody>
          <a:bodyPr>
            <a:normAutofit/>
          </a:bodyPr>
          <a:lstStyle/>
          <a:p>
            <a:pPr marL="0" indent="0" algn="ctr" defTabSz="914400">
              <a:spcBef>
                <a:spcPts val="0"/>
              </a:spcBef>
              <a:buNone/>
            </a:pPr>
            <a:r>
              <a:rPr lang="en-US" sz="8000" b="1" dirty="0" smtClean="0"/>
              <a:t>Case </a:t>
            </a:r>
            <a:r>
              <a:rPr lang="en-US" sz="8000" b="1" dirty="0" smtClean="0">
                <a:sym typeface="Symbol" charset="2"/>
              </a:rPr>
              <a:t> Case Study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45882"/>
            <a:ext cx="5969000" cy="492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32161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1734"/>
            <a:ext cx="8229600" cy="6536266"/>
          </a:xfrm>
        </p:spPr>
        <p:txBody>
          <a:bodyPr>
            <a:normAutofit/>
          </a:bodyPr>
          <a:lstStyle/>
          <a:p>
            <a:pPr marL="0" indent="0" algn="ctr" defTabSz="914400">
              <a:spcBef>
                <a:spcPts val="0"/>
              </a:spcBef>
              <a:buNone/>
            </a:pPr>
            <a:r>
              <a:rPr lang="en-US" sz="8000" b="1" dirty="0" smtClean="0"/>
              <a:t>Case </a:t>
            </a:r>
            <a:r>
              <a:rPr lang="en-US" sz="8000" b="1" dirty="0" smtClean="0">
                <a:sym typeface="Symbol" charset="2"/>
              </a:rPr>
              <a:t> Case Study</a:t>
            </a:r>
          </a:p>
          <a:p>
            <a:pPr marL="0" indent="0" algn="ctr" defTabSz="914400">
              <a:spcBef>
                <a:spcPts val="0"/>
              </a:spcBef>
              <a:buNone/>
            </a:pPr>
            <a:r>
              <a:rPr lang="en-US" sz="8000" dirty="0" smtClean="0">
                <a:sym typeface="Symbol" charset="2"/>
              </a:rPr>
              <a:t>Case = </a:t>
            </a:r>
            <a:r>
              <a:rPr lang="en-US" sz="8000" i="1" dirty="0" smtClean="0">
                <a:sym typeface="Symbol" charset="2"/>
              </a:rPr>
              <a:t>Scenario</a:t>
            </a:r>
            <a:endParaRPr lang="en-US" sz="8000" dirty="0" smtClean="0">
              <a:sym typeface="Symbol" charset="2"/>
            </a:endParaRPr>
          </a:p>
          <a:p>
            <a:pPr marL="0" indent="0" algn="ctr" defTabSz="914400">
              <a:spcBef>
                <a:spcPts val="0"/>
              </a:spcBef>
              <a:buNone/>
            </a:pPr>
            <a:r>
              <a:rPr lang="en-US" sz="8000" dirty="0">
                <a:sym typeface="Symbol" charset="2"/>
              </a:rPr>
              <a:t>Case = </a:t>
            </a:r>
            <a:r>
              <a:rPr lang="en-US" sz="8000" i="1" dirty="0" smtClean="0">
                <a:sym typeface="Symbol" charset="2"/>
              </a:rPr>
              <a:t>Exemplar</a:t>
            </a:r>
            <a:endParaRPr lang="en-US" sz="8000" i="1" dirty="0">
              <a:sym typeface="Symbol" charset="2"/>
            </a:endParaRPr>
          </a:p>
          <a:p>
            <a:pPr marL="0" indent="0" algn="ctr" defTabSz="914400">
              <a:spcBef>
                <a:spcPts val="0"/>
              </a:spcBef>
              <a:buNone/>
            </a:pPr>
            <a:r>
              <a:rPr lang="en-US" sz="8000" dirty="0" smtClean="0">
                <a:sym typeface="Symbol" charset="2"/>
              </a:rPr>
              <a:t>Case = </a:t>
            </a:r>
            <a:r>
              <a:rPr lang="en-US" sz="8000" i="1" dirty="0" smtClean="0">
                <a:sym typeface="Symbol" charset="2"/>
              </a:rPr>
              <a:t>Example</a:t>
            </a:r>
          </a:p>
          <a:p>
            <a:pPr marL="0" indent="0" algn="ctr" defTabSz="914400">
              <a:spcBef>
                <a:spcPts val="0"/>
              </a:spcBef>
              <a:buNone/>
            </a:pPr>
            <a:endParaRPr lang="en-US" sz="8000" dirty="0"/>
          </a:p>
        </p:txBody>
      </p:sp>
    </p:spTree>
    <p:extLst>
      <p:ext uri="{BB962C8B-B14F-4D97-AF65-F5344CB8AC3E}">
        <p14:creationId xmlns:p14="http://schemas.microsoft.com/office/powerpoint/2010/main" val="35462577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342640" y="6332460"/>
            <a:ext cx="2458720" cy="421159"/>
          </a:xfrm>
          <a:prstGeom prst="round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dirty="0" err="1" smtClean="0"/>
              <a:t>www.evo-ed.org</a:t>
            </a:r>
            <a:endParaRPr lang="en-US" b="0" dirty="0"/>
          </a:p>
        </p:txBody>
      </p:sp>
      <p:pic>
        <p:nvPicPr>
          <p:cNvPr id="9" name="Picture 8" descr="short115p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9533" y="365037"/>
            <a:ext cx="4030127" cy="1029921"/>
          </a:xfrm>
          <a:prstGeom prst="rect">
            <a:avLst/>
          </a:prstGeom>
        </p:spPr>
      </p:pic>
      <p:pic>
        <p:nvPicPr>
          <p:cNvPr id="3" name="Picture 2" descr="splash_page.tiff"/>
          <p:cNvPicPr>
            <a:picLocks noChangeAspect="1"/>
          </p:cNvPicPr>
          <p:nvPr/>
        </p:nvPicPr>
        <p:blipFill rotWithShape="1">
          <a:blip r:embed="rId3">
            <a:extLst>
              <a:ext uri="{28A0092B-C50C-407E-A947-70E740481C1C}">
                <a14:useLocalDpi xmlns:a14="http://schemas.microsoft.com/office/drawing/2010/main" val="0"/>
              </a:ext>
            </a:extLst>
          </a:blip>
          <a:srcRect l="54896" t="30041" r="3022" b="3087"/>
          <a:stretch/>
        </p:blipFill>
        <p:spPr>
          <a:xfrm>
            <a:off x="2878667" y="1535770"/>
            <a:ext cx="3457222" cy="4586111"/>
          </a:xfrm>
          <a:prstGeom prst="rect">
            <a:avLst/>
          </a:prstGeom>
        </p:spPr>
      </p:pic>
    </p:spTree>
    <p:extLst>
      <p:ext uri="{BB962C8B-B14F-4D97-AF65-F5344CB8AC3E}">
        <p14:creationId xmlns:p14="http://schemas.microsoft.com/office/powerpoint/2010/main" val="38306412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342640" y="6332460"/>
            <a:ext cx="2458720" cy="421159"/>
          </a:xfrm>
          <a:prstGeom prst="round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dirty="0" err="1" smtClean="0"/>
              <a:t>www.evo-ed.org</a:t>
            </a:r>
            <a:endParaRPr lang="en-US" b="0" dirty="0"/>
          </a:p>
        </p:txBody>
      </p:sp>
      <p:sp>
        <p:nvSpPr>
          <p:cNvPr id="7" name="Line Callout 1 6"/>
          <p:cNvSpPr/>
          <p:nvPr/>
        </p:nvSpPr>
        <p:spPr>
          <a:xfrm>
            <a:off x="6977907" y="3180617"/>
            <a:ext cx="1801299" cy="1060713"/>
          </a:xfrm>
          <a:prstGeom prst="borderCallout1">
            <a:avLst>
              <a:gd name="adj1" fmla="val 49013"/>
              <a:gd name="adj2" fmla="val -136"/>
              <a:gd name="adj3" fmla="val 61184"/>
              <a:gd name="adj4" fmla="val -36694"/>
            </a:avLst>
          </a:prstGeom>
          <a:solidFill>
            <a:srgbClr val="FF3B35"/>
          </a:solidFill>
          <a:ln w="28575" cmpd="sng">
            <a:solidFill>
              <a:srgbClr val="FF3B3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Toxin Resistance Evolution in Clams</a:t>
            </a:r>
            <a:endParaRPr lang="en-US" dirty="0"/>
          </a:p>
        </p:txBody>
      </p:sp>
      <p:pic>
        <p:nvPicPr>
          <p:cNvPr id="9" name="Picture 8" descr="short115p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9533" y="365037"/>
            <a:ext cx="4030127" cy="1029921"/>
          </a:xfrm>
          <a:prstGeom prst="rect">
            <a:avLst/>
          </a:prstGeom>
        </p:spPr>
      </p:pic>
      <p:pic>
        <p:nvPicPr>
          <p:cNvPr id="3" name="Picture 2" descr="splash_page.tiff"/>
          <p:cNvPicPr>
            <a:picLocks noChangeAspect="1"/>
          </p:cNvPicPr>
          <p:nvPr/>
        </p:nvPicPr>
        <p:blipFill rotWithShape="1">
          <a:blip r:embed="rId3">
            <a:extLst>
              <a:ext uri="{28A0092B-C50C-407E-A947-70E740481C1C}">
                <a14:useLocalDpi xmlns:a14="http://schemas.microsoft.com/office/drawing/2010/main" val="0"/>
              </a:ext>
            </a:extLst>
          </a:blip>
          <a:srcRect l="54896" t="30041" r="3022" b="3087"/>
          <a:stretch/>
        </p:blipFill>
        <p:spPr>
          <a:xfrm>
            <a:off x="2878667" y="1535770"/>
            <a:ext cx="3457222" cy="4586111"/>
          </a:xfrm>
          <a:prstGeom prst="rect">
            <a:avLst/>
          </a:prstGeom>
        </p:spPr>
      </p:pic>
    </p:spTree>
    <p:extLst>
      <p:ext uri="{BB962C8B-B14F-4D97-AF65-F5344CB8AC3E}">
        <p14:creationId xmlns:p14="http://schemas.microsoft.com/office/powerpoint/2010/main" val="17846306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77800" y="23989"/>
            <a:ext cx="6604000" cy="850899"/>
          </a:xfrm>
        </p:spPr>
        <p:txBody>
          <a:bodyPr anchor="ctr">
            <a:normAutofit fontScale="90000"/>
          </a:bodyPr>
          <a:lstStyle/>
          <a:p>
            <a:pPr algn="l"/>
            <a:r>
              <a:rPr lang="en-US" b="1" dirty="0" smtClean="0"/>
              <a:t>Outcomes for Today’s Session </a:t>
            </a:r>
            <a:endParaRPr lang="en-US" sz="2800" b="1" dirty="0" smtClean="0">
              <a:ea typeface="ＭＳ Ｐゴシック" pitchFamily="-65" charset="-128"/>
              <a:cs typeface="ＭＳ Ｐゴシック" pitchFamily="-65" charset="-128"/>
            </a:endParaRPr>
          </a:p>
        </p:txBody>
      </p:sp>
      <p:sp>
        <p:nvSpPr>
          <p:cNvPr id="18439" name="Rectangle 31"/>
          <p:cNvSpPr>
            <a:spLocks noChangeArrowheads="1"/>
          </p:cNvSpPr>
          <p:nvPr/>
        </p:nvSpPr>
        <p:spPr bwMode="auto">
          <a:xfrm>
            <a:off x="177799" y="874887"/>
            <a:ext cx="6479480" cy="5678313"/>
          </a:xfrm>
          <a:prstGeom prst="rect">
            <a:avLst/>
          </a:prstGeom>
          <a:noFill/>
          <a:ln w="9525">
            <a:noFill/>
            <a:miter lim="800000"/>
            <a:headEnd/>
            <a:tailEnd/>
          </a:ln>
        </p:spPr>
        <p:txBody>
          <a:bodyPr lIns="92075" tIns="46038" rIns="92075" bIns="46038">
            <a:prstTxWarp prst="textNoShape">
              <a:avLst/>
            </a:prstTxWarp>
          </a:bodyPr>
          <a:lstStyle/>
          <a:p>
            <a:pPr algn="l">
              <a:spcBef>
                <a:spcPts val="1080"/>
              </a:spcBef>
              <a:buClr>
                <a:srgbClr val="009900"/>
              </a:buClr>
              <a:buSzPct val="60000"/>
            </a:pPr>
            <a:r>
              <a:rPr lang="en-US" sz="2400" dirty="0" smtClean="0">
                <a:solidFill>
                  <a:srgbClr val="000000"/>
                </a:solidFill>
              </a:rPr>
              <a:t>Participants will:</a:t>
            </a:r>
          </a:p>
          <a:p>
            <a:pPr marL="342900" indent="-342900" algn="l">
              <a:spcBef>
                <a:spcPts val="1080"/>
              </a:spcBef>
              <a:buClr>
                <a:srgbClr val="009900"/>
              </a:buClr>
              <a:buSzPct val="60000"/>
              <a:buFont typeface="Monotype Sorts" pitchFamily="-65" charset="2"/>
              <a:buChar char="n"/>
            </a:pPr>
            <a:r>
              <a:rPr lang="en-US" sz="2200" dirty="0" smtClean="0">
                <a:solidFill>
                  <a:srgbClr val="000000"/>
                </a:solidFill>
              </a:rPr>
              <a:t>Explore and articulate the challenges of teaching evolution.</a:t>
            </a:r>
          </a:p>
          <a:p>
            <a:pPr marL="342900" indent="-342900" algn="l">
              <a:spcBef>
                <a:spcPts val="1080"/>
              </a:spcBef>
              <a:buClr>
                <a:srgbClr val="009900"/>
              </a:buClr>
              <a:buSzPct val="60000"/>
              <a:buFont typeface="Monotype Sorts" pitchFamily="-65" charset="2"/>
              <a:buChar char="n"/>
            </a:pPr>
            <a:r>
              <a:rPr lang="en-US" sz="2200" dirty="0" smtClean="0">
                <a:solidFill>
                  <a:srgbClr val="000000"/>
                </a:solidFill>
              </a:rPr>
              <a:t>Explore the </a:t>
            </a:r>
            <a:r>
              <a:rPr lang="en-US" sz="2200" dirty="0" err="1" smtClean="0">
                <a:solidFill>
                  <a:srgbClr val="000000"/>
                </a:solidFill>
              </a:rPr>
              <a:t>Evo</a:t>
            </a:r>
            <a:r>
              <a:rPr lang="en-US" sz="2200" dirty="0" smtClean="0">
                <a:solidFill>
                  <a:srgbClr val="000000"/>
                </a:solidFill>
              </a:rPr>
              <a:t>-Ed Cases and investigate how they may be used in the teaching and learning of biology</a:t>
            </a:r>
          </a:p>
          <a:p>
            <a:pPr marL="342900" indent="-342900" algn="l">
              <a:spcBef>
                <a:spcPts val="1080"/>
              </a:spcBef>
              <a:spcAft>
                <a:spcPts val="1200"/>
              </a:spcAft>
              <a:buClr>
                <a:srgbClr val="009900"/>
              </a:buClr>
              <a:buSzPct val="60000"/>
              <a:buFont typeface="Monotype Sorts" pitchFamily="-65" charset="2"/>
              <a:buChar char="n"/>
            </a:pPr>
            <a:r>
              <a:rPr lang="en-US" sz="2200" dirty="0" smtClean="0">
                <a:solidFill>
                  <a:srgbClr val="000000"/>
                </a:solidFill>
              </a:rPr>
              <a:t>Discuss the utility of using a common biological system to teach multiple sub-disciplinary concepts.</a:t>
            </a:r>
          </a:p>
          <a:p>
            <a:pPr marL="342900" indent="-342900" algn="l">
              <a:spcBef>
                <a:spcPts val="0"/>
              </a:spcBef>
              <a:buClr>
                <a:srgbClr val="009900"/>
              </a:buClr>
              <a:buSzPct val="60000"/>
              <a:buFont typeface="Monotype Sorts" pitchFamily="-65" charset="2"/>
              <a:buChar char="n"/>
            </a:pPr>
            <a:r>
              <a:rPr lang="en-US" sz="2200" dirty="0" smtClean="0">
                <a:solidFill>
                  <a:srgbClr val="000000"/>
                </a:solidFill>
              </a:rPr>
              <a:t>Brainstorm and develop implementation strategies.</a:t>
            </a:r>
          </a:p>
          <a:p>
            <a:pPr marL="800100" lvl="1" indent="-342900" algn="l">
              <a:spcBef>
                <a:spcPts val="0"/>
              </a:spcBef>
              <a:buClr>
                <a:srgbClr val="009900"/>
              </a:buClr>
              <a:buSzPct val="60000"/>
              <a:buFont typeface="Monotype Sorts" pitchFamily="-65" charset="2"/>
              <a:buChar char="n"/>
            </a:pPr>
            <a:r>
              <a:rPr lang="en-US" sz="2000" dirty="0" smtClean="0">
                <a:solidFill>
                  <a:srgbClr val="000000"/>
                </a:solidFill>
              </a:rPr>
              <a:t>In-class activities</a:t>
            </a:r>
          </a:p>
          <a:p>
            <a:pPr marL="800100" lvl="1" indent="-342900" algn="l">
              <a:spcBef>
                <a:spcPts val="0"/>
              </a:spcBef>
              <a:buClr>
                <a:srgbClr val="009900"/>
              </a:buClr>
              <a:buSzPct val="60000"/>
              <a:buFont typeface="Monotype Sorts" pitchFamily="-65" charset="2"/>
              <a:buChar char="n"/>
            </a:pPr>
            <a:r>
              <a:rPr lang="en-US" sz="2000" dirty="0" smtClean="0">
                <a:solidFill>
                  <a:srgbClr val="000000"/>
                </a:solidFill>
              </a:rPr>
              <a:t>Case studies</a:t>
            </a:r>
          </a:p>
          <a:p>
            <a:pPr marL="800100" lvl="1" indent="-342900" algn="l">
              <a:spcBef>
                <a:spcPts val="0"/>
              </a:spcBef>
              <a:buClr>
                <a:srgbClr val="009900"/>
              </a:buClr>
              <a:buSzPct val="60000"/>
              <a:buFont typeface="Monotype Sorts" pitchFamily="-65" charset="2"/>
              <a:buChar char="n"/>
            </a:pPr>
            <a:r>
              <a:rPr lang="en-US" sz="2000" dirty="0" smtClean="0">
                <a:solidFill>
                  <a:srgbClr val="000000"/>
                </a:solidFill>
              </a:rPr>
              <a:t>Lesson plans</a:t>
            </a:r>
          </a:p>
          <a:p>
            <a:pPr marL="800100" lvl="1" indent="-342900" algn="l">
              <a:spcBef>
                <a:spcPts val="0"/>
              </a:spcBef>
              <a:buClr>
                <a:srgbClr val="009900"/>
              </a:buClr>
              <a:buSzPct val="60000"/>
              <a:buFont typeface="Monotype Sorts" pitchFamily="-65" charset="2"/>
              <a:buChar char="n"/>
            </a:pPr>
            <a:r>
              <a:rPr lang="en-US" sz="2000" dirty="0" smtClean="0">
                <a:solidFill>
                  <a:srgbClr val="000000"/>
                </a:solidFill>
              </a:rPr>
              <a:t>Etc.</a:t>
            </a:r>
            <a:endParaRPr lang="en-US" sz="2000" dirty="0" smtClean="0"/>
          </a:p>
          <a:p>
            <a:pPr marL="342900" indent="-342900" algn="l">
              <a:spcBef>
                <a:spcPts val="1080"/>
              </a:spcBef>
              <a:buClr>
                <a:srgbClr val="009900"/>
              </a:buClr>
              <a:buSzPct val="60000"/>
              <a:buFont typeface="Monotype Sorts" pitchFamily="-65" charset="2"/>
              <a:buChar char="n"/>
            </a:pPr>
            <a:endParaRPr lang="en-US" sz="2400" dirty="0" smtClean="0">
              <a:solidFill>
                <a:srgbClr val="000000"/>
              </a:solidFill>
            </a:endParaRPr>
          </a:p>
          <a:p>
            <a:pPr marL="342900" indent="-342900" algn="l">
              <a:spcBef>
                <a:spcPts val="1080"/>
              </a:spcBef>
              <a:buClr>
                <a:srgbClr val="009900"/>
              </a:buClr>
              <a:buSzPct val="60000"/>
              <a:buFont typeface="Monotype Sorts" pitchFamily="-65" charset="2"/>
              <a:buChar char="n"/>
            </a:pPr>
            <a:endParaRPr lang="en-US" sz="2000" dirty="0" smtClean="0">
              <a:solidFill>
                <a:srgbClr val="000000"/>
              </a:solidFill>
            </a:endParaRPr>
          </a:p>
        </p:txBody>
      </p:sp>
      <p:sp>
        <p:nvSpPr>
          <p:cNvPr id="5" name="TextBox 4"/>
          <p:cNvSpPr txBox="1"/>
          <p:nvPr/>
        </p:nvSpPr>
        <p:spPr>
          <a:xfrm>
            <a:off x="6909673" y="5407916"/>
            <a:ext cx="1761720" cy="338554"/>
          </a:xfrm>
          <a:prstGeom prst="rect">
            <a:avLst/>
          </a:prstGeom>
          <a:noFill/>
        </p:spPr>
        <p:txBody>
          <a:bodyPr wrap="none" rtlCol="0">
            <a:spAutoFit/>
          </a:bodyPr>
          <a:lstStyle/>
          <a:p>
            <a:r>
              <a:rPr lang="en-US" dirty="0" err="1" smtClean="0"/>
              <a:t>www.evo-ed.org</a:t>
            </a:r>
            <a:endParaRPr lang="en-US" dirty="0"/>
          </a:p>
        </p:txBody>
      </p:sp>
      <p:grpSp>
        <p:nvGrpSpPr>
          <p:cNvPr id="8" name="Group 7"/>
          <p:cNvGrpSpPr/>
          <p:nvPr/>
        </p:nvGrpSpPr>
        <p:grpSpPr>
          <a:xfrm>
            <a:off x="6657279" y="1254642"/>
            <a:ext cx="2266507" cy="4048457"/>
            <a:chOff x="6646333" y="2427111"/>
            <a:chExt cx="2307282" cy="3765327"/>
          </a:xfrm>
        </p:grpSpPr>
        <p:pic>
          <p:nvPicPr>
            <p:cNvPr id="9" name="Picture 8" descr="splash_page.tiff"/>
            <p:cNvPicPr>
              <a:picLocks noChangeAspect="1"/>
            </p:cNvPicPr>
            <p:nvPr/>
          </p:nvPicPr>
          <p:blipFill rotWithShape="1">
            <a:blip r:embed="rId3">
              <a:extLst>
                <a:ext uri="{28A0092B-C50C-407E-A947-70E740481C1C}">
                  <a14:useLocalDpi xmlns:a14="http://schemas.microsoft.com/office/drawing/2010/main" val="0"/>
                </a:ext>
              </a:extLst>
            </a:blip>
            <a:srcRect l="54896" t="30041" r="3022" b="3087"/>
            <a:stretch/>
          </p:blipFill>
          <p:spPr>
            <a:xfrm>
              <a:off x="6646333" y="3141270"/>
              <a:ext cx="2300111" cy="3051168"/>
            </a:xfrm>
            <a:prstGeom prst="rect">
              <a:avLst/>
            </a:prstGeom>
          </p:spPr>
        </p:pic>
        <p:pic>
          <p:nvPicPr>
            <p:cNvPr id="10" name="Picture 9" descr="evo-ed.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6333" y="2427111"/>
              <a:ext cx="2307282" cy="714159"/>
            </a:xfrm>
            <a:prstGeom prst="rect">
              <a:avLst/>
            </a:prstGeom>
          </p:spPr>
        </p:pic>
      </p:grpSp>
    </p:spTree>
    <p:extLst>
      <p:ext uri="{BB962C8B-B14F-4D97-AF65-F5344CB8AC3E}">
        <p14:creationId xmlns:p14="http://schemas.microsoft.com/office/powerpoint/2010/main" val="12473404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439">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439">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439">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4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72533" y="243424"/>
            <a:ext cx="8449733" cy="6252626"/>
          </a:xfrm>
          <a:prstGeom prst="roundRect">
            <a:avLst>
              <a:gd name="adj" fmla="val 3191"/>
            </a:avLst>
          </a:prstGeom>
          <a:solidFill>
            <a:srgbClr val="C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00" dirty="0" smtClean="0">
              <a:solidFill>
                <a:srgbClr val="000000"/>
              </a:solidFill>
            </a:endParaRPr>
          </a:p>
          <a:p>
            <a:pPr algn="ctr"/>
            <a:r>
              <a:rPr lang="en-US" sz="4000" dirty="0" smtClean="0">
                <a:solidFill>
                  <a:srgbClr val="FFFFFF"/>
                </a:solidFill>
                <a:latin typeface="Calibri"/>
                <a:cs typeface="Calibri"/>
              </a:rPr>
              <a:t>Evolution of Toxin Resistance in Clams</a:t>
            </a:r>
            <a:endParaRPr lang="en-US" sz="4000" dirty="0">
              <a:solidFill>
                <a:srgbClr val="FFFFFF"/>
              </a:solidFill>
              <a:latin typeface="Calibri"/>
              <a:cs typeface="Calibri"/>
            </a:endParaRPr>
          </a:p>
        </p:txBody>
      </p:sp>
      <p:pic>
        <p:nvPicPr>
          <p:cNvPr id="41" name="Picture 40"/>
          <p:cNvPicPr>
            <a:picLocks noChangeAspect="1"/>
          </p:cNvPicPr>
          <p:nvPr/>
        </p:nvPicPr>
        <p:blipFill>
          <a:blip r:embed="rId2"/>
          <a:stretch>
            <a:fillRect/>
          </a:stretch>
        </p:blipFill>
        <p:spPr>
          <a:xfrm>
            <a:off x="2391514" y="1334381"/>
            <a:ext cx="2035142" cy="1510419"/>
          </a:xfrm>
          <a:prstGeom prst="rect">
            <a:avLst/>
          </a:prstGeom>
        </p:spPr>
      </p:pic>
      <p:pic>
        <p:nvPicPr>
          <p:cNvPr id="24" name="Picture 23"/>
          <p:cNvPicPr>
            <a:picLocks noChangeAspect="1"/>
          </p:cNvPicPr>
          <p:nvPr/>
        </p:nvPicPr>
        <p:blipFill>
          <a:blip r:embed="rId3"/>
          <a:stretch>
            <a:fillRect/>
          </a:stretch>
        </p:blipFill>
        <p:spPr>
          <a:xfrm>
            <a:off x="655733" y="1334383"/>
            <a:ext cx="1483046" cy="2775740"/>
          </a:xfrm>
          <a:prstGeom prst="rect">
            <a:avLst/>
          </a:prstGeom>
        </p:spPr>
      </p:pic>
      <p:pic>
        <p:nvPicPr>
          <p:cNvPr id="38" name="Picture 37" descr="2012-05-17_12-06-27.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26655" y="3100144"/>
            <a:ext cx="4177695" cy="3184984"/>
          </a:xfrm>
          <a:prstGeom prst="rect">
            <a:avLst/>
          </a:prstGeom>
        </p:spPr>
      </p:pic>
      <p:pic>
        <p:nvPicPr>
          <p:cNvPr id="40" name="Picture 39"/>
          <p:cNvPicPr>
            <a:picLocks noChangeAspect="1"/>
          </p:cNvPicPr>
          <p:nvPr/>
        </p:nvPicPr>
        <p:blipFill>
          <a:blip r:embed="rId5"/>
          <a:stretch>
            <a:fillRect/>
          </a:stretch>
        </p:blipFill>
        <p:spPr>
          <a:xfrm>
            <a:off x="2465462" y="1377667"/>
            <a:ext cx="665011" cy="592205"/>
          </a:xfrm>
          <a:prstGeom prst="rect">
            <a:avLst/>
          </a:prstGeom>
          <a:ln>
            <a:solidFill>
              <a:schemeClr val="tx1"/>
            </a:solidFill>
          </a:ln>
        </p:spPr>
      </p:pic>
      <p:sp>
        <p:nvSpPr>
          <p:cNvPr id="43" name="Oval 42"/>
          <p:cNvSpPr/>
          <p:nvPr/>
        </p:nvSpPr>
        <p:spPr>
          <a:xfrm>
            <a:off x="6708086" y="4376045"/>
            <a:ext cx="128233" cy="238444"/>
          </a:xfrm>
          <a:prstGeom prst="ellips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14" name="Picture 13"/>
          <p:cNvPicPr>
            <a:picLocks noChangeAspect="1"/>
          </p:cNvPicPr>
          <p:nvPr/>
        </p:nvPicPr>
        <p:blipFill>
          <a:blip r:embed="rId6"/>
          <a:stretch>
            <a:fillRect/>
          </a:stretch>
        </p:blipFill>
        <p:spPr>
          <a:xfrm>
            <a:off x="7345619" y="1334512"/>
            <a:ext cx="1258732" cy="1510288"/>
          </a:xfrm>
          <a:prstGeom prst="rect">
            <a:avLst/>
          </a:prstGeom>
        </p:spPr>
      </p:pic>
      <p:pic>
        <p:nvPicPr>
          <p:cNvPr id="2" name="Picture 1" descr="2013-06-22_07-55-0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6151" y="1334512"/>
            <a:ext cx="2541249" cy="1510288"/>
          </a:xfrm>
          <a:prstGeom prst="rect">
            <a:avLst/>
          </a:prstGeom>
        </p:spPr>
      </p:pic>
      <p:pic>
        <p:nvPicPr>
          <p:cNvPr id="29" name="Picture 28" descr="channel.gi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91515" y="2979334"/>
            <a:ext cx="1851948" cy="1130789"/>
          </a:xfrm>
          <a:prstGeom prst="rect">
            <a:avLst/>
          </a:prstGeom>
        </p:spPr>
      </p:pic>
      <p:pic>
        <p:nvPicPr>
          <p:cNvPr id="4" name="Picture 3" descr="2013-06-22_08-01-1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7462" y="4373033"/>
            <a:ext cx="3556000" cy="1912095"/>
          </a:xfrm>
          <a:prstGeom prst="rect">
            <a:avLst/>
          </a:prstGeom>
        </p:spPr>
      </p:pic>
    </p:spTree>
    <p:extLst>
      <p:ext uri="{BB962C8B-B14F-4D97-AF65-F5344CB8AC3E}">
        <p14:creationId xmlns:p14="http://schemas.microsoft.com/office/powerpoint/2010/main" val="199685833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72533" y="243424"/>
            <a:ext cx="8449733" cy="6252626"/>
          </a:xfrm>
          <a:prstGeom prst="roundRect">
            <a:avLst>
              <a:gd name="adj" fmla="val 3191"/>
            </a:avLst>
          </a:prstGeom>
          <a:solidFill>
            <a:schemeClr val="bg1"/>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00" dirty="0">
              <a:solidFill>
                <a:srgbClr val="000000"/>
              </a:solidFill>
              <a:latin typeface="Calibri"/>
              <a:cs typeface="Calibri"/>
            </a:endParaRPr>
          </a:p>
          <a:p>
            <a:pPr algn="ctr"/>
            <a:r>
              <a:rPr lang="en-US" sz="3600" dirty="0">
                <a:solidFill>
                  <a:schemeClr val="tx1"/>
                </a:solidFill>
                <a:latin typeface="Calibri"/>
                <a:cs typeface="Calibri"/>
              </a:rPr>
              <a:t>Evolution of Toxin Resistance in Clams</a:t>
            </a:r>
          </a:p>
        </p:txBody>
      </p:sp>
      <p:sp>
        <p:nvSpPr>
          <p:cNvPr id="2" name="TextBox 1"/>
          <p:cNvSpPr txBox="1"/>
          <p:nvPr/>
        </p:nvSpPr>
        <p:spPr>
          <a:xfrm>
            <a:off x="770019" y="1245286"/>
            <a:ext cx="7676149" cy="4832092"/>
          </a:xfrm>
          <a:prstGeom prst="rect">
            <a:avLst/>
          </a:prstGeom>
          <a:noFill/>
        </p:spPr>
        <p:txBody>
          <a:bodyPr wrap="square" rtlCol="0">
            <a:spAutoFit/>
          </a:bodyPr>
          <a:lstStyle/>
          <a:p>
            <a:pPr marL="457200" indent="-457200" algn="l">
              <a:buFont typeface="+mj-lt"/>
              <a:buAutoNum type="arabicPeriod"/>
            </a:pPr>
            <a:r>
              <a:rPr lang="en-US" sz="2800" b="0" dirty="0">
                <a:latin typeface="Calibri"/>
                <a:cs typeface="Calibri"/>
              </a:rPr>
              <a:t>Algal blooms affecting marine ecosystems.</a:t>
            </a:r>
          </a:p>
          <a:p>
            <a:pPr marL="457200" indent="-457200" algn="l">
              <a:buFont typeface="+mj-lt"/>
              <a:buAutoNum type="arabicPeriod"/>
            </a:pPr>
            <a:r>
              <a:rPr lang="en-US" sz="2800" b="0" dirty="0">
                <a:latin typeface="Calibri"/>
                <a:cs typeface="Calibri"/>
              </a:rPr>
              <a:t>Food webs and </a:t>
            </a:r>
            <a:r>
              <a:rPr lang="en-US" sz="2800" b="0" dirty="0" err="1">
                <a:latin typeface="Calibri"/>
                <a:cs typeface="Calibri"/>
              </a:rPr>
              <a:t>biomagnification</a:t>
            </a:r>
            <a:r>
              <a:rPr lang="en-US" sz="2800" b="0" dirty="0">
                <a:latin typeface="Calibri"/>
                <a:cs typeface="Calibri"/>
              </a:rPr>
              <a:t> of toxins.</a:t>
            </a:r>
          </a:p>
          <a:p>
            <a:pPr marL="457200" indent="-457200" algn="l">
              <a:buFont typeface="+mj-lt"/>
              <a:buAutoNum type="arabicPeriod"/>
            </a:pPr>
            <a:r>
              <a:rPr lang="en-US" sz="2800" b="0" dirty="0">
                <a:latin typeface="Calibri"/>
                <a:cs typeface="Calibri"/>
              </a:rPr>
              <a:t>Human interaction with ecosystem.</a:t>
            </a:r>
          </a:p>
          <a:p>
            <a:pPr marL="457200" indent="-457200" algn="l">
              <a:buFont typeface="+mj-lt"/>
              <a:buAutoNum type="arabicPeriod"/>
            </a:pPr>
            <a:r>
              <a:rPr lang="en-US" sz="2800" b="0" dirty="0">
                <a:latin typeface="Calibri"/>
                <a:cs typeface="Calibri"/>
              </a:rPr>
              <a:t>Different allele frequencies in geographically isolated populations due to different environmental conditions.</a:t>
            </a:r>
          </a:p>
          <a:p>
            <a:pPr marL="457200" indent="-457200" algn="l">
              <a:buFont typeface="+mj-lt"/>
              <a:buAutoNum type="arabicPeriod"/>
            </a:pPr>
            <a:r>
              <a:rPr lang="en-US" sz="2800" b="0" dirty="0" err="1">
                <a:latin typeface="Calibri"/>
                <a:cs typeface="Calibri"/>
              </a:rPr>
              <a:t>Mendelian</a:t>
            </a:r>
            <a:r>
              <a:rPr lang="en-US" sz="2800" b="0" dirty="0">
                <a:latin typeface="Calibri"/>
                <a:cs typeface="Calibri"/>
              </a:rPr>
              <a:t> genetics, inheritance and dominant-recessive relationships.</a:t>
            </a:r>
          </a:p>
          <a:p>
            <a:pPr marL="457200" indent="-457200" algn="l">
              <a:buFont typeface="+mj-lt"/>
              <a:buAutoNum type="arabicPeriod"/>
            </a:pPr>
            <a:r>
              <a:rPr lang="en-US" sz="2800" b="0" dirty="0">
                <a:latin typeface="Calibri"/>
                <a:cs typeface="Calibri"/>
              </a:rPr>
              <a:t>Single nucleotide substitution mutation that changes the structure and function of a protein.</a:t>
            </a:r>
          </a:p>
          <a:p>
            <a:pPr marL="457200" indent="-457200" algn="l">
              <a:buFont typeface="+mj-lt"/>
              <a:buAutoNum type="arabicPeriod"/>
            </a:pPr>
            <a:r>
              <a:rPr lang="en-US" sz="2800" b="0" dirty="0">
                <a:latin typeface="Calibri"/>
                <a:cs typeface="Calibri"/>
              </a:rPr>
              <a:t>Action potential transmission through a neuron.</a:t>
            </a:r>
          </a:p>
        </p:txBody>
      </p:sp>
    </p:spTree>
    <p:extLst>
      <p:ext uri="{BB962C8B-B14F-4D97-AF65-F5344CB8AC3E}">
        <p14:creationId xmlns:p14="http://schemas.microsoft.com/office/powerpoint/2010/main" val="8548786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4267"/>
            <a:ext cx="5744817" cy="5935191"/>
          </a:xfrm>
        </p:spPr>
        <p:txBody>
          <a:bodyPr>
            <a:noAutofit/>
          </a:bodyPr>
          <a:lstStyle/>
          <a:p>
            <a:pPr>
              <a:buClr>
                <a:schemeClr val="tx1"/>
              </a:buClr>
              <a:buSzPct val="100000"/>
              <a:buFont typeface="Arial"/>
              <a:buChar char="•"/>
            </a:pPr>
            <a:endParaRPr lang="en-US" sz="2400" b="0" dirty="0">
              <a:solidFill>
                <a:srgbClr val="000000"/>
              </a:solidFill>
              <a:latin typeface="Calibri"/>
              <a:cs typeface="Calibri"/>
            </a:endParaRPr>
          </a:p>
          <a:p>
            <a:pPr>
              <a:buClr>
                <a:schemeClr val="tx1"/>
              </a:buClr>
              <a:buSzPct val="100000"/>
              <a:buFont typeface="Arial"/>
              <a:buChar char="•"/>
            </a:pPr>
            <a:endParaRPr lang="en-US" sz="2400" b="0" dirty="0" smtClean="0">
              <a:solidFill>
                <a:srgbClr val="000000"/>
              </a:solidFill>
              <a:latin typeface="Calibri"/>
              <a:cs typeface="Calibri"/>
            </a:endParaRPr>
          </a:p>
          <a:p>
            <a:pPr>
              <a:buClr>
                <a:schemeClr val="tx1"/>
              </a:buClr>
              <a:buSzPct val="100000"/>
              <a:buFont typeface="Arial"/>
              <a:buChar char="•"/>
            </a:pPr>
            <a:endParaRPr lang="en-US" sz="2400" b="0" dirty="0" smtClean="0">
              <a:solidFill>
                <a:srgbClr val="000000"/>
              </a:solidFill>
              <a:latin typeface="Calibri"/>
              <a:cs typeface="Calibri"/>
            </a:endParaRPr>
          </a:p>
          <a:p>
            <a:pPr>
              <a:buClr>
                <a:schemeClr val="tx1"/>
              </a:buClr>
              <a:buSzPct val="100000"/>
              <a:buFont typeface="Arial"/>
              <a:buChar char="•"/>
            </a:pPr>
            <a:endParaRPr lang="en-US" sz="2400" dirty="0">
              <a:solidFill>
                <a:srgbClr val="000000"/>
              </a:solidFill>
              <a:latin typeface="Calibri"/>
              <a:cs typeface="Calibri"/>
            </a:endParaRPr>
          </a:p>
          <a:p>
            <a:pPr marL="457200" lvl="1" indent="0">
              <a:buNone/>
            </a:pPr>
            <a:endParaRPr lang="en-US" sz="2400" dirty="0">
              <a:solidFill>
                <a:srgbClr val="000000"/>
              </a:solidFill>
              <a:latin typeface="Calibri"/>
              <a:cs typeface="Calibri"/>
            </a:endParaRPr>
          </a:p>
          <a:p>
            <a:pPr marL="125413" lvl="1" indent="0">
              <a:buNone/>
            </a:pPr>
            <a:r>
              <a:rPr lang="en-US" sz="3200" b="1" dirty="0" smtClean="0">
                <a:solidFill>
                  <a:srgbClr val="000000"/>
                </a:solidFill>
                <a:latin typeface="Calibri"/>
                <a:cs typeface="Calibri"/>
              </a:rPr>
              <a:t>GOALS:</a:t>
            </a:r>
            <a:endParaRPr lang="en-US" b="1" dirty="0" smtClean="0">
              <a:solidFill>
                <a:srgbClr val="000000"/>
              </a:solidFill>
              <a:cs typeface="Calibri"/>
            </a:endParaRPr>
          </a:p>
          <a:p>
            <a:pPr lvl="1"/>
            <a:r>
              <a:rPr lang="en-US" dirty="0" smtClean="0">
                <a:solidFill>
                  <a:srgbClr val="000000"/>
                </a:solidFill>
                <a:cs typeface="Calibri"/>
              </a:rPr>
              <a:t>Develop cases that promote the learning </a:t>
            </a:r>
            <a:r>
              <a:rPr lang="en-US" dirty="0">
                <a:solidFill>
                  <a:srgbClr val="000000"/>
                </a:solidFill>
                <a:cs typeface="Calibri"/>
              </a:rPr>
              <a:t>of evolution as an integrative biological theory.</a:t>
            </a:r>
          </a:p>
          <a:p>
            <a:pPr lvl="1"/>
            <a:r>
              <a:rPr lang="en-US" dirty="0" smtClean="0">
                <a:solidFill>
                  <a:srgbClr val="000000"/>
                </a:solidFill>
                <a:cs typeface="Calibri"/>
              </a:rPr>
              <a:t>Provide teaching resources </a:t>
            </a:r>
            <a:r>
              <a:rPr lang="en-US" dirty="0">
                <a:solidFill>
                  <a:srgbClr val="000000"/>
                </a:solidFill>
                <a:cs typeface="Calibri"/>
              </a:rPr>
              <a:t>for science </a:t>
            </a:r>
            <a:r>
              <a:rPr lang="en-US" dirty="0" smtClean="0">
                <a:solidFill>
                  <a:srgbClr val="000000"/>
                </a:solidFill>
                <a:cs typeface="Calibri"/>
              </a:rPr>
              <a:t>instructors so </a:t>
            </a:r>
            <a:r>
              <a:rPr lang="en-US" dirty="0">
                <a:solidFill>
                  <a:srgbClr val="000000"/>
                </a:solidFill>
                <a:cs typeface="Calibri"/>
              </a:rPr>
              <a:t>they can teach evolution as an integrative biological theory.</a:t>
            </a:r>
          </a:p>
        </p:txBody>
      </p:sp>
      <p:pic>
        <p:nvPicPr>
          <p:cNvPr id="4" name="Picture 3" descr="short115p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1738" y="1270970"/>
            <a:ext cx="5263945" cy="1345230"/>
          </a:xfrm>
          <a:prstGeom prst="rect">
            <a:avLst/>
          </a:prstGeom>
        </p:spPr>
      </p:pic>
    </p:spTree>
    <p:extLst>
      <p:ext uri="{BB962C8B-B14F-4D97-AF65-F5344CB8AC3E}">
        <p14:creationId xmlns:p14="http://schemas.microsoft.com/office/powerpoint/2010/main" val="420241648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4267"/>
            <a:ext cx="5744817" cy="5935191"/>
          </a:xfrm>
        </p:spPr>
        <p:txBody>
          <a:bodyPr>
            <a:noAutofit/>
          </a:bodyPr>
          <a:lstStyle/>
          <a:p>
            <a:pPr>
              <a:buClr>
                <a:schemeClr val="tx1"/>
              </a:buClr>
              <a:buSzPct val="100000"/>
              <a:buFont typeface="Arial"/>
              <a:buChar char="•"/>
            </a:pPr>
            <a:endParaRPr lang="en-US" sz="2400" b="0" dirty="0">
              <a:solidFill>
                <a:srgbClr val="000000"/>
              </a:solidFill>
              <a:latin typeface="Calibri"/>
              <a:cs typeface="Calibri"/>
            </a:endParaRPr>
          </a:p>
          <a:p>
            <a:pPr>
              <a:buClr>
                <a:schemeClr val="tx1"/>
              </a:buClr>
              <a:buSzPct val="100000"/>
              <a:buFont typeface="Arial"/>
              <a:buChar char="•"/>
            </a:pPr>
            <a:endParaRPr lang="en-US" sz="2400" b="0" dirty="0" smtClean="0">
              <a:solidFill>
                <a:srgbClr val="000000"/>
              </a:solidFill>
              <a:latin typeface="Calibri"/>
              <a:cs typeface="Calibri"/>
            </a:endParaRPr>
          </a:p>
          <a:p>
            <a:pPr>
              <a:buClr>
                <a:schemeClr val="tx1"/>
              </a:buClr>
              <a:buSzPct val="100000"/>
              <a:buFont typeface="Arial"/>
              <a:buChar char="•"/>
            </a:pPr>
            <a:endParaRPr lang="en-US" sz="2400" b="0" dirty="0" smtClean="0">
              <a:solidFill>
                <a:srgbClr val="000000"/>
              </a:solidFill>
              <a:latin typeface="Calibri"/>
              <a:cs typeface="Calibri"/>
            </a:endParaRPr>
          </a:p>
          <a:p>
            <a:pPr>
              <a:buClr>
                <a:schemeClr val="tx1"/>
              </a:buClr>
              <a:buSzPct val="100000"/>
              <a:buFont typeface="Arial"/>
              <a:buChar char="•"/>
            </a:pPr>
            <a:endParaRPr lang="en-US" sz="2400" dirty="0">
              <a:solidFill>
                <a:srgbClr val="000000"/>
              </a:solidFill>
              <a:latin typeface="Calibri"/>
              <a:cs typeface="Calibri"/>
            </a:endParaRPr>
          </a:p>
          <a:p>
            <a:pPr marL="457200" lvl="1" indent="0">
              <a:buNone/>
            </a:pPr>
            <a:endParaRPr lang="en-US" sz="2400" dirty="0">
              <a:solidFill>
                <a:srgbClr val="000000"/>
              </a:solidFill>
              <a:latin typeface="Calibri"/>
              <a:cs typeface="Calibri"/>
            </a:endParaRPr>
          </a:p>
          <a:p>
            <a:pPr marL="125413" lvl="1" indent="0">
              <a:buNone/>
            </a:pPr>
            <a:r>
              <a:rPr lang="en-US" sz="3200" b="1" dirty="0" smtClean="0">
                <a:solidFill>
                  <a:srgbClr val="000000"/>
                </a:solidFill>
                <a:latin typeface="Calibri"/>
                <a:cs typeface="Calibri"/>
              </a:rPr>
              <a:t>GOALS:</a:t>
            </a:r>
            <a:endParaRPr lang="en-US" b="1" dirty="0" smtClean="0">
              <a:solidFill>
                <a:srgbClr val="000000"/>
              </a:solidFill>
              <a:cs typeface="Calibri"/>
            </a:endParaRPr>
          </a:p>
          <a:p>
            <a:pPr lvl="1"/>
            <a:r>
              <a:rPr lang="en-US" b="1" dirty="0" smtClean="0">
                <a:solidFill>
                  <a:srgbClr val="000000"/>
                </a:solidFill>
                <a:cs typeface="Calibri"/>
              </a:rPr>
              <a:t>Develop cases that promote the learning </a:t>
            </a:r>
            <a:r>
              <a:rPr lang="en-US" b="1" dirty="0">
                <a:solidFill>
                  <a:srgbClr val="000000"/>
                </a:solidFill>
                <a:cs typeface="Calibri"/>
              </a:rPr>
              <a:t>of evolution as an integrative biological theory.</a:t>
            </a:r>
          </a:p>
          <a:p>
            <a:pPr lvl="1"/>
            <a:r>
              <a:rPr lang="en-US" dirty="0" smtClean="0">
                <a:solidFill>
                  <a:schemeClr val="bg1">
                    <a:lumMod val="65000"/>
                  </a:schemeClr>
                </a:solidFill>
                <a:cs typeface="Calibri"/>
              </a:rPr>
              <a:t>Provide teaching resources </a:t>
            </a:r>
            <a:r>
              <a:rPr lang="en-US" dirty="0">
                <a:solidFill>
                  <a:schemeClr val="bg1">
                    <a:lumMod val="65000"/>
                  </a:schemeClr>
                </a:solidFill>
                <a:cs typeface="Calibri"/>
              </a:rPr>
              <a:t>for science </a:t>
            </a:r>
            <a:r>
              <a:rPr lang="en-US" dirty="0" smtClean="0">
                <a:solidFill>
                  <a:schemeClr val="bg1">
                    <a:lumMod val="65000"/>
                  </a:schemeClr>
                </a:solidFill>
                <a:cs typeface="Calibri"/>
              </a:rPr>
              <a:t>instructors so </a:t>
            </a:r>
            <a:r>
              <a:rPr lang="en-US" dirty="0">
                <a:solidFill>
                  <a:schemeClr val="bg1">
                    <a:lumMod val="65000"/>
                  </a:schemeClr>
                </a:solidFill>
                <a:cs typeface="Calibri"/>
              </a:rPr>
              <a:t>they can teach evolution as an integrative biological theory.</a:t>
            </a:r>
          </a:p>
        </p:txBody>
      </p:sp>
      <p:pic>
        <p:nvPicPr>
          <p:cNvPr id="4" name="Picture 3" descr="short115p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1738" y="1270970"/>
            <a:ext cx="5263945" cy="1345230"/>
          </a:xfrm>
          <a:prstGeom prst="rect">
            <a:avLst/>
          </a:prstGeom>
        </p:spPr>
      </p:pic>
      <p:pic>
        <p:nvPicPr>
          <p:cNvPr id="5" name="Picture 4" descr="splash_page.tiff"/>
          <p:cNvPicPr>
            <a:picLocks noChangeAspect="1"/>
          </p:cNvPicPr>
          <p:nvPr/>
        </p:nvPicPr>
        <p:blipFill rotWithShape="1">
          <a:blip r:embed="rId3">
            <a:extLst>
              <a:ext uri="{28A0092B-C50C-407E-A947-70E740481C1C}">
                <a14:useLocalDpi xmlns:a14="http://schemas.microsoft.com/office/drawing/2010/main" val="0"/>
              </a:ext>
            </a:extLst>
          </a:blip>
          <a:srcRect l="54896" t="30041" r="3022" b="3087"/>
          <a:stretch/>
        </p:blipFill>
        <p:spPr>
          <a:xfrm>
            <a:off x="6470005" y="3180519"/>
            <a:ext cx="2355943" cy="3125231"/>
          </a:xfrm>
          <a:prstGeom prst="rect">
            <a:avLst/>
          </a:prstGeom>
        </p:spPr>
      </p:pic>
    </p:spTree>
    <p:extLst>
      <p:ext uri="{BB962C8B-B14F-4D97-AF65-F5344CB8AC3E}">
        <p14:creationId xmlns:p14="http://schemas.microsoft.com/office/powerpoint/2010/main" val="136451896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4267"/>
            <a:ext cx="5744817" cy="5935191"/>
          </a:xfrm>
        </p:spPr>
        <p:txBody>
          <a:bodyPr>
            <a:noAutofit/>
          </a:bodyPr>
          <a:lstStyle/>
          <a:p>
            <a:pPr>
              <a:buClr>
                <a:schemeClr val="tx1"/>
              </a:buClr>
              <a:buSzPct val="100000"/>
              <a:buFont typeface="Arial"/>
              <a:buChar char="•"/>
            </a:pPr>
            <a:endParaRPr lang="en-US" sz="2400" b="0" dirty="0">
              <a:solidFill>
                <a:srgbClr val="000000"/>
              </a:solidFill>
              <a:latin typeface="Calibri"/>
              <a:cs typeface="Calibri"/>
            </a:endParaRPr>
          </a:p>
          <a:p>
            <a:pPr>
              <a:buClr>
                <a:schemeClr val="tx1"/>
              </a:buClr>
              <a:buSzPct val="100000"/>
              <a:buFont typeface="Arial"/>
              <a:buChar char="•"/>
            </a:pPr>
            <a:endParaRPr lang="en-US" sz="2400" b="0" dirty="0" smtClean="0">
              <a:solidFill>
                <a:srgbClr val="000000"/>
              </a:solidFill>
              <a:latin typeface="Calibri"/>
              <a:cs typeface="Calibri"/>
            </a:endParaRPr>
          </a:p>
          <a:p>
            <a:pPr>
              <a:buClr>
                <a:schemeClr val="tx1"/>
              </a:buClr>
              <a:buSzPct val="100000"/>
              <a:buFont typeface="Arial"/>
              <a:buChar char="•"/>
            </a:pPr>
            <a:endParaRPr lang="en-US" sz="2400" b="0" dirty="0" smtClean="0">
              <a:solidFill>
                <a:srgbClr val="000000"/>
              </a:solidFill>
              <a:latin typeface="Calibri"/>
              <a:cs typeface="Calibri"/>
            </a:endParaRPr>
          </a:p>
          <a:p>
            <a:pPr>
              <a:buClr>
                <a:schemeClr val="tx1"/>
              </a:buClr>
              <a:buSzPct val="100000"/>
              <a:buFont typeface="Arial"/>
              <a:buChar char="•"/>
            </a:pPr>
            <a:endParaRPr lang="en-US" sz="2400" dirty="0">
              <a:solidFill>
                <a:srgbClr val="000000"/>
              </a:solidFill>
              <a:latin typeface="Calibri"/>
              <a:cs typeface="Calibri"/>
            </a:endParaRPr>
          </a:p>
          <a:p>
            <a:pPr marL="457200" lvl="1" indent="0">
              <a:buNone/>
            </a:pPr>
            <a:endParaRPr lang="en-US" sz="2400" dirty="0">
              <a:solidFill>
                <a:srgbClr val="000000"/>
              </a:solidFill>
              <a:latin typeface="Calibri"/>
              <a:cs typeface="Calibri"/>
            </a:endParaRPr>
          </a:p>
          <a:p>
            <a:pPr marL="125413" lvl="1" indent="0">
              <a:buNone/>
            </a:pPr>
            <a:r>
              <a:rPr lang="en-US" sz="3200" b="1" dirty="0" smtClean="0">
                <a:solidFill>
                  <a:srgbClr val="000000"/>
                </a:solidFill>
                <a:latin typeface="Calibri"/>
                <a:cs typeface="Calibri"/>
              </a:rPr>
              <a:t>GOALS:</a:t>
            </a:r>
            <a:endParaRPr lang="en-US" b="1" dirty="0" smtClean="0">
              <a:solidFill>
                <a:srgbClr val="000000"/>
              </a:solidFill>
              <a:cs typeface="Calibri"/>
            </a:endParaRPr>
          </a:p>
          <a:p>
            <a:pPr lvl="1"/>
            <a:r>
              <a:rPr lang="en-US" dirty="0" smtClean="0">
                <a:solidFill>
                  <a:schemeClr val="bg1">
                    <a:lumMod val="65000"/>
                  </a:schemeClr>
                </a:solidFill>
                <a:cs typeface="Calibri"/>
              </a:rPr>
              <a:t>Develop cases that promote the learning </a:t>
            </a:r>
            <a:r>
              <a:rPr lang="en-US" dirty="0">
                <a:solidFill>
                  <a:schemeClr val="bg1">
                    <a:lumMod val="65000"/>
                  </a:schemeClr>
                </a:solidFill>
                <a:cs typeface="Calibri"/>
              </a:rPr>
              <a:t>of evolution as an integrative biological theory.</a:t>
            </a:r>
          </a:p>
          <a:p>
            <a:pPr lvl="1"/>
            <a:r>
              <a:rPr lang="en-US" b="1" dirty="0" smtClean="0">
                <a:cs typeface="Calibri"/>
              </a:rPr>
              <a:t>Provide teaching resources </a:t>
            </a:r>
            <a:r>
              <a:rPr lang="en-US" b="1" dirty="0">
                <a:cs typeface="Calibri"/>
              </a:rPr>
              <a:t>for science </a:t>
            </a:r>
            <a:r>
              <a:rPr lang="en-US" b="1" dirty="0" smtClean="0">
                <a:cs typeface="Calibri"/>
              </a:rPr>
              <a:t>instructors so </a:t>
            </a:r>
            <a:r>
              <a:rPr lang="en-US" b="1" dirty="0">
                <a:cs typeface="Calibri"/>
              </a:rPr>
              <a:t>they can teach evolution as an integrative biological theory.</a:t>
            </a:r>
          </a:p>
        </p:txBody>
      </p:sp>
      <p:pic>
        <p:nvPicPr>
          <p:cNvPr id="4" name="Picture 3" descr="short115p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1738" y="1270970"/>
            <a:ext cx="5263945" cy="1345230"/>
          </a:xfrm>
          <a:prstGeom prst="rect">
            <a:avLst/>
          </a:prstGeom>
        </p:spPr>
      </p:pic>
      <p:pic>
        <p:nvPicPr>
          <p:cNvPr id="5" name="Picture 4" descr="splash_page.tiff"/>
          <p:cNvPicPr>
            <a:picLocks noChangeAspect="1"/>
          </p:cNvPicPr>
          <p:nvPr/>
        </p:nvPicPr>
        <p:blipFill rotWithShape="1">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l="54896" t="30041" r="3022" b="3087"/>
          <a:stretch/>
        </p:blipFill>
        <p:spPr>
          <a:xfrm>
            <a:off x="6470005" y="3180519"/>
            <a:ext cx="2355943" cy="3125231"/>
          </a:xfrm>
          <a:prstGeom prst="rect">
            <a:avLst/>
          </a:prstGeom>
        </p:spPr>
      </p:pic>
    </p:spTree>
    <p:extLst>
      <p:ext uri="{BB962C8B-B14F-4D97-AF65-F5344CB8AC3E}">
        <p14:creationId xmlns:p14="http://schemas.microsoft.com/office/powerpoint/2010/main" val="96820457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4267"/>
            <a:ext cx="5744817" cy="6036733"/>
          </a:xfrm>
        </p:spPr>
        <p:txBody>
          <a:bodyPr>
            <a:noAutofit/>
          </a:bodyPr>
          <a:lstStyle/>
          <a:p>
            <a:pPr>
              <a:buClr>
                <a:schemeClr val="tx1"/>
              </a:buClr>
              <a:buSzPct val="100000"/>
              <a:buFont typeface="Arial"/>
              <a:buChar char="•"/>
            </a:pPr>
            <a:endParaRPr lang="en-US" sz="2400" b="0" dirty="0">
              <a:solidFill>
                <a:srgbClr val="000000"/>
              </a:solidFill>
              <a:latin typeface="Calibri"/>
              <a:cs typeface="Calibri"/>
            </a:endParaRPr>
          </a:p>
          <a:p>
            <a:pPr>
              <a:buClr>
                <a:schemeClr val="tx1"/>
              </a:buClr>
              <a:buSzPct val="100000"/>
              <a:buFont typeface="Arial"/>
              <a:buChar char="•"/>
            </a:pPr>
            <a:endParaRPr lang="en-US" sz="2400" b="0" dirty="0" smtClean="0">
              <a:solidFill>
                <a:srgbClr val="000000"/>
              </a:solidFill>
              <a:latin typeface="Calibri"/>
              <a:cs typeface="Calibri"/>
            </a:endParaRPr>
          </a:p>
          <a:p>
            <a:pPr>
              <a:buClr>
                <a:schemeClr val="tx1"/>
              </a:buClr>
              <a:buSzPct val="100000"/>
              <a:buFont typeface="Arial"/>
              <a:buChar char="•"/>
            </a:pPr>
            <a:endParaRPr lang="en-US" sz="2400" b="0" dirty="0" smtClean="0">
              <a:solidFill>
                <a:srgbClr val="000000"/>
              </a:solidFill>
              <a:latin typeface="Calibri"/>
              <a:cs typeface="Calibri"/>
            </a:endParaRPr>
          </a:p>
          <a:p>
            <a:pPr>
              <a:buClr>
                <a:schemeClr val="tx1"/>
              </a:buClr>
              <a:buSzPct val="100000"/>
              <a:buFont typeface="Arial"/>
              <a:buChar char="•"/>
            </a:pPr>
            <a:endParaRPr lang="en-US" sz="2400" dirty="0">
              <a:solidFill>
                <a:srgbClr val="000000"/>
              </a:solidFill>
              <a:latin typeface="Calibri"/>
              <a:cs typeface="Calibri"/>
            </a:endParaRPr>
          </a:p>
          <a:p>
            <a:pPr marL="457200" lvl="1" indent="0">
              <a:buNone/>
            </a:pPr>
            <a:endParaRPr lang="en-US" sz="2400" dirty="0">
              <a:solidFill>
                <a:srgbClr val="000000"/>
              </a:solidFill>
              <a:latin typeface="Calibri"/>
              <a:cs typeface="Calibri"/>
            </a:endParaRPr>
          </a:p>
          <a:p>
            <a:pPr marL="125413" lvl="1" indent="0">
              <a:buNone/>
            </a:pPr>
            <a:r>
              <a:rPr lang="en-US" sz="4400" b="1" dirty="0" smtClean="0">
                <a:solidFill>
                  <a:srgbClr val="000000"/>
                </a:solidFill>
                <a:latin typeface="Calibri"/>
                <a:cs typeface="Calibri"/>
              </a:rPr>
              <a:t>Each case features:</a:t>
            </a:r>
          </a:p>
          <a:p>
            <a:pPr marL="639763" lvl="1" indent="-514350">
              <a:buAutoNum type="arabicParenBoth"/>
            </a:pPr>
            <a:r>
              <a:rPr lang="en-US" sz="3600" dirty="0" smtClean="0">
                <a:solidFill>
                  <a:srgbClr val="000000"/>
                </a:solidFill>
                <a:latin typeface="Calibri"/>
                <a:cs typeface="Calibri"/>
              </a:rPr>
              <a:t>A comprehensive overview of the system.</a:t>
            </a:r>
          </a:p>
          <a:p>
            <a:pPr marL="639763" lvl="1" indent="-514350">
              <a:buAutoNum type="arabicParenBoth"/>
            </a:pPr>
            <a:r>
              <a:rPr lang="en-US" sz="3600" dirty="0" smtClean="0">
                <a:solidFill>
                  <a:srgbClr val="000000"/>
                </a:solidFill>
                <a:latin typeface="Calibri"/>
                <a:cs typeface="Calibri"/>
              </a:rPr>
              <a:t>A set of teaching and learning resources.</a:t>
            </a:r>
            <a:endParaRPr lang="en-US" sz="3200" dirty="0">
              <a:solidFill>
                <a:schemeClr val="bg1">
                  <a:lumMod val="65000"/>
                </a:schemeClr>
              </a:solidFill>
              <a:cs typeface="Calibri"/>
            </a:endParaRPr>
          </a:p>
        </p:txBody>
      </p:sp>
      <p:pic>
        <p:nvPicPr>
          <p:cNvPr id="4" name="Picture 3" descr="short115p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1738" y="1270970"/>
            <a:ext cx="5263945" cy="1345230"/>
          </a:xfrm>
          <a:prstGeom prst="rect">
            <a:avLst/>
          </a:prstGeom>
        </p:spPr>
      </p:pic>
      <p:pic>
        <p:nvPicPr>
          <p:cNvPr id="5" name="Picture 4" descr="splash_page.tiff"/>
          <p:cNvPicPr>
            <a:picLocks noChangeAspect="1"/>
          </p:cNvPicPr>
          <p:nvPr/>
        </p:nvPicPr>
        <p:blipFill rotWithShape="1">
          <a:blip r:embed="rId3">
            <a:extLst>
              <a:ext uri="{28A0092B-C50C-407E-A947-70E740481C1C}">
                <a14:useLocalDpi xmlns:a14="http://schemas.microsoft.com/office/drawing/2010/main" val="0"/>
              </a:ext>
            </a:extLst>
          </a:blip>
          <a:srcRect l="54896" t="30041" r="3022" b="3087"/>
          <a:stretch/>
        </p:blipFill>
        <p:spPr>
          <a:xfrm>
            <a:off x="6470005" y="3180519"/>
            <a:ext cx="2355943" cy="3125231"/>
          </a:xfrm>
          <a:prstGeom prst="rect">
            <a:avLst/>
          </a:prstGeom>
        </p:spPr>
      </p:pic>
    </p:spTree>
    <p:extLst>
      <p:ext uri="{BB962C8B-B14F-4D97-AF65-F5344CB8AC3E}">
        <p14:creationId xmlns:p14="http://schemas.microsoft.com/office/powerpoint/2010/main" val="16602293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b="1" dirty="0" smtClean="0"/>
              <a:t>A Case Overview</a:t>
            </a:r>
            <a:endParaRPr lang="en-US" sz="4400" b="1" dirty="0"/>
          </a:p>
        </p:txBody>
      </p:sp>
    </p:spTree>
    <p:extLst>
      <p:ext uri="{BB962C8B-B14F-4D97-AF65-F5344CB8AC3E}">
        <p14:creationId xmlns:p14="http://schemas.microsoft.com/office/powerpoint/2010/main" val="568481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lash_pag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8215313" cy="6858000"/>
          </a:xfrm>
          <a:prstGeom prst="rect">
            <a:avLst/>
          </a:prstGeom>
        </p:spPr>
      </p:pic>
      <p:sp>
        <p:nvSpPr>
          <p:cNvPr id="7" name="TextBox 6"/>
          <p:cNvSpPr txBox="1"/>
          <p:nvPr/>
        </p:nvSpPr>
        <p:spPr>
          <a:xfrm>
            <a:off x="457200" y="38028"/>
            <a:ext cx="1958613" cy="369332"/>
          </a:xfrm>
          <a:prstGeom prst="rect">
            <a:avLst/>
          </a:prstGeom>
          <a:solidFill>
            <a:schemeClr val="bg1"/>
          </a:solidFill>
          <a:ln w="6350">
            <a:solidFill>
              <a:schemeClr val="tx1"/>
            </a:solidFill>
          </a:ln>
        </p:spPr>
        <p:txBody>
          <a:bodyPr wrap="none" rtlCol="0">
            <a:spAutoFit/>
          </a:bodyPr>
          <a:lstStyle/>
          <a:p>
            <a:r>
              <a:rPr lang="en-US" sz="1800" dirty="0" err="1" smtClean="0"/>
              <a:t>www.evo-ed.org</a:t>
            </a:r>
            <a:endParaRPr lang="en-US" sz="1800" dirty="0"/>
          </a:p>
        </p:txBody>
      </p:sp>
    </p:spTree>
    <p:extLst>
      <p:ext uri="{BB962C8B-B14F-4D97-AF65-F5344CB8AC3E}">
        <p14:creationId xmlns:p14="http://schemas.microsoft.com/office/powerpoint/2010/main" val="14079510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0" y="334108"/>
            <a:ext cx="9098314" cy="3476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kern="0" dirty="0">
                <a:solidFill>
                  <a:srgbClr val="003399"/>
                </a:solidFill>
                <a:latin typeface="Arial"/>
                <a:ea typeface="ＭＳ Ｐゴシック" charset="-128"/>
                <a:cs typeface="ＭＳ Ｐゴシック" charset="-128"/>
              </a:rPr>
              <a:t>S</a:t>
            </a:r>
            <a:r>
              <a:rPr lang="en-US" sz="2200" kern="0" dirty="0" smtClean="0">
                <a:solidFill>
                  <a:srgbClr val="003399"/>
                </a:solidFill>
                <a:latin typeface="Arial"/>
                <a:ea typeface="ＭＳ Ｐゴシック" charset="-128"/>
                <a:cs typeface="ＭＳ Ｐゴシック" charset="-128"/>
              </a:rPr>
              <a:t>plash </a:t>
            </a:r>
            <a:r>
              <a:rPr lang="en-US" sz="2200" kern="0" dirty="0">
                <a:solidFill>
                  <a:srgbClr val="003399"/>
                </a:solidFill>
                <a:latin typeface="Arial"/>
                <a:ea typeface="ＭＳ Ｐゴシック" charset="-128"/>
                <a:cs typeface="ＭＳ Ｐゴシック" charset="-128"/>
              </a:rPr>
              <a:t>Page has </a:t>
            </a:r>
            <a:r>
              <a:rPr lang="en-US" sz="2200" kern="0" dirty="0" smtClean="0">
                <a:solidFill>
                  <a:srgbClr val="003399"/>
                </a:solidFill>
                <a:latin typeface="Arial"/>
                <a:ea typeface="ＭＳ Ｐゴシック" charset="-128"/>
                <a:cs typeface="ＭＳ Ｐゴシック" charset="-128"/>
              </a:rPr>
              <a:t>brief descriptions of cases and links to resources</a:t>
            </a:r>
            <a:endParaRPr lang="en-US" sz="24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745" y="850898"/>
            <a:ext cx="6443662" cy="5934629"/>
          </a:xfrm>
          <a:prstGeom prst="rect">
            <a:avLst/>
          </a:prstGeom>
          <a:noFill/>
          <a:ln w="952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4025245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descr="website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0"/>
            <a:ext cx="8505568" cy="6858000"/>
          </a:xfrm>
          <a:prstGeom prst="rect">
            <a:avLst/>
          </a:prstGeom>
        </p:spPr>
      </p:pic>
      <p:sp>
        <p:nvSpPr>
          <p:cNvPr id="6" name="TextBox 5"/>
          <p:cNvSpPr txBox="1"/>
          <p:nvPr/>
        </p:nvSpPr>
        <p:spPr>
          <a:xfrm>
            <a:off x="317500" y="0"/>
            <a:ext cx="1761720" cy="338554"/>
          </a:xfrm>
          <a:prstGeom prst="rect">
            <a:avLst/>
          </a:prstGeom>
          <a:solidFill>
            <a:schemeClr val="bg1"/>
          </a:solidFill>
          <a:ln w="31750">
            <a:solidFill>
              <a:schemeClr val="tx1"/>
            </a:solidFill>
          </a:ln>
        </p:spPr>
        <p:txBody>
          <a:bodyPr wrap="none" rtlCol="0">
            <a:spAutoFit/>
          </a:bodyPr>
          <a:lstStyle/>
          <a:p>
            <a:r>
              <a:rPr lang="en-US" dirty="0" err="1" smtClean="0"/>
              <a:t>www.evo-ed.org</a:t>
            </a:r>
            <a:endParaRPr lang="en-US" dirty="0"/>
          </a:p>
        </p:txBody>
      </p:sp>
    </p:spTree>
    <p:extLst>
      <p:ext uri="{BB962C8B-B14F-4D97-AF65-F5344CB8AC3E}">
        <p14:creationId xmlns:p14="http://schemas.microsoft.com/office/powerpoint/2010/main" val="28704442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77800" y="23989"/>
            <a:ext cx="6604000" cy="850899"/>
          </a:xfrm>
        </p:spPr>
        <p:txBody>
          <a:bodyPr anchor="ctr">
            <a:normAutofit/>
          </a:bodyPr>
          <a:lstStyle/>
          <a:p>
            <a:r>
              <a:rPr lang="en-US" b="1" dirty="0" smtClean="0"/>
              <a:t>Outline of Today’s Session </a:t>
            </a:r>
            <a:endParaRPr lang="en-US" sz="2800" b="1" dirty="0" smtClean="0">
              <a:ea typeface="ＭＳ Ｐゴシック" pitchFamily="-65" charset="-128"/>
              <a:cs typeface="ＭＳ Ｐゴシック" pitchFamily="-65" charset="-128"/>
            </a:endParaRPr>
          </a:p>
        </p:txBody>
      </p:sp>
      <p:grpSp>
        <p:nvGrpSpPr>
          <p:cNvPr id="3" name="Group 2"/>
          <p:cNvGrpSpPr/>
          <p:nvPr/>
        </p:nvGrpSpPr>
        <p:grpSpPr>
          <a:xfrm>
            <a:off x="6657279" y="1254642"/>
            <a:ext cx="2266507" cy="4048457"/>
            <a:chOff x="6646333" y="2427111"/>
            <a:chExt cx="2307282" cy="3765327"/>
          </a:xfrm>
        </p:grpSpPr>
        <p:pic>
          <p:nvPicPr>
            <p:cNvPr id="4" name="Picture 3" descr="splash_page.tiff"/>
            <p:cNvPicPr>
              <a:picLocks noChangeAspect="1"/>
            </p:cNvPicPr>
            <p:nvPr/>
          </p:nvPicPr>
          <p:blipFill rotWithShape="1">
            <a:blip r:embed="rId2">
              <a:extLst>
                <a:ext uri="{28A0092B-C50C-407E-A947-70E740481C1C}">
                  <a14:useLocalDpi xmlns:a14="http://schemas.microsoft.com/office/drawing/2010/main" val="0"/>
                </a:ext>
              </a:extLst>
            </a:blip>
            <a:srcRect l="54896" t="30041" r="3022" b="3087"/>
            <a:stretch/>
          </p:blipFill>
          <p:spPr>
            <a:xfrm>
              <a:off x="6646333" y="3141270"/>
              <a:ext cx="2300111" cy="3051168"/>
            </a:xfrm>
            <a:prstGeom prst="rect">
              <a:avLst/>
            </a:prstGeom>
          </p:spPr>
        </p:pic>
        <p:pic>
          <p:nvPicPr>
            <p:cNvPr id="2" name="Picture 1" descr="evo-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6333" y="2427111"/>
              <a:ext cx="2307282" cy="714159"/>
            </a:xfrm>
            <a:prstGeom prst="rect">
              <a:avLst/>
            </a:prstGeom>
          </p:spPr>
        </p:pic>
      </p:grpSp>
      <p:sp>
        <p:nvSpPr>
          <p:cNvPr id="5" name="TextBox 4"/>
          <p:cNvSpPr txBox="1"/>
          <p:nvPr/>
        </p:nvSpPr>
        <p:spPr>
          <a:xfrm>
            <a:off x="6909673" y="5407916"/>
            <a:ext cx="1761720" cy="338554"/>
          </a:xfrm>
          <a:prstGeom prst="rect">
            <a:avLst/>
          </a:prstGeom>
          <a:noFill/>
        </p:spPr>
        <p:txBody>
          <a:bodyPr wrap="none" rtlCol="0">
            <a:spAutoFit/>
          </a:bodyPr>
          <a:lstStyle/>
          <a:p>
            <a:r>
              <a:rPr lang="en-US" dirty="0" err="1" smtClean="0"/>
              <a:t>www.evo-ed.org</a:t>
            </a:r>
            <a:endParaRPr lang="en-US" dirty="0"/>
          </a:p>
        </p:txBody>
      </p:sp>
    </p:spTree>
    <p:extLst>
      <p:ext uri="{BB962C8B-B14F-4D97-AF65-F5344CB8AC3E}">
        <p14:creationId xmlns:p14="http://schemas.microsoft.com/office/powerpoint/2010/main" val="165182480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bsite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1713"/>
            <a:ext cx="9144000" cy="5660571"/>
          </a:xfrm>
          <a:prstGeom prst="rect">
            <a:avLst/>
          </a:prstGeom>
        </p:spPr>
      </p:pic>
      <p:sp>
        <p:nvSpPr>
          <p:cNvPr id="6" name="Title 2"/>
          <p:cNvSpPr txBox="1">
            <a:spLocks/>
          </p:cNvSpPr>
          <p:nvPr/>
        </p:nvSpPr>
        <p:spPr>
          <a:xfrm>
            <a:off x="0" y="177535"/>
            <a:ext cx="9004300" cy="3476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kern="0" dirty="0" smtClean="0">
                <a:solidFill>
                  <a:srgbClr val="003399"/>
                </a:solidFill>
                <a:latin typeface="Arial"/>
                <a:ea typeface="ＭＳ Ｐゴシック" charset="-128"/>
                <a:cs typeface="ＭＳ Ｐゴシック" charset="-128"/>
              </a:rPr>
              <a:t>Case Splash </a:t>
            </a:r>
            <a:r>
              <a:rPr lang="en-US" sz="2200" kern="0" dirty="0">
                <a:solidFill>
                  <a:srgbClr val="003399"/>
                </a:solidFill>
                <a:latin typeface="Arial"/>
                <a:ea typeface="ＭＳ Ｐゴシック" charset="-128"/>
                <a:cs typeface="ＭＳ Ｐゴシック" charset="-128"/>
              </a:rPr>
              <a:t>Page has </a:t>
            </a:r>
            <a:r>
              <a:rPr lang="en-US" sz="2200" kern="0" dirty="0" smtClean="0">
                <a:solidFill>
                  <a:srgbClr val="003399"/>
                </a:solidFill>
                <a:latin typeface="Arial"/>
                <a:ea typeface="ＭＳ Ｐゴシック" charset="-128"/>
                <a:cs typeface="ＭＳ Ｐゴシック" charset="-128"/>
              </a:rPr>
              <a:t>links to different aspects of the biology</a:t>
            </a:r>
            <a:endParaRPr lang="en-US" sz="2400" b="1" dirty="0"/>
          </a:p>
        </p:txBody>
      </p:sp>
    </p:spTree>
    <p:extLst>
      <p:ext uri="{BB962C8B-B14F-4D97-AF65-F5344CB8AC3E}">
        <p14:creationId xmlns:p14="http://schemas.microsoft.com/office/powerpoint/2010/main" val="112253837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descr="website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0"/>
            <a:ext cx="8318692" cy="6858000"/>
          </a:xfrm>
          <a:prstGeom prst="rect">
            <a:avLst/>
          </a:prstGeom>
        </p:spPr>
      </p:pic>
      <p:sp>
        <p:nvSpPr>
          <p:cNvPr id="5" name="TextBox 4"/>
          <p:cNvSpPr txBox="1"/>
          <p:nvPr/>
        </p:nvSpPr>
        <p:spPr>
          <a:xfrm>
            <a:off x="7336594" y="6506330"/>
            <a:ext cx="1761720" cy="338554"/>
          </a:xfrm>
          <a:prstGeom prst="rect">
            <a:avLst/>
          </a:prstGeom>
          <a:solidFill>
            <a:schemeClr val="bg1"/>
          </a:solidFill>
          <a:ln w="31750">
            <a:solidFill>
              <a:schemeClr val="tx1"/>
            </a:solidFill>
          </a:ln>
        </p:spPr>
        <p:txBody>
          <a:bodyPr wrap="none" rtlCol="0">
            <a:spAutoFit/>
          </a:bodyPr>
          <a:lstStyle/>
          <a:p>
            <a:r>
              <a:rPr lang="en-US" dirty="0" err="1" smtClean="0"/>
              <a:t>www.evo-ed.org</a:t>
            </a:r>
            <a:endParaRPr lang="en-US" dirty="0"/>
          </a:p>
        </p:txBody>
      </p:sp>
    </p:spTree>
    <p:extLst>
      <p:ext uri="{BB962C8B-B14F-4D97-AF65-F5344CB8AC3E}">
        <p14:creationId xmlns:p14="http://schemas.microsoft.com/office/powerpoint/2010/main" val="120699113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b="1" smtClean="0"/>
              <a:t>Teaching and </a:t>
            </a:r>
            <a:br>
              <a:rPr lang="en-US" sz="4400" b="1" smtClean="0"/>
            </a:br>
            <a:r>
              <a:rPr lang="en-US" sz="4400" b="1" smtClean="0"/>
              <a:t>Learning Resources</a:t>
            </a:r>
            <a:endParaRPr lang="en-US" sz="4400" b="1" dirty="0"/>
          </a:p>
        </p:txBody>
      </p:sp>
    </p:spTree>
    <p:extLst>
      <p:ext uri="{BB962C8B-B14F-4D97-AF65-F5344CB8AC3E}">
        <p14:creationId xmlns:p14="http://schemas.microsoft.com/office/powerpoint/2010/main" val="19387132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6400" y="1344706"/>
            <a:ext cx="8394700" cy="3873633"/>
          </a:xfrm>
          <a:prstGeom prst="rect">
            <a:avLst/>
          </a:prstGeom>
        </p:spPr>
      </p:pic>
    </p:spTree>
    <p:extLst>
      <p:ext uri="{BB962C8B-B14F-4D97-AF65-F5344CB8AC3E}">
        <p14:creationId xmlns:p14="http://schemas.microsoft.com/office/powerpoint/2010/main" val="103062011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use_ppt_slide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3429"/>
            <a:ext cx="9144000" cy="5924571"/>
          </a:xfrm>
          <a:prstGeom prst="rect">
            <a:avLst/>
          </a:prstGeom>
        </p:spPr>
      </p:pic>
      <p:sp>
        <p:nvSpPr>
          <p:cNvPr id="5" name="Title 1"/>
          <p:cNvSpPr txBox="1">
            <a:spLocks/>
          </p:cNvSpPr>
          <p:nvPr/>
        </p:nvSpPr>
        <p:spPr bwMode="auto">
          <a:xfrm>
            <a:off x="0" y="0"/>
            <a:ext cx="9144000" cy="7874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3200" b="1">
                <a:solidFill>
                  <a:srgbClr val="003399"/>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rgbClr val="003399"/>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rgbClr val="003399"/>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rgbClr val="003399"/>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rgbClr val="003399"/>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rgbClr val="003399"/>
                </a:solidFill>
                <a:latin typeface="Arial" charset="0"/>
              </a:defRPr>
            </a:lvl6pPr>
            <a:lvl7pPr marL="914400" algn="l" rtl="0" eaLnBrk="0" fontAlgn="base" hangingPunct="0">
              <a:spcBef>
                <a:spcPct val="0"/>
              </a:spcBef>
              <a:spcAft>
                <a:spcPct val="0"/>
              </a:spcAft>
              <a:defRPr sz="3200" b="1">
                <a:solidFill>
                  <a:srgbClr val="003399"/>
                </a:solidFill>
                <a:latin typeface="Arial" charset="0"/>
              </a:defRPr>
            </a:lvl7pPr>
            <a:lvl8pPr marL="1371600" algn="l" rtl="0" eaLnBrk="0" fontAlgn="base" hangingPunct="0">
              <a:spcBef>
                <a:spcPct val="0"/>
              </a:spcBef>
              <a:spcAft>
                <a:spcPct val="0"/>
              </a:spcAft>
              <a:defRPr sz="3200" b="1">
                <a:solidFill>
                  <a:srgbClr val="003399"/>
                </a:solidFill>
                <a:latin typeface="Arial" charset="0"/>
              </a:defRPr>
            </a:lvl8pPr>
            <a:lvl9pPr marL="1828800" algn="l" rtl="0" eaLnBrk="0" fontAlgn="base" hangingPunct="0">
              <a:spcBef>
                <a:spcPct val="0"/>
              </a:spcBef>
              <a:spcAft>
                <a:spcPct val="0"/>
              </a:spcAft>
              <a:defRPr sz="3200" b="1">
                <a:solidFill>
                  <a:srgbClr val="003399"/>
                </a:solidFill>
                <a:latin typeface="Arial" charset="0"/>
              </a:defRPr>
            </a:lvl9pPr>
          </a:lstStyle>
          <a:p>
            <a:r>
              <a:rPr lang="en-US" sz="2800" dirty="0" smtClean="0"/>
              <a:t>Set of Mouse Case PowerPoint Slides</a:t>
            </a:r>
            <a:endParaRPr lang="en-US" sz="2800" dirty="0"/>
          </a:p>
        </p:txBody>
      </p:sp>
    </p:spTree>
    <p:extLst>
      <p:ext uri="{BB962C8B-B14F-4D97-AF65-F5344CB8AC3E}">
        <p14:creationId xmlns:p14="http://schemas.microsoft.com/office/powerpoint/2010/main" val="190382629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0"/>
            <a:ext cx="9144000" cy="7874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3200" b="1">
                <a:solidFill>
                  <a:srgbClr val="003399"/>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rgbClr val="003399"/>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rgbClr val="003399"/>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rgbClr val="003399"/>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rgbClr val="003399"/>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rgbClr val="003399"/>
                </a:solidFill>
                <a:latin typeface="Arial" charset="0"/>
              </a:defRPr>
            </a:lvl6pPr>
            <a:lvl7pPr marL="914400" algn="l" rtl="0" eaLnBrk="0" fontAlgn="base" hangingPunct="0">
              <a:spcBef>
                <a:spcPct val="0"/>
              </a:spcBef>
              <a:spcAft>
                <a:spcPct val="0"/>
              </a:spcAft>
              <a:defRPr sz="3200" b="1">
                <a:solidFill>
                  <a:srgbClr val="003399"/>
                </a:solidFill>
                <a:latin typeface="Arial" charset="0"/>
              </a:defRPr>
            </a:lvl7pPr>
            <a:lvl8pPr marL="1371600" algn="l" rtl="0" eaLnBrk="0" fontAlgn="base" hangingPunct="0">
              <a:spcBef>
                <a:spcPct val="0"/>
              </a:spcBef>
              <a:spcAft>
                <a:spcPct val="0"/>
              </a:spcAft>
              <a:defRPr sz="3200" b="1">
                <a:solidFill>
                  <a:srgbClr val="003399"/>
                </a:solidFill>
                <a:latin typeface="Arial" charset="0"/>
              </a:defRPr>
            </a:lvl8pPr>
            <a:lvl9pPr marL="1828800" algn="l" rtl="0" eaLnBrk="0" fontAlgn="base" hangingPunct="0">
              <a:spcBef>
                <a:spcPct val="0"/>
              </a:spcBef>
              <a:spcAft>
                <a:spcPct val="0"/>
              </a:spcAft>
              <a:defRPr sz="3200" b="1">
                <a:solidFill>
                  <a:srgbClr val="003399"/>
                </a:solidFill>
                <a:latin typeface="Arial" charset="0"/>
              </a:defRPr>
            </a:lvl9pPr>
          </a:lstStyle>
          <a:p>
            <a:r>
              <a:rPr lang="en-US" sz="2800" dirty="0" smtClean="0"/>
              <a:t>Games and Sims – Colonize the Beach</a:t>
            </a:r>
            <a:endParaRPr lang="en-US" sz="2800" dirty="0"/>
          </a:p>
        </p:txBody>
      </p:sp>
      <p:pic>
        <p:nvPicPr>
          <p:cNvPr id="2" name="Picture 1" descr="sim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5108"/>
            <a:ext cx="9144000" cy="6142892"/>
          </a:xfrm>
          <a:prstGeom prst="rect">
            <a:avLst/>
          </a:prstGeom>
        </p:spPr>
      </p:pic>
    </p:spTree>
    <p:extLst>
      <p:ext uri="{BB962C8B-B14F-4D97-AF65-F5344CB8AC3E}">
        <p14:creationId xmlns:p14="http://schemas.microsoft.com/office/powerpoint/2010/main" val="140748598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88"/>
            <a:ext cx="8229600" cy="793670"/>
          </a:xfrm>
        </p:spPr>
        <p:txBody>
          <a:bodyPr>
            <a:normAutofit/>
          </a:bodyPr>
          <a:lstStyle/>
          <a:p>
            <a:r>
              <a:rPr lang="en-US" sz="4000" dirty="0" smtClean="0"/>
              <a:t>NCCSTS – Case Study </a:t>
            </a:r>
            <a:endParaRPr lang="en-US" sz="4000" dirty="0"/>
          </a:p>
        </p:txBody>
      </p:sp>
      <p:pic>
        <p:nvPicPr>
          <p:cNvPr id="4" name="Picture 3" descr="NCCST_color_vis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5555" y="932507"/>
            <a:ext cx="4391915" cy="568365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682041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5520" y="831158"/>
            <a:ext cx="4489160" cy="58490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itle 1"/>
          <p:cNvSpPr>
            <a:spLocks noGrp="1"/>
          </p:cNvSpPr>
          <p:nvPr>
            <p:ph type="title"/>
          </p:nvPr>
        </p:nvSpPr>
        <p:spPr>
          <a:xfrm>
            <a:off x="457200" y="12088"/>
            <a:ext cx="8229600" cy="793670"/>
          </a:xfrm>
        </p:spPr>
        <p:txBody>
          <a:bodyPr>
            <a:normAutofit/>
          </a:bodyPr>
          <a:lstStyle/>
          <a:p>
            <a:r>
              <a:rPr lang="en-US" sz="4000" dirty="0" smtClean="0"/>
              <a:t>Question Guide</a:t>
            </a:r>
            <a:endParaRPr lang="en-US" sz="4000" dirty="0"/>
          </a:p>
        </p:txBody>
      </p:sp>
    </p:spTree>
    <p:extLst>
      <p:ext uri="{BB962C8B-B14F-4D97-AF65-F5344CB8AC3E}">
        <p14:creationId xmlns:p14="http://schemas.microsoft.com/office/powerpoint/2010/main" val="304867765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7800" y="2117389"/>
            <a:ext cx="6371856" cy="178151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434" name="Rectangle 2"/>
          <p:cNvSpPr>
            <a:spLocks noGrp="1" noChangeArrowheads="1"/>
          </p:cNvSpPr>
          <p:nvPr>
            <p:ph type="title"/>
          </p:nvPr>
        </p:nvSpPr>
        <p:spPr>
          <a:xfrm>
            <a:off x="177800" y="23989"/>
            <a:ext cx="6604000" cy="850899"/>
          </a:xfrm>
        </p:spPr>
        <p:txBody>
          <a:bodyPr anchor="ctr">
            <a:normAutofit/>
          </a:bodyPr>
          <a:lstStyle/>
          <a:p>
            <a:r>
              <a:rPr lang="en-US" b="1" dirty="0" smtClean="0"/>
              <a:t>Outline of Today’s Session </a:t>
            </a:r>
            <a:endParaRPr lang="en-US" sz="2800" b="1" dirty="0" smtClean="0">
              <a:ea typeface="ＭＳ Ｐゴシック" pitchFamily="-65" charset="-128"/>
              <a:cs typeface="ＭＳ Ｐゴシック" pitchFamily="-65" charset="-128"/>
            </a:endParaRPr>
          </a:p>
        </p:txBody>
      </p:sp>
      <p:sp>
        <p:nvSpPr>
          <p:cNvPr id="18439" name="Rectangle 31"/>
          <p:cNvSpPr>
            <a:spLocks noChangeArrowheads="1"/>
          </p:cNvSpPr>
          <p:nvPr/>
        </p:nvSpPr>
        <p:spPr bwMode="auto">
          <a:xfrm>
            <a:off x="177800" y="757930"/>
            <a:ext cx="6450408" cy="5632238"/>
          </a:xfrm>
          <a:prstGeom prst="rect">
            <a:avLst/>
          </a:prstGeom>
          <a:noFill/>
          <a:ln w="9525">
            <a:noFill/>
            <a:miter lim="800000"/>
            <a:headEnd/>
            <a:tailEnd/>
          </a:ln>
        </p:spPr>
        <p:txBody>
          <a:bodyPr lIns="92075" tIns="46038" rIns="92075" bIns="46038">
            <a:prstTxWarp prst="textNoShape">
              <a:avLst/>
            </a:prstTxWarp>
          </a:bodyPr>
          <a:lstStyle/>
          <a:p>
            <a:pPr algn="l">
              <a:spcBef>
                <a:spcPts val="1080"/>
              </a:spcBef>
              <a:buClr>
                <a:srgbClr val="009900"/>
              </a:buClr>
              <a:buSzPct val="60000"/>
            </a:pPr>
            <a:r>
              <a:rPr lang="en-US" sz="2400" u="sng" dirty="0" smtClean="0">
                <a:solidFill>
                  <a:schemeClr val="bg1">
                    <a:lumMod val="65000"/>
                  </a:schemeClr>
                </a:solidFill>
              </a:rPr>
              <a:t>PART I:</a:t>
            </a:r>
          </a:p>
          <a:p>
            <a:pPr algn="l">
              <a:spcBef>
                <a:spcPts val="1080"/>
              </a:spcBef>
              <a:buClr>
                <a:srgbClr val="009900"/>
              </a:buClr>
              <a:buSzPct val="60000"/>
            </a:pPr>
            <a:r>
              <a:rPr lang="en-US" sz="2000" dirty="0" smtClean="0">
                <a:solidFill>
                  <a:schemeClr val="bg1">
                    <a:lumMod val="65000"/>
                  </a:schemeClr>
                </a:solidFill>
              </a:rPr>
              <a:t>What is evolution?</a:t>
            </a:r>
          </a:p>
          <a:p>
            <a:pPr algn="l">
              <a:spcBef>
                <a:spcPts val="1080"/>
              </a:spcBef>
              <a:buClr>
                <a:srgbClr val="009900"/>
              </a:buClr>
              <a:buSzPct val="60000"/>
            </a:pPr>
            <a:r>
              <a:rPr lang="en-US" sz="2000" dirty="0" smtClean="0">
                <a:solidFill>
                  <a:schemeClr val="bg1">
                    <a:lumMod val="65000"/>
                  </a:schemeClr>
                </a:solidFill>
              </a:rPr>
              <a:t>Why adopt a new approach to evolution education?</a:t>
            </a:r>
          </a:p>
          <a:p>
            <a:pPr algn="l">
              <a:spcBef>
                <a:spcPts val="1080"/>
              </a:spcBef>
              <a:buClr>
                <a:srgbClr val="009900"/>
              </a:buClr>
              <a:buSzPct val="60000"/>
            </a:pPr>
            <a:r>
              <a:rPr lang="en-US" sz="2400" u="sng" dirty="0" smtClean="0">
                <a:solidFill>
                  <a:srgbClr val="000000"/>
                </a:solidFill>
              </a:rPr>
              <a:t>PART II:</a:t>
            </a:r>
          </a:p>
          <a:p>
            <a:pPr algn="l">
              <a:spcBef>
                <a:spcPts val="1080"/>
              </a:spcBef>
              <a:buClr>
                <a:srgbClr val="009900"/>
              </a:buClr>
              <a:buSzPct val="60000"/>
            </a:pPr>
            <a:r>
              <a:rPr lang="en-US" sz="2000" dirty="0" smtClean="0">
                <a:solidFill>
                  <a:srgbClr val="000000"/>
                </a:solidFill>
              </a:rPr>
              <a:t>Introduction to </a:t>
            </a:r>
            <a:r>
              <a:rPr lang="en-US" sz="2000" dirty="0" err="1" smtClean="0">
                <a:solidFill>
                  <a:srgbClr val="000000"/>
                </a:solidFill>
              </a:rPr>
              <a:t>Evo</a:t>
            </a:r>
            <a:r>
              <a:rPr lang="en-US" sz="2000" dirty="0" smtClean="0">
                <a:solidFill>
                  <a:srgbClr val="000000"/>
                </a:solidFill>
              </a:rPr>
              <a:t>-Ed Cases.</a:t>
            </a:r>
          </a:p>
          <a:p>
            <a:pPr algn="l">
              <a:spcBef>
                <a:spcPts val="1080"/>
              </a:spcBef>
              <a:buClr>
                <a:srgbClr val="009900"/>
              </a:buClr>
              <a:buSzPct val="60000"/>
            </a:pPr>
            <a:r>
              <a:rPr lang="en-US" sz="2000" dirty="0" smtClean="0"/>
              <a:t>Explore: How can </a:t>
            </a:r>
            <a:r>
              <a:rPr lang="en-US" sz="2000" dirty="0" err="1" smtClean="0"/>
              <a:t>Evo</a:t>
            </a:r>
            <a:r>
              <a:rPr lang="en-US" sz="2000" dirty="0" smtClean="0"/>
              <a:t>-Ed Cases be integrated into your teaching?</a:t>
            </a:r>
          </a:p>
          <a:p>
            <a:pPr algn="l">
              <a:spcBef>
                <a:spcPts val="1080"/>
              </a:spcBef>
              <a:buClr>
                <a:srgbClr val="009900"/>
              </a:buClr>
              <a:buSzPct val="60000"/>
            </a:pPr>
            <a:r>
              <a:rPr lang="en-US" sz="2400" u="sng" dirty="0" smtClean="0">
                <a:solidFill>
                  <a:schemeClr val="bg1">
                    <a:lumMod val="65000"/>
                  </a:schemeClr>
                </a:solidFill>
              </a:rPr>
              <a:t>PART </a:t>
            </a:r>
            <a:r>
              <a:rPr lang="en-US" sz="2400" u="sng" dirty="0">
                <a:solidFill>
                  <a:schemeClr val="bg1">
                    <a:lumMod val="65000"/>
                  </a:schemeClr>
                </a:solidFill>
              </a:rPr>
              <a:t>III:</a:t>
            </a:r>
          </a:p>
          <a:p>
            <a:pPr algn="l">
              <a:spcBef>
                <a:spcPts val="1080"/>
              </a:spcBef>
              <a:buClr>
                <a:srgbClr val="009900"/>
              </a:buClr>
              <a:buSzPct val="60000"/>
            </a:pPr>
            <a:r>
              <a:rPr lang="en-US" sz="2000" dirty="0" smtClean="0">
                <a:solidFill>
                  <a:schemeClr val="bg1">
                    <a:lumMod val="65000"/>
                  </a:schemeClr>
                </a:solidFill>
              </a:rPr>
              <a:t>Looking ahead!</a:t>
            </a:r>
            <a:endParaRPr lang="en-US" sz="2000" dirty="0">
              <a:solidFill>
                <a:schemeClr val="bg1">
                  <a:lumMod val="65000"/>
                </a:schemeClr>
              </a:solidFill>
            </a:endParaRPr>
          </a:p>
          <a:p>
            <a:pPr algn="l">
              <a:spcBef>
                <a:spcPts val="1080"/>
              </a:spcBef>
              <a:buClr>
                <a:srgbClr val="009900"/>
              </a:buClr>
              <a:buSzPct val="60000"/>
            </a:pPr>
            <a:r>
              <a:rPr lang="en-US" sz="2000" dirty="0">
                <a:solidFill>
                  <a:schemeClr val="bg1">
                    <a:lumMod val="65000"/>
                  </a:schemeClr>
                </a:solidFill>
              </a:rPr>
              <a:t>Lesson plans, Activities, Innovative Implementation</a:t>
            </a:r>
            <a:endParaRPr lang="en-US" sz="2400" dirty="0">
              <a:solidFill>
                <a:schemeClr val="bg1">
                  <a:lumMod val="65000"/>
                </a:schemeClr>
              </a:solidFill>
            </a:endParaRPr>
          </a:p>
          <a:p>
            <a:pPr marL="342900" indent="-342900" algn="l">
              <a:spcBef>
                <a:spcPts val="1080"/>
              </a:spcBef>
              <a:buClr>
                <a:srgbClr val="009900"/>
              </a:buClr>
              <a:buSzPct val="60000"/>
              <a:buFont typeface="Monotype Sorts" pitchFamily="-65" charset="2"/>
              <a:buChar char="n"/>
            </a:pPr>
            <a:endParaRPr lang="en-US" sz="2000" dirty="0" smtClean="0">
              <a:solidFill>
                <a:srgbClr val="000000"/>
              </a:solidFill>
            </a:endParaRPr>
          </a:p>
        </p:txBody>
      </p:sp>
      <p:grpSp>
        <p:nvGrpSpPr>
          <p:cNvPr id="3" name="Group 2"/>
          <p:cNvGrpSpPr/>
          <p:nvPr/>
        </p:nvGrpSpPr>
        <p:grpSpPr>
          <a:xfrm>
            <a:off x="6657279" y="1254642"/>
            <a:ext cx="2266507" cy="4048457"/>
            <a:chOff x="6646333" y="2427111"/>
            <a:chExt cx="2307282" cy="3765327"/>
          </a:xfrm>
        </p:grpSpPr>
        <p:pic>
          <p:nvPicPr>
            <p:cNvPr id="4" name="Picture 3" descr="splash_page.tiff"/>
            <p:cNvPicPr>
              <a:picLocks noChangeAspect="1"/>
            </p:cNvPicPr>
            <p:nvPr/>
          </p:nvPicPr>
          <p:blipFill rotWithShape="1">
            <a:blip r:embed="rId2">
              <a:extLst>
                <a:ext uri="{28A0092B-C50C-407E-A947-70E740481C1C}">
                  <a14:useLocalDpi xmlns:a14="http://schemas.microsoft.com/office/drawing/2010/main" val="0"/>
                </a:ext>
              </a:extLst>
            </a:blip>
            <a:srcRect l="54896" t="30041" r="3022" b="3087"/>
            <a:stretch/>
          </p:blipFill>
          <p:spPr>
            <a:xfrm>
              <a:off x="6646333" y="3141270"/>
              <a:ext cx="2300111" cy="3051168"/>
            </a:xfrm>
            <a:prstGeom prst="rect">
              <a:avLst/>
            </a:prstGeom>
          </p:spPr>
        </p:pic>
        <p:pic>
          <p:nvPicPr>
            <p:cNvPr id="2" name="Picture 1" descr="evo-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6333" y="2427111"/>
              <a:ext cx="2307282" cy="714159"/>
            </a:xfrm>
            <a:prstGeom prst="rect">
              <a:avLst/>
            </a:prstGeom>
          </p:spPr>
        </p:pic>
      </p:grpSp>
      <p:sp>
        <p:nvSpPr>
          <p:cNvPr id="5" name="TextBox 4"/>
          <p:cNvSpPr txBox="1"/>
          <p:nvPr/>
        </p:nvSpPr>
        <p:spPr>
          <a:xfrm>
            <a:off x="6909673" y="5407916"/>
            <a:ext cx="1761720" cy="338554"/>
          </a:xfrm>
          <a:prstGeom prst="rect">
            <a:avLst/>
          </a:prstGeom>
          <a:noFill/>
        </p:spPr>
        <p:txBody>
          <a:bodyPr wrap="none" rtlCol="0">
            <a:spAutoFit/>
          </a:bodyPr>
          <a:lstStyle/>
          <a:p>
            <a:r>
              <a:rPr lang="en-US" dirty="0" err="1" smtClean="0"/>
              <a:t>www.evo-ed.org</a:t>
            </a:r>
            <a:endParaRPr lang="en-US" dirty="0"/>
          </a:p>
        </p:txBody>
      </p:sp>
    </p:spTree>
    <p:extLst>
      <p:ext uri="{BB962C8B-B14F-4D97-AF65-F5344CB8AC3E}">
        <p14:creationId xmlns:p14="http://schemas.microsoft.com/office/powerpoint/2010/main" val="202183334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7800" y="2117389"/>
            <a:ext cx="6371856" cy="178151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434" name="Rectangle 2"/>
          <p:cNvSpPr>
            <a:spLocks noGrp="1" noChangeArrowheads="1"/>
          </p:cNvSpPr>
          <p:nvPr>
            <p:ph type="title"/>
          </p:nvPr>
        </p:nvSpPr>
        <p:spPr>
          <a:xfrm>
            <a:off x="177800" y="23989"/>
            <a:ext cx="6604000" cy="850899"/>
          </a:xfrm>
        </p:spPr>
        <p:txBody>
          <a:bodyPr anchor="ctr">
            <a:normAutofit/>
          </a:bodyPr>
          <a:lstStyle/>
          <a:p>
            <a:r>
              <a:rPr lang="en-US" b="1" dirty="0" smtClean="0"/>
              <a:t>Outline of Today’s Session </a:t>
            </a:r>
            <a:endParaRPr lang="en-US" sz="2800" b="1" dirty="0" smtClean="0">
              <a:ea typeface="ＭＳ Ｐゴシック" pitchFamily="-65" charset="-128"/>
              <a:cs typeface="ＭＳ Ｐゴシック" pitchFamily="-65" charset="-128"/>
            </a:endParaRPr>
          </a:p>
        </p:txBody>
      </p:sp>
      <p:sp>
        <p:nvSpPr>
          <p:cNvPr id="18439" name="Rectangle 31"/>
          <p:cNvSpPr>
            <a:spLocks noChangeArrowheads="1"/>
          </p:cNvSpPr>
          <p:nvPr/>
        </p:nvSpPr>
        <p:spPr bwMode="auto">
          <a:xfrm>
            <a:off x="177800" y="757930"/>
            <a:ext cx="6450408" cy="5632238"/>
          </a:xfrm>
          <a:prstGeom prst="rect">
            <a:avLst/>
          </a:prstGeom>
          <a:noFill/>
          <a:ln w="9525">
            <a:noFill/>
            <a:miter lim="800000"/>
            <a:headEnd/>
            <a:tailEnd/>
          </a:ln>
        </p:spPr>
        <p:txBody>
          <a:bodyPr lIns="92075" tIns="46038" rIns="92075" bIns="46038">
            <a:prstTxWarp prst="textNoShape">
              <a:avLst/>
            </a:prstTxWarp>
          </a:bodyPr>
          <a:lstStyle/>
          <a:p>
            <a:pPr algn="l">
              <a:spcBef>
                <a:spcPts val="1080"/>
              </a:spcBef>
              <a:buClr>
                <a:srgbClr val="009900"/>
              </a:buClr>
              <a:buSzPct val="60000"/>
            </a:pPr>
            <a:r>
              <a:rPr lang="en-US" sz="2400" u="sng" dirty="0" smtClean="0">
                <a:solidFill>
                  <a:schemeClr val="bg1">
                    <a:lumMod val="65000"/>
                  </a:schemeClr>
                </a:solidFill>
              </a:rPr>
              <a:t>PART I:</a:t>
            </a:r>
          </a:p>
          <a:p>
            <a:pPr algn="l">
              <a:spcBef>
                <a:spcPts val="1080"/>
              </a:spcBef>
              <a:buClr>
                <a:srgbClr val="009900"/>
              </a:buClr>
              <a:buSzPct val="60000"/>
            </a:pPr>
            <a:r>
              <a:rPr lang="en-US" sz="2000" dirty="0" smtClean="0">
                <a:solidFill>
                  <a:schemeClr val="bg1">
                    <a:lumMod val="65000"/>
                  </a:schemeClr>
                </a:solidFill>
              </a:rPr>
              <a:t>What is evolution?</a:t>
            </a:r>
          </a:p>
          <a:p>
            <a:pPr algn="l">
              <a:spcBef>
                <a:spcPts val="1080"/>
              </a:spcBef>
              <a:buClr>
                <a:srgbClr val="009900"/>
              </a:buClr>
              <a:buSzPct val="60000"/>
            </a:pPr>
            <a:r>
              <a:rPr lang="en-US" sz="2000" dirty="0" smtClean="0">
                <a:solidFill>
                  <a:schemeClr val="bg1">
                    <a:lumMod val="65000"/>
                  </a:schemeClr>
                </a:solidFill>
              </a:rPr>
              <a:t>Why adopt a new approach to evolution education?</a:t>
            </a:r>
          </a:p>
          <a:p>
            <a:pPr algn="l">
              <a:spcBef>
                <a:spcPts val="1080"/>
              </a:spcBef>
              <a:buClr>
                <a:srgbClr val="009900"/>
              </a:buClr>
              <a:buSzPct val="60000"/>
            </a:pPr>
            <a:r>
              <a:rPr lang="en-US" sz="2400" u="sng" dirty="0" smtClean="0">
                <a:solidFill>
                  <a:srgbClr val="000000"/>
                </a:solidFill>
              </a:rPr>
              <a:t>PART II:</a:t>
            </a:r>
          </a:p>
          <a:p>
            <a:pPr algn="l">
              <a:spcBef>
                <a:spcPts val="1080"/>
              </a:spcBef>
              <a:buClr>
                <a:srgbClr val="009900"/>
              </a:buClr>
              <a:buSzPct val="60000"/>
            </a:pPr>
            <a:r>
              <a:rPr lang="en-US" sz="2000" dirty="0" smtClean="0">
                <a:solidFill>
                  <a:srgbClr val="000000"/>
                </a:solidFill>
              </a:rPr>
              <a:t>Introduction to </a:t>
            </a:r>
            <a:r>
              <a:rPr lang="en-US" sz="2000" dirty="0" err="1" smtClean="0">
                <a:solidFill>
                  <a:srgbClr val="000000"/>
                </a:solidFill>
              </a:rPr>
              <a:t>Evo</a:t>
            </a:r>
            <a:r>
              <a:rPr lang="en-US" sz="2000" dirty="0" smtClean="0">
                <a:solidFill>
                  <a:srgbClr val="000000"/>
                </a:solidFill>
              </a:rPr>
              <a:t>-Ed Cases.</a:t>
            </a:r>
          </a:p>
          <a:p>
            <a:pPr algn="l">
              <a:spcBef>
                <a:spcPts val="1080"/>
              </a:spcBef>
              <a:buClr>
                <a:srgbClr val="009900"/>
              </a:buClr>
              <a:buSzPct val="60000"/>
            </a:pPr>
            <a:r>
              <a:rPr lang="en-US" sz="2000" dirty="0" smtClean="0">
                <a:solidFill>
                  <a:srgbClr val="FF0000"/>
                </a:solidFill>
              </a:rPr>
              <a:t>Explore: How can </a:t>
            </a:r>
            <a:r>
              <a:rPr lang="en-US" sz="2000" dirty="0" err="1" smtClean="0">
                <a:solidFill>
                  <a:srgbClr val="FF0000"/>
                </a:solidFill>
              </a:rPr>
              <a:t>Evo</a:t>
            </a:r>
            <a:r>
              <a:rPr lang="en-US" sz="2000" dirty="0" smtClean="0">
                <a:solidFill>
                  <a:srgbClr val="FF0000"/>
                </a:solidFill>
              </a:rPr>
              <a:t>-Ed Cases be integrated into your teaching?</a:t>
            </a:r>
          </a:p>
          <a:p>
            <a:pPr algn="l">
              <a:spcBef>
                <a:spcPts val="1080"/>
              </a:spcBef>
              <a:buClr>
                <a:srgbClr val="009900"/>
              </a:buClr>
              <a:buSzPct val="60000"/>
            </a:pPr>
            <a:r>
              <a:rPr lang="en-US" sz="2400" u="sng" dirty="0" smtClean="0">
                <a:solidFill>
                  <a:schemeClr val="bg1">
                    <a:lumMod val="65000"/>
                  </a:schemeClr>
                </a:solidFill>
              </a:rPr>
              <a:t>PART </a:t>
            </a:r>
            <a:r>
              <a:rPr lang="en-US" sz="2400" u="sng" dirty="0">
                <a:solidFill>
                  <a:schemeClr val="bg1">
                    <a:lumMod val="65000"/>
                  </a:schemeClr>
                </a:solidFill>
              </a:rPr>
              <a:t>III:</a:t>
            </a:r>
          </a:p>
          <a:p>
            <a:pPr algn="l">
              <a:spcBef>
                <a:spcPts val="1080"/>
              </a:spcBef>
              <a:buClr>
                <a:srgbClr val="009900"/>
              </a:buClr>
              <a:buSzPct val="60000"/>
            </a:pPr>
            <a:r>
              <a:rPr lang="en-US" sz="2000" dirty="0" smtClean="0">
                <a:solidFill>
                  <a:schemeClr val="bg1">
                    <a:lumMod val="65000"/>
                  </a:schemeClr>
                </a:solidFill>
              </a:rPr>
              <a:t>Looking ahead!</a:t>
            </a:r>
            <a:endParaRPr lang="en-US" sz="2000" dirty="0">
              <a:solidFill>
                <a:schemeClr val="bg1">
                  <a:lumMod val="65000"/>
                </a:schemeClr>
              </a:solidFill>
            </a:endParaRPr>
          </a:p>
          <a:p>
            <a:pPr algn="l">
              <a:spcBef>
                <a:spcPts val="1080"/>
              </a:spcBef>
              <a:buClr>
                <a:srgbClr val="009900"/>
              </a:buClr>
              <a:buSzPct val="60000"/>
            </a:pPr>
            <a:r>
              <a:rPr lang="en-US" sz="2000" dirty="0">
                <a:solidFill>
                  <a:schemeClr val="bg1">
                    <a:lumMod val="65000"/>
                  </a:schemeClr>
                </a:solidFill>
              </a:rPr>
              <a:t>Lesson plans, Activities, Innovative Implementation</a:t>
            </a:r>
            <a:endParaRPr lang="en-US" sz="2400" dirty="0">
              <a:solidFill>
                <a:schemeClr val="bg1">
                  <a:lumMod val="65000"/>
                </a:schemeClr>
              </a:solidFill>
            </a:endParaRPr>
          </a:p>
          <a:p>
            <a:pPr marL="342900" indent="-342900" algn="l">
              <a:spcBef>
                <a:spcPts val="1080"/>
              </a:spcBef>
              <a:buClr>
                <a:srgbClr val="009900"/>
              </a:buClr>
              <a:buSzPct val="60000"/>
              <a:buFont typeface="Monotype Sorts" pitchFamily="-65" charset="2"/>
              <a:buChar char="n"/>
            </a:pPr>
            <a:endParaRPr lang="en-US" sz="2000" dirty="0" smtClean="0">
              <a:solidFill>
                <a:srgbClr val="000000"/>
              </a:solidFill>
            </a:endParaRPr>
          </a:p>
        </p:txBody>
      </p:sp>
      <p:grpSp>
        <p:nvGrpSpPr>
          <p:cNvPr id="3" name="Group 2"/>
          <p:cNvGrpSpPr/>
          <p:nvPr/>
        </p:nvGrpSpPr>
        <p:grpSpPr>
          <a:xfrm>
            <a:off x="6657279" y="1254642"/>
            <a:ext cx="2266507" cy="4048457"/>
            <a:chOff x="6646333" y="2427111"/>
            <a:chExt cx="2307282" cy="3765327"/>
          </a:xfrm>
        </p:grpSpPr>
        <p:pic>
          <p:nvPicPr>
            <p:cNvPr id="4" name="Picture 3" descr="splash_page.tiff"/>
            <p:cNvPicPr>
              <a:picLocks noChangeAspect="1"/>
            </p:cNvPicPr>
            <p:nvPr/>
          </p:nvPicPr>
          <p:blipFill rotWithShape="1">
            <a:blip r:embed="rId2">
              <a:extLst>
                <a:ext uri="{28A0092B-C50C-407E-A947-70E740481C1C}">
                  <a14:useLocalDpi xmlns:a14="http://schemas.microsoft.com/office/drawing/2010/main" val="0"/>
                </a:ext>
              </a:extLst>
            </a:blip>
            <a:srcRect l="54896" t="30041" r="3022" b="3087"/>
            <a:stretch/>
          </p:blipFill>
          <p:spPr>
            <a:xfrm>
              <a:off x="6646333" y="3141270"/>
              <a:ext cx="2300111" cy="3051168"/>
            </a:xfrm>
            <a:prstGeom prst="rect">
              <a:avLst/>
            </a:prstGeom>
          </p:spPr>
        </p:pic>
        <p:pic>
          <p:nvPicPr>
            <p:cNvPr id="2" name="Picture 1" descr="evo-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6333" y="2427111"/>
              <a:ext cx="2307282" cy="714159"/>
            </a:xfrm>
            <a:prstGeom prst="rect">
              <a:avLst/>
            </a:prstGeom>
          </p:spPr>
        </p:pic>
      </p:grpSp>
      <p:sp>
        <p:nvSpPr>
          <p:cNvPr id="5" name="TextBox 4"/>
          <p:cNvSpPr txBox="1"/>
          <p:nvPr/>
        </p:nvSpPr>
        <p:spPr>
          <a:xfrm>
            <a:off x="6909673" y="5407916"/>
            <a:ext cx="1761720" cy="338554"/>
          </a:xfrm>
          <a:prstGeom prst="rect">
            <a:avLst/>
          </a:prstGeom>
          <a:noFill/>
        </p:spPr>
        <p:txBody>
          <a:bodyPr wrap="none" rtlCol="0">
            <a:spAutoFit/>
          </a:bodyPr>
          <a:lstStyle/>
          <a:p>
            <a:r>
              <a:rPr lang="en-US" dirty="0" err="1" smtClean="0"/>
              <a:t>www.evo-ed.org</a:t>
            </a:r>
            <a:endParaRPr lang="en-US" dirty="0"/>
          </a:p>
        </p:txBody>
      </p:sp>
    </p:spTree>
    <p:extLst>
      <p:ext uri="{BB962C8B-B14F-4D97-AF65-F5344CB8AC3E}">
        <p14:creationId xmlns:p14="http://schemas.microsoft.com/office/powerpoint/2010/main" val="13192157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77800" y="23989"/>
            <a:ext cx="6604000" cy="850899"/>
          </a:xfrm>
        </p:spPr>
        <p:txBody>
          <a:bodyPr anchor="ctr">
            <a:normAutofit/>
          </a:bodyPr>
          <a:lstStyle/>
          <a:p>
            <a:r>
              <a:rPr lang="en-US" b="1" dirty="0" smtClean="0"/>
              <a:t>Outline of Today’s Session </a:t>
            </a:r>
            <a:endParaRPr lang="en-US" sz="2800" b="1" dirty="0" smtClean="0">
              <a:ea typeface="ＭＳ Ｐゴシック" pitchFamily="-65" charset="-128"/>
              <a:cs typeface="ＭＳ Ｐゴシック" pitchFamily="-65" charset="-128"/>
            </a:endParaRPr>
          </a:p>
        </p:txBody>
      </p:sp>
      <p:sp>
        <p:nvSpPr>
          <p:cNvPr id="18439" name="Rectangle 31"/>
          <p:cNvSpPr>
            <a:spLocks noChangeArrowheads="1"/>
          </p:cNvSpPr>
          <p:nvPr/>
        </p:nvSpPr>
        <p:spPr bwMode="auto">
          <a:xfrm>
            <a:off x="177800" y="757930"/>
            <a:ext cx="6450408" cy="5632238"/>
          </a:xfrm>
          <a:prstGeom prst="rect">
            <a:avLst/>
          </a:prstGeom>
          <a:noFill/>
          <a:ln w="9525">
            <a:noFill/>
            <a:miter lim="800000"/>
            <a:headEnd/>
            <a:tailEnd/>
          </a:ln>
        </p:spPr>
        <p:txBody>
          <a:bodyPr lIns="92075" tIns="46038" rIns="92075" bIns="46038">
            <a:prstTxWarp prst="textNoShape">
              <a:avLst/>
            </a:prstTxWarp>
          </a:bodyPr>
          <a:lstStyle/>
          <a:p>
            <a:pPr algn="l">
              <a:spcBef>
                <a:spcPts val="1080"/>
              </a:spcBef>
              <a:buClr>
                <a:srgbClr val="009900"/>
              </a:buClr>
              <a:buSzPct val="60000"/>
            </a:pPr>
            <a:r>
              <a:rPr lang="en-US" sz="2400" u="sng" dirty="0" smtClean="0">
                <a:solidFill>
                  <a:srgbClr val="000000"/>
                </a:solidFill>
              </a:rPr>
              <a:t>PART I:</a:t>
            </a:r>
          </a:p>
          <a:p>
            <a:pPr algn="l">
              <a:spcBef>
                <a:spcPts val="1080"/>
              </a:spcBef>
              <a:buClr>
                <a:srgbClr val="009900"/>
              </a:buClr>
              <a:buSzPct val="60000"/>
            </a:pPr>
            <a:r>
              <a:rPr lang="en-US" sz="2000" dirty="0" smtClean="0">
                <a:solidFill>
                  <a:srgbClr val="000000"/>
                </a:solidFill>
              </a:rPr>
              <a:t>How do you teach evolution?</a:t>
            </a:r>
          </a:p>
          <a:p>
            <a:pPr algn="l">
              <a:spcBef>
                <a:spcPts val="1080"/>
              </a:spcBef>
              <a:buClr>
                <a:srgbClr val="009900"/>
              </a:buClr>
              <a:buSzPct val="60000"/>
            </a:pPr>
            <a:r>
              <a:rPr lang="en-US" sz="2000" dirty="0" smtClean="0">
                <a:solidFill>
                  <a:srgbClr val="000000"/>
                </a:solidFill>
              </a:rPr>
              <a:t>Why adopt a new approach to evolution education?</a:t>
            </a:r>
          </a:p>
          <a:p>
            <a:pPr algn="l">
              <a:spcBef>
                <a:spcPts val="1080"/>
              </a:spcBef>
              <a:buClr>
                <a:srgbClr val="009900"/>
              </a:buClr>
              <a:buSzPct val="60000"/>
            </a:pPr>
            <a:r>
              <a:rPr lang="en-US" sz="2400" u="sng" dirty="0" smtClean="0">
                <a:solidFill>
                  <a:srgbClr val="000000"/>
                </a:solidFill>
              </a:rPr>
              <a:t>PART II:</a:t>
            </a:r>
          </a:p>
          <a:p>
            <a:pPr algn="l">
              <a:spcBef>
                <a:spcPts val="1080"/>
              </a:spcBef>
              <a:buClr>
                <a:srgbClr val="009900"/>
              </a:buClr>
              <a:buSzPct val="60000"/>
            </a:pPr>
            <a:r>
              <a:rPr lang="en-US" sz="2000" dirty="0" smtClean="0">
                <a:solidFill>
                  <a:srgbClr val="000000"/>
                </a:solidFill>
              </a:rPr>
              <a:t>Introduction to </a:t>
            </a:r>
            <a:r>
              <a:rPr lang="en-US" sz="2000" dirty="0" err="1" smtClean="0">
                <a:solidFill>
                  <a:srgbClr val="000000"/>
                </a:solidFill>
              </a:rPr>
              <a:t>Evo</a:t>
            </a:r>
            <a:r>
              <a:rPr lang="en-US" sz="2000" dirty="0" smtClean="0">
                <a:solidFill>
                  <a:srgbClr val="000000"/>
                </a:solidFill>
              </a:rPr>
              <a:t>-Ed Cases.</a:t>
            </a:r>
          </a:p>
          <a:p>
            <a:pPr algn="l">
              <a:spcBef>
                <a:spcPts val="1080"/>
              </a:spcBef>
              <a:buClr>
                <a:srgbClr val="009900"/>
              </a:buClr>
              <a:buSzPct val="60000"/>
            </a:pPr>
            <a:r>
              <a:rPr lang="en-US" sz="2000" dirty="0" smtClean="0">
                <a:solidFill>
                  <a:srgbClr val="000000"/>
                </a:solidFill>
              </a:rPr>
              <a:t>Explore: How can </a:t>
            </a:r>
            <a:r>
              <a:rPr lang="en-US" sz="2000" dirty="0" err="1" smtClean="0">
                <a:solidFill>
                  <a:srgbClr val="000000"/>
                </a:solidFill>
              </a:rPr>
              <a:t>Evo</a:t>
            </a:r>
            <a:r>
              <a:rPr lang="en-US" sz="2000" dirty="0" smtClean="0">
                <a:solidFill>
                  <a:srgbClr val="000000"/>
                </a:solidFill>
              </a:rPr>
              <a:t>-Ed Cases be integrated into your teaching?</a:t>
            </a:r>
          </a:p>
          <a:p>
            <a:pPr algn="l">
              <a:spcBef>
                <a:spcPts val="1080"/>
              </a:spcBef>
              <a:buClr>
                <a:srgbClr val="009900"/>
              </a:buClr>
              <a:buSzPct val="60000"/>
            </a:pPr>
            <a:r>
              <a:rPr lang="en-US" sz="2400" u="sng" dirty="0" smtClean="0">
                <a:solidFill>
                  <a:srgbClr val="000000"/>
                </a:solidFill>
              </a:rPr>
              <a:t>PART III:</a:t>
            </a:r>
            <a:endParaRPr lang="en-US" sz="2400" u="sng" dirty="0">
              <a:solidFill>
                <a:srgbClr val="000000"/>
              </a:solidFill>
            </a:endParaRPr>
          </a:p>
          <a:p>
            <a:pPr algn="l">
              <a:spcBef>
                <a:spcPts val="1080"/>
              </a:spcBef>
              <a:buClr>
                <a:srgbClr val="009900"/>
              </a:buClr>
              <a:buSzPct val="60000"/>
            </a:pPr>
            <a:r>
              <a:rPr lang="en-US" sz="2000" dirty="0" smtClean="0">
                <a:solidFill>
                  <a:srgbClr val="000000"/>
                </a:solidFill>
              </a:rPr>
              <a:t>Looking ahead!</a:t>
            </a:r>
            <a:endParaRPr lang="en-US" sz="2000" dirty="0">
              <a:solidFill>
                <a:srgbClr val="000000"/>
              </a:solidFill>
            </a:endParaRPr>
          </a:p>
          <a:p>
            <a:pPr algn="l">
              <a:spcBef>
                <a:spcPts val="1080"/>
              </a:spcBef>
              <a:buClr>
                <a:srgbClr val="009900"/>
              </a:buClr>
              <a:buSzPct val="60000"/>
            </a:pPr>
            <a:r>
              <a:rPr lang="en-US" sz="2000" dirty="0" smtClean="0">
                <a:solidFill>
                  <a:srgbClr val="000000"/>
                </a:solidFill>
              </a:rPr>
              <a:t>Lesson plans, Activities, Innovative Implementation</a:t>
            </a:r>
            <a:endParaRPr lang="en-US" sz="2400" dirty="0" smtClean="0">
              <a:solidFill>
                <a:srgbClr val="000000"/>
              </a:solidFill>
            </a:endParaRPr>
          </a:p>
          <a:p>
            <a:pPr marL="342900" indent="-342900" algn="l">
              <a:spcBef>
                <a:spcPts val="1080"/>
              </a:spcBef>
              <a:buClr>
                <a:srgbClr val="009900"/>
              </a:buClr>
              <a:buSzPct val="60000"/>
              <a:buFont typeface="Monotype Sorts" pitchFamily="-65" charset="2"/>
              <a:buChar char="n"/>
            </a:pPr>
            <a:endParaRPr lang="en-US" sz="2000" dirty="0" smtClean="0">
              <a:solidFill>
                <a:srgbClr val="000000"/>
              </a:solidFill>
            </a:endParaRPr>
          </a:p>
        </p:txBody>
      </p:sp>
      <p:grpSp>
        <p:nvGrpSpPr>
          <p:cNvPr id="3" name="Group 2"/>
          <p:cNvGrpSpPr/>
          <p:nvPr/>
        </p:nvGrpSpPr>
        <p:grpSpPr>
          <a:xfrm>
            <a:off x="6657279" y="1254642"/>
            <a:ext cx="2266507" cy="4048457"/>
            <a:chOff x="6646333" y="2427111"/>
            <a:chExt cx="2307282" cy="3765327"/>
          </a:xfrm>
        </p:grpSpPr>
        <p:pic>
          <p:nvPicPr>
            <p:cNvPr id="4" name="Picture 3" descr="splash_page.tiff"/>
            <p:cNvPicPr>
              <a:picLocks noChangeAspect="1"/>
            </p:cNvPicPr>
            <p:nvPr/>
          </p:nvPicPr>
          <p:blipFill rotWithShape="1">
            <a:blip r:embed="rId2">
              <a:extLst>
                <a:ext uri="{28A0092B-C50C-407E-A947-70E740481C1C}">
                  <a14:useLocalDpi xmlns:a14="http://schemas.microsoft.com/office/drawing/2010/main" val="0"/>
                </a:ext>
              </a:extLst>
            </a:blip>
            <a:srcRect l="54896" t="30041" r="3022" b="3087"/>
            <a:stretch/>
          </p:blipFill>
          <p:spPr>
            <a:xfrm>
              <a:off x="6646333" y="3141270"/>
              <a:ext cx="2300111" cy="3051168"/>
            </a:xfrm>
            <a:prstGeom prst="rect">
              <a:avLst/>
            </a:prstGeom>
          </p:spPr>
        </p:pic>
        <p:pic>
          <p:nvPicPr>
            <p:cNvPr id="2" name="Picture 1" descr="evo-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6333" y="2427111"/>
              <a:ext cx="2307282" cy="714159"/>
            </a:xfrm>
            <a:prstGeom prst="rect">
              <a:avLst/>
            </a:prstGeom>
          </p:spPr>
        </p:pic>
      </p:grpSp>
      <p:sp>
        <p:nvSpPr>
          <p:cNvPr id="5" name="TextBox 4"/>
          <p:cNvSpPr txBox="1"/>
          <p:nvPr/>
        </p:nvSpPr>
        <p:spPr>
          <a:xfrm>
            <a:off x="6909673" y="5407916"/>
            <a:ext cx="1761720" cy="338554"/>
          </a:xfrm>
          <a:prstGeom prst="rect">
            <a:avLst/>
          </a:prstGeom>
          <a:noFill/>
        </p:spPr>
        <p:txBody>
          <a:bodyPr wrap="none" rtlCol="0">
            <a:spAutoFit/>
          </a:bodyPr>
          <a:lstStyle/>
          <a:p>
            <a:r>
              <a:rPr lang="en-US" dirty="0" err="1" smtClean="0"/>
              <a:t>www.evo-ed.org</a:t>
            </a:r>
            <a:endParaRPr lang="en-US" dirty="0"/>
          </a:p>
        </p:txBody>
      </p:sp>
    </p:spTree>
    <p:extLst>
      <p:ext uri="{BB962C8B-B14F-4D97-AF65-F5344CB8AC3E}">
        <p14:creationId xmlns:p14="http://schemas.microsoft.com/office/powerpoint/2010/main" val="13264646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3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43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43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4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4267"/>
            <a:ext cx="7846828" cy="5935191"/>
          </a:xfrm>
        </p:spPr>
        <p:txBody>
          <a:bodyPr>
            <a:noAutofit/>
          </a:bodyPr>
          <a:lstStyle/>
          <a:p>
            <a:pPr>
              <a:buClr>
                <a:schemeClr val="tx1"/>
              </a:buClr>
              <a:buSzPct val="100000"/>
              <a:buFont typeface="Arial"/>
              <a:buChar char="•"/>
            </a:pPr>
            <a:endParaRPr lang="en-US" sz="2400" b="0" dirty="0" smtClean="0">
              <a:solidFill>
                <a:srgbClr val="000000"/>
              </a:solidFill>
              <a:latin typeface="Calibri"/>
              <a:cs typeface="Calibri"/>
            </a:endParaRPr>
          </a:p>
          <a:p>
            <a:pPr>
              <a:buClr>
                <a:schemeClr val="tx1"/>
              </a:buClr>
              <a:buSzPct val="100000"/>
              <a:buFont typeface="Arial"/>
              <a:buChar char="•"/>
            </a:pPr>
            <a:endParaRPr lang="en-US" sz="2400" b="0" dirty="0" smtClean="0">
              <a:solidFill>
                <a:srgbClr val="000000"/>
              </a:solidFill>
              <a:latin typeface="Calibri"/>
              <a:cs typeface="Calibri"/>
            </a:endParaRPr>
          </a:p>
          <a:p>
            <a:pPr>
              <a:buClr>
                <a:schemeClr val="tx1"/>
              </a:buClr>
              <a:buSzPct val="100000"/>
              <a:buFont typeface="Arial"/>
              <a:buChar char="•"/>
            </a:pPr>
            <a:endParaRPr lang="en-US" sz="2400" b="0" dirty="0" smtClean="0">
              <a:solidFill>
                <a:srgbClr val="000000"/>
              </a:solidFill>
              <a:latin typeface="Calibri"/>
              <a:cs typeface="Calibri"/>
            </a:endParaRPr>
          </a:p>
          <a:p>
            <a:pPr>
              <a:buClr>
                <a:schemeClr val="tx1"/>
              </a:buClr>
              <a:buSzPct val="100000"/>
              <a:buFont typeface="Arial"/>
              <a:buChar char="•"/>
            </a:pPr>
            <a:endParaRPr lang="en-US" sz="2400" dirty="0" smtClean="0">
              <a:solidFill>
                <a:srgbClr val="000000"/>
              </a:solidFill>
              <a:latin typeface="Calibri"/>
              <a:cs typeface="Calibri"/>
            </a:endParaRPr>
          </a:p>
          <a:p>
            <a:pPr marL="0" indent="0">
              <a:buClr>
                <a:schemeClr val="tx1"/>
              </a:buClr>
              <a:buSzPct val="100000"/>
              <a:buNone/>
            </a:pPr>
            <a:endParaRPr lang="en-US" sz="2400" b="0" dirty="0" smtClean="0">
              <a:solidFill>
                <a:srgbClr val="000000"/>
              </a:solidFill>
              <a:latin typeface="Calibri"/>
              <a:cs typeface="Calibri"/>
            </a:endParaRPr>
          </a:p>
          <a:p>
            <a:pPr marL="0" indent="0" algn="ctr">
              <a:buClr>
                <a:schemeClr val="tx1"/>
              </a:buClr>
              <a:buSzPct val="100000"/>
              <a:buNone/>
            </a:pPr>
            <a:r>
              <a:rPr lang="en-US" sz="4000" b="1" dirty="0" smtClean="0">
                <a:solidFill>
                  <a:srgbClr val="000000"/>
                </a:solidFill>
                <a:latin typeface="Calibri"/>
                <a:cs typeface="Calibri"/>
              </a:rPr>
              <a:t>Explore the cases </a:t>
            </a:r>
            <a:br>
              <a:rPr lang="en-US" sz="4000" b="1" dirty="0" smtClean="0">
                <a:solidFill>
                  <a:srgbClr val="000000"/>
                </a:solidFill>
                <a:latin typeface="Calibri"/>
                <a:cs typeface="Calibri"/>
              </a:rPr>
            </a:br>
            <a:r>
              <a:rPr lang="en-US" sz="4000" b="1" dirty="0" smtClean="0">
                <a:solidFill>
                  <a:srgbClr val="000000"/>
                </a:solidFill>
                <a:latin typeface="Calibri"/>
                <a:cs typeface="Calibri"/>
              </a:rPr>
              <a:t>and make a </a:t>
            </a:r>
            <a:br>
              <a:rPr lang="en-US" sz="4000" b="1" dirty="0" smtClean="0">
                <a:solidFill>
                  <a:srgbClr val="000000"/>
                </a:solidFill>
                <a:latin typeface="Calibri"/>
                <a:cs typeface="Calibri"/>
              </a:rPr>
            </a:br>
            <a:r>
              <a:rPr lang="en-US" sz="4000" b="1" dirty="0" smtClean="0">
                <a:solidFill>
                  <a:srgbClr val="000000"/>
                </a:solidFill>
                <a:latin typeface="Calibri"/>
                <a:cs typeface="Calibri"/>
              </a:rPr>
              <a:t>“process figure”</a:t>
            </a:r>
            <a:endParaRPr lang="en-US" sz="4000" i="1" dirty="0" smtClean="0">
              <a:solidFill>
                <a:srgbClr val="DC0000"/>
              </a:solidFill>
              <a:latin typeface="Calibri"/>
              <a:cs typeface="Calibri"/>
            </a:endParaRPr>
          </a:p>
        </p:txBody>
      </p:sp>
      <p:pic>
        <p:nvPicPr>
          <p:cNvPr id="5" name="Picture 4" descr="short115p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1738" y="1270970"/>
            <a:ext cx="5263945" cy="1345230"/>
          </a:xfrm>
          <a:prstGeom prst="rect">
            <a:avLst/>
          </a:prstGeom>
        </p:spPr>
      </p:pic>
      <p:sp>
        <p:nvSpPr>
          <p:cNvPr id="4" name="TextBox 3"/>
          <p:cNvSpPr txBox="1"/>
          <p:nvPr/>
        </p:nvSpPr>
        <p:spPr>
          <a:xfrm>
            <a:off x="9525" y="0"/>
            <a:ext cx="228600" cy="338554"/>
          </a:xfrm>
          <a:prstGeom prst="rect">
            <a:avLst/>
          </a:prstGeom>
          <a:noFill/>
        </p:spPr>
        <p:txBody>
          <a:bodyPr wrap="square" rtlCol="0">
            <a:spAutoFit/>
          </a:bodyPr>
          <a:lstStyle/>
          <a:p>
            <a:r>
              <a:rPr lang="en-US" smtClean="0"/>
              <a:t>A</a:t>
            </a:r>
            <a:endParaRPr lang="en-US"/>
          </a:p>
        </p:txBody>
      </p:sp>
    </p:spTree>
    <p:extLst>
      <p:ext uri="{BB962C8B-B14F-4D97-AF65-F5344CB8AC3E}">
        <p14:creationId xmlns:p14="http://schemas.microsoft.com/office/powerpoint/2010/main" val="2493792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Worksheet = “Process Figure”</a:t>
            </a:r>
            <a:endParaRPr lang="en-US" dirty="0"/>
          </a:p>
        </p:txBody>
      </p:sp>
      <p:sp>
        <p:nvSpPr>
          <p:cNvPr id="4" name="Content Placeholder 3"/>
          <p:cNvSpPr>
            <a:spLocks noGrp="1"/>
          </p:cNvSpPr>
          <p:nvPr>
            <p:ph idx="1"/>
          </p:nvPr>
        </p:nvSpPr>
        <p:spPr>
          <a:xfrm>
            <a:off x="457200" y="1469648"/>
            <a:ext cx="8229600" cy="4713514"/>
          </a:xfrm>
        </p:spPr>
        <p:txBody>
          <a:bodyPr>
            <a:normAutofit fontScale="92500" lnSpcReduction="20000"/>
          </a:bodyPr>
          <a:lstStyle/>
          <a:p>
            <a:r>
              <a:rPr lang="en-US" dirty="0" smtClean="0"/>
              <a:t>What is the driving question for the entire case?</a:t>
            </a:r>
          </a:p>
          <a:p>
            <a:r>
              <a:rPr lang="en-US" dirty="0" smtClean="0"/>
              <a:t>Think about: intended student level / course</a:t>
            </a:r>
          </a:p>
          <a:p>
            <a:r>
              <a:rPr lang="en-US" dirty="0" smtClean="0"/>
              <a:t>For one </a:t>
            </a:r>
            <a:r>
              <a:rPr lang="en-US" b="1" dirty="0" smtClean="0"/>
              <a:t>phenomenon</a:t>
            </a:r>
            <a:r>
              <a:rPr lang="en-US" dirty="0" smtClean="0"/>
              <a:t> in a case, come up with:</a:t>
            </a:r>
          </a:p>
          <a:p>
            <a:pPr lvl="1"/>
            <a:r>
              <a:rPr lang="en-US" u="sng" dirty="0" smtClean="0"/>
              <a:t>Question</a:t>
            </a:r>
            <a:endParaRPr lang="en-US" dirty="0" smtClean="0"/>
          </a:p>
          <a:p>
            <a:pPr lvl="1"/>
            <a:endParaRPr lang="en-US" u="sng" dirty="0" smtClean="0"/>
          </a:p>
          <a:p>
            <a:pPr lvl="1"/>
            <a:r>
              <a:rPr lang="en-US" u="sng" dirty="0" smtClean="0"/>
              <a:t>Student Explanation </a:t>
            </a:r>
            <a:r>
              <a:rPr lang="en-US" dirty="0" smtClean="0">
                <a:solidFill>
                  <a:srgbClr val="FFFFFF"/>
                </a:solidFill>
              </a:rPr>
              <a:t>– how might a student respond to that question (varies by level)</a:t>
            </a:r>
          </a:p>
          <a:p>
            <a:pPr lvl="1"/>
            <a:r>
              <a:rPr lang="en-US" u="sng" dirty="0" smtClean="0"/>
              <a:t>Investigation</a:t>
            </a:r>
            <a:r>
              <a:rPr lang="en-US" dirty="0" smtClean="0"/>
              <a:t> </a:t>
            </a:r>
            <a:r>
              <a:rPr lang="en-US" dirty="0" smtClean="0">
                <a:solidFill>
                  <a:srgbClr val="FFFFFF"/>
                </a:solidFill>
              </a:rPr>
              <a:t>– what will students do to work towards answering the question</a:t>
            </a:r>
          </a:p>
          <a:p>
            <a:pPr lvl="1"/>
            <a:r>
              <a:rPr lang="en-US" dirty="0" smtClean="0"/>
              <a:t> </a:t>
            </a:r>
            <a:r>
              <a:rPr lang="en-US" u="sng" dirty="0" smtClean="0"/>
              <a:t>Data &amp; Finding </a:t>
            </a:r>
            <a:r>
              <a:rPr lang="en-US" dirty="0" smtClean="0">
                <a:solidFill>
                  <a:srgbClr val="FFFFFF"/>
                </a:solidFill>
              </a:rPr>
              <a:t>– answers the posed question and typically leads to another question (next row!)</a:t>
            </a:r>
            <a:endParaRPr lang="en-US" dirty="0">
              <a:solidFill>
                <a:srgbClr val="FFFFFF"/>
              </a:solidFill>
            </a:endParaRPr>
          </a:p>
        </p:txBody>
      </p:sp>
    </p:spTree>
    <p:extLst>
      <p:ext uri="{BB962C8B-B14F-4D97-AF65-F5344CB8AC3E}">
        <p14:creationId xmlns:p14="http://schemas.microsoft.com/office/powerpoint/2010/main" val="2241481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4579"/>
            <a:ext cx="7511398" cy="1007125"/>
          </a:xfrm>
        </p:spPr>
        <p:txBody>
          <a:bodyPr>
            <a:normAutofit/>
          </a:bodyPr>
          <a:lstStyle/>
          <a:p>
            <a:r>
              <a:rPr lang="en-US" b="1" i="1" dirty="0" smtClean="0">
                <a:latin typeface="Arial"/>
                <a:cs typeface="Arial"/>
              </a:rPr>
              <a:t>What phenomena?</a:t>
            </a:r>
            <a:endParaRPr lang="en-US" b="1" i="1" dirty="0">
              <a:latin typeface="Arial"/>
              <a:cs typeface="Arial"/>
            </a:endParaRPr>
          </a:p>
        </p:txBody>
      </p:sp>
      <p:sp>
        <p:nvSpPr>
          <p:cNvPr id="3" name="Content Placeholder 2"/>
          <p:cNvSpPr>
            <a:spLocks noGrp="1"/>
          </p:cNvSpPr>
          <p:nvPr>
            <p:ph idx="4294967295"/>
          </p:nvPr>
        </p:nvSpPr>
        <p:spPr>
          <a:xfrm>
            <a:off x="4191000" y="3822701"/>
            <a:ext cx="4953000" cy="2820988"/>
          </a:xfrm>
        </p:spPr>
        <p:txBody>
          <a:bodyPr>
            <a:normAutofit/>
          </a:bodyPr>
          <a:lstStyle/>
          <a:p>
            <a:pPr marL="0" indent="0">
              <a:buNone/>
            </a:pPr>
            <a:r>
              <a:rPr lang="en-US" b="1" dirty="0" smtClean="0"/>
              <a:t>Phenomena:</a:t>
            </a:r>
          </a:p>
          <a:p>
            <a:pPr marL="0" indent="0">
              <a:buNone/>
            </a:pPr>
            <a:r>
              <a:rPr lang="en-US" sz="2800" dirty="0" smtClean="0"/>
              <a:t>Events in nature that scientists and students investigate and then try to explain.</a:t>
            </a:r>
            <a:endParaRPr lang="en-US" sz="2800" dirty="0"/>
          </a:p>
        </p:txBody>
      </p:sp>
      <p:pic>
        <p:nvPicPr>
          <p:cNvPr id="15364" name="Picture 4" descr="http://vignette4.wikia.nocookie.net/muppet/images/e/e5/Mahna.jpg/revision/latest?cb=20100617234928">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06956" y="2267492"/>
            <a:ext cx="3015829" cy="437601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i.ytimg.com/vi/Ao6_bJ1VmZc/hqdefault.jpg">
            <a:hlinkClick r:id="rId3"/>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974336" y="2058108"/>
            <a:ext cx="3788664" cy="14093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74894" y="6505007"/>
            <a:ext cx="2367956" cy="276999"/>
          </a:xfrm>
          <a:prstGeom prst="rect">
            <a:avLst/>
          </a:prstGeom>
          <a:noFill/>
        </p:spPr>
        <p:txBody>
          <a:bodyPr wrap="none" rtlCol="0">
            <a:spAutoFit/>
          </a:bodyPr>
          <a:lstStyle/>
          <a:p>
            <a:r>
              <a:rPr lang="en-US" sz="1200" b="0" dirty="0" smtClean="0"/>
              <a:t>(Slide adapted from Joe </a:t>
            </a:r>
            <a:r>
              <a:rPr lang="en-US" sz="1200" b="0" dirty="0" err="1" smtClean="0"/>
              <a:t>Krajick</a:t>
            </a:r>
            <a:r>
              <a:rPr lang="en-US" sz="1200" b="0" dirty="0" smtClean="0"/>
              <a:t>)</a:t>
            </a:r>
            <a:endParaRPr lang="en-US" sz="1200" b="0" dirty="0"/>
          </a:p>
        </p:txBody>
      </p:sp>
    </p:spTree>
    <p:extLst>
      <p:ext uri="{BB962C8B-B14F-4D97-AF65-F5344CB8AC3E}">
        <p14:creationId xmlns:p14="http://schemas.microsoft.com/office/powerpoint/2010/main" val="3146140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bwMode="auto">
          <a:xfrm>
            <a:off x="0" y="2491"/>
            <a:ext cx="9144000" cy="13484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r>
              <a:rPr lang="en-US" sz="4000" b="1" dirty="0" smtClean="0">
                <a:latin typeface="Arial"/>
                <a:cs typeface="Arial"/>
              </a:rPr>
              <a:t>“Three dimensional” learning</a:t>
            </a:r>
            <a:endParaRPr lang="en-US" sz="4000" b="1" dirty="0">
              <a:latin typeface="Arial"/>
              <a:ea typeface="ＭＳ Ｐゴシック" charset="0"/>
              <a:cs typeface="Arial"/>
            </a:endParaRPr>
          </a:p>
        </p:txBody>
      </p:sp>
      <p:sp>
        <p:nvSpPr>
          <p:cNvPr id="3" name="Content Placeholder 2"/>
          <p:cNvSpPr>
            <a:spLocks noGrp="1"/>
          </p:cNvSpPr>
          <p:nvPr>
            <p:ph idx="1"/>
          </p:nvPr>
        </p:nvSpPr>
        <p:spPr>
          <a:xfrm>
            <a:off x="229433" y="1085850"/>
            <a:ext cx="7301667" cy="5581458"/>
          </a:xfrm>
        </p:spPr>
        <p:txBody>
          <a:bodyPr>
            <a:noAutofit/>
          </a:bodyPr>
          <a:lstStyle/>
          <a:p>
            <a:pPr marL="0" indent="0" eaLnBrk="1" hangingPunct="1">
              <a:spcBef>
                <a:spcPts val="600"/>
              </a:spcBef>
              <a:spcAft>
                <a:spcPts val="400"/>
              </a:spcAft>
              <a:buNone/>
              <a:defRPr/>
            </a:pPr>
            <a:r>
              <a:rPr lang="en-US" sz="2800" dirty="0" smtClean="0">
                <a:latin typeface="+mn-lt"/>
              </a:rPr>
              <a:t>Three components of exploring phenomena</a:t>
            </a:r>
            <a:endParaRPr lang="en-US" sz="2400" dirty="0" smtClean="0">
              <a:latin typeface="+mn-lt"/>
            </a:endParaRPr>
          </a:p>
          <a:p>
            <a:pPr marL="971550" lvl="1" indent="-514350">
              <a:spcBef>
                <a:spcPts val="600"/>
              </a:spcBef>
              <a:buFont typeface="+mj-lt"/>
              <a:buAutoNum type="arabicPeriod"/>
              <a:defRPr/>
            </a:pPr>
            <a:r>
              <a:rPr lang="en-US" sz="2600" dirty="0" smtClean="0">
                <a:solidFill>
                  <a:schemeClr val="accent6">
                    <a:lumMod val="75000"/>
                  </a:schemeClr>
                </a:solidFill>
              </a:rPr>
              <a:t>Disciplinary core ideas</a:t>
            </a:r>
          </a:p>
          <a:p>
            <a:pPr marL="971550" lvl="1" indent="-514350">
              <a:spcBef>
                <a:spcPts val="600"/>
              </a:spcBef>
              <a:buFont typeface="+mj-lt"/>
              <a:buAutoNum type="arabicPeriod"/>
              <a:defRPr/>
            </a:pPr>
            <a:r>
              <a:rPr lang="en-US" sz="2600" dirty="0" smtClean="0">
                <a:solidFill>
                  <a:srgbClr val="3366FF"/>
                </a:solidFill>
              </a:rPr>
              <a:t>Scientific practices</a:t>
            </a:r>
          </a:p>
          <a:p>
            <a:pPr marL="971550" lvl="1" indent="-514350">
              <a:spcBef>
                <a:spcPts val="600"/>
              </a:spcBef>
              <a:buFont typeface="+mj-lt"/>
              <a:buAutoNum type="arabicPeriod"/>
              <a:defRPr/>
            </a:pPr>
            <a:r>
              <a:rPr lang="en-US" sz="2600" dirty="0" smtClean="0">
                <a:solidFill>
                  <a:srgbClr val="008000"/>
                </a:solidFill>
              </a:rPr>
              <a:t>Cross cutting concepts</a:t>
            </a:r>
            <a:endParaRPr lang="en-US" sz="1200" dirty="0" smtClean="0">
              <a:solidFill>
                <a:srgbClr val="008000"/>
              </a:solidFill>
            </a:endParaRPr>
          </a:p>
          <a:p>
            <a:pPr marL="971550" lvl="1" indent="-514350">
              <a:spcBef>
                <a:spcPts val="600"/>
              </a:spcBef>
              <a:buFont typeface="+mj-lt"/>
              <a:buAutoNum type="arabicPeriod"/>
              <a:defRPr/>
            </a:pPr>
            <a:endParaRPr lang="en-US" sz="1200" dirty="0" smtClean="0">
              <a:solidFill>
                <a:srgbClr val="008000"/>
              </a:solidFill>
            </a:endParaRPr>
          </a:p>
          <a:p>
            <a:pPr marL="0" indent="0" eaLnBrk="1" hangingPunct="1">
              <a:spcBef>
                <a:spcPts val="600"/>
              </a:spcBef>
              <a:spcAft>
                <a:spcPts val="400"/>
              </a:spcAft>
              <a:buNone/>
              <a:defRPr/>
            </a:pPr>
            <a:r>
              <a:rPr lang="en-US" sz="2800" dirty="0" smtClean="0"/>
              <a:t>Students learn content through </a:t>
            </a:r>
            <a:br>
              <a:rPr lang="en-US" sz="2800" dirty="0" smtClean="0"/>
            </a:br>
            <a:r>
              <a:rPr lang="en-US" sz="2800" dirty="0" smtClean="0"/>
              <a:t>engagement in scientific practices, </a:t>
            </a:r>
            <a:br>
              <a:rPr lang="en-US" sz="2800" dirty="0" smtClean="0"/>
            </a:br>
            <a:r>
              <a:rPr lang="en-US" sz="2800" dirty="0" smtClean="0"/>
              <a:t>using science </a:t>
            </a:r>
            <a:r>
              <a:rPr lang="en-US" sz="2800" dirty="0"/>
              <a:t>ideas to explain </a:t>
            </a:r>
            <a:r>
              <a:rPr lang="en-US" sz="2800" i="1" u="sng" dirty="0">
                <a:solidFill>
                  <a:srgbClr val="262626"/>
                </a:solidFill>
              </a:rPr>
              <a:t>how</a:t>
            </a:r>
            <a:r>
              <a:rPr lang="en-US" sz="2800" dirty="0">
                <a:solidFill>
                  <a:srgbClr val="262626"/>
                </a:solidFill>
              </a:rPr>
              <a:t> and </a:t>
            </a:r>
            <a:r>
              <a:rPr lang="en-US" sz="2800" i="1" u="sng" dirty="0">
                <a:solidFill>
                  <a:srgbClr val="262626"/>
                </a:solidFill>
              </a:rPr>
              <a:t>why</a:t>
            </a:r>
            <a:r>
              <a:rPr lang="en-US" sz="2800" dirty="0"/>
              <a:t> </a:t>
            </a:r>
            <a:r>
              <a:rPr lang="en-US" sz="2800" b="1" dirty="0"/>
              <a:t>phenomena</a:t>
            </a:r>
            <a:r>
              <a:rPr lang="en-US" sz="2800" dirty="0"/>
              <a:t> </a:t>
            </a:r>
            <a:r>
              <a:rPr lang="en-US" sz="2800" dirty="0" smtClean="0"/>
              <a:t>occur.</a:t>
            </a:r>
            <a:endParaRPr lang="en-US" sz="2800" dirty="0"/>
          </a:p>
          <a:p>
            <a:pPr lvl="1">
              <a:defRPr/>
            </a:pPr>
            <a:endParaRPr lang="en-US" sz="2400" dirty="0"/>
          </a:p>
          <a:p>
            <a:pPr>
              <a:defRPr/>
            </a:pPr>
            <a:endParaRPr lang="en-US" sz="2600" dirty="0" smtClean="0">
              <a:latin typeface="+mn-lt"/>
            </a:endParaRPr>
          </a:p>
          <a:p>
            <a:pPr marL="0" indent="0" eaLnBrk="1" hangingPunct="1">
              <a:buNone/>
              <a:defRPr/>
            </a:pPr>
            <a:r>
              <a:rPr lang="en-US" sz="2600" dirty="0" smtClean="0">
                <a:latin typeface="+mn-lt"/>
              </a:rPr>
              <a:t> </a:t>
            </a:r>
          </a:p>
        </p:txBody>
      </p:sp>
      <p:sp>
        <p:nvSpPr>
          <p:cNvPr id="11" name="Rectangle 10"/>
          <p:cNvSpPr/>
          <p:nvPr/>
        </p:nvSpPr>
        <p:spPr>
          <a:xfrm>
            <a:off x="6827254" y="6579608"/>
            <a:ext cx="2367956" cy="276999"/>
          </a:xfrm>
          <a:prstGeom prst="rect">
            <a:avLst/>
          </a:prstGeom>
        </p:spPr>
        <p:txBody>
          <a:bodyPr wrap="none">
            <a:spAutoFit/>
          </a:bodyPr>
          <a:lstStyle/>
          <a:p>
            <a:r>
              <a:rPr lang="en-US" sz="1200" b="0" dirty="0"/>
              <a:t>(Slide adapted from Joe </a:t>
            </a:r>
            <a:r>
              <a:rPr lang="en-US" sz="1200" b="0" dirty="0" err="1"/>
              <a:t>Krajick</a:t>
            </a:r>
            <a:r>
              <a:rPr lang="en-US" sz="1200" b="0" dirty="0"/>
              <a:t>)</a:t>
            </a:r>
          </a:p>
        </p:txBody>
      </p:sp>
      <p:pic>
        <p:nvPicPr>
          <p:cNvPr id="13" name="Picture 12" descr="ngss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2504" y="5184741"/>
            <a:ext cx="2628900" cy="1220561"/>
          </a:xfrm>
          <a:prstGeom prst="rect">
            <a:avLst/>
          </a:prstGeom>
        </p:spPr>
      </p:pic>
      <p:pic>
        <p:nvPicPr>
          <p:cNvPr id="14" name="Picture 13" descr="Vision-and-Chan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6200" y="5184741"/>
            <a:ext cx="2562678" cy="1304162"/>
          </a:xfrm>
          <a:prstGeom prst="rect">
            <a:avLst/>
          </a:prstGeom>
        </p:spPr>
      </p:pic>
    </p:spTree>
    <p:extLst>
      <p:ext uri="{BB962C8B-B14F-4D97-AF65-F5344CB8AC3E}">
        <p14:creationId xmlns:p14="http://schemas.microsoft.com/office/powerpoint/2010/main" val="12534053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570829297"/>
              </p:ext>
            </p:extLst>
          </p:nvPr>
        </p:nvGraphicFramePr>
        <p:xfrm>
          <a:off x="0" y="48528"/>
          <a:ext cx="9062346" cy="6809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0" y="48528"/>
            <a:ext cx="2679700" cy="1815882"/>
          </a:xfrm>
          <a:prstGeom prst="rect">
            <a:avLst/>
          </a:prstGeom>
          <a:noFill/>
        </p:spPr>
        <p:txBody>
          <a:bodyPr wrap="square" rtlCol="0">
            <a:spAutoFit/>
          </a:bodyPr>
          <a:lstStyle/>
          <a:p>
            <a:r>
              <a:rPr lang="en-US" sz="2800" b="1" dirty="0" smtClean="0">
                <a:latin typeface="Arial"/>
                <a:cs typeface="Arial"/>
              </a:rPr>
              <a:t>Integrating phenomena into your teaching</a:t>
            </a:r>
            <a:endParaRPr lang="en-US" sz="2800" b="1" dirty="0">
              <a:latin typeface="Arial"/>
              <a:cs typeface="Arial"/>
            </a:endParaRPr>
          </a:p>
        </p:txBody>
      </p:sp>
      <p:sp>
        <p:nvSpPr>
          <p:cNvPr id="5" name="Rectangle 4"/>
          <p:cNvSpPr/>
          <p:nvPr/>
        </p:nvSpPr>
        <p:spPr>
          <a:xfrm>
            <a:off x="6408154" y="6519446"/>
            <a:ext cx="2367956" cy="276999"/>
          </a:xfrm>
          <a:prstGeom prst="rect">
            <a:avLst/>
          </a:prstGeom>
        </p:spPr>
        <p:txBody>
          <a:bodyPr wrap="none">
            <a:spAutoFit/>
          </a:bodyPr>
          <a:lstStyle/>
          <a:p>
            <a:r>
              <a:rPr lang="en-US" sz="1200" b="0" dirty="0"/>
              <a:t>(Slide adapted from Joe </a:t>
            </a:r>
            <a:r>
              <a:rPr lang="en-US" sz="1200" b="0" dirty="0" err="1"/>
              <a:t>Krajick</a:t>
            </a:r>
            <a:r>
              <a:rPr lang="en-US" sz="1200" b="0" dirty="0"/>
              <a:t>)</a:t>
            </a:r>
          </a:p>
        </p:txBody>
      </p:sp>
    </p:spTree>
    <p:extLst>
      <p:ext uri="{BB962C8B-B14F-4D97-AF65-F5344CB8AC3E}">
        <p14:creationId xmlns:p14="http://schemas.microsoft.com/office/powerpoint/2010/main" val="78336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bwMode="auto">
          <a:xfrm>
            <a:off x="0" y="2491"/>
            <a:ext cx="9144000" cy="13484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r>
              <a:rPr lang="en-US" sz="4000" b="1" dirty="0" smtClean="0">
                <a:latin typeface="Arial"/>
                <a:cs typeface="Arial"/>
              </a:rPr>
              <a:t>“Three dimensional” learning</a:t>
            </a:r>
            <a:endParaRPr lang="en-US" sz="4000" b="1" dirty="0">
              <a:latin typeface="Arial"/>
              <a:ea typeface="ＭＳ Ｐゴシック" charset="0"/>
              <a:cs typeface="Arial"/>
            </a:endParaRPr>
          </a:p>
        </p:txBody>
      </p:sp>
      <p:sp>
        <p:nvSpPr>
          <p:cNvPr id="3" name="Content Placeholder 2"/>
          <p:cNvSpPr>
            <a:spLocks noGrp="1"/>
          </p:cNvSpPr>
          <p:nvPr>
            <p:ph idx="1"/>
          </p:nvPr>
        </p:nvSpPr>
        <p:spPr>
          <a:xfrm>
            <a:off x="229433" y="1168400"/>
            <a:ext cx="8292267" cy="5498908"/>
          </a:xfrm>
        </p:spPr>
        <p:txBody>
          <a:bodyPr>
            <a:noAutofit/>
          </a:bodyPr>
          <a:lstStyle/>
          <a:p>
            <a:pPr marL="971550" lvl="1" indent="-514350">
              <a:spcBef>
                <a:spcPts val="600"/>
              </a:spcBef>
              <a:buFont typeface="+mj-lt"/>
              <a:buAutoNum type="arabicPeriod"/>
              <a:defRPr/>
            </a:pPr>
            <a:r>
              <a:rPr lang="en-US" sz="3200" dirty="0" smtClean="0">
                <a:solidFill>
                  <a:schemeClr val="accent6">
                    <a:lumMod val="75000"/>
                  </a:schemeClr>
                </a:solidFill>
              </a:rPr>
              <a:t>Disciplinary core ideas</a:t>
            </a:r>
          </a:p>
          <a:p>
            <a:pPr marL="1371600" lvl="2" indent="-514350">
              <a:spcBef>
                <a:spcPts val="600"/>
              </a:spcBef>
              <a:defRPr/>
            </a:pPr>
            <a:r>
              <a:rPr lang="en-US" dirty="0" smtClean="0"/>
              <a:t>evolution</a:t>
            </a:r>
            <a:endParaRPr lang="en-US" sz="2800" dirty="0" smtClean="0"/>
          </a:p>
          <a:p>
            <a:pPr marL="971550" lvl="1" indent="-514350">
              <a:spcBef>
                <a:spcPts val="600"/>
              </a:spcBef>
              <a:buFont typeface="+mj-lt"/>
              <a:buAutoNum type="arabicPeriod"/>
              <a:defRPr/>
            </a:pPr>
            <a:r>
              <a:rPr lang="en-US" sz="3200" dirty="0" smtClean="0">
                <a:solidFill>
                  <a:srgbClr val="3366FF"/>
                </a:solidFill>
              </a:rPr>
              <a:t>Scientific practices</a:t>
            </a:r>
          </a:p>
          <a:p>
            <a:pPr marL="1371600" lvl="2" indent="-514350">
              <a:spcBef>
                <a:spcPts val="0"/>
              </a:spcBef>
              <a:defRPr/>
            </a:pPr>
            <a:r>
              <a:rPr lang="en-US" dirty="0" smtClean="0"/>
              <a:t>developing </a:t>
            </a:r>
            <a:r>
              <a:rPr lang="en-US" dirty="0"/>
              <a:t>&amp; using </a:t>
            </a:r>
            <a:r>
              <a:rPr lang="en-US" dirty="0" smtClean="0"/>
              <a:t>models</a:t>
            </a:r>
          </a:p>
          <a:p>
            <a:pPr marL="1371600" lvl="2" indent="-514350">
              <a:spcBef>
                <a:spcPts val="0"/>
              </a:spcBef>
              <a:defRPr/>
            </a:pPr>
            <a:r>
              <a:rPr lang="en-US" dirty="0" smtClean="0"/>
              <a:t>analyzing </a:t>
            </a:r>
            <a:r>
              <a:rPr lang="en-US" dirty="0"/>
              <a:t>&amp; interpreting </a:t>
            </a:r>
            <a:r>
              <a:rPr lang="en-US" dirty="0" smtClean="0"/>
              <a:t>data</a:t>
            </a:r>
            <a:endParaRPr lang="en-US" dirty="0"/>
          </a:p>
          <a:p>
            <a:pPr marL="1371600" lvl="2" indent="-514350">
              <a:spcBef>
                <a:spcPts val="0"/>
              </a:spcBef>
              <a:defRPr/>
            </a:pPr>
            <a:r>
              <a:rPr lang="en-US" dirty="0" smtClean="0"/>
              <a:t>constructing </a:t>
            </a:r>
            <a:r>
              <a:rPr lang="en-US" dirty="0"/>
              <a:t>explanations &amp; designing </a:t>
            </a:r>
            <a:r>
              <a:rPr lang="en-US" dirty="0" smtClean="0"/>
              <a:t>solutions </a:t>
            </a:r>
            <a:r>
              <a:rPr lang="en-US" dirty="0"/>
              <a:t>engaging in argument from </a:t>
            </a:r>
            <a:r>
              <a:rPr lang="en-US" dirty="0" smtClean="0"/>
              <a:t>evidence</a:t>
            </a:r>
          </a:p>
          <a:p>
            <a:pPr marL="1371600" lvl="2" indent="-514350">
              <a:spcBef>
                <a:spcPts val="0"/>
              </a:spcBef>
              <a:defRPr/>
            </a:pPr>
            <a:r>
              <a:rPr lang="en-US" dirty="0" smtClean="0"/>
              <a:t>obtaining</a:t>
            </a:r>
            <a:r>
              <a:rPr lang="en-US" dirty="0"/>
              <a:t>, evaluating &amp; communicating information.</a:t>
            </a:r>
            <a:endParaRPr lang="en-US" dirty="0" smtClean="0"/>
          </a:p>
          <a:p>
            <a:pPr marL="971550" lvl="1" indent="-514350">
              <a:spcBef>
                <a:spcPts val="600"/>
              </a:spcBef>
              <a:buFont typeface="+mj-lt"/>
              <a:buAutoNum type="arabicPeriod"/>
              <a:defRPr/>
            </a:pPr>
            <a:r>
              <a:rPr lang="en-US" sz="3200" dirty="0" smtClean="0">
                <a:solidFill>
                  <a:srgbClr val="008000"/>
                </a:solidFill>
              </a:rPr>
              <a:t>Cross cutting concepts</a:t>
            </a:r>
          </a:p>
          <a:p>
            <a:pPr marL="1371600" lvl="2" indent="-514350">
              <a:spcBef>
                <a:spcPts val="0"/>
              </a:spcBef>
              <a:defRPr/>
            </a:pPr>
            <a:r>
              <a:rPr lang="en-US" dirty="0"/>
              <a:t>cause &amp; </a:t>
            </a:r>
            <a:r>
              <a:rPr lang="en-US" dirty="0" smtClean="0"/>
              <a:t>effect</a:t>
            </a:r>
          </a:p>
          <a:p>
            <a:pPr marL="1371600" lvl="2" indent="-514350">
              <a:spcBef>
                <a:spcPts val="0"/>
              </a:spcBef>
              <a:defRPr/>
            </a:pPr>
            <a:r>
              <a:rPr lang="en-US" dirty="0" smtClean="0"/>
              <a:t>scale</a:t>
            </a:r>
          </a:p>
          <a:p>
            <a:pPr marL="1371600" lvl="2" indent="-514350">
              <a:spcBef>
                <a:spcPts val="0"/>
              </a:spcBef>
              <a:defRPr/>
            </a:pPr>
            <a:r>
              <a:rPr lang="en-US" dirty="0" smtClean="0"/>
              <a:t>systems</a:t>
            </a:r>
            <a:r>
              <a:rPr lang="en-US" dirty="0"/>
              <a:t>, energy &amp; </a:t>
            </a:r>
            <a:r>
              <a:rPr lang="en-US" dirty="0" smtClean="0"/>
              <a:t>matter</a:t>
            </a:r>
          </a:p>
          <a:p>
            <a:pPr marL="1371600" lvl="2" indent="-514350">
              <a:spcBef>
                <a:spcPts val="0"/>
              </a:spcBef>
              <a:defRPr/>
            </a:pPr>
            <a:r>
              <a:rPr lang="en-US" dirty="0" smtClean="0"/>
              <a:t>structure </a:t>
            </a:r>
            <a:r>
              <a:rPr lang="en-US" dirty="0"/>
              <a:t>&amp; </a:t>
            </a:r>
            <a:r>
              <a:rPr lang="en-US" dirty="0" smtClean="0"/>
              <a:t>function</a:t>
            </a:r>
            <a:endParaRPr lang="en-US" sz="2600" dirty="0" smtClean="0">
              <a:latin typeface="+mn-lt"/>
            </a:endParaRPr>
          </a:p>
        </p:txBody>
      </p:sp>
      <p:pic>
        <p:nvPicPr>
          <p:cNvPr id="2" name="Picture 1"/>
          <p:cNvPicPr>
            <a:picLocks noChangeAspect="1"/>
          </p:cNvPicPr>
          <p:nvPr/>
        </p:nvPicPr>
        <p:blipFill>
          <a:blip r:embed="rId3"/>
          <a:stretch>
            <a:fillRect/>
          </a:stretch>
        </p:blipFill>
        <p:spPr>
          <a:xfrm>
            <a:off x="5553635" y="1037775"/>
            <a:ext cx="2782330" cy="2240599"/>
          </a:xfrm>
          <a:prstGeom prst="rect">
            <a:avLst/>
          </a:prstGeom>
        </p:spPr>
      </p:pic>
    </p:spTree>
    <p:extLst>
      <p:ext uri="{BB962C8B-B14F-4D97-AF65-F5344CB8AC3E}">
        <p14:creationId xmlns:p14="http://schemas.microsoft.com/office/powerpoint/2010/main" val="5306375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“Process Figure”</a:t>
            </a:r>
            <a:endParaRPr lang="en-US" dirty="0"/>
          </a:p>
        </p:txBody>
      </p:sp>
      <p:sp>
        <p:nvSpPr>
          <p:cNvPr id="4" name="Content Placeholder 3"/>
          <p:cNvSpPr>
            <a:spLocks noGrp="1"/>
          </p:cNvSpPr>
          <p:nvPr>
            <p:ph idx="1"/>
          </p:nvPr>
        </p:nvSpPr>
        <p:spPr>
          <a:xfrm>
            <a:off x="457200" y="1469648"/>
            <a:ext cx="8229600" cy="4713514"/>
          </a:xfrm>
        </p:spPr>
        <p:txBody>
          <a:bodyPr>
            <a:normAutofit/>
          </a:bodyPr>
          <a:lstStyle/>
          <a:p>
            <a:r>
              <a:rPr lang="en-US" dirty="0" smtClean="0"/>
              <a:t>Frames the </a:t>
            </a:r>
            <a:r>
              <a:rPr lang="en-US" dirty="0" err="1" smtClean="0"/>
              <a:t>Evo</a:t>
            </a:r>
            <a:r>
              <a:rPr lang="en-US" dirty="0" smtClean="0"/>
              <a:t>-Ed cases in a 3D learning framework.</a:t>
            </a:r>
          </a:p>
          <a:p>
            <a:r>
              <a:rPr lang="en-US" dirty="0" smtClean="0"/>
              <a:t>Worksheet handed out.</a:t>
            </a:r>
            <a:endParaRPr lang="en-US" dirty="0"/>
          </a:p>
        </p:txBody>
      </p:sp>
    </p:spTree>
    <p:extLst>
      <p:ext uri="{BB962C8B-B14F-4D97-AF65-F5344CB8AC3E}">
        <p14:creationId xmlns:p14="http://schemas.microsoft.com/office/powerpoint/2010/main" val="24783755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“Process Figure”</a:t>
            </a:r>
            <a:endParaRPr lang="en-US" dirty="0"/>
          </a:p>
        </p:txBody>
      </p:sp>
      <p:sp>
        <p:nvSpPr>
          <p:cNvPr id="4" name="Content Placeholder 3"/>
          <p:cNvSpPr>
            <a:spLocks noGrp="1"/>
          </p:cNvSpPr>
          <p:nvPr>
            <p:ph idx="1"/>
          </p:nvPr>
        </p:nvSpPr>
        <p:spPr>
          <a:xfrm>
            <a:off x="457200" y="1469648"/>
            <a:ext cx="8229600" cy="4713514"/>
          </a:xfrm>
        </p:spPr>
        <p:txBody>
          <a:bodyPr>
            <a:normAutofit/>
          </a:bodyPr>
          <a:lstStyle/>
          <a:p>
            <a:r>
              <a:rPr lang="en-US" sz="3600" dirty="0" smtClean="0"/>
              <a:t>Start by defining a driving question</a:t>
            </a:r>
            <a:endParaRPr lang="en-US" sz="3600" dirty="0"/>
          </a:p>
          <a:p>
            <a:pPr marL="0" indent="0">
              <a:buNone/>
            </a:pPr>
            <a:endParaRPr lang="en-US" u="sng" dirty="0" smtClean="0"/>
          </a:p>
          <a:p>
            <a:pPr marL="0" indent="0">
              <a:buNone/>
            </a:pPr>
            <a:r>
              <a:rPr lang="en-US" u="sng" dirty="0" smtClean="0"/>
              <a:t>Example:</a:t>
            </a:r>
          </a:p>
          <a:p>
            <a:r>
              <a:rPr lang="en-US" i="1" dirty="0" smtClean="0"/>
              <a:t>How </a:t>
            </a:r>
            <a:r>
              <a:rPr lang="en-US" i="1" dirty="0"/>
              <a:t>and why do mice in the old field habitat have dark fur and mice in the beach habitat have light fur?</a:t>
            </a:r>
          </a:p>
          <a:p>
            <a:endParaRPr lang="en-US" dirty="0"/>
          </a:p>
        </p:txBody>
      </p:sp>
    </p:spTree>
    <p:extLst>
      <p:ext uri="{BB962C8B-B14F-4D97-AF65-F5344CB8AC3E}">
        <p14:creationId xmlns:p14="http://schemas.microsoft.com/office/powerpoint/2010/main" val="8328767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“Process Figure”</a:t>
            </a:r>
            <a:endParaRPr lang="en-US" dirty="0"/>
          </a:p>
        </p:txBody>
      </p:sp>
      <p:sp>
        <p:nvSpPr>
          <p:cNvPr id="4" name="Content Placeholder 3"/>
          <p:cNvSpPr>
            <a:spLocks noGrp="1"/>
          </p:cNvSpPr>
          <p:nvPr>
            <p:ph idx="1"/>
          </p:nvPr>
        </p:nvSpPr>
        <p:spPr>
          <a:xfrm>
            <a:off x="457200" y="1469648"/>
            <a:ext cx="8229600" cy="4713514"/>
          </a:xfrm>
        </p:spPr>
        <p:txBody>
          <a:bodyPr>
            <a:normAutofit/>
          </a:bodyPr>
          <a:lstStyle/>
          <a:p>
            <a:r>
              <a:rPr lang="en-US" sz="3600" dirty="0" smtClean="0"/>
              <a:t>Start by defining a driving question</a:t>
            </a:r>
          </a:p>
          <a:p>
            <a:r>
              <a:rPr lang="en-US" sz="3600" dirty="0" smtClean="0"/>
              <a:t>Next, choose a phenomenon within the case, and given your teaching context</a:t>
            </a:r>
            <a:r>
              <a:rPr lang="mr-IN" sz="3600" dirty="0" smtClean="0"/>
              <a:t>…</a:t>
            </a:r>
            <a:endParaRPr lang="en-US" sz="3600" dirty="0" smtClean="0"/>
          </a:p>
          <a:p>
            <a:r>
              <a:rPr lang="en-US" sz="3600" dirty="0" smtClean="0"/>
              <a:t>Work through the process figure:</a:t>
            </a:r>
            <a:endParaRPr lang="en-US" sz="3600" dirty="0"/>
          </a:p>
          <a:p>
            <a:pPr marL="0" indent="0">
              <a:buNone/>
            </a:pPr>
            <a:endParaRPr lang="en-US" u="sng" dirty="0" smtClean="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920131081"/>
              </p:ext>
            </p:extLst>
          </p:nvPr>
        </p:nvGraphicFramePr>
        <p:xfrm>
          <a:off x="255493" y="4394200"/>
          <a:ext cx="8592673" cy="1301750"/>
        </p:xfrm>
        <a:graphic>
          <a:graphicData uri="http://schemas.openxmlformats.org/drawingml/2006/table">
            <a:tbl>
              <a:tblPr firstRow="1" bandRow="1">
                <a:tableStyleId>{073A0DAA-6AF3-43AB-8588-CEC1D06C72B9}</a:tableStyleId>
              </a:tblPr>
              <a:tblGrid>
                <a:gridCol w="1678876"/>
                <a:gridCol w="1321950"/>
                <a:gridCol w="1584622"/>
                <a:gridCol w="1788459"/>
                <a:gridCol w="2218766"/>
              </a:tblGrid>
              <a:tr h="1301750">
                <a:tc>
                  <a:txBody>
                    <a:bodyPr/>
                    <a:lstStyle/>
                    <a:p>
                      <a:r>
                        <a:rPr lang="en-US" dirty="0" smtClean="0"/>
                        <a:t>Phenomenon</a:t>
                      </a:r>
                      <a:endParaRPr lang="en-US" dirty="0"/>
                    </a:p>
                  </a:txBody>
                  <a:tcPr/>
                </a:tc>
                <a:tc>
                  <a:txBody>
                    <a:bodyPr/>
                    <a:lstStyle/>
                    <a:p>
                      <a:r>
                        <a:rPr lang="en-US" dirty="0" smtClean="0"/>
                        <a:t>Question</a:t>
                      </a:r>
                      <a:endParaRPr lang="en-US" dirty="0"/>
                    </a:p>
                  </a:txBody>
                  <a:tcPr/>
                </a:tc>
                <a:tc>
                  <a:txBody>
                    <a:bodyPr/>
                    <a:lstStyle/>
                    <a:p>
                      <a:r>
                        <a:rPr lang="en-US" dirty="0" smtClean="0"/>
                        <a:t>Student Explanation</a:t>
                      </a:r>
                      <a:endParaRPr lang="en-US" dirty="0"/>
                    </a:p>
                  </a:txBody>
                  <a:tcPr/>
                </a:tc>
                <a:tc>
                  <a:txBody>
                    <a:bodyPr/>
                    <a:lstStyle/>
                    <a:p>
                      <a:r>
                        <a:rPr lang="en-US" dirty="0" smtClean="0"/>
                        <a:t>Investigation</a:t>
                      </a:r>
                      <a:endParaRPr lang="en-US" dirty="0"/>
                    </a:p>
                  </a:txBody>
                  <a:tcPr/>
                </a:tc>
                <a:tc>
                  <a:txBody>
                    <a:bodyPr/>
                    <a:lstStyle/>
                    <a:p>
                      <a:r>
                        <a:rPr lang="en-US" dirty="0" smtClean="0"/>
                        <a:t>Data &amp; Finding</a:t>
                      </a:r>
                      <a:endParaRPr lang="en-US" dirty="0"/>
                    </a:p>
                  </a:txBody>
                  <a:tcPr/>
                </a:tc>
              </a:tr>
            </a:tbl>
          </a:graphicData>
        </a:graphic>
      </p:graphicFrame>
    </p:spTree>
    <p:extLst>
      <p:ext uri="{BB962C8B-B14F-4D97-AF65-F5344CB8AC3E}">
        <p14:creationId xmlns:p14="http://schemas.microsoft.com/office/powerpoint/2010/main" val="2603080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Example: </a:t>
            </a:r>
            <a:r>
              <a:rPr lang="en-US" dirty="0" smtClean="0"/>
              <a:t/>
            </a:r>
            <a:br>
              <a:rPr lang="en-US" dirty="0" smtClean="0"/>
            </a:br>
            <a:r>
              <a:rPr lang="en-US" dirty="0" smtClean="0"/>
              <a:t>Process Figure for Beach Mice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25119543"/>
              </p:ext>
            </p:extLst>
          </p:nvPr>
        </p:nvGraphicFramePr>
        <p:xfrm>
          <a:off x="266700" y="1739900"/>
          <a:ext cx="8737601" cy="4685030"/>
        </p:xfrm>
        <a:graphic>
          <a:graphicData uri="http://schemas.openxmlformats.org/drawingml/2006/table">
            <a:tbl>
              <a:tblPr firstRow="1" bandRow="1">
                <a:tableStyleId>{073A0DAA-6AF3-43AB-8588-CEC1D06C72B9}</a:tableStyleId>
              </a:tblPr>
              <a:tblGrid>
                <a:gridCol w="1600200"/>
                <a:gridCol w="1066800"/>
                <a:gridCol w="1486721"/>
                <a:gridCol w="2029812"/>
                <a:gridCol w="2554068"/>
              </a:tblGrid>
              <a:tr h="1301750">
                <a:tc>
                  <a:txBody>
                    <a:bodyPr/>
                    <a:lstStyle/>
                    <a:p>
                      <a:r>
                        <a:rPr lang="en-US" dirty="0" smtClean="0"/>
                        <a:t>Phenomenon</a:t>
                      </a:r>
                      <a:endParaRPr lang="en-US" dirty="0"/>
                    </a:p>
                  </a:txBody>
                  <a:tcPr/>
                </a:tc>
                <a:tc>
                  <a:txBody>
                    <a:bodyPr/>
                    <a:lstStyle/>
                    <a:p>
                      <a:r>
                        <a:rPr lang="en-US" dirty="0" smtClean="0"/>
                        <a:t>Question</a:t>
                      </a:r>
                      <a:endParaRPr lang="en-US" dirty="0"/>
                    </a:p>
                  </a:txBody>
                  <a:tcPr/>
                </a:tc>
                <a:tc>
                  <a:txBody>
                    <a:bodyPr/>
                    <a:lstStyle/>
                    <a:p>
                      <a:r>
                        <a:rPr lang="en-US" dirty="0" smtClean="0"/>
                        <a:t>Student Explanation</a:t>
                      </a:r>
                      <a:endParaRPr lang="en-US" dirty="0"/>
                    </a:p>
                  </a:txBody>
                  <a:tcPr/>
                </a:tc>
                <a:tc>
                  <a:txBody>
                    <a:bodyPr/>
                    <a:lstStyle/>
                    <a:p>
                      <a:r>
                        <a:rPr lang="en-US" dirty="0" smtClean="0"/>
                        <a:t>Investigation</a:t>
                      </a:r>
                      <a:endParaRPr lang="en-US" dirty="0"/>
                    </a:p>
                  </a:txBody>
                  <a:tcPr/>
                </a:tc>
                <a:tc>
                  <a:txBody>
                    <a:bodyPr/>
                    <a:lstStyle/>
                    <a:p>
                      <a:r>
                        <a:rPr lang="en-US" dirty="0" smtClean="0"/>
                        <a:t>Data &amp; Finding</a:t>
                      </a:r>
                      <a:endParaRPr lang="en-US" dirty="0"/>
                    </a:p>
                  </a:txBody>
                  <a:tcPr/>
                </a:tc>
              </a:tr>
              <a:tr h="13017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Field mice have varying coat coloration which varies across regions that are dramatically different in soil color and brightness.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Where do field mice live and are they distributed in any particular manner?</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Different kinds of mice have different colors, like cats and dogs.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Students graph data (Belk &amp; Smith 1996) on a map. The data includes the location of the populations, brightness of the habitat at each locality, and coat color of the mice found in each population.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Students identify the pattern or association between the coat color of the mice and the brightness of the habitat, nothing that there is variation over the distribution of the species, but that the variation appears to correlate with habitat.</a:t>
                      </a:r>
                    </a:p>
                  </a:txBody>
                  <a:tcPr/>
                </a:tc>
              </a:tr>
            </a:tbl>
          </a:graphicData>
        </a:graphic>
      </p:graphicFrame>
      <p:sp>
        <p:nvSpPr>
          <p:cNvPr id="4" name="Rectangle 3"/>
          <p:cNvSpPr/>
          <p:nvPr/>
        </p:nvSpPr>
        <p:spPr>
          <a:xfrm>
            <a:off x="342900" y="3086100"/>
            <a:ext cx="1460500" cy="333883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879600" y="3086100"/>
            <a:ext cx="1016000" cy="333883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971800" y="3086100"/>
            <a:ext cx="1371600" cy="333883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419600" y="3086100"/>
            <a:ext cx="1930400" cy="333883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540500" y="3086100"/>
            <a:ext cx="2349500" cy="333883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311472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7800" y="757930"/>
            <a:ext cx="6371856" cy="135794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434" name="Rectangle 2"/>
          <p:cNvSpPr>
            <a:spLocks noGrp="1" noChangeArrowheads="1"/>
          </p:cNvSpPr>
          <p:nvPr>
            <p:ph type="title"/>
          </p:nvPr>
        </p:nvSpPr>
        <p:spPr>
          <a:xfrm>
            <a:off x="177800" y="23989"/>
            <a:ext cx="6604000" cy="850899"/>
          </a:xfrm>
        </p:spPr>
        <p:txBody>
          <a:bodyPr anchor="ctr">
            <a:normAutofit/>
          </a:bodyPr>
          <a:lstStyle/>
          <a:p>
            <a:r>
              <a:rPr lang="en-US" b="1" dirty="0" smtClean="0"/>
              <a:t>Outline of Today’s Session </a:t>
            </a:r>
            <a:endParaRPr lang="en-US" sz="2800" b="1" dirty="0" smtClean="0">
              <a:ea typeface="ＭＳ Ｐゴシック" pitchFamily="-65" charset="-128"/>
              <a:cs typeface="ＭＳ Ｐゴシック" pitchFamily="-65" charset="-128"/>
            </a:endParaRPr>
          </a:p>
        </p:txBody>
      </p:sp>
      <p:sp>
        <p:nvSpPr>
          <p:cNvPr id="18439" name="Rectangle 31"/>
          <p:cNvSpPr>
            <a:spLocks noChangeArrowheads="1"/>
          </p:cNvSpPr>
          <p:nvPr/>
        </p:nvSpPr>
        <p:spPr bwMode="auto">
          <a:xfrm>
            <a:off x="177800" y="757930"/>
            <a:ext cx="6450408" cy="5632238"/>
          </a:xfrm>
          <a:prstGeom prst="rect">
            <a:avLst/>
          </a:prstGeom>
          <a:noFill/>
          <a:ln w="9525">
            <a:noFill/>
            <a:miter lim="800000"/>
            <a:headEnd/>
            <a:tailEnd/>
          </a:ln>
        </p:spPr>
        <p:txBody>
          <a:bodyPr lIns="92075" tIns="46038" rIns="92075" bIns="46038">
            <a:prstTxWarp prst="textNoShape">
              <a:avLst/>
            </a:prstTxWarp>
          </a:bodyPr>
          <a:lstStyle/>
          <a:p>
            <a:pPr algn="l">
              <a:spcBef>
                <a:spcPts val="1080"/>
              </a:spcBef>
              <a:buClr>
                <a:srgbClr val="009900"/>
              </a:buClr>
              <a:buSzPct val="60000"/>
            </a:pPr>
            <a:r>
              <a:rPr lang="en-US" sz="2400" u="sng" dirty="0" smtClean="0">
                <a:solidFill>
                  <a:srgbClr val="000000"/>
                </a:solidFill>
              </a:rPr>
              <a:t>PART I:</a:t>
            </a:r>
          </a:p>
          <a:p>
            <a:pPr algn="l">
              <a:spcBef>
                <a:spcPts val="1080"/>
              </a:spcBef>
              <a:buClr>
                <a:srgbClr val="009900"/>
              </a:buClr>
              <a:buSzPct val="60000"/>
            </a:pPr>
            <a:r>
              <a:rPr lang="en-US" sz="2000" dirty="0" smtClean="0">
                <a:solidFill>
                  <a:srgbClr val="000000"/>
                </a:solidFill>
              </a:rPr>
              <a:t>How do you teach evolution?</a:t>
            </a:r>
          </a:p>
          <a:p>
            <a:pPr algn="l">
              <a:spcBef>
                <a:spcPts val="1080"/>
              </a:spcBef>
              <a:buClr>
                <a:srgbClr val="009900"/>
              </a:buClr>
              <a:buSzPct val="60000"/>
            </a:pPr>
            <a:r>
              <a:rPr lang="en-US" sz="2000" dirty="0" smtClean="0">
                <a:solidFill>
                  <a:srgbClr val="000000"/>
                </a:solidFill>
              </a:rPr>
              <a:t>Why adopt a new approach to evolution education?</a:t>
            </a:r>
          </a:p>
          <a:p>
            <a:pPr algn="l">
              <a:spcBef>
                <a:spcPts val="1080"/>
              </a:spcBef>
              <a:buClr>
                <a:srgbClr val="009900"/>
              </a:buClr>
              <a:buSzPct val="60000"/>
            </a:pPr>
            <a:r>
              <a:rPr lang="en-US" sz="2400" u="sng" dirty="0" smtClean="0">
                <a:solidFill>
                  <a:schemeClr val="bg1">
                    <a:lumMod val="65000"/>
                  </a:schemeClr>
                </a:solidFill>
              </a:rPr>
              <a:t>PART II:</a:t>
            </a:r>
          </a:p>
          <a:p>
            <a:pPr algn="l">
              <a:spcBef>
                <a:spcPts val="1080"/>
              </a:spcBef>
              <a:buClr>
                <a:srgbClr val="009900"/>
              </a:buClr>
              <a:buSzPct val="60000"/>
            </a:pPr>
            <a:r>
              <a:rPr lang="en-US" sz="2000" dirty="0" smtClean="0">
                <a:solidFill>
                  <a:schemeClr val="bg1">
                    <a:lumMod val="65000"/>
                  </a:schemeClr>
                </a:solidFill>
              </a:rPr>
              <a:t>Introduction to </a:t>
            </a:r>
            <a:r>
              <a:rPr lang="en-US" sz="2000" dirty="0" err="1" smtClean="0">
                <a:solidFill>
                  <a:schemeClr val="bg1">
                    <a:lumMod val="65000"/>
                  </a:schemeClr>
                </a:solidFill>
              </a:rPr>
              <a:t>Evo</a:t>
            </a:r>
            <a:r>
              <a:rPr lang="en-US" sz="2000" dirty="0" smtClean="0">
                <a:solidFill>
                  <a:schemeClr val="bg1">
                    <a:lumMod val="65000"/>
                  </a:schemeClr>
                </a:solidFill>
              </a:rPr>
              <a:t>-Ed Cases.</a:t>
            </a:r>
          </a:p>
          <a:p>
            <a:pPr algn="l">
              <a:spcBef>
                <a:spcPts val="1080"/>
              </a:spcBef>
              <a:buClr>
                <a:srgbClr val="009900"/>
              </a:buClr>
              <a:buSzPct val="60000"/>
            </a:pPr>
            <a:r>
              <a:rPr lang="en-US" sz="2000" dirty="0" smtClean="0">
                <a:solidFill>
                  <a:schemeClr val="bg1">
                    <a:lumMod val="65000"/>
                  </a:schemeClr>
                </a:solidFill>
              </a:rPr>
              <a:t>Explore: How can </a:t>
            </a:r>
            <a:r>
              <a:rPr lang="en-US" sz="2000" dirty="0" err="1" smtClean="0">
                <a:solidFill>
                  <a:schemeClr val="bg1">
                    <a:lumMod val="65000"/>
                  </a:schemeClr>
                </a:solidFill>
              </a:rPr>
              <a:t>Evo</a:t>
            </a:r>
            <a:r>
              <a:rPr lang="en-US" sz="2000" dirty="0" smtClean="0">
                <a:solidFill>
                  <a:schemeClr val="bg1">
                    <a:lumMod val="65000"/>
                  </a:schemeClr>
                </a:solidFill>
              </a:rPr>
              <a:t>-Ed Cases be integrated into your teaching?</a:t>
            </a:r>
          </a:p>
          <a:p>
            <a:pPr algn="l">
              <a:spcBef>
                <a:spcPts val="1080"/>
              </a:spcBef>
              <a:buClr>
                <a:srgbClr val="009900"/>
              </a:buClr>
              <a:buSzPct val="60000"/>
            </a:pPr>
            <a:r>
              <a:rPr lang="en-US" sz="2400" u="sng" dirty="0" smtClean="0">
                <a:solidFill>
                  <a:schemeClr val="bg1">
                    <a:lumMod val="65000"/>
                  </a:schemeClr>
                </a:solidFill>
              </a:rPr>
              <a:t>PART </a:t>
            </a:r>
            <a:r>
              <a:rPr lang="en-US" sz="2400" u="sng" dirty="0">
                <a:solidFill>
                  <a:schemeClr val="bg1">
                    <a:lumMod val="65000"/>
                  </a:schemeClr>
                </a:solidFill>
              </a:rPr>
              <a:t>III:</a:t>
            </a:r>
          </a:p>
          <a:p>
            <a:pPr algn="l">
              <a:spcBef>
                <a:spcPts val="1080"/>
              </a:spcBef>
              <a:buClr>
                <a:srgbClr val="009900"/>
              </a:buClr>
              <a:buSzPct val="60000"/>
            </a:pPr>
            <a:r>
              <a:rPr lang="en-US" sz="2000" dirty="0" smtClean="0">
                <a:solidFill>
                  <a:schemeClr val="bg1">
                    <a:lumMod val="65000"/>
                  </a:schemeClr>
                </a:solidFill>
              </a:rPr>
              <a:t>Looking ahead!</a:t>
            </a:r>
            <a:endParaRPr lang="en-US" sz="2000" dirty="0">
              <a:solidFill>
                <a:schemeClr val="bg1">
                  <a:lumMod val="65000"/>
                </a:schemeClr>
              </a:solidFill>
            </a:endParaRPr>
          </a:p>
          <a:p>
            <a:pPr algn="l">
              <a:spcBef>
                <a:spcPts val="1080"/>
              </a:spcBef>
              <a:buClr>
                <a:srgbClr val="009900"/>
              </a:buClr>
              <a:buSzPct val="60000"/>
            </a:pPr>
            <a:r>
              <a:rPr lang="en-US" sz="2000" dirty="0">
                <a:solidFill>
                  <a:schemeClr val="bg1">
                    <a:lumMod val="65000"/>
                  </a:schemeClr>
                </a:solidFill>
              </a:rPr>
              <a:t>Lesson plans, Activities, Innovative Implementation</a:t>
            </a:r>
            <a:endParaRPr lang="en-US" sz="2400" dirty="0">
              <a:solidFill>
                <a:schemeClr val="bg1">
                  <a:lumMod val="65000"/>
                </a:schemeClr>
              </a:solidFill>
            </a:endParaRPr>
          </a:p>
        </p:txBody>
      </p:sp>
      <p:grpSp>
        <p:nvGrpSpPr>
          <p:cNvPr id="3" name="Group 2"/>
          <p:cNvGrpSpPr/>
          <p:nvPr/>
        </p:nvGrpSpPr>
        <p:grpSpPr>
          <a:xfrm>
            <a:off x="6657279" y="1254642"/>
            <a:ext cx="2266507" cy="4048457"/>
            <a:chOff x="6646333" y="2427111"/>
            <a:chExt cx="2307282" cy="3765327"/>
          </a:xfrm>
        </p:grpSpPr>
        <p:pic>
          <p:nvPicPr>
            <p:cNvPr id="4" name="Picture 3" descr="splash_page.tiff"/>
            <p:cNvPicPr>
              <a:picLocks noChangeAspect="1"/>
            </p:cNvPicPr>
            <p:nvPr/>
          </p:nvPicPr>
          <p:blipFill rotWithShape="1">
            <a:blip r:embed="rId2">
              <a:extLst>
                <a:ext uri="{28A0092B-C50C-407E-A947-70E740481C1C}">
                  <a14:useLocalDpi xmlns:a14="http://schemas.microsoft.com/office/drawing/2010/main" val="0"/>
                </a:ext>
              </a:extLst>
            </a:blip>
            <a:srcRect l="54896" t="30041" r="3022" b="3087"/>
            <a:stretch/>
          </p:blipFill>
          <p:spPr>
            <a:xfrm>
              <a:off x="6646333" y="3141270"/>
              <a:ext cx="2300111" cy="3051168"/>
            </a:xfrm>
            <a:prstGeom prst="rect">
              <a:avLst/>
            </a:prstGeom>
          </p:spPr>
        </p:pic>
        <p:pic>
          <p:nvPicPr>
            <p:cNvPr id="2" name="Picture 1" descr="evo-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6333" y="2427111"/>
              <a:ext cx="2307282" cy="714159"/>
            </a:xfrm>
            <a:prstGeom prst="rect">
              <a:avLst/>
            </a:prstGeom>
          </p:spPr>
        </p:pic>
      </p:grpSp>
      <p:sp>
        <p:nvSpPr>
          <p:cNvPr id="5" name="TextBox 4"/>
          <p:cNvSpPr txBox="1"/>
          <p:nvPr/>
        </p:nvSpPr>
        <p:spPr>
          <a:xfrm>
            <a:off x="6909673" y="5407916"/>
            <a:ext cx="1761720" cy="338554"/>
          </a:xfrm>
          <a:prstGeom prst="rect">
            <a:avLst/>
          </a:prstGeom>
          <a:noFill/>
        </p:spPr>
        <p:txBody>
          <a:bodyPr wrap="none" rtlCol="0">
            <a:spAutoFit/>
          </a:bodyPr>
          <a:lstStyle/>
          <a:p>
            <a:r>
              <a:rPr lang="en-US" dirty="0" err="1" smtClean="0"/>
              <a:t>www.evo-ed.org</a:t>
            </a:r>
            <a:endParaRPr lang="en-US" dirty="0"/>
          </a:p>
        </p:txBody>
      </p:sp>
    </p:spTree>
    <p:extLst>
      <p:ext uri="{BB962C8B-B14F-4D97-AF65-F5344CB8AC3E}">
        <p14:creationId xmlns:p14="http://schemas.microsoft.com/office/powerpoint/2010/main" val="396489574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Example: </a:t>
            </a:r>
            <a:r>
              <a:rPr lang="en-US" dirty="0" smtClean="0"/>
              <a:t/>
            </a:r>
            <a:br>
              <a:rPr lang="en-US" dirty="0" smtClean="0"/>
            </a:br>
            <a:r>
              <a:rPr lang="en-US" dirty="0" smtClean="0"/>
              <a:t>Process Figure for Beach Mice</a:t>
            </a:r>
            <a:endParaRPr lang="en-US" dirty="0"/>
          </a:p>
        </p:txBody>
      </p:sp>
      <p:graphicFrame>
        <p:nvGraphicFramePr>
          <p:cNvPr id="5" name="Table 4"/>
          <p:cNvGraphicFramePr>
            <a:graphicFrameLocks noGrp="1"/>
          </p:cNvGraphicFramePr>
          <p:nvPr>
            <p:extLst/>
          </p:nvPr>
        </p:nvGraphicFramePr>
        <p:xfrm>
          <a:off x="266700" y="1739900"/>
          <a:ext cx="8737601" cy="4685030"/>
        </p:xfrm>
        <a:graphic>
          <a:graphicData uri="http://schemas.openxmlformats.org/drawingml/2006/table">
            <a:tbl>
              <a:tblPr firstRow="1" bandRow="1">
                <a:tableStyleId>{073A0DAA-6AF3-43AB-8588-CEC1D06C72B9}</a:tableStyleId>
              </a:tblPr>
              <a:tblGrid>
                <a:gridCol w="1600200"/>
                <a:gridCol w="1066800"/>
                <a:gridCol w="1486721"/>
                <a:gridCol w="2029812"/>
                <a:gridCol w="2554068"/>
              </a:tblGrid>
              <a:tr h="1301750">
                <a:tc>
                  <a:txBody>
                    <a:bodyPr/>
                    <a:lstStyle/>
                    <a:p>
                      <a:r>
                        <a:rPr lang="en-US" dirty="0" smtClean="0"/>
                        <a:t>Phenomenon</a:t>
                      </a:r>
                      <a:endParaRPr lang="en-US" dirty="0"/>
                    </a:p>
                  </a:txBody>
                  <a:tcPr/>
                </a:tc>
                <a:tc>
                  <a:txBody>
                    <a:bodyPr/>
                    <a:lstStyle/>
                    <a:p>
                      <a:r>
                        <a:rPr lang="en-US" dirty="0" smtClean="0"/>
                        <a:t>Question</a:t>
                      </a:r>
                      <a:endParaRPr lang="en-US" dirty="0"/>
                    </a:p>
                  </a:txBody>
                  <a:tcPr/>
                </a:tc>
                <a:tc>
                  <a:txBody>
                    <a:bodyPr/>
                    <a:lstStyle/>
                    <a:p>
                      <a:r>
                        <a:rPr lang="en-US" dirty="0" smtClean="0"/>
                        <a:t>Student Explanation</a:t>
                      </a:r>
                      <a:endParaRPr lang="en-US" dirty="0"/>
                    </a:p>
                  </a:txBody>
                  <a:tcPr/>
                </a:tc>
                <a:tc>
                  <a:txBody>
                    <a:bodyPr/>
                    <a:lstStyle/>
                    <a:p>
                      <a:r>
                        <a:rPr lang="en-US" dirty="0" smtClean="0"/>
                        <a:t>Investigation</a:t>
                      </a:r>
                      <a:endParaRPr lang="en-US" dirty="0"/>
                    </a:p>
                  </a:txBody>
                  <a:tcPr/>
                </a:tc>
                <a:tc>
                  <a:txBody>
                    <a:bodyPr/>
                    <a:lstStyle/>
                    <a:p>
                      <a:r>
                        <a:rPr lang="en-US" dirty="0" smtClean="0"/>
                        <a:t>Data &amp; Finding</a:t>
                      </a:r>
                      <a:endParaRPr lang="en-US" dirty="0"/>
                    </a:p>
                  </a:txBody>
                  <a:tcPr/>
                </a:tc>
              </a:tr>
              <a:tr h="13017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Field mice have varying coat coloration which varies across regions that are dramatically different in soil color and brightness.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Where do field mice live and are they distributed in any particular manner?</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Different kinds of mice have different colors, like cats and dogs.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Students graph data (Belk &amp; Smith 1996) on a map. The data includes the location of the populations, brightness of the habitat at each locality, and coat color of the mice found in each population.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Students identify the pattern or association between the coat color of the mice and the brightness of the habitat, nothing that there is variation over the distribution of the species, but that the variation appears to correlate with habitat.</a:t>
                      </a:r>
                    </a:p>
                  </a:txBody>
                  <a:tcPr/>
                </a:tc>
              </a:tr>
            </a:tbl>
          </a:graphicData>
        </a:graphic>
      </p:graphicFrame>
      <p:sp>
        <p:nvSpPr>
          <p:cNvPr id="6" name="Rectangle 5"/>
          <p:cNvSpPr/>
          <p:nvPr/>
        </p:nvSpPr>
        <p:spPr>
          <a:xfrm>
            <a:off x="1879600" y="3086100"/>
            <a:ext cx="1016000" cy="333883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971800" y="3086100"/>
            <a:ext cx="1371600" cy="333883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419600" y="3086100"/>
            <a:ext cx="1930400" cy="333883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540500" y="3086100"/>
            <a:ext cx="2349500" cy="333883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236747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Example: </a:t>
            </a:r>
            <a:r>
              <a:rPr lang="en-US" dirty="0" smtClean="0"/>
              <a:t/>
            </a:r>
            <a:br>
              <a:rPr lang="en-US" dirty="0" smtClean="0"/>
            </a:br>
            <a:r>
              <a:rPr lang="en-US" dirty="0" smtClean="0"/>
              <a:t>Process Figure for Beach Mice</a:t>
            </a:r>
            <a:endParaRPr lang="en-US" dirty="0"/>
          </a:p>
        </p:txBody>
      </p:sp>
      <p:graphicFrame>
        <p:nvGraphicFramePr>
          <p:cNvPr id="5" name="Table 4"/>
          <p:cNvGraphicFramePr>
            <a:graphicFrameLocks noGrp="1"/>
          </p:cNvGraphicFramePr>
          <p:nvPr>
            <p:extLst/>
          </p:nvPr>
        </p:nvGraphicFramePr>
        <p:xfrm>
          <a:off x="266700" y="1739900"/>
          <a:ext cx="8737601" cy="4685030"/>
        </p:xfrm>
        <a:graphic>
          <a:graphicData uri="http://schemas.openxmlformats.org/drawingml/2006/table">
            <a:tbl>
              <a:tblPr firstRow="1" bandRow="1">
                <a:tableStyleId>{073A0DAA-6AF3-43AB-8588-CEC1D06C72B9}</a:tableStyleId>
              </a:tblPr>
              <a:tblGrid>
                <a:gridCol w="1600200"/>
                <a:gridCol w="1066800"/>
                <a:gridCol w="1486721"/>
                <a:gridCol w="2029812"/>
                <a:gridCol w="2554068"/>
              </a:tblGrid>
              <a:tr h="1301750">
                <a:tc>
                  <a:txBody>
                    <a:bodyPr/>
                    <a:lstStyle/>
                    <a:p>
                      <a:r>
                        <a:rPr lang="en-US" dirty="0" smtClean="0"/>
                        <a:t>Phenomenon</a:t>
                      </a:r>
                      <a:endParaRPr lang="en-US" dirty="0"/>
                    </a:p>
                  </a:txBody>
                  <a:tcPr/>
                </a:tc>
                <a:tc>
                  <a:txBody>
                    <a:bodyPr/>
                    <a:lstStyle/>
                    <a:p>
                      <a:r>
                        <a:rPr lang="en-US" dirty="0" smtClean="0"/>
                        <a:t>Question</a:t>
                      </a:r>
                      <a:endParaRPr lang="en-US" dirty="0"/>
                    </a:p>
                  </a:txBody>
                  <a:tcPr/>
                </a:tc>
                <a:tc>
                  <a:txBody>
                    <a:bodyPr/>
                    <a:lstStyle/>
                    <a:p>
                      <a:r>
                        <a:rPr lang="en-US" dirty="0" smtClean="0"/>
                        <a:t>Student Explanation</a:t>
                      </a:r>
                      <a:endParaRPr lang="en-US" dirty="0"/>
                    </a:p>
                  </a:txBody>
                  <a:tcPr/>
                </a:tc>
                <a:tc>
                  <a:txBody>
                    <a:bodyPr/>
                    <a:lstStyle/>
                    <a:p>
                      <a:r>
                        <a:rPr lang="en-US" dirty="0" smtClean="0"/>
                        <a:t>Investigation</a:t>
                      </a:r>
                      <a:endParaRPr lang="en-US" dirty="0"/>
                    </a:p>
                  </a:txBody>
                  <a:tcPr/>
                </a:tc>
                <a:tc>
                  <a:txBody>
                    <a:bodyPr/>
                    <a:lstStyle/>
                    <a:p>
                      <a:r>
                        <a:rPr lang="en-US" dirty="0" smtClean="0"/>
                        <a:t>Data &amp; Finding</a:t>
                      </a:r>
                      <a:endParaRPr lang="en-US" dirty="0"/>
                    </a:p>
                  </a:txBody>
                  <a:tcPr/>
                </a:tc>
              </a:tr>
              <a:tr h="13017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Field mice have varying coat coloration which varies across regions that are dramatically different in soil color and brightness.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Where do field mice live and are they distributed in any particular manner?</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Different kinds of mice have different colors, like cats and dogs.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Students graph data (Belk &amp; Smith 1996) on a map. The data includes the location of the populations, brightness of the habitat at each locality, and coat color of the mice found in each population.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Students identify the pattern or association between the coat color of the mice and the brightness of the habitat, nothing that there is variation over the distribution of the species, but that the variation appears to correlate with habitat.</a:t>
                      </a:r>
                    </a:p>
                  </a:txBody>
                  <a:tcPr/>
                </a:tc>
              </a:tr>
            </a:tbl>
          </a:graphicData>
        </a:graphic>
      </p:graphicFrame>
      <p:sp>
        <p:nvSpPr>
          <p:cNvPr id="7" name="Rectangle 6"/>
          <p:cNvSpPr/>
          <p:nvPr/>
        </p:nvSpPr>
        <p:spPr>
          <a:xfrm>
            <a:off x="2971800" y="3086100"/>
            <a:ext cx="1371600" cy="333883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419600" y="3086100"/>
            <a:ext cx="1930400" cy="333883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540500" y="3086100"/>
            <a:ext cx="2349500" cy="333883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456484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Example: </a:t>
            </a:r>
            <a:r>
              <a:rPr lang="en-US" dirty="0" smtClean="0"/>
              <a:t/>
            </a:r>
            <a:br>
              <a:rPr lang="en-US" dirty="0" smtClean="0"/>
            </a:br>
            <a:r>
              <a:rPr lang="en-US" dirty="0" smtClean="0"/>
              <a:t>Process Figure for Beach Mice</a:t>
            </a:r>
            <a:endParaRPr lang="en-US" dirty="0"/>
          </a:p>
        </p:txBody>
      </p:sp>
      <p:graphicFrame>
        <p:nvGraphicFramePr>
          <p:cNvPr id="5" name="Table 4"/>
          <p:cNvGraphicFramePr>
            <a:graphicFrameLocks noGrp="1"/>
          </p:cNvGraphicFramePr>
          <p:nvPr>
            <p:extLst/>
          </p:nvPr>
        </p:nvGraphicFramePr>
        <p:xfrm>
          <a:off x="266700" y="1739900"/>
          <a:ext cx="8737601" cy="4685030"/>
        </p:xfrm>
        <a:graphic>
          <a:graphicData uri="http://schemas.openxmlformats.org/drawingml/2006/table">
            <a:tbl>
              <a:tblPr firstRow="1" bandRow="1">
                <a:tableStyleId>{073A0DAA-6AF3-43AB-8588-CEC1D06C72B9}</a:tableStyleId>
              </a:tblPr>
              <a:tblGrid>
                <a:gridCol w="1600200"/>
                <a:gridCol w="1066800"/>
                <a:gridCol w="1486721"/>
                <a:gridCol w="2029812"/>
                <a:gridCol w="2554068"/>
              </a:tblGrid>
              <a:tr h="1301750">
                <a:tc>
                  <a:txBody>
                    <a:bodyPr/>
                    <a:lstStyle/>
                    <a:p>
                      <a:r>
                        <a:rPr lang="en-US" dirty="0" smtClean="0"/>
                        <a:t>Phenomenon</a:t>
                      </a:r>
                      <a:endParaRPr lang="en-US" dirty="0"/>
                    </a:p>
                  </a:txBody>
                  <a:tcPr/>
                </a:tc>
                <a:tc>
                  <a:txBody>
                    <a:bodyPr/>
                    <a:lstStyle/>
                    <a:p>
                      <a:r>
                        <a:rPr lang="en-US" dirty="0" smtClean="0"/>
                        <a:t>Question</a:t>
                      </a:r>
                      <a:endParaRPr lang="en-US" dirty="0"/>
                    </a:p>
                  </a:txBody>
                  <a:tcPr/>
                </a:tc>
                <a:tc>
                  <a:txBody>
                    <a:bodyPr/>
                    <a:lstStyle/>
                    <a:p>
                      <a:r>
                        <a:rPr lang="en-US" dirty="0" smtClean="0"/>
                        <a:t>Student Explanation</a:t>
                      </a:r>
                      <a:endParaRPr lang="en-US" dirty="0"/>
                    </a:p>
                  </a:txBody>
                  <a:tcPr/>
                </a:tc>
                <a:tc>
                  <a:txBody>
                    <a:bodyPr/>
                    <a:lstStyle/>
                    <a:p>
                      <a:r>
                        <a:rPr lang="en-US" dirty="0" smtClean="0"/>
                        <a:t>Investigation</a:t>
                      </a:r>
                      <a:endParaRPr lang="en-US" dirty="0"/>
                    </a:p>
                  </a:txBody>
                  <a:tcPr/>
                </a:tc>
                <a:tc>
                  <a:txBody>
                    <a:bodyPr/>
                    <a:lstStyle/>
                    <a:p>
                      <a:r>
                        <a:rPr lang="en-US" dirty="0" smtClean="0"/>
                        <a:t>Data &amp; Finding</a:t>
                      </a:r>
                      <a:endParaRPr lang="en-US" dirty="0"/>
                    </a:p>
                  </a:txBody>
                  <a:tcPr/>
                </a:tc>
              </a:tr>
              <a:tr h="13017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Field mice have varying coat coloration which varies across regions that are dramatically different in soil color and brightness.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Where do field mice live and are they distributed in any particular manner?</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Different kinds of mice have different colors, like cats and dogs.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Students graph data (Belk &amp; Smith 1996) on a map. The data includes the location of the populations, brightness of the habitat at each locality, and coat color of the mice found in each population.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Students identify the pattern or association between the coat color of the mice and the brightness of the habitat, nothing that there is variation over the distribution of the species, but that the variation appears to correlate with habitat.</a:t>
                      </a:r>
                    </a:p>
                  </a:txBody>
                  <a:tcPr/>
                </a:tc>
              </a:tr>
            </a:tbl>
          </a:graphicData>
        </a:graphic>
      </p:graphicFrame>
      <p:sp>
        <p:nvSpPr>
          <p:cNvPr id="8" name="Rectangle 7"/>
          <p:cNvSpPr/>
          <p:nvPr/>
        </p:nvSpPr>
        <p:spPr>
          <a:xfrm>
            <a:off x="4419600" y="3086100"/>
            <a:ext cx="1930400" cy="333883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540500" y="3086100"/>
            <a:ext cx="2349500" cy="333883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067855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Example: </a:t>
            </a:r>
            <a:r>
              <a:rPr lang="en-US" dirty="0" smtClean="0"/>
              <a:t/>
            </a:r>
            <a:br>
              <a:rPr lang="en-US" dirty="0" smtClean="0"/>
            </a:br>
            <a:r>
              <a:rPr lang="en-US" dirty="0" smtClean="0"/>
              <a:t>Process Figure for Beach Mice</a:t>
            </a:r>
            <a:endParaRPr lang="en-US" dirty="0"/>
          </a:p>
        </p:txBody>
      </p:sp>
      <p:graphicFrame>
        <p:nvGraphicFramePr>
          <p:cNvPr id="5" name="Table 4"/>
          <p:cNvGraphicFramePr>
            <a:graphicFrameLocks noGrp="1"/>
          </p:cNvGraphicFramePr>
          <p:nvPr>
            <p:extLst/>
          </p:nvPr>
        </p:nvGraphicFramePr>
        <p:xfrm>
          <a:off x="266700" y="1739900"/>
          <a:ext cx="8737601" cy="4685030"/>
        </p:xfrm>
        <a:graphic>
          <a:graphicData uri="http://schemas.openxmlformats.org/drawingml/2006/table">
            <a:tbl>
              <a:tblPr firstRow="1" bandRow="1">
                <a:tableStyleId>{073A0DAA-6AF3-43AB-8588-CEC1D06C72B9}</a:tableStyleId>
              </a:tblPr>
              <a:tblGrid>
                <a:gridCol w="1600200"/>
                <a:gridCol w="1066800"/>
                <a:gridCol w="1486721"/>
                <a:gridCol w="2029812"/>
                <a:gridCol w="2554068"/>
              </a:tblGrid>
              <a:tr h="1301750">
                <a:tc>
                  <a:txBody>
                    <a:bodyPr/>
                    <a:lstStyle/>
                    <a:p>
                      <a:r>
                        <a:rPr lang="en-US" dirty="0" smtClean="0"/>
                        <a:t>Phenomenon</a:t>
                      </a:r>
                      <a:endParaRPr lang="en-US" dirty="0"/>
                    </a:p>
                  </a:txBody>
                  <a:tcPr/>
                </a:tc>
                <a:tc>
                  <a:txBody>
                    <a:bodyPr/>
                    <a:lstStyle/>
                    <a:p>
                      <a:r>
                        <a:rPr lang="en-US" dirty="0" smtClean="0"/>
                        <a:t>Question</a:t>
                      </a:r>
                      <a:endParaRPr lang="en-US" dirty="0"/>
                    </a:p>
                  </a:txBody>
                  <a:tcPr/>
                </a:tc>
                <a:tc>
                  <a:txBody>
                    <a:bodyPr/>
                    <a:lstStyle/>
                    <a:p>
                      <a:r>
                        <a:rPr lang="en-US" dirty="0" smtClean="0"/>
                        <a:t>Student Explanation</a:t>
                      </a:r>
                      <a:endParaRPr lang="en-US" dirty="0"/>
                    </a:p>
                  </a:txBody>
                  <a:tcPr/>
                </a:tc>
                <a:tc>
                  <a:txBody>
                    <a:bodyPr/>
                    <a:lstStyle/>
                    <a:p>
                      <a:r>
                        <a:rPr lang="en-US" dirty="0" smtClean="0"/>
                        <a:t>Investigation</a:t>
                      </a:r>
                      <a:endParaRPr lang="en-US" dirty="0"/>
                    </a:p>
                  </a:txBody>
                  <a:tcPr/>
                </a:tc>
                <a:tc>
                  <a:txBody>
                    <a:bodyPr/>
                    <a:lstStyle/>
                    <a:p>
                      <a:r>
                        <a:rPr lang="en-US" dirty="0" smtClean="0"/>
                        <a:t>Data &amp; Finding</a:t>
                      </a:r>
                      <a:endParaRPr lang="en-US" dirty="0"/>
                    </a:p>
                  </a:txBody>
                  <a:tcPr/>
                </a:tc>
              </a:tr>
              <a:tr h="13017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Field mice have varying coat coloration which varies across regions that are dramatically different in soil color and brightness.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Where do field mice live and are they distributed in any particular manner?</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Different kinds of mice have different colors, like cats and dogs.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Students graph data (Belk &amp; Smith 1996) on a map. The data includes the location of the populations, brightness of the habitat at each locality, and coat color of the mice found in each population.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Students identify the pattern or association between the coat color of the mice and the brightness of the habitat, nothing that there is variation over the distribution of the species, but that the variation appears to correlate with habitat.</a:t>
                      </a:r>
                    </a:p>
                  </a:txBody>
                  <a:tcPr/>
                </a:tc>
              </a:tr>
            </a:tbl>
          </a:graphicData>
        </a:graphic>
      </p:graphicFrame>
      <p:sp>
        <p:nvSpPr>
          <p:cNvPr id="9" name="Rectangle 8"/>
          <p:cNvSpPr/>
          <p:nvPr/>
        </p:nvSpPr>
        <p:spPr>
          <a:xfrm>
            <a:off x="6540500" y="3086100"/>
            <a:ext cx="2349500" cy="333883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853852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Example: </a:t>
            </a:r>
            <a:r>
              <a:rPr lang="en-US" dirty="0" smtClean="0"/>
              <a:t/>
            </a:r>
            <a:br>
              <a:rPr lang="en-US" dirty="0" smtClean="0"/>
            </a:br>
            <a:r>
              <a:rPr lang="en-US" dirty="0" smtClean="0"/>
              <a:t>Process Figure for Beach Mice</a:t>
            </a:r>
            <a:endParaRPr lang="en-US" dirty="0"/>
          </a:p>
        </p:txBody>
      </p:sp>
      <p:graphicFrame>
        <p:nvGraphicFramePr>
          <p:cNvPr id="5" name="Table 4"/>
          <p:cNvGraphicFramePr>
            <a:graphicFrameLocks noGrp="1"/>
          </p:cNvGraphicFramePr>
          <p:nvPr>
            <p:extLst/>
          </p:nvPr>
        </p:nvGraphicFramePr>
        <p:xfrm>
          <a:off x="266700" y="1739900"/>
          <a:ext cx="8737601" cy="4685030"/>
        </p:xfrm>
        <a:graphic>
          <a:graphicData uri="http://schemas.openxmlformats.org/drawingml/2006/table">
            <a:tbl>
              <a:tblPr firstRow="1" bandRow="1">
                <a:tableStyleId>{073A0DAA-6AF3-43AB-8588-CEC1D06C72B9}</a:tableStyleId>
              </a:tblPr>
              <a:tblGrid>
                <a:gridCol w="1600200"/>
                <a:gridCol w="1066800"/>
                <a:gridCol w="1486721"/>
                <a:gridCol w="2029812"/>
                <a:gridCol w="2554068"/>
              </a:tblGrid>
              <a:tr h="1301750">
                <a:tc>
                  <a:txBody>
                    <a:bodyPr/>
                    <a:lstStyle/>
                    <a:p>
                      <a:r>
                        <a:rPr lang="en-US" dirty="0" smtClean="0"/>
                        <a:t>Phenomenon</a:t>
                      </a:r>
                      <a:endParaRPr lang="en-US" dirty="0"/>
                    </a:p>
                  </a:txBody>
                  <a:tcPr/>
                </a:tc>
                <a:tc>
                  <a:txBody>
                    <a:bodyPr/>
                    <a:lstStyle/>
                    <a:p>
                      <a:r>
                        <a:rPr lang="en-US" dirty="0" smtClean="0"/>
                        <a:t>Question</a:t>
                      </a:r>
                      <a:endParaRPr lang="en-US" dirty="0"/>
                    </a:p>
                  </a:txBody>
                  <a:tcPr/>
                </a:tc>
                <a:tc>
                  <a:txBody>
                    <a:bodyPr/>
                    <a:lstStyle/>
                    <a:p>
                      <a:r>
                        <a:rPr lang="en-US" dirty="0" smtClean="0"/>
                        <a:t>Student Explanation</a:t>
                      </a:r>
                      <a:endParaRPr lang="en-US" dirty="0"/>
                    </a:p>
                  </a:txBody>
                  <a:tcPr/>
                </a:tc>
                <a:tc>
                  <a:txBody>
                    <a:bodyPr/>
                    <a:lstStyle/>
                    <a:p>
                      <a:r>
                        <a:rPr lang="en-US" dirty="0" smtClean="0"/>
                        <a:t>Investigation</a:t>
                      </a:r>
                      <a:endParaRPr lang="en-US" dirty="0"/>
                    </a:p>
                  </a:txBody>
                  <a:tcPr/>
                </a:tc>
                <a:tc>
                  <a:txBody>
                    <a:bodyPr/>
                    <a:lstStyle/>
                    <a:p>
                      <a:r>
                        <a:rPr lang="en-US" dirty="0" smtClean="0"/>
                        <a:t>Data &amp; Finding</a:t>
                      </a:r>
                      <a:endParaRPr lang="en-US" dirty="0"/>
                    </a:p>
                  </a:txBody>
                  <a:tcPr/>
                </a:tc>
              </a:tr>
              <a:tr h="13017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Field mice have varying coat coloration which varies across regions that are dramatically different in soil color and brightness.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Where do field mice live and are they distributed in any particular manner?</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Different kinds of mice have different colors, like cats and dogs.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Students graph data (Belk &amp; Smith 1996) on a map. The data includes the location of the populations, brightness of the habitat at each locality, and coat color of the mice found in each population.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Students identify the pattern or association between the coat color of the mice and the brightness of the habitat, nothing that there is variation over the distribution of the species, but that the variation appears to correlate with habitat.</a:t>
                      </a:r>
                    </a:p>
                  </a:txBody>
                  <a:tcPr/>
                </a:tc>
              </a:tr>
            </a:tbl>
          </a:graphicData>
        </a:graphic>
      </p:graphicFrame>
    </p:spTree>
    <p:extLst>
      <p:ext uri="{BB962C8B-B14F-4D97-AF65-F5344CB8AC3E}">
        <p14:creationId xmlns:p14="http://schemas.microsoft.com/office/powerpoint/2010/main" val="207372307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Blank Process Figure Worksheet</a:t>
            </a:r>
            <a:endParaRPr lang="en-US" dirty="0"/>
          </a:p>
        </p:txBody>
      </p:sp>
      <p:sp>
        <p:nvSpPr>
          <p:cNvPr id="6" name="Content Placeholder 5"/>
          <p:cNvSpPr>
            <a:spLocks noGrp="1"/>
          </p:cNvSpPr>
          <p:nvPr>
            <p:ph idx="1"/>
          </p:nvPr>
        </p:nvSpPr>
        <p:spPr/>
        <p:txBody>
          <a:bodyPr/>
          <a:lstStyle/>
          <a:p>
            <a:r>
              <a:rPr lang="en-US" dirty="0" smtClean="0"/>
              <a:t>What is the case driving question?</a:t>
            </a:r>
          </a:p>
          <a:p>
            <a:r>
              <a:rPr lang="en-US" dirty="0" smtClean="0"/>
              <a:t>Choose a phenomenon within the case.</a:t>
            </a:r>
          </a:p>
          <a:p>
            <a:r>
              <a:rPr lang="en-US" dirty="0" smtClean="0"/>
              <a:t>Think about how this could be used in your teaching context.</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312037967"/>
              </p:ext>
            </p:extLst>
          </p:nvPr>
        </p:nvGraphicFramePr>
        <p:xfrm>
          <a:off x="665163" y="3992563"/>
          <a:ext cx="8255000" cy="2603500"/>
        </p:xfrm>
        <a:graphic>
          <a:graphicData uri="http://schemas.openxmlformats.org/drawingml/2006/table">
            <a:tbl>
              <a:tblPr firstRow="1" bandRow="1">
                <a:tableStyleId>{073A0DAA-6AF3-43AB-8588-CEC1D06C72B9}</a:tableStyleId>
              </a:tblPr>
              <a:tblGrid>
                <a:gridCol w="1612900"/>
                <a:gridCol w="1270000"/>
                <a:gridCol w="1575266"/>
                <a:gridCol w="1479177"/>
                <a:gridCol w="2317657"/>
              </a:tblGrid>
              <a:tr h="1301750">
                <a:tc>
                  <a:txBody>
                    <a:bodyPr/>
                    <a:lstStyle/>
                    <a:p>
                      <a:r>
                        <a:rPr lang="en-US" dirty="0" smtClean="0"/>
                        <a:t>Phenomenon</a:t>
                      </a:r>
                      <a:endParaRPr lang="en-US" dirty="0"/>
                    </a:p>
                  </a:txBody>
                  <a:tcPr/>
                </a:tc>
                <a:tc>
                  <a:txBody>
                    <a:bodyPr/>
                    <a:lstStyle/>
                    <a:p>
                      <a:r>
                        <a:rPr lang="en-US" dirty="0" smtClean="0"/>
                        <a:t>Question</a:t>
                      </a:r>
                      <a:endParaRPr lang="en-US" dirty="0"/>
                    </a:p>
                  </a:txBody>
                  <a:tcPr/>
                </a:tc>
                <a:tc>
                  <a:txBody>
                    <a:bodyPr/>
                    <a:lstStyle/>
                    <a:p>
                      <a:r>
                        <a:rPr lang="en-US" dirty="0" smtClean="0"/>
                        <a:t>Student Explanation</a:t>
                      </a:r>
                      <a:endParaRPr lang="en-US" dirty="0"/>
                    </a:p>
                  </a:txBody>
                  <a:tcPr/>
                </a:tc>
                <a:tc>
                  <a:txBody>
                    <a:bodyPr/>
                    <a:lstStyle/>
                    <a:p>
                      <a:r>
                        <a:rPr lang="en-US" dirty="0" smtClean="0"/>
                        <a:t>Investigation</a:t>
                      </a:r>
                      <a:endParaRPr lang="en-US" dirty="0"/>
                    </a:p>
                  </a:txBody>
                  <a:tcPr/>
                </a:tc>
                <a:tc>
                  <a:txBody>
                    <a:bodyPr/>
                    <a:lstStyle/>
                    <a:p>
                      <a:r>
                        <a:rPr lang="en-US" dirty="0" smtClean="0"/>
                        <a:t>Data &amp; Finding</a:t>
                      </a:r>
                      <a:endParaRPr lang="en-US" dirty="0"/>
                    </a:p>
                  </a:txBody>
                  <a:tcPr/>
                </a:tc>
              </a:tr>
              <a:tr h="13017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r>
            </a:tbl>
          </a:graphicData>
        </a:graphic>
      </p:graphicFrame>
    </p:spTree>
    <p:extLst>
      <p:ext uri="{BB962C8B-B14F-4D97-AF65-F5344CB8AC3E}">
        <p14:creationId xmlns:p14="http://schemas.microsoft.com/office/powerpoint/2010/main" val="27227893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4267"/>
            <a:ext cx="7846828" cy="5935191"/>
          </a:xfrm>
        </p:spPr>
        <p:txBody>
          <a:bodyPr>
            <a:noAutofit/>
          </a:bodyPr>
          <a:lstStyle/>
          <a:p>
            <a:pPr>
              <a:buClr>
                <a:schemeClr val="tx1"/>
              </a:buClr>
              <a:buSzPct val="100000"/>
              <a:buFont typeface="Arial"/>
              <a:buChar char="•"/>
            </a:pPr>
            <a:endParaRPr lang="en-US" sz="2400" b="0" dirty="0" smtClean="0">
              <a:solidFill>
                <a:srgbClr val="000000"/>
              </a:solidFill>
              <a:latin typeface="Calibri"/>
              <a:cs typeface="Calibri"/>
            </a:endParaRPr>
          </a:p>
          <a:p>
            <a:pPr>
              <a:buClr>
                <a:schemeClr val="tx1"/>
              </a:buClr>
              <a:buSzPct val="100000"/>
              <a:buFont typeface="Arial"/>
              <a:buChar char="•"/>
            </a:pPr>
            <a:endParaRPr lang="en-US" sz="2400" b="0" dirty="0" smtClean="0">
              <a:solidFill>
                <a:srgbClr val="000000"/>
              </a:solidFill>
              <a:latin typeface="Calibri"/>
              <a:cs typeface="Calibri"/>
            </a:endParaRPr>
          </a:p>
          <a:p>
            <a:pPr>
              <a:buClr>
                <a:schemeClr val="tx1"/>
              </a:buClr>
              <a:buSzPct val="100000"/>
              <a:buFont typeface="Arial"/>
              <a:buChar char="•"/>
            </a:pPr>
            <a:endParaRPr lang="en-US" sz="2400" b="0" dirty="0" smtClean="0">
              <a:solidFill>
                <a:srgbClr val="000000"/>
              </a:solidFill>
              <a:latin typeface="Calibri"/>
              <a:cs typeface="Calibri"/>
            </a:endParaRPr>
          </a:p>
          <a:p>
            <a:pPr algn="ctr">
              <a:buClr>
                <a:schemeClr val="tx1"/>
              </a:buClr>
              <a:buSzPct val="100000"/>
              <a:buFont typeface="Wingdings"/>
              <a:buChar char="à"/>
            </a:pPr>
            <a:endParaRPr lang="en-US" sz="2400" dirty="0">
              <a:solidFill>
                <a:srgbClr val="000000"/>
              </a:solidFill>
              <a:latin typeface="Calibri"/>
              <a:cs typeface="Calibri"/>
            </a:endParaRPr>
          </a:p>
          <a:p>
            <a:pPr algn="ctr">
              <a:buClr>
                <a:schemeClr val="tx1"/>
              </a:buClr>
              <a:buSzPct val="100000"/>
              <a:buFont typeface="Wingdings"/>
              <a:buChar char="à"/>
            </a:pPr>
            <a:endParaRPr lang="en-US" sz="4000" b="1" dirty="0" smtClean="0">
              <a:solidFill>
                <a:srgbClr val="000000"/>
              </a:solidFill>
              <a:latin typeface="Calibri"/>
              <a:cs typeface="Calibri"/>
            </a:endParaRPr>
          </a:p>
          <a:p>
            <a:pPr algn="ctr">
              <a:buClr>
                <a:schemeClr val="tx1"/>
              </a:buClr>
              <a:buSzPct val="100000"/>
              <a:buFont typeface="Wingdings"/>
              <a:buChar char="à"/>
            </a:pPr>
            <a:r>
              <a:rPr lang="en-US" sz="4000" b="1" dirty="0" smtClean="0">
                <a:solidFill>
                  <a:srgbClr val="000000"/>
                </a:solidFill>
                <a:latin typeface="Calibri"/>
                <a:cs typeface="Calibri"/>
              </a:rPr>
              <a:t> go to </a:t>
            </a:r>
            <a:r>
              <a:rPr lang="en-US" sz="4000" b="1" u="sng" dirty="0" smtClean="0">
                <a:solidFill>
                  <a:srgbClr val="000000"/>
                </a:solidFill>
                <a:latin typeface="Calibri"/>
                <a:cs typeface="Calibri"/>
              </a:rPr>
              <a:t>www.evo-ed.org</a:t>
            </a:r>
          </a:p>
          <a:p>
            <a:pPr algn="ctr">
              <a:buClr>
                <a:schemeClr val="tx1"/>
              </a:buClr>
              <a:buSzPct val="100000"/>
              <a:buFont typeface="Wingdings"/>
              <a:buChar char="à"/>
            </a:pPr>
            <a:r>
              <a:rPr lang="en-US" sz="4000" b="1" dirty="0">
                <a:solidFill>
                  <a:srgbClr val="000000"/>
                </a:solidFill>
                <a:latin typeface="Calibri"/>
                <a:cs typeface="Calibri"/>
              </a:rPr>
              <a:t> </a:t>
            </a:r>
            <a:r>
              <a:rPr lang="en-US" sz="4000" b="1" dirty="0" smtClean="0">
                <a:solidFill>
                  <a:srgbClr val="000000"/>
                </a:solidFill>
                <a:latin typeface="Calibri"/>
                <a:cs typeface="Calibri"/>
              </a:rPr>
              <a:t>choose a case to explore</a:t>
            </a:r>
          </a:p>
          <a:p>
            <a:pPr algn="ctr">
              <a:buClr>
                <a:schemeClr val="tx1"/>
              </a:buClr>
              <a:buSzPct val="100000"/>
              <a:buFont typeface="Wingdings"/>
              <a:buChar char="à"/>
            </a:pPr>
            <a:r>
              <a:rPr lang="en-US" sz="4000" i="1" dirty="0" smtClean="0">
                <a:solidFill>
                  <a:srgbClr val="DC0000"/>
                </a:solidFill>
                <a:latin typeface="Calibri"/>
                <a:cs typeface="Calibri"/>
              </a:rPr>
              <a:t> </a:t>
            </a:r>
            <a:r>
              <a:rPr lang="en-US" sz="4000" b="1" dirty="0" smtClean="0">
                <a:solidFill>
                  <a:srgbClr val="000000"/>
                </a:solidFill>
                <a:cs typeface="Calibri"/>
              </a:rPr>
              <a:t>fill out a process figure</a:t>
            </a:r>
            <a:endParaRPr lang="en-US" sz="4000" i="1" dirty="0" smtClean="0">
              <a:solidFill>
                <a:srgbClr val="DC0000"/>
              </a:solidFill>
              <a:latin typeface="Calibri"/>
              <a:cs typeface="Calibri"/>
            </a:endParaRPr>
          </a:p>
        </p:txBody>
      </p:sp>
      <p:pic>
        <p:nvPicPr>
          <p:cNvPr id="5" name="Picture 4" descr="short115p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1738" y="1270970"/>
            <a:ext cx="5263945" cy="1345230"/>
          </a:xfrm>
          <a:prstGeom prst="rect">
            <a:avLst/>
          </a:prstGeom>
        </p:spPr>
      </p:pic>
    </p:spTree>
    <p:extLst>
      <p:ext uri="{BB962C8B-B14F-4D97-AF65-F5344CB8AC3E}">
        <p14:creationId xmlns:p14="http://schemas.microsoft.com/office/powerpoint/2010/main" val="1713419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4267"/>
            <a:ext cx="7846828" cy="5935191"/>
          </a:xfrm>
        </p:spPr>
        <p:txBody>
          <a:bodyPr>
            <a:noAutofit/>
          </a:bodyPr>
          <a:lstStyle/>
          <a:p>
            <a:pPr>
              <a:buClr>
                <a:schemeClr val="tx1"/>
              </a:buClr>
              <a:buSzPct val="100000"/>
              <a:buFont typeface="Arial"/>
              <a:buChar char="•"/>
            </a:pPr>
            <a:endParaRPr lang="en-US" sz="2400" b="1" dirty="0" smtClean="0">
              <a:solidFill>
                <a:srgbClr val="000000"/>
              </a:solidFill>
              <a:latin typeface="Calibri"/>
              <a:cs typeface="Calibri"/>
            </a:endParaRPr>
          </a:p>
          <a:p>
            <a:pPr>
              <a:buClr>
                <a:schemeClr val="tx1"/>
              </a:buClr>
              <a:buSzPct val="100000"/>
              <a:buFont typeface="Arial"/>
              <a:buChar char="•"/>
            </a:pPr>
            <a:endParaRPr lang="en-US" sz="2400" b="1" dirty="0" smtClean="0">
              <a:solidFill>
                <a:srgbClr val="000000"/>
              </a:solidFill>
              <a:latin typeface="Calibri"/>
              <a:cs typeface="Calibri"/>
            </a:endParaRPr>
          </a:p>
          <a:p>
            <a:pPr>
              <a:buClr>
                <a:schemeClr val="tx1"/>
              </a:buClr>
              <a:buSzPct val="100000"/>
              <a:buFont typeface="Arial"/>
              <a:buChar char="•"/>
            </a:pPr>
            <a:endParaRPr lang="en-US" sz="2400" b="1" dirty="0" smtClean="0">
              <a:solidFill>
                <a:srgbClr val="000000"/>
              </a:solidFill>
              <a:latin typeface="Calibri"/>
              <a:cs typeface="Calibri"/>
            </a:endParaRPr>
          </a:p>
          <a:p>
            <a:pPr>
              <a:buClr>
                <a:schemeClr val="tx1"/>
              </a:buClr>
              <a:buSzPct val="100000"/>
              <a:buFont typeface="Arial"/>
              <a:buChar char="•"/>
            </a:pPr>
            <a:endParaRPr lang="en-US" sz="2400" b="1" dirty="0" smtClean="0">
              <a:solidFill>
                <a:srgbClr val="000000"/>
              </a:solidFill>
              <a:latin typeface="Calibri"/>
              <a:cs typeface="Calibri"/>
            </a:endParaRPr>
          </a:p>
          <a:p>
            <a:pPr marL="0" indent="0">
              <a:buClr>
                <a:schemeClr val="tx1"/>
              </a:buClr>
              <a:buSzPct val="100000"/>
              <a:buNone/>
            </a:pPr>
            <a:endParaRPr lang="en-US" sz="2400" b="1" dirty="0" smtClean="0">
              <a:solidFill>
                <a:srgbClr val="000000"/>
              </a:solidFill>
              <a:latin typeface="Calibri"/>
              <a:cs typeface="Calibri"/>
            </a:endParaRPr>
          </a:p>
          <a:p>
            <a:pPr algn="ctr">
              <a:buClr>
                <a:schemeClr val="tx1"/>
              </a:buClr>
              <a:buSzPct val="100000"/>
              <a:buFont typeface="Wingdings"/>
              <a:buChar char="à"/>
            </a:pPr>
            <a:r>
              <a:rPr lang="en-US" sz="4800" b="1" dirty="0" smtClean="0">
                <a:solidFill>
                  <a:srgbClr val="000000"/>
                </a:solidFill>
                <a:latin typeface="Calibri"/>
                <a:cs typeface="Calibri"/>
              </a:rPr>
              <a:t> debrief…</a:t>
            </a:r>
          </a:p>
          <a:p>
            <a:pPr marL="742950" indent="-742950" algn="ctr">
              <a:buClr>
                <a:schemeClr val="tx1"/>
              </a:buClr>
              <a:buSzPct val="100000"/>
              <a:buAutoNum type="arabicPeriod"/>
            </a:pPr>
            <a:r>
              <a:rPr lang="en-US" sz="4000" b="1" dirty="0" smtClean="0">
                <a:solidFill>
                  <a:srgbClr val="000000"/>
                </a:solidFill>
                <a:latin typeface="Calibri"/>
                <a:cs typeface="Calibri"/>
              </a:rPr>
              <a:t>Which case did you explore?</a:t>
            </a:r>
            <a:endParaRPr lang="en-US" sz="4000" b="1" dirty="0">
              <a:solidFill>
                <a:srgbClr val="DC0000"/>
              </a:solidFill>
              <a:latin typeface="Calibri"/>
              <a:cs typeface="Calibri"/>
            </a:endParaRPr>
          </a:p>
          <a:p>
            <a:pPr marL="742950" indent="-742950" algn="ctr">
              <a:buClr>
                <a:schemeClr val="tx1"/>
              </a:buClr>
              <a:buSzPct val="100000"/>
              <a:buAutoNum type="arabicPeriod"/>
            </a:pPr>
            <a:r>
              <a:rPr lang="en-US" sz="4000" b="1" dirty="0" smtClean="0">
                <a:latin typeface="Calibri"/>
                <a:cs typeface="Calibri"/>
              </a:rPr>
              <a:t>Share your process figure!</a:t>
            </a:r>
          </a:p>
        </p:txBody>
      </p:sp>
      <p:pic>
        <p:nvPicPr>
          <p:cNvPr id="5" name="Picture 4" descr="short115p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1738" y="1270970"/>
            <a:ext cx="5263945" cy="1345230"/>
          </a:xfrm>
          <a:prstGeom prst="rect">
            <a:avLst/>
          </a:prstGeom>
        </p:spPr>
      </p:pic>
    </p:spTree>
    <p:extLst>
      <p:ext uri="{BB962C8B-B14F-4D97-AF65-F5344CB8AC3E}">
        <p14:creationId xmlns:p14="http://schemas.microsoft.com/office/powerpoint/2010/main" val="31642321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8729" y="3811149"/>
            <a:ext cx="6371856" cy="149195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434" name="Rectangle 2"/>
          <p:cNvSpPr>
            <a:spLocks noGrp="1" noChangeArrowheads="1"/>
          </p:cNvSpPr>
          <p:nvPr>
            <p:ph type="title"/>
          </p:nvPr>
        </p:nvSpPr>
        <p:spPr>
          <a:xfrm>
            <a:off x="177800" y="23989"/>
            <a:ext cx="6604000" cy="850899"/>
          </a:xfrm>
        </p:spPr>
        <p:txBody>
          <a:bodyPr anchor="ctr">
            <a:normAutofit/>
          </a:bodyPr>
          <a:lstStyle/>
          <a:p>
            <a:r>
              <a:rPr lang="en-US" b="1" dirty="0" smtClean="0"/>
              <a:t>Outline of Today’s Session </a:t>
            </a:r>
            <a:endParaRPr lang="en-US" sz="2800" b="1" dirty="0" smtClean="0">
              <a:ea typeface="ＭＳ Ｐゴシック" pitchFamily="-65" charset="-128"/>
              <a:cs typeface="ＭＳ Ｐゴシック" pitchFamily="-65" charset="-128"/>
            </a:endParaRPr>
          </a:p>
        </p:txBody>
      </p:sp>
      <p:sp>
        <p:nvSpPr>
          <p:cNvPr id="18439" name="Rectangle 31"/>
          <p:cNvSpPr>
            <a:spLocks noChangeArrowheads="1"/>
          </p:cNvSpPr>
          <p:nvPr/>
        </p:nvSpPr>
        <p:spPr bwMode="auto">
          <a:xfrm>
            <a:off x="177800" y="757930"/>
            <a:ext cx="6450408" cy="5632238"/>
          </a:xfrm>
          <a:prstGeom prst="rect">
            <a:avLst/>
          </a:prstGeom>
          <a:noFill/>
          <a:ln w="9525">
            <a:noFill/>
            <a:miter lim="800000"/>
            <a:headEnd/>
            <a:tailEnd/>
          </a:ln>
        </p:spPr>
        <p:txBody>
          <a:bodyPr lIns="92075" tIns="46038" rIns="92075" bIns="46038">
            <a:prstTxWarp prst="textNoShape">
              <a:avLst/>
            </a:prstTxWarp>
          </a:bodyPr>
          <a:lstStyle/>
          <a:p>
            <a:pPr algn="l">
              <a:spcBef>
                <a:spcPts val="1080"/>
              </a:spcBef>
              <a:buClr>
                <a:srgbClr val="009900"/>
              </a:buClr>
              <a:buSzPct val="60000"/>
            </a:pPr>
            <a:r>
              <a:rPr lang="en-US" sz="2400" u="sng" dirty="0" smtClean="0">
                <a:solidFill>
                  <a:schemeClr val="bg1">
                    <a:lumMod val="65000"/>
                  </a:schemeClr>
                </a:solidFill>
              </a:rPr>
              <a:t>PART I:</a:t>
            </a:r>
          </a:p>
          <a:p>
            <a:pPr algn="l">
              <a:spcBef>
                <a:spcPts val="1080"/>
              </a:spcBef>
              <a:buClr>
                <a:srgbClr val="009900"/>
              </a:buClr>
              <a:buSzPct val="60000"/>
            </a:pPr>
            <a:r>
              <a:rPr lang="en-US" sz="2000" dirty="0" smtClean="0">
                <a:solidFill>
                  <a:schemeClr val="bg1">
                    <a:lumMod val="65000"/>
                  </a:schemeClr>
                </a:solidFill>
              </a:rPr>
              <a:t>What is evolution?</a:t>
            </a:r>
          </a:p>
          <a:p>
            <a:pPr algn="l">
              <a:spcBef>
                <a:spcPts val="1080"/>
              </a:spcBef>
              <a:buClr>
                <a:srgbClr val="009900"/>
              </a:buClr>
              <a:buSzPct val="60000"/>
            </a:pPr>
            <a:r>
              <a:rPr lang="en-US" sz="2000" dirty="0" smtClean="0">
                <a:solidFill>
                  <a:schemeClr val="bg1">
                    <a:lumMod val="65000"/>
                  </a:schemeClr>
                </a:solidFill>
              </a:rPr>
              <a:t>Why adopt a new approach to evolution education?</a:t>
            </a:r>
          </a:p>
          <a:p>
            <a:pPr algn="l">
              <a:spcBef>
                <a:spcPts val="1080"/>
              </a:spcBef>
              <a:buClr>
                <a:srgbClr val="009900"/>
              </a:buClr>
              <a:buSzPct val="60000"/>
            </a:pPr>
            <a:r>
              <a:rPr lang="en-US" sz="2400" u="sng" dirty="0" smtClean="0">
                <a:solidFill>
                  <a:schemeClr val="bg1">
                    <a:lumMod val="65000"/>
                  </a:schemeClr>
                </a:solidFill>
              </a:rPr>
              <a:t>PART II:</a:t>
            </a:r>
          </a:p>
          <a:p>
            <a:pPr algn="l">
              <a:spcBef>
                <a:spcPts val="1080"/>
              </a:spcBef>
              <a:buClr>
                <a:srgbClr val="009900"/>
              </a:buClr>
              <a:buSzPct val="60000"/>
            </a:pPr>
            <a:r>
              <a:rPr lang="en-US" sz="2000" dirty="0" smtClean="0">
                <a:solidFill>
                  <a:schemeClr val="bg1">
                    <a:lumMod val="65000"/>
                  </a:schemeClr>
                </a:solidFill>
              </a:rPr>
              <a:t>Introduction to </a:t>
            </a:r>
            <a:r>
              <a:rPr lang="en-US" sz="2000" dirty="0" err="1" smtClean="0">
                <a:solidFill>
                  <a:schemeClr val="bg1">
                    <a:lumMod val="65000"/>
                  </a:schemeClr>
                </a:solidFill>
              </a:rPr>
              <a:t>Evo</a:t>
            </a:r>
            <a:r>
              <a:rPr lang="en-US" sz="2000" dirty="0" smtClean="0">
                <a:solidFill>
                  <a:schemeClr val="bg1">
                    <a:lumMod val="65000"/>
                  </a:schemeClr>
                </a:solidFill>
              </a:rPr>
              <a:t>-Ed Cases.</a:t>
            </a:r>
          </a:p>
          <a:p>
            <a:pPr algn="l">
              <a:spcBef>
                <a:spcPts val="1080"/>
              </a:spcBef>
              <a:buClr>
                <a:srgbClr val="009900"/>
              </a:buClr>
              <a:buSzPct val="60000"/>
            </a:pPr>
            <a:r>
              <a:rPr lang="en-US" sz="2000" dirty="0" smtClean="0">
                <a:solidFill>
                  <a:schemeClr val="bg1">
                    <a:lumMod val="65000"/>
                  </a:schemeClr>
                </a:solidFill>
              </a:rPr>
              <a:t>Explore: How can </a:t>
            </a:r>
            <a:r>
              <a:rPr lang="en-US" sz="2000" dirty="0" err="1" smtClean="0">
                <a:solidFill>
                  <a:schemeClr val="bg1">
                    <a:lumMod val="65000"/>
                  </a:schemeClr>
                </a:solidFill>
              </a:rPr>
              <a:t>Evo</a:t>
            </a:r>
            <a:r>
              <a:rPr lang="en-US" sz="2000" dirty="0" smtClean="0">
                <a:solidFill>
                  <a:schemeClr val="bg1">
                    <a:lumMod val="65000"/>
                  </a:schemeClr>
                </a:solidFill>
              </a:rPr>
              <a:t>-Ed Cases be integrated into your teaching?</a:t>
            </a:r>
          </a:p>
          <a:p>
            <a:pPr algn="l">
              <a:spcBef>
                <a:spcPts val="1080"/>
              </a:spcBef>
              <a:buClr>
                <a:srgbClr val="009900"/>
              </a:buClr>
              <a:buSzPct val="60000"/>
            </a:pPr>
            <a:r>
              <a:rPr lang="en-US" sz="2400" u="sng" dirty="0" smtClean="0"/>
              <a:t>PART </a:t>
            </a:r>
            <a:r>
              <a:rPr lang="en-US" sz="2400" u="sng" dirty="0"/>
              <a:t>III:</a:t>
            </a:r>
          </a:p>
          <a:p>
            <a:pPr algn="l">
              <a:spcBef>
                <a:spcPts val="1080"/>
              </a:spcBef>
              <a:buClr>
                <a:srgbClr val="009900"/>
              </a:buClr>
              <a:buSzPct val="60000"/>
            </a:pPr>
            <a:r>
              <a:rPr lang="en-US" sz="2000" dirty="0" smtClean="0"/>
              <a:t>Looking ahead!</a:t>
            </a:r>
            <a:endParaRPr lang="en-US" sz="2000" dirty="0"/>
          </a:p>
          <a:p>
            <a:pPr algn="l">
              <a:spcBef>
                <a:spcPts val="1080"/>
              </a:spcBef>
              <a:buClr>
                <a:srgbClr val="009900"/>
              </a:buClr>
              <a:buSzPct val="60000"/>
            </a:pPr>
            <a:r>
              <a:rPr lang="en-US" sz="2000" dirty="0"/>
              <a:t>Lesson plans, Activities, Innovative Implementation</a:t>
            </a:r>
            <a:endParaRPr lang="en-US" sz="2400" dirty="0"/>
          </a:p>
          <a:p>
            <a:pPr marL="342900" indent="-342900" algn="l">
              <a:spcBef>
                <a:spcPts val="1080"/>
              </a:spcBef>
              <a:buClr>
                <a:srgbClr val="009900"/>
              </a:buClr>
              <a:buSzPct val="60000"/>
              <a:buFont typeface="Monotype Sorts" pitchFamily="-65" charset="2"/>
              <a:buChar char="n"/>
            </a:pPr>
            <a:endParaRPr lang="en-US" sz="2000" dirty="0" smtClean="0">
              <a:solidFill>
                <a:srgbClr val="000000"/>
              </a:solidFill>
            </a:endParaRPr>
          </a:p>
        </p:txBody>
      </p:sp>
      <p:grpSp>
        <p:nvGrpSpPr>
          <p:cNvPr id="3" name="Group 2"/>
          <p:cNvGrpSpPr/>
          <p:nvPr/>
        </p:nvGrpSpPr>
        <p:grpSpPr>
          <a:xfrm>
            <a:off x="6657279" y="1254642"/>
            <a:ext cx="2266507" cy="4048457"/>
            <a:chOff x="6646333" y="2427111"/>
            <a:chExt cx="2307282" cy="3765327"/>
          </a:xfrm>
        </p:grpSpPr>
        <p:pic>
          <p:nvPicPr>
            <p:cNvPr id="4" name="Picture 3" descr="splash_page.tiff"/>
            <p:cNvPicPr>
              <a:picLocks noChangeAspect="1"/>
            </p:cNvPicPr>
            <p:nvPr/>
          </p:nvPicPr>
          <p:blipFill rotWithShape="1">
            <a:blip r:embed="rId2">
              <a:extLst>
                <a:ext uri="{28A0092B-C50C-407E-A947-70E740481C1C}">
                  <a14:useLocalDpi xmlns:a14="http://schemas.microsoft.com/office/drawing/2010/main" val="0"/>
                </a:ext>
              </a:extLst>
            </a:blip>
            <a:srcRect l="54896" t="30041" r="3022" b="3087"/>
            <a:stretch/>
          </p:blipFill>
          <p:spPr>
            <a:xfrm>
              <a:off x="6646333" y="3141270"/>
              <a:ext cx="2300111" cy="3051168"/>
            </a:xfrm>
            <a:prstGeom prst="rect">
              <a:avLst/>
            </a:prstGeom>
          </p:spPr>
        </p:pic>
        <p:pic>
          <p:nvPicPr>
            <p:cNvPr id="2" name="Picture 1" descr="evo-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6333" y="2427111"/>
              <a:ext cx="2307282" cy="714159"/>
            </a:xfrm>
            <a:prstGeom prst="rect">
              <a:avLst/>
            </a:prstGeom>
          </p:spPr>
        </p:pic>
      </p:grpSp>
      <p:sp>
        <p:nvSpPr>
          <p:cNvPr id="5" name="TextBox 4"/>
          <p:cNvSpPr txBox="1"/>
          <p:nvPr/>
        </p:nvSpPr>
        <p:spPr>
          <a:xfrm>
            <a:off x="6909673" y="5407916"/>
            <a:ext cx="1761720" cy="338554"/>
          </a:xfrm>
          <a:prstGeom prst="rect">
            <a:avLst/>
          </a:prstGeom>
          <a:noFill/>
        </p:spPr>
        <p:txBody>
          <a:bodyPr wrap="none" rtlCol="0">
            <a:spAutoFit/>
          </a:bodyPr>
          <a:lstStyle/>
          <a:p>
            <a:r>
              <a:rPr lang="en-US" dirty="0" err="1" smtClean="0"/>
              <a:t>www.evo-ed.org</a:t>
            </a:r>
            <a:endParaRPr lang="en-US" dirty="0"/>
          </a:p>
        </p:txBody>
      </p:sp>
    </p:spTree>
    <p:extLst>
      <p:ext uri="{BB962C8B-B14F-4D97-AF65-F5344CB8AC3E}">
        <p14:creationId xmlns:p14="http://schemas.microsoft.com/office/powerpoint/2010/main" val="31088669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342640" y="6332460"/>
            <a:ext cx="2458720" cy="421159"/>
          </a:xfrm>
          <a:prstGeom prst="round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dirty="0" smtClean="0"/>
              <a:t>CASE TOPICS</a:t>
            </a:r>
            <a:endParaRPr lang="en-US" b="0" dirty="0"/>
          </a:p>
        </p:txBody>
      </p:sp>
      <p:sp>
        <p:nvSpPr>
          <p:cNvPr id="2" name="Line Callout 1 1"/>
          <p:cNvSpPr/>
          <p:nvPr/>
        </p:nvSpPr>
        <p:spPr>
          <a:xfrm flipH="1">
            <a:off x="490140" y="1814377"/>
            <a:ext cx="1814147" cy="1060713"/>
          </a:xfrm>
          <a:prstGeom prst="borderCallout1">
            <a:avLst>
              <a:gd name="adj1" fmla="val 49013"/>
              <a:gd name="adj2" fmla="val -136"/>
              <a:gd name="adj3" fmla="val 61184"/>
              <a:gd name="adj4" fmla="val -36694"/>
            </a:avLst>
          </a:prstGeom>
          <a:solidFill>
            <a:schemeClr val="tx2">
              <a:lumMod val="60000"/>
              <a:lumOff val="40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Trichromatic Vision Evolution in Primates</a:t>
            </a:r>
            <a:endParaRPr lang="en-US" dirty="0"/>
          </a:p>
        </p:txBody>
      </p:sp>
      <p:sp>
        <p:nvSpPr>
          <p:cNvPr id="5" name="Line Callout 1 4"/>
          <p:cNvSpPr/>
          <p:nvPr/>
        </p:nvSpPr>
        <p:spPr>
          <a:xfrm>
            <a:off x="6868824" y="1814377"/>
            <a:ext cx="1950724" cy="1060713"/>
          </a:xfrm>
          <a:prstGeom prst="borderCallout1">
            <a:avLst>
              <a:gd name="adj1" fmla="val 49013"/>
              <a:gd name="adj2" fmla="val -136"/>
              <a:gd name="adj3" fmla="val 61184"/>
              <a:gd name="adj4" fmla="val -36694"/>
            </a:avLst>
          </a:prstGeom>
          <a:solidFill>
            <a:srgbClr val="53CF4B"/>
          </a:solidFill>
          <a:ln w="28575" cmpd="sng">
            <a:solidFill>
              <a:srgbClr val="53CF4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Fur Color Evolution in Beach Mice</a:t>
            </a:r>
          </a:p>
        </p:txBody>
      </p:sp>
      <p:sp>
        <p:nvSpPr>
          <p:cNvPr id="6" name="Line Callout 1 5"/>
          <p:cNvSpPr/>
          <p:nvPr/>
        </p:nvSpPr>
        <p:spPr>
          <a:xfrm flipH="1">
            <a:off x="490139" y="3180617"/>
            <a:ext cx="1814148" cy="1060713"/>
          </a:xfrm>
          <a:prstGeom prst="borderCallout1">
            <a:avLst>
              <a:gd name="adj1" fmla="val 49013"/>
              <a:gd name="adj2" fmla="val -136"/>
              <a:gd name="adj3" fmla="val 61184"/>
              <a:gd name="adj4" fmla="val -36694"/>
            </a:avLst>
          </a:prstGeom>
          <a:solidFill>
            <a:srgbClr val="CD58B8"/>
          </a:solidFill>
          <a:ln w="28575" cmpd="sng">
            <a:solidFill>
              <a:srgbClr val="CD58B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Seed Taste Evolution in Field Peas</a:t>
            </a:r>
            <a:endParaRPr lang="en-US" dirty="0"/>
          </a:p>
        </p:txBody>
      </p:sp>
      <p:sp>
        <p:nvSpPr>
          <p:cNvPr id="7" name="Line Callout 1 6"/>
          <p:cNvSpPr/>
          <p:nvPr/>
        </p:nvSpPr>
        <p:spPr>
          <a:xfrm>
            <a:off x="6868824" y="3180617"/>
            <a:ext cx="1950723" cy="1060713"/>
          </a:xfrm>
          <a:prstGeom prst="borderCallout1">
            <a:avLst>
              <a:gd name="adj1" fmla="val 49013"/>
              <a:gd name="adj2" fmla="val -136"/>
              <a:gd name="adj3" fmla="val 61184"/>
              <a:gd name="adj4" fmla="val -36694"/>
            </a:avLst>
          </a:prstGeom>
          <a:solidFill>
            <a:srgbClr val="FF3B35"/>
          </a:solidFill>
          <a:ln w="28575" cmpd="sng">
            <a:solidFill>
              <a:srgbClr val="FF3B3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Toxin Resistance Evolution in Clams</a:t>
            </a:r>
            <a:endParaRPr lang="en-US" dirty="0"/>
          </a:p>
        </p:txBody>
      </p:sp>
      <p:pic>
        <p:nvPicPr>
          <p:cNvPr id="9" name="Picture 8" descr="short115p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9533" y="365037"/>
            <a:ext cx="4030127" cy="1029921"/>
          </a:xfrm>
          <a:prstGeom prst="rect">
            <a:avLst/>
          </a:prstGeom>
        </p:spPr>
      </p:pic>
      <p:pic>
        <p:nvPicPr>
          <p:cNvPr id="3" name="Picture 2" descr="splash_page.tiff"/>
          <p:cNvPicPr>
            <a:picLocks noChangeAspect="1"/>
          </p:cNvPicPr>
          <p:nvPr/>
        </p:nvPicPr>
        <p:blipFill rotWithShape="1">
          <a:blip r:embed="rId3">
            <a:extLst>
              <a:ext uri="{28A0092B-C50C-407E-A947-70E740481C1C}">
                <a14:useLocalDpi xmlns:a14="http://schemas.microsoft.com/office/drawing/2010/main" val="0"/>
              </a:ext>
            </a:extLst>
          </a:blip>
          <a:srcRect l="54896" t="30041" r="3022" b="3087"/>
          <a:stretch/>
        </p:blipFill>
        <p:spPr>
          <a:xfrm>
            <a:off x="2878667" y="1535770"/>
            <a:ext cx="3457222" cy="4586111"/>
          </a:xfrm>
          <a:prstGeom prst="rect">
            <a:avLst/>
          </a:prstGeom>
        </p:spPr>
      </p:pic>
      <p:sp>
        <p:nvSpPr>
          <p:cNvPr id="10" name="Line Callout 1 9"/>
          <p:cNvSpPr/>
          <p:nvPr/>
        </p:nvSpPr>
        <p:spPr>
          <a:xfrm flipH="1">
            <a:off x="490139" y="4701795"/>
            <a:ext cx="1814148" cy="1060713"/>
          </a:xfrm>
          <a:prstGeom prst="borderCallout1">
            <a:avLst>
              <a:gd name="adj1" fmla="val 49013"/>
              <a:gd name="adj2" fmla="val -136"/>
              <a:gd name="adj3" fmla="val 61184"/>
              <a:gd name="adj4" fmla="val -36694"/>
            </a:avLst>
          </a:prstGeom>
          <a:solidFill>
            <a:schemeClr val="accent6">
              <a:lumMod val="75000"/>
            </a:schemeClr>
          </a:solidFill>
          <a:ln w="28575"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Evolution of Citrate Utilization in </a:t>
            </a:r>
            <a:r>
              <a:rPr lang="en-US" i="1" dirty="0" smtClean="0"/>
              <a:t>E. coli</a:t>
            </a:r>
            <a:endParaRPr lang="en-US" i="1" dirty="0"/>
          </a:p>
        </p:txBody>
      </p:sp>
      <p:sp>
        <p:nvSpPr>
          <p:cNvPr id="11" name="Line Callout 1 10"/>
          <p:cNvSpPr/>
          <p:nvPr/>
        </p:nvSpPr>
        <p:spPr>
          <a:xfrm>
            <a:off x="6868824" y="4701795"/>
            <a:ext cx="1950723" cy="1060713"/>
          </a:xfrm>
          <a:prstGeom prst="borderCallout1">
            <a:avLst>
              <a:gd name="adj1" fmla="val 49013"/>
              <a:gd name="adj2" fmla="val -136"/>
              <a:gd name="adj3" fmla="val 61184"/>
              <a:gd name="adj4" fmla="val -36694"/>
            </a:avLst>
          </a:prstGeom>
          <a:solidFill>
            <a:srgbClr val="FFD749"/>
          </a:solidFill>
          <a:ln w="28575" cmpd="sng">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Evolution of Lactase Persistence in Humans</a:t>
            </a:r>
            <a:endParaRPr lang="en-US" dirty="0"/>
          </a:p>
        </p:txBody>
      </p:sp>
      <p:sp>
        <p:nvSpPr>
          <p:cNvPr id="12" name="TextBox 11"/>
          <p:cNvSpPr txBox="1"/>
          <p:nvPr/>
        </p:nvSpPr>
        <p:spPr>
          <a:xfrm>
            <a:off x="9525" y="0"/>
            <a:ext cx="228600" cy="338554"/>
          </a:xfrm>
          <a:prstGeom prst="rect">
            <a:avLst/>
          </a:prstGeom>
          <a:noFill/>
        </p:spPr>
        <p:txBody>
          <a:bodyPr wrap="square" rtlCol="0">
            <a:spAutoFit/>
          </a:bodyPr>
          <a:lstStyle/>
          <a:p>
            <a:r>
              <a:rPr lang="en-US" dirty="0" smtClean="0"/>
              <a:t>P</a:t>
            </a:r>
            <a:endParaRPr lang="en-US" dirty="0"/>
          </a:p>
        </p:txBody>
      </p:sp>
    </p:spTree>
    <p:extLst>
      <p:ext uri="{BB962C8B-B14F-4D97-AF65-F5344CB8AC3E}">
        <p14:creationId xmlns:p14="http://schemas.microsoft.com/office/powerpoint/2010/main" val="315246108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How do you teach evolution?</a:t>
            </a:r>
            <a:endParaRPr lang="en-US" b="1" dirty="0"/>
          </a:p>
        </p:txBody>
      </p:sp>
      <p:sp>
        <p:nvSpPr>
          <p:cNvPr id="3" name="Content Placeholder 2"/>
          <p:cNvSpPr>
            <a:spLocks noGrp="1"/>
          </p:cNvSpPr>
          <p:nvPr>
            <p:ph idx="1"/>
          </p:nvPr>
        </p:nvSpPr>
        <p:spPr/>
        <p:txBody>
          <a:bodyPr/>
          <a:lstStyle/>
          <a:p>
            <a:pPr marL="514350" indent="-514350">
              <a:buAutoNum type="arabicPeriod"/>
            </a:pPr>
            <a:r>
              <a:rPr lang="en-US" dirty="0" smtClean="0"/>
              <a:t>Two minutes: Share some examples with your neighbor.</a:t>
            </a:r>
          </a:p>
          <a:p>
            <a:pPr marL="914400" lvl="1" indent="-514350"/>
            <a:r>
              <a:rPr lang="en-US" dirty="0" smtClean="0"/>
              <a:t>Specific activities?</a:t>
            </a:r>
          </a:p>
          <a:p>
            <a:pPr marL="914400" lvl="1" indent="-514350"/>
            <a:r>
              <a:rPr lang="en-US" dirty="0" smtClean="0"/>
              <a:t>Overall structure?</a:t>
            </a:r>
          </a:p>
          <a:p>
            <a:pPr marL="514350" indent="-514350">
              <a:buAutoNum type="arabicPeriod"/>
            </a:pPr>
            <a:r>
              <a:rPr lang="en-US" dirty="0" smtClean="0"/>
              <a:t>Debrief.</a:t>
            </a:r>
          </a:p>
        </p:txBody>
      </p:sp>
    </p:spTree>
    <p:extLst>
      <p:ext uri="{BB962C8B-B14F-4D97-AF65-F5344CB8AC3E}">
        <p14:creationId xmlns:p14="http://schemas.microsoft.com/office/powerpoint/2010/main" val="1824111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90486" y="444499"/>
            <a:ext cx="4225440" cy="5753099"/>
          </a:xfrm>
          <a:prstGeom prst="rect">
            <a:avLst/>
          </a:prstGeom>
          <a:ln>
            <a:solidFill>
              <a:schemeClr val="tx1"/>
            </a:solidFill>
          </a:ln>
        </p:spPr>
      </p:pic>
      <p:pic>
        <p:nvPicPr>
          <p:cNvPr id="13" name="Picture 12"/>
          <p:cNvPicPr>
            <a:picLocks noChangeAspect="1"/>
          </p:cNvPicPr>
          <p:nvPr/>
        </p:nvPicPr>
        <p:blipFill>
          <a:blip r:embed="rId4"/>
          <a:stretch>
            <a:fillRect/>
          </a:stretch>
        </p:blipFill>
        <p:spPr>
          <a:xfrm>
            <a:off x="4635500" y="444500"/>
            <a:ext cx="4347073" cy="5753099"/>
          </a:xfrm>
          <a:prstGeom prst="rect">
            <a:avLst/>
          </a:prstGeom>
          <a:ln>
            <a:solidFill>
              <a:schemeClr val="tx1"/>
            </a:solidFill>
          </a:ln>
        </p:spPr>
      </p:pic>
      <p:pic>
        <p:nvPicPr>
          <p:cNvPr id="6" name="Picture 5"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30041" r="23565" b="46983"/>
          <a:stretch/>
        </p:blipFill>
        <p:spPr>
          <a:xfrm>
            <a:off x="190486" y="444499"/>
            <a:ext cx="316452" cy="281794"/>
          </a:xfrm>
          <a:prstGeom prst="rect">
            <a:avLst/>
          </a:prstGeom>
        </p:spPr>
      </p:pic>
      <p:pic>
        <p:nvPicPr>
          <p:cNvPr id="7" name="Picture 6" descr="splash_page.tiff"/>
          <p:cNvPicPr>
            <a:picLocks noChangeAspect="1"/>
          </p:cNvPicPr>
          <p:nvPr/>
        </p:nvPicPr>
        <p:blipFill rotWithShape="1">
          <a:blip r:embed="rId5">
            <a:extLst>
              <a:ext uri="{28A0092B-C50C-407E-A947-70E740481C1C}">
                <a14:useLocalDpi xmlns:a14="http://schemas.microsoft.com/office/drawing/2010/main" val="0"/>
              </a:ext>
            </a:extLst>
          </a:blip>
          <a:srcRect l="75971" t="52461" r="3022" b="24946"/>
          <a:stretch/>
        </p:blipFill>
        <p:spPr>
          <a:xfrm>
            <a:off x="4635500" y="449208"/>
            <a:ext cx="308629" cy="277085"/>
          </a:xfrm>
          <a:prstGeom prst="rect">
            <a:avLst/>
          </a:prstGeom>
        </p:spPr>
      </p:pic>
      <p:pic>
        <p:nvPicPr>
          <p:cNvPr id="8" name="Picture 7" descr="splash_page.tiff"/>
          <p:cNvPicPr>
            <a:picLocks noChangeAspect="1"/>
          </p:cNvPicPr>
          <p:nvPr/>
        </p:nvPicPr>
        <p:blipFill rotWithShape="1">
          <a:blip r:embed="rId5">
            <a:extLst>
              <a:ext uri="{28A0092B-C50C-407E-A947-70E740481C1C}">
                <a14:useLocalDpi xmlns:a14="http://schemas.microsoft.com/office/drawing/2010/main" val="0"/>
              </a:ext>
            </a:extLst>
          </a:blip>
          <a:srcRect l="75971" t="75054" r="3022" b="3087"/>
          <a:stretch/>
        </p:blipFill>
        <p:spPr>
          <a:xfrm>
            <a:off x="4635500" y="4139369"/>
            <a:ext cx="308629" cy="268086"/>
          </a:xfrm>
          <a:prstGeom prst="rect">
            <a:avLst/>
          </a:prstGeom>
        </p:spPr>
      </p:pic>
      <p:pic>
        <p:nvPicPr>
          <p:cNvPr id="9" name="Picture 8"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74684" r="23874" b="3087"/>
          <a:stretch/>
        </p:blipFill>
        <p:spPr>
          <a:xfrm>
            <a:off x="4635500" y="2344683"/>
            <a:ext cx="308629" cy="272628"/>
          </a:xfrm>
          <a:prstGeom prst="rect">
            <a:avLst/>
          </a:prstGeom>
        </p:spPr>
      </p:pic>
      <p:pic>
        <p:nvPicPr>
          <p:cNvPr id="10" name="Picture 9"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52461" r="24029" b="24946"/>
          <a:stretch/>
        </p:blipFill>
        <p:spPr>
          <a:xfrm>
            <a:off x="197299" y="2203912"/>
            <a:ext cx="309639" cy="277085"/>
          </a:xfrm>
          <a:prstGeom prst="rect">
            <a:avLst/>
          </a:prstGeom>
        </p:spPr>
      </p:pic>
      <p:pic>
        <p:nvPicPr>
          <p:cNvPr id="11" name="Picture 10" descr="splash_page.tiff"/>
          <p:cNvPicPr>
            <a:picLocks noChangeAspect="1"/>
          </p:cNvPicPr>
          <p:nvPr/>
        </p:nvPicPr>
        <p:blipFill rotWithShape="1">
          <a:blip r:embed="rId5">
            <a:extLst>
              <a:ext uri="{28A0092B-C50C-407E-A947-70E740481C1C}">
                <a14:useLocalDpi xmlns:a14="http://schemas.microsoft.com/office/drawing/2010/main" val="0"/>
              </a:ext>
            </a:extLst>
          </a:blip>
          <a:srcRect l="75937" t="30041" r="3022" b="46983"/>
          <a:stretch/>
        </p:blipFill>
        <p:spPr>
          <a:xfrm>
            <a:off x="197805" y="4265196"/>
            <a:ext cx="309133" cy="281793"/>
          </a:xfrm>
          <a:prstGeom prst="rect">
            <a:avLst/>
          </a:prstGeom>
        </p:spPr>
      </p:pic>
    </p:spTree>
    <p:extLst>
      <p:ext uri="{BB962C8B-B14F-4D97-AF65-F5344CB8AC3E}">
        <p14:creationId xmlns:p14="http://schemas.microsoft.com/office/powerpoint/2010/main" val="75770504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90486" y="444499"/>
            <a:ext cx="4225440" cy="5753099"/>
          </a:xfrm>
          <a:prstGeom prst="rect">
            <a:avLst/>
          </a:prstGeom>
          <a:ln>
            <a:solidFill>
              <a:schemeClr val="tx1"/>
            </a:solidFill>
          </a:ln>
        </p:spPr>
      </p:pic>
      <p:pic>
        <p:nvPicPr>
          <p:cNvPr id="13" name="Picture 12"/>
          <p:cNvPicPr>
            <a:picLocks noChangeAspect="1"/>
          </p:cNvPicPr>
          <p:nvPr/>
        </p:nvPicPr>
        <p:blipFill>
          <a:blip r:embed="rId4"/>
          <a:stretch>
            <a:fillRect/>
          </a:stretch>
        </p:blipFill>
        <p:spPr>
          <a:xfrm>
            <a:off x="4635500" y="444500"/>
            <a:ext cx="4347073" cy="5753099"/>
          </a:xfrm>
          <a:prstGeom prst="rect">
            <a:avLst/>
          </a:prstGeom>
          <a:ln>
            <a:solidFill>
              <a:schemeClr val="tx1"/>
            </a:solidFill>
          </a:ln>
        </p:spPr>
      </p:pic>
      <p:pic>
        <p:nvPicPr>
          <p:cNvPr id="6" name="Picture 5"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30041" r="23565" b="46983"/>
          <a:stretch/>
        </p:blipFill>
        <p:spPr>
          <a:xfrm>
            <a:off x="190486" y="444499"/>
            <a:ext cx="316452" cy="281794"/>
          </a:xfrm>
          <a:prstGeom prst="rect">
            <a:avLst/>
          </a:prstGeom>
        </p:spPr>
      </p:pic>
      <p:pic>
        <p:nvPicPr>
          <p:cNvPr id="7" name="Picture 6" descr="splash_page.tiff"/>
          <p:cNvPicPr>
            <a:picLocks noChangeAspect="1"/>
          </p:cNvPicPr>
          <p:nvPr/>
        </p:nvPicPr>
        <p:blipFill rotWithShape="1">
          <a:blip r:embed="rId5">
            <a:extLst>
              <a:ext uri="{28A0092B-C50C-407E-A947-70E740481C1C}">
                <a14:useLocalDpi xmlns:a14="http://schemas.microsoft.com/office/drawing/2010/main" val="0"/>
              </a:ext>
            </a:extLst>
          </a:blip>
          <a:srcRect l="75971" t="52461" r="3022" b="24946"/>
          <a:stretch/>
        </p:blipFill>
        <p:spPr>
          <a:xfrm>
            <a:off x="4635500" y="449208"/>
            <a:ext cx="308629" cy="277085"/>
          </a:xfrm>
          <a:prstGeom prst="rect">
            <a:avLst/>
          </a:prstGeom>
        </p:spPr>
      </p:pic>
      <p:pic>
        <p:nvPicPr>
          <p:cNvPr id="8" name="Picture 7" descr="splash_page.tiff"/>
          <p:cNvPicPr>
            <a:picLocks noChangeAspect="1"/>
          </p:cNvPicPr>
          <p:nvPr/>
        </p:nvPicPr>
        <p:blipFill rotWithShape="1">
          <a:blip r:embed="rId5">
            <a:extLst>
              <a:ext uri="{28A0092B-C50C-407E-A947-70E740481C1C}">
                <a14:useLocalDpi xmlns:a14="http://schemas.microsoft.com/office/drawing/2010/main" val="0"/>
              </a:ext>
            </a:extLst>
          </a:blip>
          <a:srcRect l="75971" t="75054" r="3022" b="3087"/>
          <a:stretch/>
        </p:blipFill>
        <p:spPr>
          <a:xfrm>
            <a:off x="4635500" y="4139369"/>
            <a:ext cx="308629" cy="268086"/>
          </a:xfrm>
          <a:prstGeom prst="rect">
            <a:avLst/>
          </a:prstGeom>
        </p:spPr>
      </p:pic>
      <p:pic>
        <p:nvPicPr>
          <p:cNvPr id="9" name="Picture 8"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74684" r="23874" b="3087"/>
          <a:stretch/>
        </p:blipFill>
        <p:spPr>
          <a:xfrm>
            <a:off x="4635500" y="2344683"/>
            <a:ext cx="308629" cy="272628"/>
          </a:xfrm>
          <a:prstGeom prst="rect">
            <a:avLst/>
          </a:prstGeom>
        </p:spPr>
      </p:pic>
      <p:pic>
        <p:nvPicPr>
          <p:cNvPr id="10" name="Picture 9"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52461" r="24029" b="24946"/>
          <a:stretch/>
        </p:blipFill>
        <p:spPr>
          <a:xfrm>
            <a:off x="197299" y="2203912"/>
            <a:ext cx="309639" cy="277085"/>
          </a:xfrm>
          <a:prstGeom prst="rect">
            <a:avLst/>
          </a:prstGeom>
        </p:spPr>
      </p:pic>
      <p:pic>
        <p:nvPicPr>
          <p:cNvPr id="11" name="Picture 10" descr="splash_page.tiff"/>
          <p:cNvPicPr>
            <a:picLocks noChangeAspect="1"/>
          </p:cNvPicPr>
          <p:nvPr/>
        </p:nvPicPr>
        <p:blipFill rotWithShape="1">
          <a:blip r:embed="rId5">
            <a:extLst>
              <a:ext uri="{28A0092B-C50C-407E-A947-70E740481C1C}">
                <a14:useLocalDpi xmlns:a14="http://schemas.microsoft.com/office/drawing/2010/main" val="0"/>
              </a:ext>
            </a:extLst>
          </a:blip>
          <a:srcRect l="75937" t="30041" r="3022" b="46983"/>
          <a:stretch/>
        </p:blipFill>
        <p:spPr>
          <a:xfrm>
            <a:off x="197805" y="4265196"/>
            <a:ext cx="309133" cy="281793"/>
          </a:xfrm>
          <a:prstGeom prst="rect">
            <a:avLst/>
          </a:prstGeom>
        </p:spPr>
      </p:pic>
      <p:sp>
        <p:nvSpPr>
          <p:cNvPr id="2" name="Rectangle 1"/>
          <p:cNvSpPr/>
          <p:nvPr/>
        </p:nvSpPr>
        <p:spPr>
          <a:xfrm>
            <a:off x="232467" y="1433146"/>
            <a:ext cx="1209470" cy="386861"/>
          </a:xfrm>
          <a:prstGeom prst="rect">
            <a:avLst/>
          </a:prstGeom>
          <a:noFill/>
          <a:ln w="444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32467" y="3502461"/>
            <a:ext cx="1209470" cy="386861"/>
          </a:xfrm>
          <a:prstGeom prst="rect">
            <a:avLst/>
          </a:prstGeom>
          <a:noFill/>
          <a:ln w="444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32467" y="5554192"/>
            <a:ext cx="1209470" cy="386861"/>
          </a:xfrm>
          <a:prstGeom prst="rect">
            <a:avLst/>
          </a:prstGeom>
          <a:noFill/>
          <a:ln w="444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667074" y="1595673"/>
            <a:ext cx="1209470" cy="386861"/>
          </a:xfrm>
          <a:prstGeom prst="rect">
            <a:avLst/>
          </a:prstGeom>
          <a:noFill/>
          <a:ln w="444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667074" y="3377540"/>
            <a:ext cx="1209470" cy="386861"/>
          </a:xfrm>
          <a:prstGeom prst="rect">
            <a:avLst/>
          </a:prstGeom>
          <a:noFill/>
          <a:ln w="444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667074" y="5548521"/>
            <a:ext cx="1209470" cy="386861"/>
          </a:xfrm>
          <a:prstGeom prst="rect">
            <a:avLst/>
          </a:prstGeom>
          <a:noFill/>
          <a:ln w="444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82090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90486" y="444499"/>
            <a:ext cx="4225440" cy="5753099"/>
          </a:xfrm>
          <a:prstGeom prst="rect">
            <a:avLst/>
          </a:prstGeom>
          <a:ln>
            <a:solidFill>
              <a:schemeClr val="tx1"/>
            </a:solidFill>
          </a:ln>
        </p:spPr>
      </p:pic>
      <p:pic>
        <p:nvPicPr>
          <p:cNvPr id="13" name="Picture 12"/>
          <p:cNvPicPr>
            <a:picLocks noChangeAspect="1"/>
          </p:cNvPicPr>
          <p:nvPr/>
        </p:nvPicPr>
        <p:blipFill>
          <a:blip r:embed="rId4"/>
          <a:stretch>
            <a:fillRect/>
          </a:stretch>
        </p:blipFill>
        <p:spPr>
          <a:xfrm>
            <a:off x="4635500" y="444500"/>
            <a:ext cx="4347073" cy="5753099"/>
          </a:xfrm>
          <a:prstGeom prst="rect">
            <a:avLst/>
          </a:prstGeom>
          <a:ln>
            <a:solidFill>
              <a:schemeClr val="tx1"/>
            </a:solidFill>
          </a:ln>
        </p:spPr>
      </p:pic>
      <p:pic>
        <p:nvPicPr>
          <p:cNvPr id="6" name="Picture 5"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30041" r="23565" b="46983"/>
          <a:stretch/>
        </p:blipFill>
        <p:spPr>
          <a:xfrm>
            <a:off x="190486" y="444499"/>
            <a:ext cx="316452" cy="281794"/>
          </a:xfrm>
          <a:prstGeom prst="rect">
            <a:avLst/>
          </a:prstGeom>
        </p:spPr>
      </p:pic>
      <p:pic>
        <p:nvPicPr>
          <p:cNvPr id="7" name="Picture 6" descr="splash_page.tiff"/>
          <p:cNvPicPr>
            <a:picLocks noChangeAspect="1"/>
          </p:cNvPicPr>
          <p:nvPr/>
        </p:nvPicPr>
        <p:blipFill rotWithShape="1">
          <a:blip r:embed="rId5">
            <a:extLst>
              <a:ext uri="{28A0092B-C50C-407E-A947-70E740481C1C}">
                <a14:useLocalDpi xmlns:a14="http://schemas.microsoft.com/office/drawing/2010/main" val="0"/>
              </a:ext>
            </a:extLst>
          </a:blip>
          <a:srcRect l="75971" t="52461" r="3022" b="24946"/>
          <a:stretch/>
        </p:blipFill>
        <p:spPr>
          <a:xfrm>
            <a:off x="4635500" y="449208"/>
            <a:ext cx="308629" cy="277085"/>
          </a:xfrm>
          <a:prstGeom prst="rect">
            <a:avLst/>
          </a:prstGeom>
        </p:spPr>
      </p:pic>
      <p:pic>
        <p:nvPicPr>
          <p:cNvPr id="8" name="Picture 7" descr="splash_page.tiff"/>
          <p:cNvPicPr>
            <a:picLocks noChangeAspect="1"/>
          </p:cNvPicPr>
          <p:nvPr/>
        </p:nvPicPr>
        <p:blipFill rotWithShape="1">
          <a:blip r:embed="rId5">
            <a:extLst>
              <a:ext uri="{28A0092B-C50C-407E-A947-70E740481C1C}">
                <a14:useLocalDpi xmlns:a14="http://schemas.microsoft.com/office/drawing/2010/main" val="0"/>
              </a:ext>
            </a:extLst>
          </a:blip>
          <a:srcRect l="75971" t="75054" r="3022" b="3087"/>
          <a:stretch/>
        </p:blipFill>
        <p:spPr>
          <a:xfrm>
            <a:off x="4635500" y="4139369"/>
            <a:ext cx="308629" cy="268086"/>
          </a:xfrm>
          <a:prstGeom prst="rect">
            <a:avLst/>
          </a:prstGeom>
        </p:spPr>
      </p:pic>
      <p:pic>
        <p:nvPicPr>
          <p:cNvPr id="9" name="Picture 8"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74684" r="23874" b="3087"/>
          <a:stretch/>
        </p:blipFill>
        <p:spPr>
          <a:xfrm>
            <a:off x="4635500" y="2344683"/>
            <a:ext cx="308629" cy="272628"/>
          </a:xfrm>
          <a:prstGeom prst="rect">
            <a:avLst/>
          </a:prstGeom>
        </p:spPr>
      </p:pic>
      <p:pic>
        <p:nvPicPr>
          <p:cNvPr id="10" name="Picture 9"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52461" r="24029" b="24946"/>
          <a:stretch/>
        </p:blipFill>
        <p:spPr>
          <a:xfrm>
            <a:off x="197299" y="2203912"/>
            <a:ext cx="309639" cy="277085"/>
          </a:xfrm>
          <a:prstGeom prst="rect">
            <a:avLst/>
          </a:prstGeom>
        </p:spPr>
      </p:pic>
      <p:pic>
        <p:nvPicPr>
          <p:cNvPr id="11" name="Picture 10" descr="splash_page.tiff"/>
          <p:cNvPicPr>
            <a:picLocks noChangeAspect="1"/>
          </p:cNvPicPr>
          <p:nvPr/>
        </p:nvPicPr>
        <p:blipFill rotWithShape="1">
          <a:blip r:embed="rId5">
            <a:extLst>
              <a:ext uri="{28A0092B-C50C-407E-A947-70E740481C1C}">
                <a14:useLocalDpi xmlns:a14="http://schemas.microsoft.com/office/drawing/2010/main" val="0"/>
              </a:ext>
            </a:extLst>
          </a:blip>
          <a:srcRect l="75937" t="30041" r="3022" b="46983"/>
          <a:stretch/>
        </p:blipFill>
        <p:spPr>
          <a:xfrm>
            <a:off x="197805" y="4265196"/>
            <a:ext cx="309133" cy="281793"/>
          </a:xfrm>
          <a:prstGeom prst="rect">
            <a:avLst/>
          </a:prstGeom>
        </p:spPr>
      </p:pic>
    </p:spTree>
    <p:extLst>
      <p:ext uri="{BB962C8B-B14F-4D97-AF65-F5344CB8AC3E}">
        <p14:creationId xmlns:p14="http://schemas.microsoft.com/office/powerpoint/2010/main" val="210303178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90486" y="444499"/>
            <a:ext cx="4225440" cy="5753099"/>
          </a:xfrm>
          <a:prstGeom prst="rect">
            <a:avLst/>
          </a:prstGeom>
          <a:ln>
            <a:solidFill>
              <a:schemeClr val="tx1"/>
            </a:solidFill>
          </a:ln>
        </p:spPr>
      </p:pic>
      <p:pic>
        <p:nvPicPr>
          <p:cNvPr id="13" name="Picture 12"/>
          <p:cNvPicPr>
            <a:picLocks noChangeAspect="1"/>
          </p:cNvPicPr>
          <p:nvPr/>
        </p:nvPicPr>
        <p:blipFill>
          <a:blip r:embed="rId4"/>
          <a:stretch>
            <a:fillRect/>
          </a:stretch>
        </p:blipFill>
        <p:spPr>
          <a:xfrm>
            <a:off x="4635500" y="444500"/>
            <a:ext cx="4347073" cy="5753099"/>
          </a:xfrm>
          <a:prstGeom prst="rect">
            <a:avLst/>
          </a:prstGeom>
          <a:ln>
            <a:solidFill>
              <a:schemeClr val="tx1"/>
            </a:solidFill>
          </a:ln>
        </p:spPr>
      </p:pic>
      <p:pic>
        <p:nvPicPr>
          <p:cNvPr id="6" name="Picture 5"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30041" r="23565" b="46983"/>
          <a:stretch/>
        </p:blipFill>
        <p:spPr>
          <a:xfrm>
            <a:off x="190486" y="444499"/>
            <a:ext cx="316452" cy="281794"/>
          </a:xfrm>
          <a:prstGeom prst="rect">
            <a:avLst/>
          </a:prstGeom>
        </p:spPr>
      </p:pic>
      <p:pic>
        <p:nvPicPr>
          <p:cNvPr id="7" name="Picture 6" descr="splash_page.tiff"/>
          <p:cNvPicPr>
            <a:picLocks noChangeAspect="1"/>
          </p:cNvPicPr>
          <p:nvPr/>
        </p:nvPicPr>
        <p:blipFill rotWithShape="1">
          <a:blip r:embed="rId5">
            <a:extLst>
              <a:ext uri="{28A0092B-C50C-407E-A947-70E740481C1C}">
                <a14:useLocalDpi xmlns:a14="http://schemas.microsoft.com/office/drawing/2010/main" val="0"/>
              </a:ext>
            </a:extLst>
          </a:blip>
          <a:srcRect l="75971" t="52461" r="3022" b="24946"/>
          <a:stretch/>
        </p:blipFill>
        <p:spPr>
          <a:xfrm>
            <a:off x="4635500" y="449208"/>
            <a:ext cx="308629" cy="277085"/>
          </a:xfrm>
          <a:prstGeom prst="rect">
            <a:avLst/>
          </a:prstGeom>
        </p:spPr>
      </p:pic>
      <p:pic>
        <p:nvPicPr>
          <p:cNvPr id="8" name="Picture 7" descr="splash_page.tiff"/>
          <p:cNvPicPr>
            <a:picLocks noChangeAspect="1"/>
          </p:cNvPicPr>
          <p:nvPr/>
        </p:nvPicPr>
        <p:blipFill rotWithShape="1">
          <a:blip r:embed="rId5">
            <a:extLst>
              <a:ext uri="{28A0092B-C50C-407E-A947-70E740481C1C}">
                <a14:useLocalDpi xmlns:a14="http://schemas.microsoft.com/office/drawing/2010/main" val="0"/>
              </a:ext>
            </a:extLst>
          </a:blip>
          <a:srcRect l="75971" t="75054" r="3022" b="3087"/>
          <a:stretch/>
        </p:blipFill>
        <p:spPr>
          <a:xfrm>
            <a:off x="4635500" y="4139369"/>
            <a:ext cx="308629" cy="268086"/>
          </a:xfrm>
          <a:prstGeom prst="rect">
            <a:avLst/>
          </a:prstGeom>
        </p:spPr>
      </p:pic>
      <p:pic>
        <p:nvPicPr>
          <p:cNvPr id="9" name="Picture 8"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74684" r="23874" b="3087"/>
          <a:stretch/>
        </p:blipFill>
        <p:spPr>
          <a:xfrm>
            <a:off x="4635500" y="2344683"/>
            <a:ext cx="308629" cy="272628"/>
          </a:xfrm>
          <a:prstGeom prst="rect">
            <a:avLst/>
          </a:prstGeom>
        </p:spPr>
      </p:pic>
      <p:pic>
        <p:nvPicPr>
          <p:cNvPr id="10" name="Picture 9"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52461" r="24029" b="24946"/>
          <a:stretch/>
        </p:blipFill>
        <p:spPr>
          <a:xfrm>
            <a:off x="197299" y="2203912"/>
            <a:ext cx="309639" cy="277085"/>
          </a:xfrm>
          <a:prstGeom prst="rect">
            <a:avLst/>
          </a:prstGeom>
        </p:spPr>
      </p:pic>
      <p:pic>
        <p:nvPicPr>
          <p:cNvPr id="11" name="Picture 10" descr="splash_page.tiff"/>
          <p:cNvPicPr>
            <a:picLocks noChangeAspect="1"/>
          </p:cNvPicPr>
          <p:nvPr/>
        </p:nvPicPr>
        <p:blipFill rotWithShape="1">
          <a:blip r:embed="rId5">
            <a:extLst>
              <a:ext uri="{28A0092B-C50C-407E-A947-70E740481C1C}">
                <a14:useLocalDpi xmlns:a14="http://schemas.microsoft.com/office/drawing/2010/main" val="0"/>
              </a:ext>
            </a:extLst>
          </a:blip>
          <a:srcRect l="75937" t="30041" r="3022" b="46983"/>
          <a:stretch/>
        </p:blipFill>
        <p:spPr>
          <a:xfrm>
            <a:off x="197805" y="4265196"/>
            <a:ext cx="309133" cy="281793"/>
          </a:xfrm>
          <a:prstGeom prst="rect">
            <a:avLst/>
          </a:prstGeom>
        </p:spPr>
      </p:pic>
      <p:sp>
        <p:nvSpPr>
          <p:cNvPr id="2" name="Rectangle 1"/>
          <p:cNvSpPr/>
          <p:nvPr/>
        </p:nvSpPr>
        <p:spPr>
          <a:xfrm>
            <a:off x="267636" y="1777611"/>
            <a:ext cx="1209470" cy="308213"/>
          </a:xfrm>
          <a:prstGeom prst="rect">
            <a:avLst/>
          </a:prstGeom>
          <a:noFill/>
          <a:ln w="444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67636" y="3846926"/>
            <a:ext cx="1209470" cy="308213"/>
          </a:xfrm>
          <a:prstGeom prst="rect">
            <a:avLst/>
          </a:prstGeom>
          <a:noFill/>
          <a:ln w="444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67636" y="5898657"/>
            <a:ext cx="1209470" cy="308213"/>
          </a:xfrm>
          <a:prstGeom prst="rect">
            <a:avLst/>
          </a:prstGeom>
          <a:noFill/>
          <a:ln w="444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702243" y="1940138"/>
            <a:ext cx="1209470" cy="308213"/>
          </a:xfrm>
          <a:prstGeom prst="rect">
            <a:avLst/>
          </a:prstGeom>
          <a:noFill/>
          <a:ln w="444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702243" y="3722005"/>
            <a:ext cx="1209470" cy="308213"/>
          </a:xfrm>
          <a:prstGeom prst="rect">
            <a:avLst/>
          </a:prstGeom>
          <a:noFill/>
          <a:ln w="444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702243" y="5892986"/>
            <a:ext cx="1209470" cy="308213"/>
          </a:xfrm>
          <a:prstGeom prst="rect">
            <a:avLst/>
          </a:prstGeom>
          <a:noFill/>
          <a:ln w="444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85964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90486" y="444499"/>
            <a:ext cx="4225440" cy="5753099"/>
          </a:xfrm>
          <a:prstGeom prst="rect">
            <a:avLst/>
          </a:prstGeom>
          <a:ln>
            <a:solidFill>
              <a:schemeClr val="tx1"/>
            </a:solidFill>
          </a:ln>
        </p:spPr>
      </p:pic>
      <p:pic>
        <p:nvPicPr>
          <p:cNvPr id="13" name="Picture 12"/>
          <p:cNvPicPr>
            <a:picLocks noChangeAspect="1"/>
          </p:cNvPicPr>
          <p:nvPr/>
        </p:nvPicPr>
        <p:blipFill>
          <a:blip r:embed="rId4"/>
          <a:stretch>
            <a:fillRect/>
          </a:stretch>
        </p:blipFill>
        <p:spPr>
          <a:xfrm>
            <a:off x="4635500" y="444500"/>
            <a:ext cx="4347073" cy="5753099"/>
          </a:xfrm>
          <a:prstGeom prst="rect">
            <a:avLst/>
          </a:prstGeom>
          <a:ln>
            <a:solidFill>
              <a:schemeClr val="tx1"/>
            </a:solidFill>
          </a:ln>
        </p:spPr>
      </p:pic>
      <p:pic>
        <p:nvPicPr>
          <p:cNvPr id="6" name="Picture 5"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30041" r="23565" b="46983"/>
          <a:stretch/>
        </p:blipFill>
        <p:spPr>
          <a:xfrm>
            <a:off x="190486" y="444499"/>
            <a:ext cx="316452" cy="281794"/>
          </a:xfrm>
          <a:prstGeom prst="rect">
            <a:avLst/>
          </a:prstGeom>
        </p:spPr>
      </p:pic>
      <p:pic>
        <p:nvPicPr>
          <p:cNvPr id="7" name="Picture 6" descr="splash_page.tiff"/>
          <p:cNvPicPr>
            <a:picLocks noChangeAspect="1"/>
          </p:cNvPicPr>
          <p:nvPr/>
        </p:nvPicPr>
        <p:blipFill rotWithShape="1">
          <a:blip r:embed="rId5">
            <a:extLst>
              <a:ext uri="{28A0092B-C50C-407E-A947-70E740481C1C}">
                <a14:useLocalDpi xmlns:a14="http://schemas.microsoft.com/office/drawing/2010/main" val="0"/>
              </a:ext>
            </a:extLst>
          </a:blip>
          <a:srcRect l="75971" t="52461" r="3022" b="24946"/>
          <a:stretch/>
        </p:blipFill>
        <p:spPr>
          <a:xfrm>
            <a:off x="4635500" y="449208"/>
            <a:ext cx="308629" cy="277085"/>
          </a:xfrm>
          <a:prstGeom prst="rect">
            <a:avLst/>
          </a:prstGeom>
        </p:spPr>
      </p:pic>
      <p:pic>
        <p:nvPicPr>
          <p:cNvPr id="8" name="Picture 7" descr="splash_page.tiff"/>
          <p:cNvPicPr>
            <a:picLocks noChangeAspect="1"/>
          </p:cNvPicPr>
          <p:nvPr/>
        </p:nvPicPr>
        <p:blipFill rotWithShape="1">
          <a:blip r:embed="rId5">
            <a:extLst>
              <a:ext uri="{28A0092B-C50C-407E-A947-70E740481C1C}">
                <a14:useLocalDpi xmlns:a14="http://schemas.microsoft.com/office/drawing/2010/main" val="0"/>
              </a:ext>
            </a:extLst>
          </a:blip>
          <a:srcRect l="75971" t="75054" r="3022" b="3087"/>
          <a:stretch/>
        </p:blipFill>
        <p:spPr>
          <a:xfrm>
            <a:off x="4635500" y="4139369"/>
            <a:ext cx="308629" cy="268086"/>
          </a:xfrm>
          <a:prstGeom prst="rect">
            <a:avLst/>
          </a:prstGeom>
        </p:spPr>
      </p:pic>
      <p:pic>
        <p:nvPicPr>
          <p:cNvPr id="9" name="Picture 8"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74684" r="23874" b="3087"/>
          <a:stretch/>
        </p:blipFill>
        <p:spPr>
          <a:xfrm>
            <a:off x="4635500" y="2344683"/>
            <a:ext cx="308629" cy="272628"/>
          </a:xfrm>
          <a:prstGeom prst="rect">
            <a:avLst/>
          </a:prstGeom>
        </p:spPr>
      </p:pic>
      <p:pic>
        <p:nvPicPr>
          <p:cNvPr id="10" name="Picture 9"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52461" r="24029" b="24946"/>
          <a:stretch/>
        </p:blipFill>
        <p:spPr>
          <a:xfrm>
            <a:off x="197299" y="2203912"/>
            <a:ext cx="309639" cy="277085"/>
          </a:xfrm>
          <a:prstGeom prst="rect">
            <a:avLst/>
          </a:prstGeom>
        </p:spPr>
      </p:pic>
      <p:pic>
        <p:nvPicPr>
          <p:cNvPr id="11" name="Picture 10" descr="splash_page.tiff"/>
          <p:cNvPicPr>
            <a:picLocks noChangeAspect="1"/>
          </p:cNvPicPr>
          <p:nvPr/>
        </p:nvPicPr>
        <p:blipFill rotWithShape="1">
          <a:blip r:embed="rId5">
            <a:extLst>
              <a:ext uri="{28A0092B-C50C-407E-A947-70E740481C1C}">
                <a14:useLocalDpi xmlns:a14="http://schemas.microsoft.com/office/drawing/2010/main" val="0"/>
              </a:ext>
            </a:extLst>
          </a:blip>
          <a:srcRect l="75937" t="30041" r="3022" b="46983"/>
          <a:stretch/>
        </p:blipFill>
        <p:spPr>
          <a:xfrm>
            <a:off x="197805" y="4265196"/>
            <a:ext cx="309133" cy="281793"/>
          </a:xfrm>
          <a:prstGeom prst="rect">
            <a:avLst/>
          </a:prstGeom>
        </p:spPr>
      </p:pic>
    </p:spTree>
    <p:extLst>
      <p:ext uri="{BB962C8B-B14F-4D97-AF65-F5344CB8AC3E}">
        <p14:creationId xmlns:p14="http://schemas.microsoft.com/office/powerpoint/2010/main" val="169283580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90486" y="444499"/>
            <a:ext cx="4225440" cy="5753099"/>
          </a:xfrm>
          <a:prstGeom prst="rect">
            <a:avLst/>
          </a:prstGeom>
          <a:ln>
            <a:solidFill>
              <a:schemeClr val="tx1"/>
            </a:solidFill>
          </a:ln>
        </p:spPr>
      </p:pic>
      <p:pic>
        <p:nvPicPr>
          <p:cNvPr id="13" name="Picture 12"/>
          <p:cNvPicPr>
            <a:picLocks noChangeAspect="1"/>
          </p:cNvPicPr>
          <p:nvPr/>
        </p:nvPicPr>
        <p:blipFill>
          <a:blip r:embed="rId4"/>
          <a:stretch>
            <a:fillRect/>
          </a:stretch>
        </p:blipFill>
        <p:spPr>
          <a:xfrm>
            <a:off x="4635500" y="444500"/>
            <a:ext cx="4347073" cy="5753099"/>
          </a:xfrm>
          <a:prstGeom prst="rect">
            <a:avLst/>
          </a:prstGeom>
          <a:ln>
            <a:solidFill>
              <a:schemeClr val="tx1"/>
            </a:solidFill>
          </a:ln>
        </p:spPr>
      </p:pic>
      <p:pic>
        <p:nvPicPr>
          <p:cNvPr id="6" name="Picture 5"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30041" r="23565" b="46983"/>
          <a:stretch/>
        </p:blipFill>
        <p:spPr>
          <a:xfrm>
            <a:off x="190486" y="444499"/>
            <a:ext cx="316452" cy="281794"/>
          </a:xfrm>
          <a:prstGeom prst="rect">
            <a:avLst/>
          </a:prstGeom>
        </p:spPr>
      </p:pic>
      <p:pic>
        <p:nvPicPr>
          <p:cNvPr id="7" name="Picture 6" descr="splash_page.tiff"/>
          <p:cNvPicPr>
            <a:picLocks noChangeAspect="1"/>
          </p:cNvPicPr>
          <p:nvPr/>
        </p:nvPicPr>
        <p:blipFill rotWithShape="1">
          <a:blip r:embed="rId5">
            <a:extLst>
              <a:ext uri="{28A0092B-C50C-407E-A947-70E740481C1C}">
                <a14:useLocalDpi xmlns:a14="http://schemas.microsoft.com/office/drawing/2010/main" val="0"/>
              </a:ext>
            </a:extLst>
          </a:blip>
          <a:srcRect l="75971" t="52461" r="3022" b="24946"/>
          <a:stretch/>
        </p:blipFill>
        <p:spPr>
          <a:xfrm>
            <a:off x="4635500" y="449208"/>
            <a:ext cx="308629" cy="277085"/>
          </a:xfrm>
          <a:prstGeom prst="rect">
            <a:avLst/>
          </a:prstGeom>
        </p:spPr>
      </p:pic>
      <p:pic>
        <p:nvPicPr>
          <p:cNvPr id="10" name="Picture 9"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52461" r="24029" b="24946"/>
          <a:stretch/>
        </p:blipFill>
        <p:spPr>
          <a:xfrm>
            <a:off x="197299" y="2203912"/>
            <a:ext cx="309639" cy="277085"/>
          </a:xfrm>
          <a:prstGeom prst="rect">
            <a:avLst/>
          </a:prstGeom>
        </p:spPr>
      </p:pic>
      <p:pic>
        <p:nvPicPr>
          <p:cNvPr id="11" name="Picture 10" descr="splash_page.tiff"/>
          <p:cNvPicPr>
            <a:picLocks noChangeAspect="1"/>
          </p:cNvPicPr>
          <p:nvPr/>
        </p:nvPicPr>
        <p:blipFill rotWithShape="1">
          <a:blip r:embed="rId5">
            <a:extLst>
              <a:ext uri="{28A0092B-C50C-407E-A947-70E740481C1C}">
                <a14:useLocalDpi xmlns:a14="http://schemas.microsoft.com/office/drawing/2010/main" val="0"/>
              </a:ext>
            </a:extLst>
          </a:blip>
          <a:srcRect l="75937" t="30041" r="3022" b="46983"/>
          <a:stretch/>
        </p:blipFill>
        <p:spPr>
          <a:xfrm>
            <a:off x="197805" y="4265196"/>
            <a:ext cx="309133" cy="281793"/>
          </a:xfrm>
          <a:prstGeom prst="rect">
            <a:avLst/>
          </a:prstGeom>
        </p:spPr>
      </p:pic>
      <p:sp>
        <p:nvSpPr>
          <p:cNvPr id="2" name="Rectangle 1"/>
          <p:cNvSpPr/>
          <p:nvPr/>
        </p:nvSpPr>
        <p:spPr>
          <a:xfrm>
            <a:off x="1516144" y="1434711"/>
            <a:ext cx="1209470" cy="387843"/>
          </a:xfrm>
          <a:prstGeom prst="rect">
            <a:avLst/>
          </a:prstGeom>
          <a:noFill/>
          <a:ln w="444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516144" y="3504026"/>
            <a:ext cx="1209470" cy="387843"/>
          </a:xfrm>
          <a:prstGeom prst="rect">
            <a:avLst/>
          </a:prstGeom>
          <a:noFill/>
          <a:ln w="444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516144" y="5555757"/>
            <a:ext cx="1209470" cy="387843"/>
          </a:xfrm>
          <a:prstGeom prst="rect">
            <a:avLst/>
          </a:prstGeom>
          <a:noFill/>
          <a:ln w="444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splash_page.tiff"/>
          <p:cNvPicPr>
            <a:picLocks noChangeAspect="1"/>
          </p:cNvPicPr>
          <p:nvPr/>
        </p:nvPicPr>
        <p:blipFill rotWithShape="1">
          <a:blip r:embed="rId5">
            <a:extLst>
              <a:ext uri="{28A0092B-C50C-407E-A947-70E740481C1C}">
                <a14:useLocalDpi xmlns:a14="http://schemas.microsoft.com/office/drawing/2010/main" val="0"/>
              </a:ext>
            </a:extLst>
          </a:blip>
          <a:srcRect l="75971" t="75054" r="3022" b="3087"/>
          <a:stretch/>
        </p:blipFill>
        <p:spPr>
          <a:xfrm>
            <a:off x="4635500" y="4139369"/>
            <a:ext cx="308629" cy="268086"/>
          </a:xfrm>
          <a:prstGeom prst="rect">
            <a:avLst/>
          </a:prstGeom>
        </p:spPr>
      </p:pic>
      <p:pic>
        <p:nvPicPr>
          <p:cNvPr id="20" name="Picture 19"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74684" r="23874" b="3087"/>
          <a:stretch/>
        </p:blipFill>
        <p:spPr>
          <a:xfrm>
            <a:off x="4635500" y="2344683"/>
            <a:ext cx="308629" cy="272628"/>
          </a:xfrm>
          <a:prstGeom prst="rect">
            <a:avLst/>
          </a:prstGeom>
        </p:spPr>
      </p:pic>
    </p:spTree>
    <p:extLst>
      <p:ext uri="{BB962C8B-B14F-4D97-AF65-F5344CB8AC3E}">
        <p14:creationId xmlns:p14="http://schemas.microsoft.com/office/powerpoint/2010/main" val="50853082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90486" y="444499"/>
            <a:ext cx="4225440" cy="5753099"/>
          </a:xfrm>
          <a:prstGeom prst="rect">
            <a:avLst/>
          </a:prstGeom>
          <a:ln>
            <a:solidFill>
              <a:schemeClr val="tx1"/>
            </a:solidFill>
          </a:ln>
        </p:spPr>
      </p:pic>
      <p:pic>
        <p:nvPicPr>
          <p:cNvPr id="13" name="Picture 12"/>
          <p:cNvPicPr>
            <a:picLocks noChangeAspect="1"/>
          </p:cNvPicPr>
          <p:nvPr/>
        </p:nvPicPr>
        <p:blipFill>
          <a:blip r:embed="rId4"/>
          <a:stretch>
            <a:fillRect/>
          </a:stretch>
        </p:blipFill>
        <p:spPr>
          <a:xfrm>
            <a:off x="4635500" y="444500"/>
            <a:ext cx="4347073" cy="5753099"/>
          </a:xfrm>
          <a:prstGeom prst="rect">
            <a:avLst/>
          </a:prstGeom>
          <a:ln>
            <a:solidFill>
              <a:schemeClr val="tx1"/>
            </a:solidFill>
          </a:ln>
        </p:spPr>
      </p:pic>
      <p:pic>
        <p:nvPicPr>
          <p:cNvPr id="6" name="Picture 5"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30041" r="23565" b="46983"/>
          <a:stretch/>
        </p:blipFill>
        <p:spPr>
          <a:xfrm>
            <a:off x="190486" y="444499"/>
            <a:ext cx="316452" cy="281794"/>
          </a:xfrm>
          <a:prstGeom prst="rect">
            <a:avLst/>
          </a:prstGeom>
        </p:spPr>
      </p:pic>
      <p:pic>
        <p:nvPicPr>
          <p:cNvPr id="7" name="Picture 6" descr="splash_page.tiff"/>
          <p:cNvPicPr>
            <a:picLocks noChangeAspect="1"/>
          </p:cNvPicPr>
          <p:nvPr/>
        </p:nvPicPr>
        <p:blipFill rotWithShape="1">
          <a:blip r:embed="rId5">
            <a:extLst>
              <a:ext uri="{28A0092B-C50C-407E-A947-70E740481C1C}">
                <a14:useLocalDpi xmlns:a14="http://schemas.microsoft.com/office/drawing/2010/main" val="0"/>
              </a:ext>
            </a:extLst>
          </a:blip>
          <a:srcRect l="75971" t="52461" r="3022" b="24946"/>
          <a:stretch/>
        </p:blipFill>
        <p:spPr>
          <a:xfrm>
            <a:off x="4635500" y="449208"/>
            <a:ext cx="308629" cy="277085"/>
          </a:xfrm>
          <a:prstGeom prst="rect">
            <a:avLst/>
          </a:prstGeom>
        </p:spPr>
      </p:pic>
      <p:pic>
        <p:nvPicPr>
          <p:cNvPr id="8" name="Picture 7" descr="splash_page.tiff"/>
          <p:cNvPicPr>
            <a:picLocks noChangeAspect="1"/>
          </p:cNvPicPr>
          <p:nvPr/>
        </p:nvPicPr>
        <p:blipFill rotWithShape="1">
          <a:blip r:embed="rId5">
            <a:extLst>
              <a:ext uri="{28A0092B-C50C-407E-A947-70E740481C1C}">
                <a14:useLocalDpi xmlns:a14="http://schemas.microsoft.com/office/drawing/2010/main" val="0"/>
              </a:ext>
            </a:extLst>
          </a:blip>
          <a:srcRect l="75971" t="75054" r="3022" b="3087"/>
          <a:stretch/>
        </p:blipFill>
        <p:spPr>
          <a:xfrm>
            <a:off x="4635500" y="4139369"/>
            <a:ext cx="308629" cy="268086"/>
          </a:xfrm>
          <a:prstGeom prst="rect">
            <a:avLst/>
          </a:prstGeom>
        </p:spPr>
      </p:pic>
      <p:pic>
        <p:nvPicPr>
          <p:cNvPr id="9" name="Picture 8"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74684" r="23874" b="3087"/>
          <a:stretch/>
        </p:blipFill>
        <p:spPr>
          <a:xfrm>
            <a:off x="4635500" y="2344683"/>
            <a:ext cx="308629" cy="272628"/>
          </a:xfrm>
          <a:prstGeom prst="rect">
            <a:avLst/>
          </a:prstGeom>
        </p:spPr>
      </p:pic>
      <p:pic>
        <p:nvPicPr>
          <p:cNvPr id="10" name="Picture 9"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52461" r="24029" b="24946"/>
          <a:stretch/>
        </p:blipFill>
        <p:spPr>
          <a:xfrm>
            <a:off x="197299" y="2203912"/>
            <a:ext cx="309639" cy="277085"/>
          </a:xfrm>
          <a:prstGeom prst="rect">
            <a:avLst/>
          </a:prstGeom>
        </p:spPr>
      </p:pic>
      <p:pic>
        <p:nvPicPr>
          <p:cNvPr id="11" name="Picture 10" descr="splash_page.tiff"/>
          <p:cNvPicPr>
            <a:picLocks noChangeAspect="1"/>
          </p:cNvPicPr>
          <p:nvPr/>
        </p:nvPicPr>
        <p:blipFill rotWithShape="1">
          <a:blip r:embed="rId5">
            <a:extLst>
              <a:ext uri="{28A0092B-C50C-407E-A947-70E740481C1C}">
                <a14:useLocalDpi xmlns:a14="http://schemas.microsoft.com/office/drawing/2010/main" val="0"/>
              </a:ext>
            </a:extLst>
          </a:blip>
          <a:srcRect l="75937" t="30041" r="3022" b="46983"/>
          <a:stretch/>
        </p:blipFill>
        <p:spPr>
          <a:xfrm>
            <a:off x="197805" y="4265196"/>
            <a:ext cx="309133" cy="281793"/>
          </a:xfrm>
          <a:prstGeom prst="rect">
            <a:avLst/>
          </a:prstGeom>
        </p:spPr>
      </p:pic>
    </p:spTree>
    <p:extLst>
      <p:ext uri="{BB962C8B-B14F-4D97-AF65-F5344CB8AC3E}">
        <p14:creationId xmlns:p14="http://schemas.microsoft.com/office/powerpoint/2010/main" val="22675481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90486" y="444499"/>
            <a:ext cx="4225440" cy="5753099"/>
          </a:xfrm>
          <a:prstGeom prst="rect">
            <a:avLst/>
          </a:prstGeom>
          <a:ln>
            <a:solidFill>
              <a:schemeClr val="tx1"/>
            </a:solidFill>
          </a:ln>
        </p:spPr>
      </p:pic>
      <p:pic>
        <p:nvPicPr>
          <p:cNvPr id="13" name="Picture 12"/>
          <p:cNvPicPr>
            <a:picLocks noChangeAspect="1"/>
          </p:cNvPicPr>
          <p:nvPr/>
        </p:nvPicPr>
        <p:blipFill>
          <a:blip r:embed="rId4"/>
          <a:stretch>
            <a:fillRect/>
          </a:stretch>
        </p:blipFill>
        <p:spPr>
          <a:xfrm>
            <a:off x="4635500" y="444500"/>
            <a:ext cx="4347073" cy="5753099"/>
          </a:xfrm>
          <a:prstGeom prst="rect">
            <a:avLst/>
          </a:prstGeom>
          <a:ln>
            <a:solidFill>
              <a:schemeClr val="tx1"/>
            </a:solidFill>
          </a:ln>
        </p:spPr>
      </p:pic>
      <p:pic>
        <p:nvPicPr>
          <p:cNvPr id="6" name="Picture 5"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30041" r="23565" b="46983"/>
          <a:stretch/>
        </p:blipFill>
        <p:spPr>
          <a:xfrm>
            <a:off x="190486" y="444499"/>
            <a:ext cx="316452" cy="281794"/>
          </a:xfrm>
          <a:prstGeom prst="rect">
            <a:avLst/>
          </a:prstGeom>
        </p:spPr>
      </p:pic>
      <p:pic>
        <p:nvPicPr>
          <p:cNvPr id="7" name="Picture 6" descr="splash_page.tiff"/>
          <p:cNvPicPr>
            <a:picLocks noChangeAspect="1"/>
          </p:cNvPicPr>
          <p:nvPr/>
        </p:nvPicPr>
        <p:blipFill rotWithShape="1">
          <a:blip r:embed="rId5">
            <a:extLst>
              <a:ext uri="{28A0092B-C50C-407E-A947-70E740481C1C}">
                <a14:useLocalDpi xmlns:a14="http://schemas.microsoft.com/office/drawing/2010/main" val="0"/>
              </a:ext>
            </a:extLst>
          </a:blip>
          <a:srcRect l="75971" t="52461" r="3022" b="24946"/>
          <a:stretch/>
        </p:blipFill>
        <p:spPr>
          <a:xfrm>
            <a:off x="4635500" y="449208"/>
            <a:ext cx="308629" cy="277085"/>
          </a:xfrm>
          <a:prstGeom prst="rect">
            <a:avLst/>
          </a:prstGeom>
        </p:spPr>
      </p:pic>
      <p:pic>
        <p:nvPicPr>
          <p:cNvPr id="10" name="Picture 9"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52461" r="24029" b="24946"/>
          <a:stretch/>
        </p:blipFill>
        <p:spPr>
          <a:xfrm>
            <a:off x="197299" y="2203912"/>
            <a:ext cx="309639" cy="277085"/>
          </a:xfrm>
          <a:prstGeom prst="rect">
            <a:avLst/>
          </a:prstGeom>
        </p:spPr>
      </p:pic>
      <p:pic>
        <p:nvPicPr>
          <p:cNvPr id="11" name="Picture 10" descr="splash_page.tiff"/>
          <p:cNvPicPr>
            <a:picLocks noChangeAspect="1"/>
          </p:cNvPicPr>
          <p:nvPr/>
        </p:nvPicPr>
        <p:blipFill rotWithShape="1">
          <a:blip r:embed="rId5">
            <a:extLst>
              <a:ext uri="{28A0092B-C50C-407E-A947-70E740481C1C}">
                <a14:useLocalDpi xmlns:a14="http://schemas.microsoft.com/office/drawing/2010/main" val="0"/>
              </a:ext>
            </a:extLst>
          </a:blip>
          <a:srcRect l="75937" t="30041" r="3022" b="46983"/>
          <a:stretch/>
        </p:blipFill>
        <p:spPr>
          <a:xfrm>
            <a:off x="197805" y="4265196"/>
            <a:ext cx="309133" cy="281793"/>
          </a:xfrm>
          <a:prstGeom prst="rect">
            <a:avLst/>
          </a:prstGeom>
        </p:spPr>
      </p:pic>
      <p:sp>
        <p:nvSpPr>
          <p:cNvPr id="16" name="Rectangle 15"/>
          <p:cNvSpPr/>
          <p:nvPr/>
        </p:nvSpPr>
        <p:spPr>
          <a:xfrm>
            <a:off x="2861368" y="1438276"/>
            <a:ext cx="1536974" cy="386861"/>
          </a:xfrm>
          <a:prstGeom prst="rect">
            <a:avLst/>
          </a:prstGeom>
          <a:noFill/>
          <a:ln w="444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861368" y="3507591"/>
            <a:ext cx="1536974" cy="386861"/>
          </a:xfrm>
          <a:prstGeom prst="rect">
            <a:avLst/>
          </a:prstGeom>
          <a:noFill/>
          <a:ln w="444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861368" y="5559322"/>
            <a:ext cx="1536974" cy="386861"/>
          </a:xfrm>
          <a:prstGeom prst="rect">
            <a:avLst/>
          </a:prstGeom>
          <a:noFill/>
          <a:ln w="444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6012298" y="3379549"/>
            <a:ext cx="1536974" cy="386861"/>
          </a:xfrm>
          <a:prstGeom prst="rect">
            <a:avLst/>
          </a:prstGeom>
          <a:noFill/>
          <a:ln w="444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012298" y="5550530"/>
            <a:ext cx="1536974" cy="386861"/>
          </a:xfrm>
          <a:prstGeom prst="rect">
            <a:avLst/>
          </a:prstGeom>
          <a:noFill/>
          <a:ln w="444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splash_page.tiff"/>
          <p:cNvPicPr>
            <a:picLocks noChangeAspect="1"/>
          </p:cNvPicPr>
          <p:nvPr/>
        </p:nvPicPr>
        <p:blipFill rotWithShape="1">
          <a:blip r:embed="rId5">
            <a:extLst>
              <a:ext uri="{28A0092B-C50C-407E-A947-70E740481C1C}">
                <a14:useLocalDpi xmlns:a14="http://schemas.microsoft.com/office/drawing/2010/main" val="0"/>
              </a:ext>
            </a:extLst>
          </a:blip>
          <a:srcRect l="75971" t="75054" r="3022" b="3087"/>
          <a:stretch/>
        </p:blipFill>
        <p:spPr>
          <a:xfrm>
            <a:off x="4635500" y="4139369"/>
            <a:ext cx="308629" cy="268086"/>
          </a:xfrm>
          <a:prstGeom prst="rect">
            <a:avLst/>
          </a:prstGeom>
        </p:spPr>
      </p:pic>
      <p:pic>
        <p:nvPicPr>
          <p:cNvPr id="23" name="Picture 22"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74684" r="23874" b="3087"/>
          <a:stretch/>
        </p:blipFill>
        <p:spPr>
          <a:xfrm>
            <a:off x="4635500" y="2344683"/>
            <a:ext cx="308629" cy="272628"/>
          </a:xfrm>
          <a:prstGeom prst="rect">
            <a:avLst/>
          </a:prstGeom>
        </p:spPr>
      </p:pic>
    </p:spTree>
    <p:extLst>
      <p:ext uri="{BB962C8B-B14F-4D97-AF65-F5344CB8AC3E}">
        <p14:creationId xmlns:p14="http://schemas.microsoft.com/office/powerpoint/2010/main" val="37769849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90486" y="444499"/>
            <a:ext cx="4225440" cy="5753099"/>
          </a:xfrm>
          <a:prstGeom prst="rect">
            <a:avLst/>
          </a:prstGeom>
          <a:ln>
            <a:solidFill>
              <a:schemeClr val="tx1"/>
            </a:solidFill>
          </a:ln>
        </p:spPr>
      </p:pic>
      <p:pic>
        <p:nvPicPr>
          <p:cNvPr id="13" name="Picture 12"/>
          <p:cNvPicPr>
            <a:picLocks noChangeAspect="1"/>
          </p:cNvPicPr>
          <p:nvPr/>
        </p:nvPicPr>
        <p:blipFill>
          <a:blip r:embed="rId4"/>
          <a:stretch>
            <a:fillRect/>
          </a:stretch>
        </p:blipFill>
        <p:spPr>
          <a:xfrm>
            <a:off x="4635500" y="444500"/>
            <a:ext cx="4347073" cy="5753099"/>
          </a:xfrm>
          <a:prstGeom prst="rect">
            <a:avLst/>
          </a:prstGeom>
          <a:ln>
            <a:solidFill>
              <a:schemeClr val="tx1"/>
            </a:solidFill>
          </a:ln>
        </p:spPr>
      </p:pic>
      <p:pic>
        <p:nvPicPr>
          <p:cNvPr id="6" name="Picture 5"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30041" r="23565" b="46983"/>
          <a:stretch/>
        </p:blipFill>
        <p:spPr>
          <a:xfrm>
            <a:off x="190486" y="444499"/>
            <a:ext cx="316452" cy="281794"/>
          </a:xfrm>
          <a:prstGeom prst="rect">
            <a:avLst/>
          </a:prstGeom>
        </p:spPr>
      </p:pic>
      <p:pic>
        <p:nvPicPr>
          <p:cNvPr id="7" name="Picture 6" descr="splash_page.tiff"/>
          <p:cNvPicPr>
            <a:picLocks noChangeAspect="1"/>
          </p:cNvPicPr>
          <p:nvPr/>
        </p:nvPicPr>
        <p:blipFill rotWithShape="1">
          <a:blip r:embed="rId5">
            <a:extLst>
              <a:ext uri="{28A0092B-C50C-407E-A947-70E740481C1C}">
                <a14:useLocalDpi xmlns:a14="http://schemas.microsoft.com/office/drawing/2010/main" val="0"/>
              </a:ext>
            </a:extLst>
          </a:blip>
          <a:srcRect l="75971" t="52461" r="3022" b="24946"/>
          <a:stretch/>
        </p:blipFill>
        <p:spPr>
          <a:xfrm>
            <a:off x="4635500" y="449208"/>
            <a:ext cx="308629" cy="277085"/>
          </a:xfrm>
          <a:prstGeom prst="rect">
            <a:avLst/>
          </a:prstGeom>
        </p:spPr>
      </p:pic>
      <p:pic>
        <p:nvPicPr>
          <p:cNvPr id="10" name="Picture 9"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52461" r="24029" b="24946"/>
          <a:stretch/>
        </p:blipFill>
        <p:spPr>
          <a:xfrm>
            <a:off x="197299" y="2203912"/>
            <a:ext cx="309639" cy="277085"/>
          </a:xfrm>
          <a:prstGeom prst="rect">
            <a:avLst/>
          </a:prstGeom>
        </p:spPr>
      </p:pic>
      <p:pic>
        <p:nvPicPr>
          <p:cNvPr id="11" name="Picture 10" descr="splash_page.tiff"/>
          <p:cNvPicPr>
            <a:picLocks noChangeAspect="1"/>
          </p:cNvPicPr>
          <p:nvPr/>
        </p:nvPicPr>
        <p:blipFill rotWithShape="1">
          <a:blip r:embed="rId5">
            <a:extLst>
              <a:ext uri="{28A0092B-C50C-407E-A947-70E740481C1C}">
                <a14:useLocalDpi xmlns:a14="http://schemas.microsoft.com/office/drawing/2010/main" val="0"/>
              </a:ext>
            </a:extLst>
          </a:blip>
          <a:srcRect l="75937" t="30041" r="3022" b="46983"/>
          <a:stretch/>
        </p:blipFill>
        <p:spPr>
          <a:xfrm>
            <a:off x="197805" y="4265196"/>
            <a:ext cx="309133" cy="281793"/>
          </a:xfrm>
          <a:prstGeom prst="rect">
            <a:avLst/>
          </a:prstGeom>
        </p:spPr>
      </p:pic>
      <p:pic>
        <p:nvPicPr>
          <p:cNvPr id="22" name="Picture 21" descr="splash_page.tiff"/>
          <p:cNvPicPr>
            <a:picLocks noChangeAspect="1"/>
          </p:cNvPicPr>
          <p:nvPr/>
        </p:nvPicPr>
        <p:blipFill rotWithShape="1">
          <a:blip r:embed="rId5">
            <a:extLst>
              <a:ext uri="{28A0092B-C50C-407E-A947-70E740481C1C}">
                <a14:useLocalDpi xmlns:a14="http://schemas.microsoft.com/office/drawing/2010/main" val="0"/>
              </a:ext>
            </a:extLst>
          </a:blip>
          <a:srcRect l="75971" t="75054" r="3022" b="3087"/>
          <a:stretch/>
        </p:blipFill>
        <p:spPr>
          <a:xfrm>
            <a:off x="4635500" y="4139369"/>
            <a:ext cx="308629" cy="268086"/>
          </a:xfrm>
          <a:prstGeom prst="rect">
            <a:avLst/>
          </a:prstGeom>
        </p:spPr>
      </p:pic>
      <p:pic>
        <p:nvPicPr>
          <p:cNvPr id="23" name="Picture 22" descr="splash_page.tiff"/>
          <p:cNvPicPr>
            <a:picLocks noChangeAspect="1"/>
          </p:cNvPicPr>
          <p:nvPr/>
        </p:nvPicPr>
        <p:blipFill rotWithShape="1">
          <a:blip r:embed="rId5">
            <a:extLst>
              <a:ext uri="{28A0092B-C50C-407E-A947-70E740481C1C}">
                <a14:useLocalDpi xmlns:a14="http://schemas.microsoft.com/office/drawing/2010/main" val="0"/>
              </a:ext>
            </a:extLst>
          </a:blip>
          <a:srcRect l="54896" t="74684" r="23874" b="3087"/>
          <a:stretch/>
        </p:blipFill>
        <p:spPr>
          <a:xfrm>
            <a:off x="4635500" y="2344683"/>
            <a:ext cx="308629" cy="272628"/>
          </a:xfrm>
          <a:prstGeom prst="rect">
            <a:avLst/>
          </a:prstGeom>
        </p:spPr>
      </p:pic>
      <p:sp>
        <p:nvSpPr>
          <p:cNvPr id="2" name="TextBox 1"/>
          <p:cNvSpPr txBox="1"/>
          <p:nvPr/>
        </p:nvSpPr>
        <p:spPr>
          <a:xfrm>
            <a:off x="2394355" y="2075527"/>
            <a:ext cx="4262717" cy="2554545"/>
          </a:xfrm>
          <a:prstGeom prst="rect">
            <a:avLst/>
          </a:prstGeom>
          <a:solidFill>
            <a:schemeClr val="bg1">
              <a:alpha val="91000"/>
            </a:schemeClr>
          </a:solidFill>
          <a:ln>
            <a:solidFill>
              <a:schemeClr val="tx1"/>
            </a:solidFill>
          </a:ln>
        </p:spPr>
        <p:txBody>
          <a:bodyPr wrap="square" rtlCol="0">
            <a:spAutoFit/>
          </a:bodyPr>
          <a:lstStyle/>
          <a:p>
            <a:r>
              <a:rPr lang="en-US" sz="8000" smtClean="0"/>
              <a:t>What’s Next?</a:t>
            </a:r>
            <a:endParaRPr lang="en-US" sz="8000"/>
          </a:p>
        </p:txBody>
      </p:sp>
    </p:spTree>
    <p:extLst>
      <p:ext uri="{BB962C8B-B14F-4D97-AF65-F5344CB8AC3E}">
        <p14:creationId xmlns:p14="http://schemas.microsoft.com/office/powerpoint/2010/main" val="9590590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9450" y="436597"/>
            <a:ext cx="9006414" cy="5894756"/>
          </a:xfrm>
          <a:prstGeom prst="rect">
            <a:avLst/>
          </a:prstGeom>
        </p:spPr>
      </p:pic>
      <p:pic>
        <p:nvPicPr>
          <p:cNvPr id="2" name="Picture 1"/>
          <p:cNvPicPr>
            <a:picLocks noChangeAspect="1"/>
          </p:cNvPicPr>
          <p:nvPr/>
        </p:nvPicPr>
        <p:blipFill>
          <a:blip r:embed="rId4"/>
          <a:stretch>
            <a:fillRect/>
          </a:stretch>
        </p:blipFill>
        <p:spPr>
          <a:xfrm>
            <a:off x="5989149" y="1562324"/>
            <a:ext cx="1536974" cy="322160"/>
          </a:xfrm>
          <a:prstGeom prst="rect">
            <a:avLst/>
          </a:prstGeom>
        </p:spPr>
      </p:pic>
      <p:sp>
        <p:nvSpPr>
          <p:cNvPr id="14" name="Rectangle 13"/>
          <p:cNvSpPr/>
          <p:nvPr/>
        </p:nvSpPr>
        <p:spPr>
          <a:xfrm>
            <a:off x="5989149" y="1527599"/>
            <a:ext cx="1536974" cy="386861"/>
          </a:xfrm>
          <a:prstGeom prst="rect">
            <a:avLst/>
          </a:prstGeom>
          <a:noFill/>
          <a:ln w="444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70601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029258"/>
          </a:xfrm>
        </p:spPr>
        <p:txBody>
          <a:bodyPr>
            <a:normAutofit/>
          </a:bodyPr>
          <a:lstStyle/>
          <a:p>
            <a:pPr marL="0" indent="0" algn="ctr">
              <a:buNone/>
            </a:pPr>
            <a:r>
              <a:rPr lang="en-US" sz="3600" dirty="0" smtClean="0">
                <a:solidFill>
                  <a:srgbClr val="000000"/>
                </a:solidFill>
                <a:latin typeface="Calibri (Body)"/>
                <a:cs typeface="Calibri (Body)"/>
              </a:rPr>
              <a:t>How might a biology/science student explain the theory of evolution?</a:t>
            </a:r>
            <a:endParaRPr lang="en-US" dirty="0" smtClean="0">
              <a:solidFill>
                <a:srgbClr val="000000"/>
              </a:solidFill>
              <a:latin typeface="Calibri (Body)"/>
              <a:cs typeface="Calibri (Body)"/>
            </a:endParaRPr>
          </a:p>
        </p:txBody>
      </p:sp>
      <p:sp>
        <p:nvSpPr>
          <p:cNvPr id="4" name="TextBox 3"/>
          <p:cNvSpPr txBox="1"/>
          <p:nvPr/>
        </p:nvSpPr>
        <p:spPr>
          <a:xfrm>
            <a:off x="9525" y="0"/>
            <a:ext cx="228600" cy="338554"/>
          </a:xfrm>
          <a:prstGeom prst="rect">
            <a:avLst/>
          </a:prstGeom>
          <a:noFill/>
        </p:spPr>
        <p:txBody>
          <a:bodyPr wrap="square" rtlCol="0">
            <a:spAutoFit/>
          </a:bodyPr>
          <a:lstStyle/>
          <a:p>
            <a:r>
              <a:rPr lang="en-US" dirty="0" smtClean="0"/>
              <a:t>P</a:t>
            </a:r>
            <a:endParaRPr lang="en-US" dirty="0"/>
          </a:p>
        </p:txBody>
      </p:sp>
    </p:spTree>
    <p:extLst>
      <p:ext uri="{BB962C8B-B14F-4D97-AF65-F5344CB8AC3E}">
        <p14:creationId xmlns:p14="http://schemas.microsoft.com/office/powerpoint/2010/main" val="1396770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9450" y="436597"/>
            <a:ext cx="9006414" cy="5894756"/>
          </a:xfrm>
          <a:prstGeom prst="rect">
            <a:avLst/>
          </a:prstGeom>
        </p:spPr>
      </p:pic>
      <p:pic>
        <p:nvPicPr>
          <p:cNvPr id="2" name="Picture 1"/>
          <p:cNvPicPr>
            <a:picLocks noChangeAspect="1"/>
          </p:cNvPicPr>
          <p:nvPr/>
        </p:nvPicPr>
        <p:blipFill>
          <a:blip r:embed="rId4"/>
          <a:stretch>
            <a:fillRect/>
          </a:stretch>
        </p:blipFill>
        <p:spPr>
          <a:xfrm>
            <a:off x="5989149" y="1562324"/>
            <a:ext cx="1536974" cy="322160"/>
          </a:xfrm>
          <a:prstGeom prst="rect">
            <a:avLst/>
          </a:prstGeom>
        </p:spPr>
      </p:pic>
    </p:spTree>
    <p:extLst>
      <p:ext uri="{BB962C8B-B14F-4D97-AF65-F5344CB8AC3E}">
        <p14:creationId xmlns:p14="http://schemas.microsoft.com/office/powerpoint/2010/main" val="188358065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838"/>
            <a:ext cx="8229600" cy="1143000"/>
          </a:xfrm>
        </p:spPr>
        <p:txBody>
          <a:bodyPr/>
          <a:lstStyle/>
          <a:p>
            <a:r>
              <a:rPr lang="en-US" dirty="0" smtClean="0"/>
              <a:t>Beach Mice Data Nugget</a:t>
            </a:r>
            <a:endParaRPr lang="en-US" dirty="0"/>
          </a:p>
        </p:txBody>
      </p:sp>
      <p:pic>
        <p:nvPicPr>
          <p:cNvPr id="4" name="Picture 3" descr="Mouse and Sand_Student 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277938"/>
            <a:ext cx="4203917" cy="5440362"/>
          </a:xfrm>
          <a:prstGeom prst="rect">
            <a:avLst/>
          </a:prstGeom>
          <a:ln>
            <a:solidFill>
              <a:schemeClr val="tx1"/>
            </a:solidFill>
          </a:ln>
        </p:spPr>
      </p:pic>
      <p:pic>
        <p:nvPicPr>
          <p:cNvPr id="5" name="Picture 4" descr="Mouse and Sand_Student 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584" y="1277938"/>
            <a:ext cx="4203916" cy="5440362"/>
          </a:xfrm>
          <a:prstGeom prst="rect">
            <a:avLst/>
          </a:prstGeom>
          <a:ln>
            <a:solidFill>
              <a:schemeClr val="tx1"/>
            </a:solidFill>
          </a:ln>
        </p:spPr>
      </p:pic>
    </p:spTree>
    <p:extLst>
      <p:ext uri="{BB962C8B-B14F-4D97-AF65-F5344CB8AC3E}">
        <p14:creationId xmlns:p14="http://schemas.microsoft.com/office/powerpoint/2010/main" val="192996165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9450" y="436597"/>
            <a:ext cx="9006414" cy="5894756"/>
          </a:xfrm>
          <a:prstGeom prst="rect">
            <a:avLst/>
          </a:prstGeom>
        </p:spPr>
      </p:pic>
      <p:pic>
        <p:nvPicPr>
          <p:cNvPr id="2" name="Picture 1"/>
          <p:cNvPicPr>
            <a:picLocks noChangeAspect="1"/>
          </p:cNvPicPr>
          <p:nvPr/>
        </p:nvPicPr>
        <p:blipFill>
          <a:blip r:embed="rId4"/>
          <a:stretch>
            <a:fillRect/>
          </a:stretch>
        </p:blipFill>
        <p:spPr>
          <a:xfrm>
            <a:off x="5989149" y="1562324"/>
            <a:ext cx="1536974" cy="322160"/>
          </a:xfrm>
          <a:prstGeom prst="rect">
            <a:avLst/>
          </a:prstGeom>
        </p:spPr>
      </p:pic>
      <p:pic>
        <p:nvPicPr>
          <p:cNvPr id="4" name="Picture 3"/>
          <p:cNvPicPr>
            <a:picLocks noChangeAspect="1"/>
          </p:cNvPicPr>
          <p:nvPr/>
        </p:nvPicPr>
        <p:blipFill>
          <a:blip r:embed="rId5"/>
          <a:stretch>
            <a:fillRect/>
          </a:stretch>
        </p:blipFill>
        <p:spPr>
          <a:xfrm>
            <a:off x="1422937" y="6014349"/>
            <a:ext cx="1048258" cy="268348"/>
          </a:xfrm>
          <a:prstGeom prst="rect">
            <a:avLst/>
          </a:prstGeom>
        </p:spPr>
      </p:pic>
      <p:sp>
        <p:nvSpPr>
          <p:cNvPr id="14" name="Rectangle 13"/>
          <p:cNvSpPr/>
          <p:nvPr/>
        </p:nvSpPr>
        <p:spPr>
          <a:xfrm>
            <a:off x="1359276" y="5944492"/>
            <a:ext cx="1175580" cy="386861"/>
          </a:xfrm>
          <a:prstGeom prst="rect">
            <a:avLst/>
          </a:prstGeom>
          <a:noFill/>
          <a:ln w="444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266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9450" y="436597"/>
            <a:ext cx="9006414" cy="5894756"/>
          </a:xfrm>
          <a:prstGeom prst="rect">
            <a:avLst/>
          </a:prstGeom>
        </p:spPr>
      </p:pic>
      <p:pic>
        <p:nvPicPr>
          <p:cNvPr id="2" name="Picture 1"/>
          <p:cNvPicPr>
            <a:picLocks noChangeAspect="1"/>
          </p:cNvPicPr>
          <p:nvPr/>
        </p:nvPicPr>
        <p:blipFill>
          <a:blip r:embed="rId4"/>
          <a:stretch>
            <a:fillRect/>
          </a:stretch>
        </p:blipFill>
        <p:spPr>
          <a:xfrm>
            <a:off x="5989149" y="1562324"/>
            <a:ext cx="1536974" cy="322160"/>
          </a:xfrm>
          <a:prstGeom prst="rect">
            <a:avLst/>
          </a:prstGeom>
        </p:spPr>
      </p:pic>
      <p:sp>
        <p:nvSpPr>
          <p:cNvPr id="14" name="Rectangle 13"/>
          <p:cNvSpPr/>
          <p:nvPr/>
        </p:nvSpPr>
        <p:spPr>
          <a:xfrm>
            <a:off x="1405575" y="1853293"/>
            <a:ext cx="1264146" cy="277938"/>
          </a:xfrm>
          <a:prstGeom prst="rect">
            <a:avLst/>
          </a:prstGeom>
          <a:noFill/>
          <a:ln w="444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600199" y="1869620"/>
            <a:ext cx="1069521" cy="246221"/>
          </a:xfrm>
          <a:prstGeom prst="rect">
            <a:avLst/>
          </a:prstGeom>
          <a:noFill/>
          <a:ln>
            <a:noFill/>
          </a:ln>
        </p:spPr>
        <p:txBody>
          <a:bodyPr wrap="square" lIns="91440" tIns="45720" rIns="91440" bIns="45720">
            <a:spAutoFit/>
          </a:bodyPr>
          <a:lstStyle/>
          <a:p>
            <a:pPr algn="ctr"/>
            <a:r>
              <a:rPr lang="en-US" sz="1000" b="0" u="sng" cap="none" spc="0" dirty="0" smtClean="0">
                <a:ln w="0"/>
                <a:solidFill>
                  <a:schemeClr val="tx1">
                    <a:lumMod val="50000"/>
                    <a:lumOff val="50000"/>
                  </a:schemeClr>
                </a:solidFill>
                <a:effectLst>
                  <a:outerShdw blurRad="38100" dist="19050" dir="2700000" algn="tl" rotWithShape="0">
                    <a:schemeClr val="bg1">
                      <a:lumMod val="65000"/>
                      <a:alpha val="40000"/>
                    </a:schemeClr>
                  </a:outerShdw>
                </a:effectLst>
              </a:rPr>
              <a:t>C</a:t>
            </a:r>
            <a:r>
              <a:rPr lang="en-US" sz="800" b="0" u="sng" cap="none" spc="0" dirty="0" smtClean="0">
                <a:ln w="0"/>
                <a:solidFill>
                  <a:schemeClr val="tx1">
                    <a:lumMod val="50000"/>
                    <a:lumOff val="50000"/>
                  </a:schemeClr>
                </a:solidFill>
                <a:effectLst>
                  <a:outerShdw blurRad="38100" dist="19050" dir="2700000" algn="tl" rotWithShape="0">
                    <a:schemeClr val="bg1">
                      <a:lumMod val="65000"/>
                      <a:alpha val="40000"/>
                    </a:schemeClr>
                  </a:outerShdw>
                </a:effectLst>
              </a:rPr>
              <a:t>lassroom </a:t>
            </a:r>
            <a:r>
              <a:rPr lang="en-US" sz="1000" b="0" u="sng" cap="none" spc="0" dirty="0" smtClean="0">
                <a:ln w="0"/>
                <a:solidFill>
                  <a:schemeClr val="tx1">
                    <a:lumMod val="50000"/>
                    <a:lumOff val="50000"/>
                  </a:schemeClr>
                </a:solidFill>
                <a:effectLst>
                  <a:outerShdw blurRad="38100" dist="19050" dir="2700000" algn="tl" rotWithShape="0">
                    <a:schemeClr val="bg1">
                      <a:lumMod val="65000"/>
                      <a:alpha val="40000"/>
                    </a:schemeClr>
                  </a:outerShdw>
                </a:effectLst>
              </a:rPr>
              <a:t>A</a:t>
            </a:r>
            <a:r>
              <a:rPr lang="en-US" sz="800" b="0" u="sng" cap="none" spc="0" dirty="0" smtClean="0">
                <a:ln w="0"/>
                <a:solidFill>
                  <a:schemeClr val="tx1">
                    <a:lumMod val="50000"/>
                    <a:lumOff val="50000"/>
                  </a:schemeClr>
                </a:solidFill>
                <a:effectLst>
                  <a:outerShdw blurRad="38100" dist="19050" dir="2700000" algn="tl" rotWithShape="0">
                    <a:schemeClr val="bg1">
                      <a:lumMod val="65000"/>
                      <a:alpha val="40000"/>
                    </a:schemeClr>
                  </a:outerShdw>
                </a:effectLst>
              </a:rPr>
              <a:t>ctivity</a:t>
            </a:r>
            <a:endParaRPr lang="en-US" sz="800" b="0" u="sng" cap="none" spc="0" dirty="0">
              <a:ln w="0"/>
              <a:solidFill>
                <a:schemeClr val="tx1">
                  <a:lumMod val="50000"/>
                  <a:lumOff val="50000"/>
                </a:schemeClr>
              </a:solidFill>
              <a:effectLst>
                <a:outerShdw blurRad="38100" dist="19050" dir="2700000" algn="tl" rotWithShape="0">
                  <a:schemeClr val="bg1">
                    <a:lumMod val="65000"/>
                    <a:alpha val="40000"/>
                  </a:schemeClr>
                </a:outerShdw>
              </a:effectLst>
            </a:endParaRPr>
          </a:p>
        </p:txBody>
      </p:sp>
      <p:pic>
        <p:nvPicPr>
          <p:cNvPr id="9" name="Picture 8"/>
          <p:cNvPicPr>
            <a:picLocks noChangeAspect="1"/>
          </p:cNvPicPr>
          <p:nvPr/>
        </p:nvPicPr>
        <p:blipFill>
          <a:blip r:embed="rId5"/>
          <a:stretch>
            <a:fillRect/>
          </a:stretch>
        </p:blipFill>
        <p:spPr>
          <a:xfrm>
            <a:off x="1422937" y="6014349"/>
            <a:ext cx="1048258" cy="268348"/>
          </a:xfrm>
          <a:prstGeom prst="rect">
            <a:avLst/>
          </a:prstGeom>
        </p:spPr>
      </p:pic>
      <p:sp>
        <p:nvSpPr>
          <p:cNvPr id="7" name="5-Point Star 6"/>
          <p:cNvSpPr/>
          <p:nvPr/>
        </p:nvSpPr>
        <p:spPr>
          <a:xfrm>
            <a:off x="1522637" y="1906713"/>
            <a:ext cx="155121" cy="171098"/>
          </a:xfrm>
          <a:prstGeom prst="star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0715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1"/>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9450" y="436597"/>
            <a:ext cx="9006414" cy="5894756"/>
          </a:xfrm>
          <a:prstGeom prst="rect">
            <a:avLst/>
          </a:prstGeom>
        </p:spPr>
      </p:pic>
      <p:pic>
        <p:nvPicPr>
          <p:cNvPr id="2" name="Picture 1"/>
          <p:cNvPicPr>
            <a:picLocks noChangeAspect="1"/>
          </p:cNvPicPr>
          <p:nvPr/>
        </p:nvPicPr>
        <p:blipFill>
          <a:blip r:embed="rId4"/>
          <a:stretch>
            <a:fillRect/>
          </a:stretch>
        </p:blipFill>
        <p:spPr>
          <a:xfrm>
            <a:off x="5989149" y="1562324"/>
            <a:ext cx="1536974" cy="322160"/>
          </a:xfrm>
          <a:prstGeom prst="rect">
            <a:avLst/>
          </a:prstGeom>
        </p:spPr>
      </p:pic>
      <p:pic>
        <p:nvPicPr>
          <p:cNvPr id="9" name="Picture 8"/>
          <p:cNvPicPr>
            <a:picLocks noChangeAspect="1"/>
          </p:cNvPicPr>
          <p:nvPr/>
        </p:nvPicPr>
        <p:blipFill>
          <a:blip r:embed="rId4"/>
          <a:stretch>
            <a:fillRect/>
          </a:stretch>
        </p:blipFill>
        <p:spPr>
          <a:xfrm>
            <a:off x="7488655" y="3477781"/>
            <a:ext cx="1536974" cy="322160"/>
          </a:xfrm>
          <a:prstGeom prst="rect">
            <a:avLst/>
          </a:prstGeom>
        </p:spPr>
      </p:pic>
      <p:sp>
        <p:nvSpPr>
          <p:cNvPr id="10" name="Rectangle 9"/>
          <p:cNvSpPr/>
          <p:nvPr/>
        </p:nvSpPr>
        <p:spPr>
          <a:xfrm>
            <a:off x="7488655" y="3440583"/>
            <a:ext cx="1536974" cy="386861"/>
          </a:xfrm>
          <a:prstGeom prst="rect">
            <a:avLst/>
          </a:prstGeom>
          <a:noFill/>
          <a:ln w="444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600199" y="1869620"/>
            <a:ext cx="1069521" cy="246221"/>
          </a:xfrm>
          <a:prstGeom prst="rect">
            <a:avLst/>
          </a:prstGeom>
          <a:noFill/>
          <a:ln>
            <a:noFill/>
          </a:ln>
        </p:spPr>
        <p:txBody>
          <a:bodyPr wrap="square" lIns="91440" tIns="45720" rIns="91440" bIns="45720">
            <a:spAutoFit/>
          </a:bodyPr>
          <a:lstStyle/>
          <a:p>
            <a:pPr algn="ctr"/>
            <a:r>
              <a:rPr lang="en-US" sz="1000" b="0" u="sng" cap="none" spc="0" dirty="0" smtClean="0">
                <a:ln w="0"/>
                <a:solidFill>
                  <a:schemeClr val="tx1">
                    <a:lumMod val="50000"/>
                    <a:lumOff val="50000"/>
                  </a:schemeClr>
                </a:solidFill>
                <a:effectLst>
                  <a:outerShdw blurRad="38100" dist="19050" dir="2700000" algn="tl" rotWithShape="0">
                    <a:schemeClr val="bg1">
                      <a:lumMod val="65000"/>
                      <a:alpha val="40000"/>
                    </a:schemeClr>
                  </a:outerShdw>
                </a:effectLst>
              </a:rPr>
              <a:t>C</a:t>
            </a:r>
            <a:r>
              <a:rPr lang="en-US" sz="800" b="0" u="sng" cap="none" spc="0" dirty="0" smtClean="0">
                <a:ln w="0"/>
                <a:solidFill>
                  <a:schemeClr val="tx1">
                    <a:lumMod val="50000"/>
                    <a:lumOff val="50000"/>
                  </a:schemeClr>
                </a:solidFill>
                <a:effectLst>
                  <a:outerShdw blurRad="38100" dist="19050" dir="2700000" algn="tl" rotWithShape="0">
                    <a:schemeClr val="bg1">
                      <a:lumMod val="65000"/>
                      <a:alpha val="40000"/>
                    </a:schemeClr>
                  </a:outerShdw>
                </a:effectLst>
              </a:rPr>
              <a:t>lassroom </a:t>
            </a:r>
            <a:r>
              <a:rPr lang="en-US" sz="1000" b="0" u="sng" cap="none" spc="0" dirty="0" smtClean="0">
                <a:ln w="0"/>
                <a:solidFill>
                  <a:schemeClr val="tx1">
                    <a:lumMod val="50000"/>
                    <a:lumOff val="50000"/>
                  </a:schemeClr>
                </a:solidFill>
                <a:effectLst>
                  <a:outerShdw blurRad="38100" dist="19050" dir="2700000" algn="tl" rotWithShape="0">
                    <a:schemeClr val="bg1">
                      <a:lumMod val="65000"/>
                      <a:alpha val="40000"/>
                    </a:schemeClr>
                  </a:outerShdw>
                </a:effectLst>
              </a:rPr>
              <a:t>A</a:t>
            </a:r>
            <a:r>
              <a:rPr lang="en-US" sz="800" b="0" u="sng" cap="none" spc="0" dirty="0" smtClean="0">
                <a:ln w="0"/>
                <a:solidFill>
                  <a:schemeClr val="tx1">
                    <a:lumMod val="50000"/>
                    <a:lumOff val="50000"/>
                  </a:schemeClr>
                </a:solidFill>
                <a:effectLst>
                  <a:outerShdw blurRad="38100" dist="19050" dir="2700000" algn="tl" rotWithShape="0">
                    <a:schemeClr val="bg1">
                      <a:lumMod val="65000"/>
                      <a:alpha val="40000"/>
                    </a:schemeClr>
                  </a:outerShdw>
                </a:effectLst>
              </a:rPr>
              <a:t>ctivity</a:t>
            </a:r>
            <a:endParaRPr lang="en-US" sz="800" b="0" u="sng" cap="none" spc="0" dirty="0">
              <a:ln w="0"/>
              <a:solidFill>
                <a:schemeClr val="tx1">
                  <a:lumMod val="50000"/>
                  <a:lumOff val="50000"/>
                </a:schemeClr>
              </a:solidFill>
              <a:effectLst>
                <a:outerShdw blurRad="38100" dist="19050" dir="2700000" algn="tl" rotWithShape="0">
                  <a:schemeClr val="bg1">
                    <a:lumMod val="65000"/>
                    <a:alpha val="40000"/>
                  </a:schemeClr>
                </a:outerShdw>
              </a:effectLst>
            </a:endParaRPr>
          </a:p>
        </p:txBody>
      </p:sp>
      <p:sp>
        <p:nvSpPr>
          <p:cNvPr id="15" name="5-Point Star 14"/>
          <p:cNvSpPr/>
          <p:nvPr/>
        </p:nvSpPr>
        <p:spPr>
          <a:xfrm>
            <a:off x="1522637" y="1906713"/>
            <a:ext cx="155121" cy="171098"/>
          </a:xfrm>
          <a:prstGeom prst="star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stretch>
            <a:fillRect/>
          </a:stretch>
        </p:blipFill>
        <p:spPr>
          <a:xfrm>
            <a:off x="1422937" y="6014349"/>
            <a:ext cx="1048258" cy="268348"/>
          </a:xfrm>
          <a:prstGeom prst="rect">
            <a:avLst/>
          </a:prstGeom>
        </p:spPr>
      </p:pic>
    </p:spTree>
    <p:extLst>
      <p:ext uri="{BB962C8B-B14F-4D97-AF65-F5344CB8AC3E}">
        <p14:creationId xmlns:p14="http://schemas.microsoft.com/office/powerpoint/2010/main" val="13236317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9450" y="436597"/>
            <a:ext cx="9006414" cy="5894756"/>
          </a:xfrm>
          <a:prstGeom prst="rect">
            <a:avLst/>
          </a:prstGeom>
        </p:spPr>
      </p:pic>
      <p:pic>
        <p:nvPicPr>
          <p:cNvPr id="2" name="Picture 1"/>
          <p:cNvPicPr>
            <a:picLocks noChangeAspect="1"/>
          </p:cNvPicPr>
          <p:nvPr/>
        </p:nvPicPr>
        <p:blipFill>
          <a:blip r:embed="rId4"/>
          <a:stretch>
            <a:fillRect/>
          </a:stretch>
        </p:blipFill>
        <p:spPr>
          <a:xfrm>
            <a:off x="5989149" y="1562324"/>
            <a:ext cx="1536974" cy="322160"/>
          </a:xfrm>
          <a:prstGeom prst="rect">
            <a:avLst/>
          </a:prstGeom>
        </p:spPr>
      </p:pic>
      <p:pic>
        <p:nvPicPr>
          <p:cNvPr id="9" name="Picture 8"/>
          <p:cNvPicPr>
            <a:picLocks noChangeAspect="1"/>
          </p:cNvPicPr>
          <p:nvPr/>
        </p:nvPicPr>
        <p:blipFill>
          <a:blip r:embed="rId4"/>
          <a:stretch>
            <a:fillRect/>
          </a:stretch>
        </p:blipFill>
        <p:spPr>
          <a:xfrm>
            <a:off x="7488655" y="3477781"/>
            <a:ext cx="1536974" cy="322160"/>
          </a:xfrm>
          <a:prstGeom prst="rect">
            <a:avLst/>
          </a:prstGeom>
        </p:spPr>
      </p:pic>
      <p:pic>
        <p:nvPicPr>
          <p:cNvPr id="11" name="Picture 10"/>
          <p:cNvPicPr>
            <a:picLocks noChangeAspect="1"/>
          </p:cNvPicPr>
          <p:nvPr/>
        </p:nvPicPr>
        <p:blipFill>
          <a:blip r:embed="rId5"/>
          <a:stretch>
            <a:fillRect/>
          </a:stretch>
        </p:blipFill>
        <p:spPr>
          <a:xfrm>
            <a:off x="1422937" y="6014349"/>
            <a:ext cx="1048258" cy="268348"/>
          </a:xfrm>
          <a:prstGeom prst="rect">
            <a:avLst/>
          </a:prstGeom>
        </p:spPr>
      </p:pic>
      <p:sp>
        <p:nvSpPr>
          <p:cNvPr id="12" name="Rectangle 11"/>
          <p:cNvSpPr/>
          <p:nvPr/>
        </p:nvSpPr>
        <p:spPr>
          <a:xfrm>
            <a:off x="1600199" y="1869620"/>
            <a:ext cx="1069521" cy="246221"/>
          </a:xfrm>
          <a:prstGeom prst="rect">
            <a:avLst/>
          </a:prstGeom>
          <a:noFill/>
          <a:ln>
            <a:noFill/>
          </a:ln>
        </p:spPr>
        <p:txBody>
          <a:bodyPr wrap="square" lIns="91440" tIns="45720" rIns="91440" bIns="45720">
            <a:spAutoFit/>
          </a:bodyPr>
          <a:lstStyle/>
          <a:p>
            <a:pPr algn="ctr"/>
            <a:r>
              <a:rPr lang="en-US" sz="1000" b="0" u="sng" cap="none" spc="0" dirty="0" smtClean="0">
                <a:ln w="0"/>
                <a:solidFill>
                  <a:schemeClr val="tx1">
                    <a:lumMod val="50000"/>
                    <a:lumOff val="50000"/>
                  </a:schemeClr>
                </a:solidFill>
                <a:effectLst>
                  <a:outerShdw blurRad="38100" dist="19050" dir="2700000" algn="tl" rotWithShape="0">
                    <a:schemeClr val="bg1">
                      <a:lumMod val="65000"/>
                      <a:alpha val="40000"/>
                    </a:schemeClr>
                  </a:outerShdw>
                </a:effectLst>
              </a:rPr>
              <a:t>C</a:t>
            </a:r>
            <a:r>
              <a:rPr lang="en-US" sz="800" b="0" u="sng" cap="none" spc="0" dirty="0" smtClean="0">
                <a:ln w="0"/>
                <a:solidFill>
                  <a:schemeClr val="tx1">
                    <a:lumMod val="50000"/>
                    <a:lumOff val="50000"/>
                  </a:schemeClr>
                </a:solidFill>
                <a:effectLst>
                  <a:outerShdw blurRad="38100" dist="19050" dir="2700000" algn="tl" rotWithShape="0">
                    <a:schemeClr val="bg1">
                      <a:lumMod val="65000"/>
                      <a:alpha val="40000"/>
                    </a:schemeClr>
                  </a:outerShdw>
                </a:effectLst>
              </a:rPr>
              <a:t>lassroom </a:t>
            </a:r>
            <a:r>
              <a:rPr lang="en-US" sz="1000" b="0" u="sng" cap="none" spc="0" dirty="0" smtClean="0">
                <a:ln w="0"/>
                <a:solidFill>
                  <a:schemeClr val="tx1">
                    <a:lumMod val="50000"/>
                    <a:lumOff val="50000"/>
                  </a:schemeClr>
                </a:solidFill>
                <a:effectLst>
                  <a:outerShdw blurRad="38100" dist="19050" dir="2700000" algn="tl" rotWithShape="0">
                    <a:schemeClr val="bg1">
                      <a:lumMod val="65000"/>
                      <a:alpha val="40000"/>
                    </a:schemeClr>
                  </a:outerShdw>
                </a:effectLst>
              </a:rPr>
              <a:t>A</a:t>
            </a:r>
            <a:r>
              <a:rPr lang="en-US" sz="800" b="0" u="sng" cap="none" spc="0" dirty="0" smtClean="0">
                <a:ln w="0"/>
                <a:solidFill>
                  <a:schemeClr val="tx1">
                    <a:lumMod val="50000"/>
                    <a:lumOff val="50000"/>
                  </a:schemeClr>
                </a:solidFill>
                <a:effectLst>
                  <a:outerShdw blurRad="38100" dist="19050" dir="2700000" algn="tl" rotWithShape="0">
                    <a:schemeClr val="bg1">
                      <a:lumMod val="65000"/>
                      <a:alpha val="40000"/>
                    </a:schemeClr>
                  </a:outerShdw>
                </a:effectLst>
              </a:rPr>
              <a:t>ctivity</a:t>
            </a:r>
            <a:endParaRPr lang="en-US" sz="800" b="0" u="sng" cap="none" spc="0" dirty="0">
              <a:ln w="0"/>
              <a:solidFill>
                <a:schemeClr val="tx1">
                  <a:lumMod val="50000"/>
                  <a:lumOff val="50000"/>
                </a:schemeClr>
              </a:solidFill>
              <a:effectLst>
                <a:outerShdw blurRad="38100" dist="19050" dir="2700000" algn="tl" rotWithShape="0">
                  <a:schemeClr val="bg1">
                    <a:lumMod val="65000"/>
                    <a:alpha val="40000"/>
                  </a:schemeClr>
                </a:outerShdw>
              </a:effectLst>
            </a:endParaRPr>
          </a:p>
        </p:txBody>
      </p:sp>
      <p:sp>
        <p:nvSpPr>
          <p:cNvPr id="13" name="5-Point Star 12"/>
          <p:cNvSpPr/>
          <p:nvPr/>
        </p:nvSpPr>
        <p:spPr>
          <a:xfrm>
            <a:off x="1522637" y="1906713"/>
            <a:ext cx="155121" cy="171098"/>
          </a:xfrm>
          <a:prstGeom prst="star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96871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427010" y="1118244"/>
            <a:ext cx="2458720" cy="294053"/>
          </a:xfrm>
          <a:prstGeom prst="round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Additional Cases?</a:t>
            </a:r>
            <a:endParaRPr lang="en-US" sz="2000" b="0" dirty="0"/>
          </a:p>
        </p:txBody>
      </p:sp>
      <p:pic>
        <p:nvPicPr>
          <p:cNvPr id="9" name="Picture 8" descr="short115p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6880" y="98597"/>
            <a:ext cx="4030127" cy="1029921"/>
          </a:xfrm>
          <a:prstGeom prst="rect">
            <a:avLst/>
          </a:prstGeom>
        </p:spPr>
      </p:pic>
      <p:pic>
        <p:nvPicPr>
          <p:cNvPr id="12" name="Picture 11"/>
          <p:cNvPicPr>
            <a:picLocks noChangeAspect="1"/>
          </p:cNvPicPr>
          <p:nvPr/>
        </p:nvPicPr>
        <p:blipFill>
          <a:blip r:embed="rId4"/>
          <a:stretch>
            <a:fillRect/>
          </a:stretch>
        </p:blipFill>
        <p:spPr>
          <a:xfrm>
            <a:off x="3145084" y="1469205"/>
            <a:ext cx="3013720" cy="5265506"/>
          </a:xfrm>
          <a:prstGeom prst="rect">
            <a:avLst/>
          </a:prstGeom>
        </p:spPr>
      </p:pic>
      <p:sp>
        <p:nvSpPr>
          <p:cNvPr id="13" name="Rectangle 12"/>
          <p:cNvSpPr/>
          <p:nvPr/>
        </p:nvSpPr>
        <p:spPr>
          <a:xfrm>
            <a:off x="3129403" y="5445303"/>
            <a:ext cx="1672437" cy="13463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631395" y="5445304"/>
            <a:ext cx="1672437" cy="13463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Line Callout 1 14"/>
          <p:cNvSpPr/>
          <p:nvPr/>
        </p:nvSpPr>
        <p:spPr>
          <a:xfrm flipH="1">
            <a:off x="665163" y="5445304"/>
            <a:ext cx="1814148" cy="1060713"/>
          </a:xfrm>
          <a:prstGeom prst="borderCallout1">
            <a:avLst>
              <a:gd name="adj1" fmla="val 49013"/>
              <a:gd name="adj2" fmla="val -136"/>
              <a:gd name="adj3" fmla="val 61184"/>
              <a:gd name="adj4" fmla="val -36694"/>
            </a:avLst>
          </a:prstGeom>
          <a:solidFill>
            <a:schemeClr val="accent2">
              <a:lumMod val="50000"/>
            </a:schemeClr>
          </a:solidFill>
          <a:ln w="28575" cmpd="sng">
            <a:solidFill>
              <a:schemeClr val="bg2">
                <a:lumMod val="25000"/>
              </a:schemeClr>
            </a:solidFill>
          </a:ln>
          <a:effectLst>
            <a:outerShdw blurRad="40000" dist="23000" dir="5400000" rotWithShape="0">
              <a:srgbClr val="777777">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Mosquito </a:t>
            </a:r>
            <a:r>
              <a:rPr lang="en-US" smtClean="0"/>
              <a:t>insecticide resistance?</a:t>
            </a:r>
            <a:endParaRPr lang="en-US" i="1" dirty="0"/>
          </a:p>
        </p:txBody>
      </p:sp>
      <p:sp>
        <p:nvSpPr>
          <p:cNvPr id="16" name="Line Callout 1 15"/>
          <p:cNvSpPr/>
          <p:nvPr/>
        </p:nvSpPr>
        <p:spPr>
          <a:xfrm>
            <a:off x="6830462" y="5445303"/>
            <a:ext cx="1950723" cy="1060713"/>
          </a:xfrm>
          <a:prstGeom prst="borderCallout1">
            <a:avLst>
              <a:gd name="adj1" fmla="val 49013"/>
              <a:gd name="adj2" fmla="val -136"/>
              <a:gd name="adj3" fmla="val 61184"/>
              <a:gd name="adj4" fmla="val -36694"/>
            </a:avLst>
          </a:prstGeom>
          <a:solidFill>
            <a:srgbClr val="D99DD9"/>
          </a:solidFill>
          <a:ln w="28575" cmpd="sng">
            <a:solidFill>
              <a:srgbClr val="FB65F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t>?</a:t>
            </a:r>
            <a:endParaRPr lang="en-US" dirty="0"/>
          </a:p>
        </p:txBody>
      </p:sp>
    </p:spTree>
    <p:extLst>
      <p:ext uri="{BB962C8B-B14F-4D97-AF65-F5344CB8AC3E}">
        <p14:creationId xmlns:p14="http://schemas.microsoft.com/office/powerpoint/2010/main" val="3443275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1862242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 of Potential Projects</a:t>
            </a:r>
            <a:endParaRPr lang="en-US" b="1" dirty="0"/>
          </a:p>
        </p:txBody>
      </p:sp>
      <p:sp>
        <p:nvSpPr>
          <p:cNvPr id="3" name="Content Placeholder 2"/>
          <p:cNvSpPr>
            <a:spLocks noGrp="1"/>
          </p:cNvSpPr>
          <p:nvPr>
            <p:ph idx="1"/>
          </p:nvPr>
        </p:nvSpPr>
        <p:spPr>
          <a:xfrm>
            <a:off x="457200" y="1285875"/>
            <a:ext cx="8229600" cy="5127625"/>
          </a:xfrm>
        </p:spPr>
        <p:txBody>
          <a:bodyPr>
            <a:normAutofit fontScale="85000" lnSpcReduction="20000"/>
          </a:bodyPr>
          <a:lstStyle/>
          <a:p>
            <a:r>
              <a:rPr lang="en-US" dirty="0" smtClean="0"/>
              <a:t>Create a classroom activity using the cases.</a:t>
            </a:r>
          </a:p>
          <a:p>
            <a:r>
              <a:rPr lang="en-US" dirty="0" smtClean="0"/>
              <a:t>Storyboard an idea for a new game or sim.</a:t>
            </a:r>
          </a:p>
          <a:p>
            <a:r>
              <a:rPr lang="en-US" dirty="0" smtClean="0"/>
              <a:t>Create a homework activity that guides </a:t>
            </a:r>
            <a:br>
              <a:rPr lang="en-US" dirty="0" smtClean="0"/>
            </a:br>
            <a:r>
              <a:rPr lang="en-US" dirty="0" smtClean="0"/>
              <a:t>students through one of the cases.</a:t>
            </a:r>
          </a:p>
          <a:p>
            <a:r>
              <a:rPr lang="en-US" dirty="0" smtClean="0"/>
              <a:t>Write a new NCCSTS Case Study.</a:t>
            </a:r>
          </a:p>
          <a:p>
            <a:r>
              <a:rPr lang="en-US" dirty="0" smtClean="0"/>
              <a:t>Assemble a new Data Nugget activity.</a:t>
            </a:r>
          </a:p>
          <a:p>
            <a:r>
              <a:rPr lang="en-US" dirty="0" smtClean="0"/>
              <a:t>Design a lesson plan.</a:t>
            </a:r>
          </a:p>
          <a:p>
            <a:r>
              <a:rPr lang="en-US" dirty="0" smtClean="0"/>
              <a:t>Use the process figure to map out a pathway through one of the cases.</a:t>
            </a:r>
          </a:p>
          <a:p>
            <a:r>
              <a:rPr lang="en-US" dirty="0" smtClean="0"/>
              <a:t>Synthesize existing research to describe a new case of trait evolution.</a:t>
            </a:r>
          </a:p>
          <a:p>
            <a:r>
              <a:rPr lang="en-US" dirty="0" smtClean="0"/>
              <a:t>Publish your resources!</a:t>
            </a:r>
          </a:p>
        </p:txBody>
      </p:sp>
      <p:grpSp>
        <p:nvGrpSpPr>
          <p:cNvPr id="4" name="Group 3"/>
          <p:cNvGrpSpPr/>
          <p:nvPr/>
        </p:nvGrpSpPr>
        <p:grpSpPr>
          <a:xfrm>
            <a:off x="1201420" y="6174105"/>
            <a:ext cx="6842760" cy="607695"/>
            <a:chOff x="0" y="0"/>
            <a:chExt cx="6842760" cy="607695"/>
          </a:xfrm>
        </p:grpSpPr>
        <p:pic>
          <p:nvPicPr>
            <p:cNvPr id="5" name="Picture 4" descr="C:\Users\PWhite\AppData\Local\Temp\SNAGHTML1c92d14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0"/>
              <a:ext cx="3870960" cy="607695"/>
            </a:xfrm>
            <a:prstGeom prst="rect">
              <a:avLst/>
            </a:prstGeom>
            <a:noFill/>
            <a:ln>
              <a:noFill/>
            </a:ln>
          </p:spPr>
        </p:pic>
        <p:pic>
          <p:nvPicPr>
            <p:cNvPr id="6" name="Picture 5" descr="C:\Users\PWhite\AppData\Local\Temp\SNAGHTML20254d2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920365" cy="537210"/>
            </a:xfrm>
            <a:prstGeom prst="rect">
              <a:avLst/>
            </a:prstGeom>
            <a:noFill/>
            <a:ln>
              <a:noFill/>
            </a:ln>
          </p:spPr>
        </p:pic>
      </p:gr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7791" y="1516949"/>
            <a:ext cx="1934695" cy="2503722"/>
          </a:xfrm>
          <a:prstGeom prst="rect">
            <a:avLst/>
          </a:prstGeom>
          <a:solidFill>
            <a:schemeClr val="bg2"/>
          </a:solidFill>
        </p:spPr>
      </p:pic>
    </p:spTree>
    <p:extLst>
      <p:ext uri="{BB962C8B-B14F-4D97-AF65-F5344CB8AC3E}">
        <p14:creationId xmlns:p14="http://schemas.microsoft.com/office/powerpoint/2010/main" val="7255918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81263" cy="1143000"/>
          </a:xfrm>
        </p:spPr>
        <p:txBody>
          <a:bodyPr>
            <a:normAutofit fontScale="90000"/>
          </a:bodyPr>
          <a:lstStyle/>
          <a:p>
            <a:r>
              <a:rPr lang="en-US" b="1" dirty="0" smtClean="0"/>
              <a:t>Become an Education Resource Developer</a:t>
            </a:r>
            <a:endParaRPr lang="en-US" b="1" dirty="0"/>
          </a:p>
        </p:txBody>
      </p:sp>
      <p:sp>
        <p:nvSpPr>
          <p:cNvPr id="3" name="Content Placeholder 2"/>
          <p:cNvSpPr>
            <a:spLocks noGrp="1"/>
          </p:cNvSpPr>
          <p:nvPr>
            <p:ph idx="1"/>
          </p:nvPr>
        </p:nvSpPr>
        <p:spPr>
          <a:xfrm>
            <a:off x="457200" y="1600200"/>
            <a:ext cx="5635375" cy="4525963"/>
          </a:xfrm>
        </p:spPr>
        <p:txBody>
          <a:bodyPr/>
          <a:lstStyle/>
          <a:p>
            <a:r>
              <a:rPr lang="en-US" dirty="0" smtClean="0"/>
              <a:t>Create something you can use in class to help teach evolution.</a:t>
            </a:r>
            <a:endParaRPr lang="en-US" dirty="0"/>
          </a:p>
          <a:p>
            <a:r>
              <a:rPr lang="en-US" dirty="0"/>
              <a:t>Publish your resource! </a:t>
            </a:r>
          </a:p>
          <a:p>
            <a:pPr lvl="1">
              <a:spcBef>
                <a:spcPts val="0"/>
              </a:spcBef>
            </a:pPr>
            <a:r>
              <a:rPr lang="en-US" dirty="0" err="1"/>
              <a:t>Evo-Ed.org</a:t>
            </a:r>
            <a:endParaRPr lang="en-US" dirty="0"/>
          </a:p>
          <a:p>
            <a:pPr lvl="1">
              <a:spcBef>
                <a:spcPts val="0"/>
              </a:spcBef>
            </a:pPr>
            <a:r>
              <a:rPr lang="en-US" dirty="0"/>
              <a:t>Data Nuggets</a:t>
            </a:r>
          </a:p>
          <a:p>
            <a:pPr lvl="1">
              <a:spcBef>
                <a:spcPts val="0"/>
              </a:spcBef>
            </a:pPr>
            <a:r>
              <a:rPr lang="en-US" dirty="0" smtClean="0"/>
              <a:t>NCCSTS</a:t>
            </a:r>
          </a:p>
          <a:p>
            <a:endParaRPr lang="en-US" dirty="0" smtClean="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0152" y="4991398"/>
            <a:ext cx="2152575" cy="1777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splash_pag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8463" y="50267"/>
            <a:ext cx="3124541" cy="2608312"/>
          </a:xfrm>
          <a:prstGeom prst="rect">
            <a:avLst/>
          </a:prstGeom>
        </p:spPr>
      </p:pic>
      <p:pic>
        <p:nvPicPr>
          <p:cNvPr id="6" name="Picture 5"/>
          <p:cNvPicPr>
            <a:picLocks noChangeAspect="1"/>
          </p:cNvPicPr>
          <p:nvPr/>
        </p:nvPicPr>
        <p:blipFill>
          <a:blip r:embed="rId5"/>
          <a:stretch>
            <a:fillRect/>
          </a:stretch>
        </p:blipFill>
        <p:spPr>
          <a:xfrm>
            <a:off x="5917915" y="2546522"/>
            <a:ext cx="3155363" cy="4265244"/>
          </a:xfrm>
          <a:prstGeom prst="rect">
            <a:avLst/>
          </a:prstGeom>
        </p:spPr>
      </p:pic>
      <p:pic>
        <p:nvPicPr>
          <p:cNvPr id="7" name="Picture 6"/>
          <p:cNvPicPr>
            <a:picLocks noChangeAspect="1"/>
          </p:cNvPicPr>
          <p:nvPr/>
        </p:nvPicPr>
        <p:blipFill>
          <a:blip r:embed="rId6"/>
          <a:stretch>
            <a:fillRect/>
          </a:stretch>
        </p:blipFill>
        <p:spPr>
          <a:xfrm>
            <a:off x="530994" y="4997198"/>
            <a:ext cx="2563800" cy="1771629"/>
          </a:xfrm>
          <a:prstGeom prst="rect">
            <a:avLst/>
          </a:prstGeom>
        </p:spPr>
      </p:pic>
      <p:pic>
        <p:nvPicPr>
          <p:cNvPr id="8" name="Picture 7" descr="class.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4954" y="3604901"/>
            <a:ext cx="5392836" cy="2013130"/>
          </a:xfrm>
          <a:prstGeom prst="rect">
            <a:avLst/>
          </a:prstGeom>
        </p:spPr>
      </p:pic>
      <p:sp>
        <p:nvSpPr>
          <p:cNvPr id="9" name="Rectangle 8"/>
          <p:cNvSpPr/>
          <p:nvPr/>
        </p:nvSpPr>
        <p:spPr>
          <a:xfrm>
            <a:off x="6927240" y="5076745"/>
            <a:ext cx="1069521" cy="215444"/>
          </a:xfrm>
          <a:prstGeom prst="rect">
            <a:avLst/>
          </a:prstGeom>
          <a:noFill/>
          <a:ln>
            <a:noFill/>
          </a:ln>
        </p:spPr>
        <p:txBody>
          <a:bodyPr wrap="square" lIns="91440" tIns="45720" rIns="91440" bIns="45720">
            <a:spAutoFit/>
          </a:bodyPr>
          <a:lstStyle/>
          <a:p>
            <a:pPr algn="ctr"/>
            <a:r>
              <a:rPr lang="en-US" sz="800" b="0" u="sng" cap="none" spc="0" dirty="0" smtClean="0">
                <a:ln w="0"/>
                <a:solidFill>
                  <a:schemeClr val="tx1">
                    <a:lumMod val="50000"/>
                    <a:lumOff val="50000"/>
                  </a:schemeClr>
                </a:solidFill>
                <a:effectLst>
                  <a:outerShdw blurRad="38100" dist="19050" dir="2700000" algn="tl" rotWithShape="0">
                    <a:schemeClr val="bg1">
                      <a:lumMod val="65000"/>
                      <a:alpha val="40000"/>
                    </a:schemeClr>
                  </a:outerShdw>
                </a:effectLst>
              </a:rPr>
              <a:t>C</a:t>
            </a:r>
            <a:r>
              <a:rPr lang="en-US" sz="600" b="0" u="sng" cap="none" spc="0" dirty="0" smtClean="0">
                <a:ln w="0"/>
                <a:solidFill>
                  <a:schemeClr val="tx1">
                    <a:lumMod val="50000"/>
                    <a:lumOff val="50000"/>
                  </a:schemeClr>
                </a:solidFill>
                <a:effectLst>
                  <a:outerShdw blurRad="38100" dist="19050" dir="2700000" algn="tl" rotWithShape="0">
                    <a:schemeClr val="bg1">
                      <a:lumMod val="65000"/>
                      <a:alpha val="40000"/>
                    </a:schemeClr>
                  </a:outerShdw>
                </a:effectLst>
              </a:rPr>
              <a:t>lassroom </a:t>
            </a:r>
            <a:r>
              <a:rPr lang="en-US" sz="800" b="0" u="sng" cap="none" spc="0" dirty="0" smtClean="0">
                <a:ln w="0"/>
                <a:solidFill>
                  <a:schemeClr val="tx1">
                    <a:lumMod val="50000"/>
                    <a:lumOff val="50000"/>
                  </a:schemeClr>
                </a:solidFill>
                <a:effectLst>
                  <a:outerShdw blurRad="38100" dist="19050" dir="2700000" algn="tl" rotWithShape="0">
                    <a:schemeClr val="bg1">
                      <a:lumMod val="65000"/>
                      <a:alpha val="40000"/>
                    </a:schemeClr>
                  </a:outerShdw>
                </a:effectLst>
              </a:rPr>
              <a:t>A</a:t>
            </a:r>
            <a:r>
              <a:rPr lang="en-US" sz="600" b="0" u="sng" cap="none" spc="0" dirty="0" smtClean="0">
                <a:ln w="0"/>
                <a:solidFill>
                  <a:schemeClr val="tx1">
                    <a:lumMod val="50000"/>
                    <a:lumOff val="50000"/>
                  </a:schemeClr>
                </a:solidFill>
                <a:effectLst>
                  <a:outerShdw blurRad="38100" dist="19050" dir="2700000" algn="tl" rotWithShape="0">
                    <a:schemeClr val="bg1">
                      <a:lumMod val="65000"/>
                      <a:alpha val="40000"/>
                    </a:schemeClr>
                  </a:outerShdw>
                </a:effectLst>
              </a:rPr>
              <a:t>ctivity</a:t>
            </a:r>
            <a:endParaRPr lang="en-US" sz="600" b="0" u="sng" cap="none" spc="0" dirty="0">
              <a:ln w="0"/>
              <a:solidFill>
                <a:schemeClr val="tx1">
                  <a:lumMod val="50000"/>
                  <a:lumOff val="50000"/>
                </a:schemeClr>
              </a:solidFill>
              <a:effectLst>
                <a:outerShdw blurRad="38100" dist="19050" dir="2700000" algn="tl" rotWithShape="0">
                  <a:schemeClr val="bg1">
                    <a:lumMod val="65000"/>
                    <a:alpha val="40000"/>
                  </a:schemeClr>
                </a:outerShdw>
              </a:effectLst>
            </a:endParaRPr>
          </a:p>
        </p:txBody>
      </p:sp>
      <p:sp>
        <p:nvSpPr>
          <p:cNvPr id="10" name="5-Point Star 9"/>
          <p:cNvSpPr/>
          <p:nvPr/>
        </p:nvSpPr>
        <p:spPr>
          <a:xfrm>
            <a:off x="6970557" y="5126464"/>
            <a:ext cx="128632" cy="112679"/>
          </a:xfrm>
          <a:prstGeom prst="star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flipH="1">
            <a:off x="7829550" y="3514292"/>
            <a:ext cx="714375" cy="314325"/>
          </a:xfrm>
          <a:prstGeom prst="rightArrow">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flipH="1">
            <a:off x="7829550" y="5034337"/>
            <a:ext cx="714375" cy="314325"/>
          </a:xfrm>
          <a:prstGeom prst="rightArrow">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flipH="1">
            <a:off x="7829550" y="6525677"/>
            <a:ext cx="714375" cy="314325"/>
          </a:xfrm>
          <a:prstGeom prst="rightArrow">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17270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1+#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67000"/>
            <a:ext cx="8229600" cy="1295399"/>
          </a:xfrm>
        </p:spPr>
        <p:txBody>
          <a:bodyPr>
            <a:normAutofit/>
          </a:bodyPr>
          <a:lstStyle/>
          <a:p>
            <a:pPr marL="0" indent="0" algn="ctr">
              <a:buNone/>
            </a:pPr>
            <a:r>
              <a:rPr lang="en-US" sz="4000" dirty="0" smtClean="0"/>
              <a:t>EVOLUTION</a:t>
            </a:r>
            <a:r>
              <a:rPr lang="en-US" sz="4000" dirty="0" smtClean="0">
                <a:solidFill>
                  <a:schemeClr val="bg1"/>
                </a:solidFill>
              </a:rPr>
              <a:t>  =  NATURAL SELECTION</a:t>
            </a:r>
            <a:endParaRPr lang="en-US" sz="4000" dirty="0">
              <a:solidFill>
                <a:schemeClr val="bg1"/>
              </a:solidFill>
            </a:endParaRPr>
          </a:p>
        </p:txBody>
      </p:sp>
    </p:spTree>
    <p:extLst>
      <p:ext uri="{BB962C8B-B14F-4D97-AF65-F5344CB8AC3E}">
        <p14:creationId xmlns:p14="http://schemas.microsoft.com/office/powerpoint/2010/main" val="422206899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81263" cy="1143000"/>
          </a:xfrm>
        </p:spPr>
        <p:txBody>
          <a:bodyPr>
            <a:normAutofit fontScale="90000"/>
          </a:bodyPr>
          <a:lstStyle/>
          <a:p>
            <a:r>
              <a:rPr lang="en-US" b="1" dirty="0" smtClean="0"/>
              <a:t>Become an Education Resource Developer</a:t>
            </a:r>
            <a:endParaRPr lang="en-US" b="1" dirty="0"/>
          </a:p>
        </p:txBody>
      </p:sp>
      <p:sp>
        <p:nvSpPr>
          <p:cNvPr id="3" name="Content Placeholder 2"/>
          <p:cNvSpPr>
            <a:spLocks noGrp="1"/>
          </p:cNvSpPr>
          <p:nvPr>
            <p:ph idx="1"/>
          </p:nvPr>
        </p:nvSpPr>
        <p:spPr>
          <a:xfrm>
            <a:off x="457200" y="1600200"/>
            <a:ext cx="5635375" cy="4525963"/>
          </a:xfrm>
        </p:spPr>
        <p:txBody>
          <a:bodyPr/>
          <a:lstStyle/>
          <a:p>
            <a:r>
              <a:rPr lang="en-US" dirty="0" smtClean="0"/>
              <a:t>K-12 Opportunity</a:t>
            </a:r>
            <a:endParaRPr lang="en-US" dirty="0"/>
          </a:p>
          <a:p>
            <a:r>
              <a:rPr lang="en-US" dirty="0" err="1"/>
              <a:t>ConnectedBio</a:t>
            </a:r>
            <a:r>
              <a:rPr lang="en-US" dirty="0"/>
              <a:t> – collaborative effort between MSU and the Concord Consortium </a:t>
            </a:r>
            <a:r>
              <a:rPr lang="en-US" sz="2000" dirty="0"/>
              <a:t>(NSF DRK-12</a:t>
            </a:r>
            <a:r>
              <a:rPr lang="en-US" sz="2000" dirty="0" smtClean="0"/>
              <a:t>)</a:t>
            </a:r>
            <a:endParaRPr lang="en-US" sz="2000" dirty="0"/>
          </a:p>
        </p:txBody>
      </p:sp>
      <p:pic>
        <p:nvPicPr>
          <p:cNvPr id="5" name="Picture 4" descr="splash_pag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8463" y="50267"/>
            <a:ext cx="3124541" cy="2608312"/>
          </a:xfrm>
          <a:prstGeom prst="rect">
            <a:avLst/>
          </a:prstGeom>
        </p:spPr>
      </p:pic>
      <p:pic>
        <p:nvPicPr>
          <p:cNvPr id="6" name="Picture 5"/>
          <p:cNvPicPr>
            <a:picLocks noChangeAspect="1"/>
          </p:cNvPicPr>
          <p:nvPr/>
        </p:nvPicPr>
        <p:blipFill>
          <a:blip r:embed="rId4"/>
          <a:stretch>
            <a:fillRect/>
          </a:stretch>
        </p:blipFill>
        <p:spPr>
          <a:xfrm>
            <a:off x="5917915" y="2546522"/>
            <a:ext cx="3155363" cy="4265244"/>
          </a:xfrm>
          <a:prstGeom prst="rect">
            <a:avLst/>
          </a:prstGeom>
        </p:spPr>
      </p:pic>
      <p:sp>
        <p:nvSpPr>
          <p:cNvPr id="9" name="Rectangle 8"/>
          <p:cNvSpPr/>
          <p:nvPr/>
        </p:nvSpPr>
        <p:spPr>
          <a:xfrm>
            <a:off x="6927240" y="5076745"/>
            <a:ext cx="1069521" cy="215444"/>
          </a:xfrm>
          <a:prstGeom prst="rect">
            <a:avLst/>
          </a:prstGeom>
          <a:noFill/>
          <a:ln>
            <a:noFill/>
          </a:ln>
        </p:spPr>
        <p:txBody>
          <a:bodyPr wrap="square" lIns="91440" tIns="45720" rIns="91440" bIns="45720">
            <a:spAutoFit/>
          </a:bodyPr>
          <a:lstStyle/>
          <a:p>
            <a:pPr algn="ctr"/>
            <a:r>
              <a:rPr lang="en-US" sz="800" b="0" u="sng" cap="none" spc="0" dirty="0" smtClean="0">
                <a:ln w="0"/>
                <a:solidFill>
                  <a:schemeClr val="tx1">
                    <a:lumMod val="50000"/>
                    <a:lumOff val="50000"/>
                  </a:schemeClr>
                </a:solidFill>
                <a:effectLst>
                  <a:outerShdw blurRad="38100" dist="19050" dir="2700000" algn="tl" rotWithShape="0">
                    <a:schemeClr val="bg1">
                      <a:lumMod val="65000"/>
                      <a:alpha val="40000"/>
                    </a:schemeClr>
                  </a:outerShdw>
                </a:effectLst>
              </a:rPr>
              <a:t>C</a:t>
            </a:r>
            <a:r>
              <a:rPr lang="en-US" sz="600" b="0" u="sng" cap="none" spc="0" dirty="0" smtClean="0">
                <a:ln w="0"/>
                <a:solidFill>
                  <a:schemeClr val="tx1">
                    <a:lumMod val="50000"/>
                    <a:lumOff val="50000"/>
                  </a:schemeClr>
                </a:solidFill>
                <a:effectLst>
                  <a:outerShdw blurRad="38100" dist="19050" dir="2700000" algn="tl" rotWithShape="0">
                    <a:schemeClr val="bg1">
                      <a:lumMod val="65000"/>
                      <a:alpha val="40000"/>
                    </a:schemeClr>
                  </a:outerShdw>
                </a:effectLst>
              </a:rPr>
              <a:t>lassroom </a:t>
            </a:r>
            <a:r>
              <a:rPr lang="en-US" sz="800" b="0" u="sng" cap="none" spc="0" dirty="0" smtClean="0">
                <a:ln w="0"/>
                <a:solidFill>
                  <a:schemeClr val="tx1">
                    <a:lumMod val="50000"/>
                    <a:lumOff val="50000"/>
                  </a:schemeClr>
                </a:solidFill>
                <a:effectLst>
                  <a:outerShdw blurRad="38100" dist="19050" dir="2700000" algn="tl" rotWithShape="0">
                    <a:schemeClr val="bg1">
                      <a:lumMod val="65000"/>
                      <a:alpha val="40000"/>
                    </a:schemeClr>
                  </a:outerShdw>
                </a:effectLst>
              </a:rPr>
              <a:t>A</a:t>
            </a:r>
            <a:r>
              <a:rPr lang="en-US" sz="600" b="0" u="sng" cap="none" spc="0" dirty="0" smtClean="0">
                <a:ln w="0"/>
                <a:solidFill>
                  <a:schemeClr val="tx1">
                    <a:lumMod val="50000"/>
                    <a:lumOff val="50000"/>
                  </a:schemeClr>
                </a:solidFill>
                <a:effectLst>
                  <a:outerShdw blurRad="38100" dist="19050" dir="2700000" algn="tl" rotWithShape="0">
                    <a:schemeClr val="bg1">
                      <a:lumMod val="65000"/>
                      <a:alpha val="40000"/>
                    </a:schemeClr>
                  </a:outerShdw>
                </a:effectLst>
              </a:rPr>
              <a:t>ctivity</a:t>
            </a:r>
            <a:endParaRPr lang="en-US" sz="600" b="0" u="sng" cap="none" spc="0" dirty="0">
              <a:ln w="0"/>
              <a:solidFill>
                <a:schemeClr val="tx1">
                  <a:lumMod val="50000"/>
                  <a:lumOff val="50000"/>
                </a:schemeClr>
              </a:solidFill>
              <a:effectLst>
                <a:outerShdw blurRad="38100" dist="19050" dir="2700000" algn="tl" rotWithShape="0">
                  <a:schemeClr val="bg1">
                    <a:lumMod val="65000"/>
                    <a:alpha val="40000"/>
                  </a:schemeClr>
                </a:outerShdw>
              </a:effectLst>
            </a:endParaRPr>
          </a:p>
        </p:txBody>
      </p:sp>
      <p:sp>
        <p:nvSpPr>
          <p:cNvPr id="10" name="5-Point Star 9"/>
          <p:cNvSpPr/>
          <p:nvPr/>
        </p:nvSpPr>
        <p:spPr>
          <a:xfrm>
            <a:off x="6970557" y="5126464"/>
            <a:ext cx="128632" cy="112679"/>
          </a:xfrm>
          <a:prstGeom prst="star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creenshot 2017-07-23 13.51.04.png"/>
          <p:cNvPicPr>
            <a:picLocks noChangeAspect="1"/>
          </p:cNvPicPr>
          <p:nvPr/>
        </p:nvPicPr>
        <p:blipFill rotWithShape="1">
          <a:blip r:embed="rId5">
            <a:extLst>
              <a:ext uri="{28A0092B-C50C-407E-A947-70E740481C1C}">
                <a14:useLocalDpi xmlns:a14="http://schemas.microsoft.com/office/drawing/2010/main" val="0"/>
              </a:ext>
            </a:extLst>
          </a:blip>
          <a:srcRect l="13889" t="14805" r="10694"/>
          <a:stretch/>
        </p:blipFill>
        <p:spPr>
          <a:xfrm>
            <a:off x="1169583" y="3752460"/>
            <a:ext cx="4211380" cy="2973366"/>
          </a:xfrm>
          <a:prstGeom prst="rect">
            <a:avLst/>
          </a:prstGeom>
        </p:spPr>
      </p:pic>
    </p:spTree>
    <p:extLst>
      <p:ext uri="{BB962C8B-B14F-4D97-AF65-F5344CB8AC3E}">
        <p14:creationId xmlns:p14="http://schemas.microsoft.com/office/powerpoint/2010/main" val="1982480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Next Steps</a:t>
            </a:r>
            <a:endParaRPr lang="en-US" b="1" dirty="0"/>
          </a:p>
        </p:txBody>
      </p:sp>
      <p:sp>
        <p:nvSpPr>
          <p:cNvPr id="3" name="Content Placeholder 2"/>
          <p:cNvSpPr>
            <a:spLocks noGrp="1"/>
          </p:cNvSpPr>
          <p:nvPr>
            <p:ph idx="1"/>
          </p:nvPr>
        </p:nvSpPr>
        <p:spPr/>
        <p:txBody>
          <a:bodyPr/>
          <a:lstStyle/>
          <a:p>
            <a:r>
              <a:rPr lang="en-US" dirty="0"/>
              <a:t>What do you see yourself developing?</a:t>
            </a:r>
          </a:p>
        </p:txBody>
      </p:sp>
      <p:pic>
        <p:nvPicPr>
          <p:cNvPr id="4" name="Picture 3" descr="CBITS_20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2590800"/>
            <a:ext cx="5283200" cy="3962400"/>
          </a:xfrm>
          <a:prstGeom prst="rect">
            <a:avLst/>
          </a:prstGeom>
        </p:spPr>
      </p:pic>
    </p:spTree>
    <p:extLst>
      <p:ext uri="{BB962C8B-B14F-4D97-AF65-F5344CB8AC3E}">
        <p14:creationId xmlns:p14="http://schemas.microsoft.com/office/powerpoint/2010/main" val="19689085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29304</TotalTime>
  <Words>2731</Words>
  <Application>Microsoft Macintosh PowerPoint</Application>
  <PresentationFormat>Overhead</PresentationFormat>
  <Paragraphs>483</Paragraphs>
  <Slides>91</Slides>
  <Notes>30</Notes>
  <HiddenSlides>0</HiddenSlides>
  <MMClips>0</MMClips>
  <ScaleCrop>false</ScaleCrop>
  <HeadingPairs>
    <vt:vector size="4" baseType="variant">
      <vt:variant>
        <vt:lpstr>Theme</vt:lpstr>
      </vt:variant>
      <vt:variant>
        <vt:i4>1</vt:i4>
      </vt:variant>
      <vt:variant>
        <vt:lpstr>Slide Titles</vt:lpstr>
      </vt:variant>
      <vt:variant>
        <vt:i4>91</vt:i4>
      </vt:variant>
    </vt:vector>
  </HeadingPairs>
  <TitlesOfParts>
    <vt:vector size="92" baseType="lpstr">
      <vt:lpstr>Custom Design</vt:lpstr>
      <vt:lpstr>Evo-ED Cases - A Case-based  Integrative Approach to Teaching Evolution</vt:lpstr>
      <vt:lpstr>Introductions</vt:lpstr>
      <vt:lpstr>Outcomes for Today’s Session </vt:lpstr>
      <vt:lpstr>Outline of Today’s Session </vt:lpstr>
      <vt:lpstr>Outline of Today’s Session </vt:lpstr>
      <vt:lpstr>Outline of Today’s Session </vt:lpstr>
      <vt:lpstr>How do you teach evolution?</vt:lpstr>
      <vt:lpstr>PowerPoint Presentation</vt:lpstr>
      <vt:lpstr>PowerPoint Presentation</vt:lpstr>
      <vt:lpstr>PowerPoint Presentation</vt:lpstr>
      <vt:lpstr>PowerPoint Presentation</vt:lpstr>
      <vt:lpstr>PowerPoint Presentation</vt:lpstr>
      <vt:lpstr>PowerPoint Presentation</vt:lpstr>
      <vt:lpstr>The Two-Track Problem</vt:lpstr>
      <vt:lpstr>Trait Evolution</vt:lpstr>
      <vt:lpstr>Trait Evolution</vt:lpstr>
      <vt:lpstr>What is a protein?</vt:lpstr>
      <vt:lpstr>What is a protein?</vt:lpstr>
      <vt:lpstr>What is a protein?</vt:lpstr>
      <vt:lpstr>Trait Evolution</vt:lpstr>
      <vt:lpstr>Outline of Today’s Session </vt:lpstr>
      <vt:lpstr>PowerPoint Presentation</vt:lpstr>
      <vt:lpstr>PowerPoint Presentation</vt:lpstr>
      <vt:lpstr>PowerPoint Presentation</vt:lpstr>
      <vt:lpstr>What is a CASE?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NCCSTS – Case Study </vt:lpstr>
      <vt:lpstr>Question Guide</vt:lpstr>
      <vt:lpstr>Outline of Today’s Session </vt:lpstr>
      <vt:lpstr>Outline of Today’s Session </vt:lpstr>
      <vt:lpstr>PowerPoint Presentation</vt:lpstr>
      <vt:lpstr>Worksheet = “Process Figure”</vt:lpstr>
      <vt:lpstr>What phenomena?</vt:lpstr>
      <vt:lpstr>“Three dimensional” learning</vt:lpstr>
      <vt:lpstr>PowerPoint Presentation</vt:lpstr>
      <vt:lpstr>“Three dimensional” learning</vt:lpstr>
      <vt:lpstr>“Process Figure”</vt:lpstr>
      <vt:lpstr>“Process Figure”</vt:lpstr>
      <vt:lpstr>“Process Figure”</vt:lpstr>
      <vt:lpstr>Example:  Process Figure for Beach Mice</vt:lpstr>
      <vt:lpstr>Example:  Process Figure for Beach Mice</vt:lpstr>
      <vt:lpstr>Example:  Process Figure for Beach Mice</vt:lpstr>
      <vt:lpstr>Example:  Process Figure for Beach Mice</vt:lpstr>
      <vt:lpstr>Example:  Process Figure for Beach Mice</vt:lpstr>
      <vt:lpstr>Example:  Process Figure for Beach Mice</vt:lpstr>
      <vt:lpstr>Blank Process Figure Worksheet</vt:lpstr>
      <vt:lpstr>PowerPoint Presentation</vt:lpstr>
      <vt:lpstr>PowerPoint Presentation</vt:lpstr>
      <vt:lpstr>Outline of Today’s Session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Beach Mice Data Nugget</vt:lpstr>
      <vt:lpstr>PowerPoint Presentation</vt:lpstr>
      <vt:lpstr>PowerPoint Presentation</vt:lpstr>
      <vt:lpstr>PowerPoint Presentation</vt:lpstr>
      <vt:lpstr>PowerPoint Presentation</vt:lpstr>
      <vt:lpstr>PowerPoint Presentation</vt:lpstr>
      <vt:lpstr>PowerPoint Presentation</vt:lpstr>
      <vt:lpstr>Summary of Potential Projects</vt:lpstr>
      <vt:lpstr>Become an Education Resource Developer</vt:lpstr>
      <vt:lpstr>Become an Education Resource Developer</vt:lpstr>
      <vt:lpstr>Next Steps</vt:lpstr>
    </vt:vector>
  </TitlesOfParts>
  <Company>Pearson Education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BIOLOGY 2002</dc:title>
  <dc:creator>Jennie Burger</dc:creator>
  <cp:lastModifiedBy>Alexa Warwick</cp:lastModifiedBy>
  <cp:revision>1914</cp:revision>
  <cp:lastPrinted>2017-07-23T17:23:47Z</cp:lastPrinted>
  <dcterms:created xsi:type="dcterms:W3CDTF">2012-07-07T13:18:50Z</dcterms:created>
  <dcterms:modified xsi:type="dcterms:W3CDTF">2017-07-28T19:11:28Z</dcterms:modified>
</cp:coreProperties>
</file>