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7" r:id="rId1"/>
  </p:sldMasterIdLst>
  <p:notesMasterIdLst>
    <p:notesMasterId r:id="rId44"/>
  </p:notesMasterIdLst>
  <p:sldIdLst>
    <p:sldId id="256" r:id="rId2"/>
    <p:sldId id="258" r:id="rId3"/>
    <p:sldId id="259" r:id="rId4"/>
    <p:sldId id="264" r:id="rId5"/>
    <p:sldId id="265" r:id="rId6"/>
    <p:sldId id="266" r:id="rId7"/>
    <p:sldId id="270" r:id="rId8"/>
    <p:sldId id="271" r:id="rId9"/>
    <p:sldId id="272" r:id="rId10"/>
    <p:sldId id="273" r:id="rId11"/>
    <p:sldId id="274" r:id="rId12"/>
    <p:sldId id="297" r:id="rId13"/>
    <p:sldId id="294" r:id="rId14"/>
    <p:sldId id="293" r:id="rId15"/>
    <p:sldId id="312" r:id="rId16"/>
    <p:sldId id="302" r:id="rId17"/>
    <p:sldId id="307" r:id="rId18"/>
    <p:sldId id="308" r:id="rId19"/>
    <p:sldId id="276" r:id="rId20"/>
    <p:sldId id="298" r:id="rId21"/>
    <p:sldId id="267" r:id="rId22"/>
    <p:sldId id="299" r:id="rId23"/>
    <p:sldId id="300" r:id="rId24"/>
    <p:sldId id="301" r:id="rId25"/>
    <p:sldId id="277" r:id="rId26"/>
    <p:sldId id="284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63" r:id="rId36"/>
    <p:sldId id="309" r:id="rId37"/>
    <p:sldId id="262" r:id="rId38"/>
    <p:sldId id="269" r:id="rId39"/>
    <p:sldId id="291" r:id="rId40"/>
    <p:sldId id="292" r:id="rId41"/>
    <p:sldId id="314" r:id="rId42"/>
    <p:sldId id="29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0"/>
    <p:restoredTop sz="72182"/>
  </p:normalViewPr>
  <p:slideViewPr>
    <p:cSldViewPr snapToGrid="0" snapToObjects="1">
      <p:cViewPr>
        <p:scale>
          <a:sx n="69" d="100"/>
          <a:sy n="69" d="100"/>
        </p:scale>
        <p:origin x="816" y="144"/>
      </p:cViewPr>
      <p:guideLst/>
    </p:cSldViewPr>
  </p:slideViewPr>
  <p:outlineViewPr>
    <p:cViewPr>
      <p:scale>
        <a:sx n="33" d="100"/>
        <a:sy n="33" d="100"/>
      </p:scale>
      <p:origin x="0" y="-365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FD4E-AEEE-EF4F-87F5-60BC3E0002FC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FE5A-C5E8-2143-9015-65E3EA1D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6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7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had an extra slide for this one </a:t>
            </a:r>
            <a:r>
              <a:rPr lang="en-US" dirty="0" smtClean="0"/>
              <a:t>in case </a:t>
            </a:r>
            <a:r>
              <a:rPr lang="en-US" dirty="0" smtClean="0"/>
              <a:t>this hyperlink</a:t>
            </a:r>
            <a:r>
              <a:rPr lang="en-US" baseline="0" dirty="0" smtClean="0"/>
              <a:t> </a:t>
            </a:r>
            <a:r>
              <a:rPr lang="en-US" baseline="0" dirty="0" smtClean="0"/>
              <a:t>didn’t </a:t>
            </a:r>
            <a:r>
              <a:rPr lang="en-US" baseline="0" dirty="0" smtClean="0"/>
              <a:t>work or if we didn’t have internet.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had a movie of this </a:t>
            </a:r>
            <a:r>
              <a:rPr lang="en-US" dirty="0" err="1" smtClean="0"/>
              <a:t>netlogo</a:t>
            </a:r>
            <a:r>
              <a:rPr lang="en-US" dirty="0" smtClean="0"/>
              <a:t> model in another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3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1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9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37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0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only movie I kept in this version.  I talked about how</a:t>
            </a:r>
            <a:r>
              <a:rPr lang="en-US" baseline="0" dirty="0" smtClean="0"/>
              <a:t> Glenn’s model works for two different population sizes.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01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36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5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32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35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6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7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think of a pathway 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own?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50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8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551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1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5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had a video of this in </a:t>
            </a:r>
            <a:r>
              <a:rPr lang="en-US" dirty="0" smtClean="0"/>
              <a:t>case </a:t>
            </a:r>
            <a:r>
              <a:rPr lang="en-US" dirty="0" err="1" smtClean="0"/>
              <a:t>Netlogo</a:t>
            </a:r>
            <a:r>
              <a:rPr lang="en-US" smtClean="0"/>
              <a:t> </a:t>
            </a:r>
            <a:r>
              <a:rPr lang="en-US" baseline="0" smtClean="0"/>
              <a:t>didn’t </a:t>
            </a:r>
            <a:r>
              <a:rPr lang="en-US" baseline="0" dirty="0" smtClean="0"/>
              <a:t>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23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5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Shameless</a:t>
            </a:r>
            <a:r>
              <a:rPr lang="en-US" baseline="0" dirty="0" smtClean="0"/>
              <a:t> plug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Book chapters and online 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801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4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72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3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3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3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3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FE5A-C5E8-2143-9015-65E3EA1D5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8B9EBBA-996F-894A-B54A-D6246ED52CEA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D62726E-379B-B349-9EED-81ED093FA806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FA1846-DA80-1C48-A609-854EA85C59AD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2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youtu.be/gEwzDydciWc" TargetMode="External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file:////Applications/NetLogo%205.3/NetLogo%205.3.app" TargetMode="External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hyperlink" Target="file:////Applications/GeoGebra%205.app" TargetMode="External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9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/Applications/NetLogo%205.3/NetLogo%205.3.app" TargetMode="External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ilsback-grimm-abm-book.com/" TargetMode="External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beshub.org/IONTW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2165" TargetMode="External"/><Relationship Id="rId4" Type="http://schemas.openxmlformats.org/officeDocument/2006/relationships/hyperlink" Target="https://qubeshub.org/groups/nimbios_wg_teachingquantbio/File:/uploads/LOGROWTH_HC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qubeshub.org/primus-ruleoffiv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5917"/>
            <a:ext cx="9448800" cy="1825096"/>
          </a:xfrm>
        </p:spPr>
        <p:txBody>
          <a:bodyPr>
            <a:noAutofit/>
          </a:bodyPr>
          <a:lstStyle/>
          <a:p>
            <a:r>
              <a:rPr lang="en-US" sz="4800" b="1" dirty="0"/>
              <a:t>Inviting Students to Engage in the Modeling Process Through a New Framework for Models and </a:t>
            </a:r>
            <a:r>
              <a:rPr lang="en-US" sz="4800" b="1" dirty="0" smtClean="0"/>
              <a:t>Modeling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4713"/>
            <a:ext cx="94488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Hannah Callender Highlander</a:t>
            </a:r>
          </a:p>
          <a:p>
            <a:r>
              <a:rPr lang="en-US" dirty="0" smtClean="0"/>
              <a:t>University of Portland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78109" y="224134"/>
            <a:ext cx="4820550" cy="1147466"/>
            <a:chOff x="5078109" y="224134"/>
            <a:chExt cx="4820550" cy="1147466"/>
          </a:xfrm>
        </p:grpSpPr>
        <p:sp>
          <p:nvSpPr>
            <p:cNvPr id="4" name="Rectangle 3"/>
            <p:cNvSpPr/>
            <p:nvPr/>
          </p:nvSpPr>
          <p:spPr>
            <a:xfrm rot="21065685">
              <a:off x="5078109" y="224134"/>
              <a:ext cx="48205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Bradley Hand" charset="0"/>
                  <a:ea typeface="Bradley Hand" charset="0"/>
                  <a:cs typeface="Bradley Hand" charset="0"/>
                </a:rPr>
                <a:t>a</a:t>
              </a:r>
              <a:r>
                <a:rPr lang="en-US" sz="5400" b="1" cap="none" spc="0" dirty="0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Bradley Hand" charset="0"/>
                  <a:ea typeface="Bradley Hand" charset="0"/>
                  <a:cs typeface="Bradley Hand" charset="0"/>
                </a:rPr>
                <a:t>nd researchers</a:t>
              </a:r>
              <a:endPara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radley Hand" charset="0"/>
                <a:ea typeface="Bradley Hand" charset="0"/>
                <a:cs typeface="Bradley Hand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961909" y="1018257"/>
              <a:ext cx="166255" cy="353343"/>
            </a:xfrm>
            <a:custGeom>
              <a:avLst/>
              <a:gdLst>
                <a:gd name="connsiteX0" fmla="*/ 0 w 166255"/>
                <a:gd name="connsiteY0" fmla="*/ 332561 h 353343"/>
                <a:gd name="connsiteX1" fmla="*/ 62346 w 166255"/>
                <a:gd name="connsiteY1" fmla="*/ 52 h 353343"/>
                <a:gd name="connsiteX2" fmla="*/ 166255 w 166255"/>
                <a:gd name="connsiteY2" fmla="*/ 353343 h 35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55" h="353343">
                  <a:moveTo>
                    <a:pt x="0" y="332561"/>
                  </a:moveTo>
                  <a:cubicBezTo>
                    <a:pt x="17318" y="164574"/>
                    <a:pt x="34637" y="-3412"/>
                    <a:pt x="62346" y="52"/>
                  </a:cubicBezTo>
                  <a:cubicBezTo>
                    <a:pt x="90055" y="3516"/>
                    <a:pt x="166255" y="353343"/>
                    <a:pt x="166255" y="353343"/>
                  </a:cubicBez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0671" y="5634478"/>
            <a:ext cx="7886700" cy="1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5559" r="6048" b="15858"/>
          <a:stretch/>
        </p:blipFill>
        <p:spPr>
          <a:xfrm>
            <a:off x="0" y="5954520"/>
            <a:ext cx="2865706" cy="879884"/>
          </a:xfrm>
          <a:prstGeom prst="rect">
            <a:avLst/>
          </a:prstGeom>
          <a:solidFill>
            <a:schemeClr val="accent3">
              <a:lumMod val="40000"/>
              <a:lumOff val="60000"/>
              <a:alpha val="28000"/>
            </a:schemeClr>
          </a:solidFill>
          <a:effectLst/>
        </p:spPr>
      </p:pic>
    </p:spTree>
    <p:extLst>
      <p:ext uri="{BB962C8B-B14F-4D97-AF65-F5344CB8AC3E}">
        <p14:creationId xmlns:p14="http://schemas.microsoft.com/office/powerpoint/2010/main" val="151923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Graph</a:t>
            </a:r>
            <a:r>
              <a:rPr lang="en-US" dirty="0" smtClean="0"/>
              <a:t>: relative </a:t>
            </a:r>
            <a:r>
              <a:rPr lang="en-US" dirty="0"/>
              <a:t>growth rate versus </a:t>
            </a:r>
            <a:r>
              <a:rPr lang="en-US" dirty="0" smtClean="0"/>
              <a:t>population</a:t>
            </a:r>
            <a:endParaRPr lang="en-US" dirty="0"/>
          </a:p>
          <a:p>
            <a:r>
              <a:rPr lang="en-US" b="1" dirty="0" smtClean="0"/>
              <a:t>Schematic</a:t>
            </a:r>
            <a:r>
              <a:rPr lang="en-US" dirty="0" smtClean="0"/>
              <a:t>: SIR epidemic </a:t>
            </a:r>
            <a:r>
              <a:rPr lang="en-US" dirty="0"/>
              <a:t>model; stock-and-flow </a:t>
            </a:r>
            <a:r>
              <a:rPr lang="en-US" dirty="0" smtClean="0"/>
              <a:t>diagrams</a:t>
            </a:r>
            <a:endParaRPr lang="en-US" dirty="0"/>
          </a:p>
          <a:p>
            <a:r>
              <a:rPr lang="en-US" b="1" dirty="0" smtClean="0"/>
              <a:t>Data visualizations</a:t>
            </a:r>
            <a:r>
              <a:rPr lang="en-US" dirty="0" smtClean="0"/>
              <a:t>: </a:t>
            </a:r>
            <a:r>
              <a:rPr lang="en-US" dirty="0"/>
              <a:t>histograms, scatter plots, infographics, etc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Data 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5 L -0.07721 -0.15301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Animations &amp; simulations</a:t>
            </a:r>
            <a:r>
              <a:rPr lang="en-US" dirty="0" smtClean="0"/>
              <a:t>: A </a:t>
            </a:r>
            <a:r>
              <a:rPr lang="en-US" dirty="0"/>
              <a:t>video of bacterial growth; beanbag </a:t>
            </a:r>
            <a:r>
              <a:rPr lang="en-US" dirty="0" smtClean="0"/>
              <a:t>biology; </a:t>
            </a:r>
            <a:r>
              <a:rPr lang="en-US" dirty="0"/>
              <a:t>virtual laboratories (</a:t>
            </a:r>
            <a:r>
              <a:rPr lang="en-US" dirty="0" err="1"/>
              <a:t>e.g</a:t>
            </a:r>
            <a:r>
              <a:rPr lang="en-US" dirty="0"/>
              <a:t>, </a:t>
            </a:r>
            <a:r>
              <a:rPr lang="en-US" dirty="0" err="1" smtClean="0"/>
              <a:t>SimBio</a:t>
            </a:r>
            <a:r>
              <a:rPr lang="en-US" dirty="0" smtClean="0"/>
              <a:t>, the </a:t>
            </a:r>
            <a:r>
              <a:rPr lang="en-US" dirty="0"/>
              <a:t>BUGBOX-predator virtual </a:t>
            </a:r>
            <a:r>
              <a:rPr lang="en-US" dirty="0" smtClean="0"/>
              <a:t>laboratory)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31" y="3501484"/>
            <a:ext cx="5349145" cy="331861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00026 0.16852 " pathEditMode="relative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Animations &amp; simulations</a:t>
            </a:r>
            <a:r>
              <a:rPr lang="en-US" dirty="0" smtClean="0"/>
              <a:t>: A </a:t>
            </a:r>
            <a:r>
              <a:rPr lang="en-US" dirty="0"/>
              <a:t>video of bacterial growth; beanbag </a:t>
            </a:r>
            <a:r>
              <a:rPr lang="en-US" dirty="0" smtClean="0"/>
              <a:t>biology; </a:t>
            </a:r>
            <a:r>
              <a:rPr lang="en-US" dirty="0"/>
              <a:t>virtual laboratories (</a:t>
            </a:r>
            <a:r>
              <a:rPr lang="en-US" dirty="0" err="1"/>
              <a:t>e.g</a:t>
            </a:r>
            <a:r>
              <a:rPr lang="en-US" dirty="0"/>
              <a:t>, </a:t>
            </a:r>
            <a:r>
              <a:rPr lang="en-US" dirty="0" err="1" smtClean="0"/>
              <a:t>SimBio</a:t>
            </a:r>
            <a:r>
              <a:rPr lang="en-US" dirty="0" smtClean="0"/>
              <a:t>, the </a:t>
            </a:r>
            <a:r>
              <a:rPr lang="en-US" dirty="0"/>
              <a:t>BUGBOX-predator virtual </a:t>
            </a:r>
            <a:r>
              <a:rPr lang="en-US" dirty="0" smtClean="0"/>
              <a:t>laboratory)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pic>
        <p:nvPicPr>
          <p:cNvPr id="4" name="Picture 3">
            <a:hlinkClick r:id="rId4" action="ppaction://program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092" y="3590693"/>
            <a:ext cx="4352029" cy="362414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00026 0.16852 " pathEditMode="relative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6174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Physical model</a:t>
            </a:r>
            <a:r>
              <a:rPr lang="en-US" dirty="0" smtClean="0"/>
              <a:t>: </a:t>
            </a:r>
            <a:r>
              <a:rPr lang="en-US" dirty="0"/>
              <a:t>structure of </a:t>
            </a:r>
            <a:r>
              <a:rPr lang="en-US" dirty="0" smtClean="0"/>
              <a:t>DNA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141" y="3043980"/>
            <a:ext cx="4470841" cy="33531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00026 0.16852 " pathEditMode="relative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Experiential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852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Experiments &amp; observations</a:t>
            </a:r>
            <a:r>
              <a:rPr lang="en-US" dirty="0" smtClean="0"/>
              <a:t>: measure </a:t>
            </a:r>
            <a:r>
              <a:rPr lang="en-US" dirty="0"/>
              <a:t>bacterial growth in the </a:t>
            </a:r>
            <a:r>
              <a:rPr lang="en-US" dirty="0" smtClean="0"/>
              <a:t>laboratory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279927"/>
              </p:ext>
            </p:extLst>
          </p:nvPr>
        </p:nvGraphicFramePr>
        <p:xfrm>
          <a:off x="6192078" y="3045655"/>
          <a:ext cx="4462968" cy="3347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Photo Editor Photo" r:id="rId5" imgW="19504762" imgH="14628571" progId="">
                  <p:embed/>
                </p:oleObj>
              </mc:Choice>
              <mc:Fallback>
                <p:oleObj name="Photo Editor Photo" r:id="rId5" imgW="19504762" imgH="146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078" y="3045655"/>
                        <a:ext cx="4462968" cy="3347226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00026 0.16852 " pathEditMode="relative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Experiential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852" y="2194560"/>
            <a:ext cx="6165273" cy="402412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Separate from Visual: direct </a:t>
            </a:r>
            <a:r>
              <a:rPr lang="en-US" sz="2400" dirty="0"/>
              <a:t>sensory </a:t>
            </a:r>
            <a:r>
              <a:rPr lang="en-US" sz="2400" dirty="0" smtClean="0"/>
              <a:t>experience plays </a:t>
            </a:r>
            <a:r>
              <a:rPr lang="en-US" sz="2400" dirty="0"/>
              <a:t>a distinct and independent </a:t>
            </a:r>
            <a:r>
              <a:rPr lang="en-US" sz="2400" dirty="0" smtClean="0"/>
              <a:t>role</a:t>
            </a:r>
          </a:p>
          <a:p>
            <a:r>
              <a:rPr lang="en-US" sz="2400" dirty="0" smtClean="0"/>
              <a:t>More </a:t>
            </a:r>
            <a:r>
              <a:rPr lang="en-US" sz="2400" dirty="0"/>
              <a:t>easily connected with the original phenomena than any of the other </a:t>
            </a:r>
            <a:r>
              <a:rPr lang="en-US" sz="2400" dirty="0" smtClean="0"/>
              <a:t>representations</a:t>
            </a:r>
          </a:p>
          <a:p>
            <a:r>
              <a:rPr lang="en-US" sz="2400" dirty="0" smtClean="0"/>
              <a:t>Provide </a:t>
            </a:r>
            <a:r>
              <a:rPr lang="en-US" sz="2400" dirty="0"/>
              <a:t>an entryway for understanding models that do not require </a:t>
            </a:r>
            <a:endParaRPr lang="en-US" sz="2400" dirty="0" smtClean="0"/>
          </a:p>
          <a:p>
            <a:pPr lvl="1"/>
            <a:r>
              <a:rPr lang="en-US" dirty="0" smtClean="0"/>
              <a:t>abstraction </a:t>
            </a:r>
            <a:r>
              <a:rPr lang="en-US" dirty="0"/>
              <a:t>of Symbolic or Visual </a:t>
            </a:r>
            <a:r>
              <a:rPr lang="en-US" dirty="0" smtClean="0"/>
              <a:t>representations</a:t>
            </a:r>
          </a:p>
          <a:p>
            <a:pPr lvl="1"/>
            <a:r>
              <a:rPr lang="en-US" dirty="0" smtClean="0"/>
              <a:t>integration </a:t>
            </a:r>
            <a:r>
              <a:rPr lang="en-US" dirty="0"/>
              <a:t>of detail needed to understand a Numerical </a:t>
            </a:r>
            <a:r>
              <a:rPr lang="en-US" dirty="0" smtClean="0"/>
              <a:t>representation</a:t>
            </a:r>
          </a:p>
          <a:p>
            <a:pPr lvl="1"/>
            <a:r>
              <a:rPr lang="en-US" dirty="0" smtClean="0"/>
              <a:t>conceptual </a:t>
            </a:r>
            <a:r>
              <a:rPr lang="en-US" dirty="0"/>
              <a:t>knowledge and reading comprehension needed to </a:t>
            </a:r>
            <a:r>
              <a:rPr lang="en-US" dirty="0" smtClean="0"/>
              <a:t>understand </a:t>
            </a:r>
            <a:r>
              <a:rPr lang="en-US" dirty="0"/>
              <a:t>a Verbal representation.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00026 0.16852 " pathEditMode="relative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5081822"/>
            <a:ext cx="7404804" cy="1635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representations Predator-prey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Problem: Model of prey deaths by a single predator as a function of prey density</a:t>
            </a:r>
          </a:p>
          <a:p>
            <a:r>
              <a:rPr lang="en-US" b="1" dirty="0" smtClean="0"/>
              <a:t>Verbal</a:t>
            </a:r>
            <a:r>
              <a:rPr lang="en-US" dirty="0" smtClean="0"/>
              <a:t>: assumptions of </a:t>
            </a:r>
            <a:r>
              <a:rPr lang="en-US" dirty="0" err="1" smtClean="0"/>
              <a:t>Holling</a:t>
            </a:r>
            <a:r>
              <a:rPr lang="en-US" dirty="0" smtClean="0"/>
              <a:t> type 2 functional response</a:t>
            </a:r>
          </a:p>
          <a:p>
            <a:pPr lvl="1"/>
            <a:r>
              <a:rPr lang="en-US" dirty="0" smtClean="0"/>
              <a:t>Number of prey attacked </a:t>
            </a:r>
            <a:r>
              <a:rPr lang="en-US" dirty="0"/>
              <a:t>increases with the time available for </a:t>
            </a:r>
            <a:r>
              <a:rPr lang="en-US" dirty="0" smtClean="0"/>
              <a:t>searching, </a:t>
            </a:r>
            <a:r>
              <a:rPr lang="en-US" dirty="0"/>
              <a:t>the prey </a:t>
            </a:r>
            <a:r>
              <a:rPr lang="en-US" dirty="0" smtClean="0"/>
              <a:t>density, </a:t>
            </a:r>
            <a:r>
              <a:rPr lang="en-US" dirty="0"/>
              <a:t>and with the searching efficiency or attack rate of the </a:t>
            </a:r>
            <a:r>
              <a:rPr lang="en-US" dirty="0" smtClean="0"/>
              <a:t>predator.</a:t>
            </a:r>
          </a:p>
          <a:p>
            <a:pPr lvl="1"/>
            <a:r>
              <a:rPr lang="en-US" dirty="0" smtClean="0"/>
              <a:t>Search time </a:t>
            </a:r>
            <a:r>
              <a:rPr lang="en-US" dirty="0"/>
              <a:t>decreases as prey </a:t>
            </a:r>
            <a:r>
              <a:rPr lang="en-US" dirty="0" smtClean="0"/>
              <a:t>numbers </a:t>
            </a:r>
            <a:r>
              <a:rPr lang="en-US" dirty="0"/>
              <a:t>increase. </a:t>
            </a:r>
          </a:p>
          <a:p>
            <a:r>
              <a:rPr lang="en-US" b="1" dirty="0"/>
              <a:t>Symbolic</a:t>
            </a:r>
            <a:r>
              <a:rPr lang="en-US" dirty="0"/>
              <a:t>: resulting equation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54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2427"/>
          <a:stretch/>
        </p:blipFill>
        <p:spPr>
          <a:xfrm>
            <a:off x="1400815" y="4142827"/>
            <a:ext cx="2782186" cy="1635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representations Predator-prey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294961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Problem: Model of prey deaths by a single predator as a function of prey density</a:t>
            </a:r>
          </a:p>
          <a:p>
            <a:r>
              <a:rPr lang="en-US" b="1" dirty="0" smtClean="0"/>
              <a:t>Numerical</a:t>
            </a:r>
            <a:r>
              <a:rPr lang="en-US" dirty="0" smtClean="0"/>
              <a:t>: data</a:t>
            </a:r>
          </a:p>
          <a:p>
            <a:r>
              <a:rPr lang="en-US" b="1" dirty="0" smtClean="0"/>
              <a:t>Visual</a:t>
            </a:r>
            <a:r>
              <a:rPr lang="en-US" dirty="0" smtClean="0"/>
              <a:t>: graph </a:t>
            </a:r>
            <a:r>
              <a:rPr lang="en-US" dirty="0" err="1" smtClean="0"/>
              <a:t>Holling</a:t>
            </a:r>
            <a:r>
              <a:rPr lang="en-US" dirty="0" smtClean="0"/>
              <a:t> Type II functional response curve</a:t>
            </a:r>
          </a:p>
        </p:txBody>
      </p:sp>
      <p:pic>
        <p:nvPicPr>
          <p:cNvPr id="6" name="Picture 5">
            <a:hlinkClick r:id="rId4" action="ppaction://program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761" y="2057401"/>
            <a:ext cx="6001290" cy="4657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67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representations Predator-prey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800600" cy="4663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Problem: Model of prey deaths by a single predator as a function of prey density</a:t>
            </a:r>
          </a:p>
          <a:p>
            <a:r>
              <a:rPr lang="en-US" b="1" dirty="0" smtClean="0"/>
              <a:t>Experiential</a:t>
            </a:r>
            <a:r>
              <a:rPr lang="en-US" dirty="0" smtClean="0"/>
              <a:t>: animation </a:t>
            </a:r>
          </a:p>
          <a:p>
            <a:pPr lvl="1"/>
            <a:r>
              <a:rPr lang="en-US" dirty="0"/>
              <a:t>BUGBOX virtual laboratory (</a:t>
            </a:r>
            <a:r>
              <a:rPr lang="en-US" dirty="0" err="1"/>
              <a:t>Ledder</a:t>
            </a:r>
            <a:r>
              <a:rPr lang="en-US" dirty="0"/>
              <a:t> G. 2007. BUGBOX-predator. </a:t>
            </a:r>
            <a:r>
              <a:rPr lang="en-US" dirty="0">
                <a:hlinkClick r:id="rId5" invalidUrl="https://www.math.unl.edu/ ~gledder1/BUGBOX/"/>
              </a:rPr>
              <a:t>https://</a:t>
            </a:r>
            <a:r>
              <a:rPr lang="en-US" dirty="0">
                <a:hlinkClick r:id="rId6" invalidUrl="https://www.math.unl.edu/ ~gledder1/BUGBOX/"/>
              </a:rPr>
              <a:t>www.math.unl.edu</a:t>
            </a:r>
            <a:r>
              <a:rPr lang="en-US" dirty="0">
                <a:hlinkClick r:id="rId7" invalidUrl="https://www.math.unl.edu/ ~gledder1/BUGBOX/"/>
              </a:rPr>
              <a:t>/ ~gledder1/BUGBOX</a:t>
            </a:r>
            <a:r>
              <a:rPr lang="en-US" dirty="0">
                <a:hlinkClick r:id="rId8" invalidUrl="https://www.math.unl.edu/ ~gledder1/BUGBOX/"/>
              </a:rPr>
              <a:t>/)</a:t>
            </a:r>
            <a:endParaRPr lang="en-US" dirty="0"/>
          </a:p>
          <a:p>
            <a:pPr lvl="1"/>
            <a:r>
              <a:rPr lang="en-US" dirty="0"/>
              <a:t>Agent-based model of an experiment</a:t>
            </a:r>
          </a:p>
          <a:p>
            <a:pPr lvl="2"/>
            <a:r>
              <a:rPr lang="en-US" dirty="0"/>
              <a:t>One predator is given fixed amount of time to find and consume stationary </a:t>
            </a:r>
            <a:r>
              <a:rPr lang="en-US" dirty="0" smtClean="0"/>
              <a:t>prey</a:t>
            </a:r>
          </a:p>
          <a:p>
            <a:pPr lvl="1"/>
            <a:r>
              <a:rPr lang="en-US" dirty="0" smtClean="0"/>
              <a:t>Observe predator dividing time between searching and handling</a:t>
            </a:r>
          </a:p>
          <a:p>
            <a:pPr lvl="1"/>
            <a:r>
              <a:rPr lang="en-US" dirty="0" smtClean="0"/>
              <a:t>BONUS: no prior knowledge needed</a:t>
            </a:r>
            <a:endParaRPr lang="en-US" dirty="0"/>
          </a:p>
        </p:txBody>
      </p:sp>
      <p:pic>
        <p:nvPicPr>
          <p:cNvPr id="5" name="BugBox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2093" y="2194560"/>
            <a:ext cx="6156251" cy="42620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91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representations </a:t>
            </a:r>
            <a:r>
              <a:rPr lang="en-US" dirty="0" smtClean="0"/>
              <a:t>Logistic growth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5562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Verbal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Statements about growth rate: “relative growth rate is a decreasing linear function of population”</a:t>
            </a:r>
          </a:p>
          <a:p>
            <a:pPr lvl="1"/>
            <a:r>
              <a:rPr lang="en-US" dirty="0" smtClean="0"/>
              <a:t>Statements linking math model to biological concepts: “absolute growth rate is proportional to population and the remaining capacity for population growth”</a:t>
            </a:r>
            <a:endParaRPr lang="en-US" dirty="0"/>
          </a:p>
          <a:p>
            <a:r>
              <a:rPr lang="en-US" b="1" dirty="0"/>
              <a:t>Symbolic</a:t>
            </a:r>
            <a:r>
              <a:rPr lang="en-US" dirty="0"/>
              <a:t>: </a:t>
            </a:r>
            <a:r>
              <a:rPr lang="en-US" dirty="0" smtClean="0"/>
              <a:t>logistic growth equation</a:t>
            </a:r>
            <a:endParaRPr lang="en-US" dirty="0"/>
          </a:p>
          <a:p>
            <a:r>
              <a:rPr lang="en-US" b="1" dirty="0"/>
              <a:t>Numerical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population data</a:t>
            </a:r>
          </a:p>
          <a:p>
            <a:pPr lvl="1"/>
            <a:r>
              <a:rPr lang="en-US" dirty="0" smtClean="0"/>
              <a:t>Absolute and relative growth rates (derived data)</a:t>
            </a:r>
            <a:endParaRPr lang="en-US" dirty="0"/>
          </a:p>
          <a:p>
            <a:r>
              <a:rPr lang="en-US" b="1" dirty="0"/>
              <a:t>Visual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Graph of population size vs time</a:t>
            </a:r>
          </a:p>
          <a:p>
            <a:pPr lvl="1"/>
            <a:r>
              <a:rPr lang="en-US" dirty="0" smtClean="0"/>
              <a:t>Graph of per capita population rate of change vs population size</a:t>
            </a:r>
            <a:endParaRPr lang="en-US" dirty="0"/>
          </a:p>
          <a:p>
            <a:r>
              <a:rPr lang="en-US" b="1" dirty="0" smtClean="0"/>
              <a:t>Experiential</a:t>
            </a:r>
            <a:r>
              <a:rPr lang="en-US" dirty="0" smtClean="0"/>
              <a:t>: Experiments measuring growth of bacteria</a:t>
            </a:r>
          </a:p>
          <a:p>
            <a:pPr lvl="1"/>
            <a:r>
              <a:rPr lang="en-US" dirty="0" smtClean="0"/>
              <a:t>Actual lab experiment</a:t>
            </a:r>
          </a:p>
          <a:p>
            <a:pPr lvl="1"/>
            <a:r>
              <a:rPr lang="en-US" dirty="0" smtClean="0"/>
              <a:t>Manipulating a simulation</a:t>
            </a:r>
          </a:p>
          <a:p>
            <a:pPr lvl="1"/>
            <a:r>
              <a:rPr lang="en-US" dirty="0" smtClean="0"/>
              <a:t>Viewing results of a time-lapse or animation</a:t>
            </a:r>
            <a:endParaRPr lang="en-US" dirty="0"/>
          </a:p>
          <a:p>
            <a:pPr lvl="1"/>
            <a:r>
              <a:rPr lang="en-US" dirty="0" smtClean="0"/>
              <a:t>BONUS</a:t>
            </a:r>
            <a:r>
              <a:rPr lang="en-US" dirty="0"/>
              <a:t>: no prior knowledge </a:t>
            </a:r>
            <a:r>
              <a:rPr lang="en-US" dirty="0" smtClean="0"/>
              <a:t>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Spark your interest in a new way of thinking about </a:t>
            </a:r>
            <a:r>
              <a:rPr lang="en-US" i="1" dirty="0" smtClean="0"/>
              <a:t>and talking about </a:t>
            </a:r>
            <a:r>
              <a:rPr lang="en-US" dirty="0" smtClean="0"/>
              <a:t>models and modeling</a:t>
            </a:r>
          </a:p>
          <a:p>
            <a:pPr lvl="1"/>
            <a:r>
              <a:rPr lang="en-US" dirty="0" smtClean="0"/>
              <a:t>Language is important</a:t>
            </a:r>
          </a:p>
          <a:p>
            <a:r>
              <a:rPr lang="en-US" dirty="0" smtClean="0"/>
              <a:t>Encourage dialogue on challenges and solutions to incorporating models and modeling</a:t>
            </a:r>
          </a:p>
          <a:p>
            <a:pPr lvl="1"/>
            <a:r>
              <a:rPr lang="en-US" dirty="0" smtClean="0"/>
              <a:t>We’re in this together.  You’re not alone!</a:t>
            </a:r>
          </a:p>
          <a:p>
            <a:r>
              <a:rPr lang="en-US" dirty="0" smtClean="0"/>
              <a:t>Provide take-home tools/ideas you WANT to use.</a:t>
            </a:r>
          </a:p>
          <a:p>
            <a:r>
              <a:rPr lang="en-US" dirty="0" smtClean="0"/>
              <a:t>Share resources for further modeling activities.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6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</a:t>
            </a:r>
            <a:br>
              <a:rPr lang="en-US" dirty="0" smtClean="0"/>
            </a:br>
            <a:r>
              <a:rPr lang="en-US" dirty="0" smtClean="0"/>
              <a:t>Definition of 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182" y="2194560"/>
            <a:ext cx="5999018" cy="4024125"/>
          </a:xfrm>
        </p:spPr>
        <p:txBody>
          <a:bodyPr/>
          <a:lstStyle/>
          <a:p>
            <a:r>
              <a:rPr lang="en-US" b="1" dirty="0" smtClean="0"/>
              <a:t>Model</a:t>
            </a:r>
            <a:r>
              <a:rPr lang="en-US" dirty="0" smtClean="0"/>
              <a:t>: a </a:t>
            </a:r>
            <a:r>
              <a:rPr lang="en-US" dirty="0"/>
              <a:t>simplified, abstract or concrete representation of relationships and/or processes in the real world, constructed for some purpose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Data </a:t>
            </a:r>
            <a:r>
              <a:rPr lang="en-US" sz="900" dirty="0" smtClean="0">
                <a:solidFill>
                  <a:prstClr val="white"/>
                </a:solidFill>
              </a:rPr>
              <a:t>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4683" y="4572000"/>
            <a:ext cx="374814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dirty="0" smtClean="0">
                <a:solidFill>
                  <a:srgbClr val="E5224E"/>
                </a:solidFill>
              </a:rPr>
              <a:t>What is “modeling”?</a:t>
            </a:r>
            <a:endParaRPr lang="en-US" sz="2800" dirty="0">
              <a:solidFill>
                <a:srgbClr val="E522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Modeling</a:t>
            </a:r>
            <a:r>
              <a:rPr lang="en-US" dirty="0" smtClean="0"/>
              <a:t>: a </a:t>
            </a:r>
            <a:r>
              <a:rPr lang="en-US" dirty="0"/>
              <a:t>process composed of the various sets of activities involved in a larger modeling enterprise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Modeling enterprise: traditional iterative process</a:t>
            </a:r>
          </a:p>
          <a:p>
            <a:pPr lvl="1"/>
            <a:r>
              <a:rPr lang="en-US" dirty="0" smtClean="0"/>
              <a:t>Example: state </a:t>
            </a:r>
            <a:r>
              <a:rPr lang="en-US" dirty="0"/>
              <a:t>the problem, make simplifying assumptions, mathematize, analyze the model, refine or extend the model </a:t>
            </a:r>
          </a:p>
          <a:p>
            <a:pPr lvl="2"/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ndividual </a:t>
            </a:r>
            <a:r>
              <a:rPr lang="en-US" dirty="0"/>
              <a:t>modeling </a:t>
            </a:r>
            <a:r>
              <a:rPr lang="en-US" dirty="0" smtClean="0"/>
              <a:t>activities:</a:t>
            </a:r>
          </a:p>
          <a:p>
            <a:pPr lvl="1"/>
            <a:r>
              <a:rPr lang="en-US" dirty="0" smtClean="0"/>
              <a:t>moving </a:t>
            </a:r>
            <a:r>
              <a:rPr lang="en-US" dirty="0"/>
              <a:t>from observations of reality to an abstracted model, either as an initial step in developing a model or as part of a model </a:t>
            </a:r>
            <a:r>
              <a:rPr lang="en-US" dirty="0" smtClean="0"/>
              <a:t>revision</a:t>
            </a:r>
          </a:p>
          <a:p>
            <a:pPr lvl="1"/>
            <a:r>
              <a:rPr lang="en-US" dirty="0" smtClean="0"/>
              <a:t>moving </a:t>
            </a:r>
            <a:r>
              <a:rPr lang="en-US" dirty="0"/>
              <a:t>from one model representation to another </a:t>
            </a:r>
            <a:r>
              <a:rPr lang="en-US" dirty="0" smtClean="0"/>
              <a:t>representation </a:t>
            </a:r>
            <a:r>
              <a:rPr lang="en-US" dirty="0"/>
              <a:t>of the same model </a:t>
            </a:r>
          </a:p>
          <a:p>
            <a:pPr lvl="1"/>
            <a:r>
              <a:rPr lang="en-US" dirty="0" smtClean="0"/>
              <a:t>comparing </a:t>
            </a:r>
            <a:r>
              <a:rPr lang="en-US" dirty="0"/>
              <a:t>models to each other (e.g., model selection) or to reality (model validation). </a:t>
            </a:r>
          </a:p>
        </p:txBody>
      </p:sp>
    </p:spTree>
    <p:extLst>
      <p:ext uri="{BB962C8B-B14F-4D97-AF65-F5344CB8AC3E}">
        <p14:creationId xmlns:p14="http://schemas.microsoft.com/office/powerpoint/2010/main" val="6264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" y="0"/>
            <a:ext cx="463820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4819" y="4085571"/>
            <a:ext cx="1223653" cy="94721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Qualitative experimental </a:t>
            </a:r>
            <a:r>
              <a:rPr lang="en-US" sz="700" dirty="0" smtClean="0">
                <a:solidFill>
                  <a:prstClr val="white"/>
                </a:solidFill>
              </a:rPr>
              <a:t>data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86646" y="5381298"/>
            <a:ext cx="1200406" cy="92146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Symbolic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Equations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Parameters &amp; state variables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2356" y="5381298"/>
            <a:ext cx="1211757" cy="921468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Visual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Graphs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Data </a:t>
            </a:r>
            <a:r>
              <a:rPr lang="en-US" sz="700" dirty="0" smtClean="0">
                <a:solidFill>
                  <a:prstClr val="white"/>
                </a:solidFill>
              </a:rPr>
              <a:t>visualizations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51081" y="4075061"/>
            <a:ext cx="1232640" cy="9577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Numerical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Simulated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Derived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Quantitative </a:t>
            </a:r>
            <a:r>
              <a:rPr lang="en-US" sz="7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66715" y="2891087"/>
            <a:ext cx="1240143" cy="913657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Experiential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Animations &amp; simulations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Physical models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Experiments &amp; observations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5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024125"/>
          </a:xfrm>
        </p:spPr>
        <p:txBody>
          <a:bodyPr/>
          <a:lstStyle/>
          <a:p>
            <a:r>
              <a:rPr lang="en-US" b="1" dirty="0"/>
              <a:t>5 model representations</a:t>
            </a:r>
          </a:p>
          <a:p>
            <a:pPr lvl="1"/>
            <a:r>
              <a:rPr lang="en-US" dirty="0"/>
              <a:t>Boxes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197835" y="69607"/>
            <a:ext cx="1823910" cy="18073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60" y="-21265"/>
            <a:ext cx="469546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959" y="4064306"/>
            <a:ext cx="1223653" cy="94721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Qualitative experimental </a:t>
            </a:r>
            <a:r>
              <a:rPr lang="en-US" sz="700" dirty="0" smtClean="0">
                <a:solidFill>
                  <a:prstClr val="white"/>
                </a:solidFill>
              </a:rPr>
              <a:t>data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9786" y="5360033"/>
            <a:ext cx="1200406" cy="92146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Symbolic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Equations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Parameters &amp; state variables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25496" y="5360033"/>
            <a:ext cx="1211757" cy="921468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Visual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Graphs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Data </a:t>
            </a:r>
            <a:r>
              <a:rPr lang="en-US" sz="700" dirty="0" smtClean="0">
                <a:solidFill>
                  <a:prstClr val="white"/>
                </a:solidFill>
              </a:rPr>
              <a:t>visualizations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14221" y="4053796"/>
            <a:ext cx="1232640" cy="9577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Numerical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Simulated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Derived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Quantitative </a:t>
            </a:r>
            <a:r>
              <a:rPr lang="en-US" sz="7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29855" y="2869822"/>
            <a:ext cx="1240143" cy="913657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Experiential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Animations &amp; simulations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Physical models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Experiments &amp; observations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5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642175"/>
          </a:xfrm>
        </p:spPr>
        <p:txBody>
          <a:bodyPr>
            <a:normAutofit/>
          </a:bodyPr>
          <a:lstStyle/>
          <a:p>
            <a:r>
              <a:rPr lang="en-US" b="1" dirty="0" smtClean="0"/>
              <a:t>5 model representations</a:t>
            </a:r>
          </a:p>
          <a:p>
            <a:pPr lvl="1"/>
            <a:r>
              <a:rPr lang="en-US" dirty="0" smtClean="0"/>
              <a:t>Boxes</a:t>
            </a:r>
          </a:p>
          <a:p>
            <a:r>
              <a:rPr lang="en-US" b="1" dirty="0" smtClean="0"/>
              <a:t>Modeling activities</a:t>
            </a:r>
          </a:p>
          <a:p>
            <a:pPr lvl="1"/>
            <a:r>
              <a:rPr lang="en-US" dirty="0" smtClean="0"/>
              <a:t>Arrows: moving from one representation (box) to another</a:t>
            </a:r>
          </a:p>
          <a:p>
            <a:pPr lvl="1"/>
            <a:r>
              <a:rPr lang="en-US" dirty="0" smtClean="0"/>
              <a:t>Moving from reality to an abstracted model</a:t>
            </a:r>
          </a:p>
          <a:p>
            <a:pPr lvl="1"/>
            <a:r>
              <a:rPr lang="en-US" dirty="0" smtClean="0"/>
              <a:t>Comparing models to one another or to reality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060" y="-21265"/>
            <a:ext cx="4695460" cy="6858000"/>
            <a:chOff x="85060" y="-21265"/>
            <a:chExt cx="4695460" cy="6858000"/>
          </a:xfrm>
        </p:grpSpPr>
        <p:sp>
          <p:nvSpPr>
            <p:cNvPr id="15" name="Oval 14"/>
            <p:cNvSpPr/>
            <p:nvPr/>
          </p:nvSpPr>
          <p:spPr>
            <a:xfrm>
              <a:off x="2197835" y="69607"/>
              <a:ext cx="1823910" cy="1807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60" y="-21265"/>
              <a:ext cx="4695460" cy="685800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37959" y="4064306"/>
              <a:ext cx="1223653" cy="94721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lvl="0" indent="-115888" algn="ctr"/>
              <a:r>
                <a:rPr lang="en-US" sz="1300" dirty="0">
                  <a:solidFill>
                    <a:prstClr val="white"/>
                  </a:solidFill>
                </a:rPr>
                <a:t>Verbal</a:t>
              </a: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>
                  <a:solidFill>
                    <a:prstClr val="white"/>
                  </a:solidFill>
                </a:rPr>
                <a:t>Hypotheses</a:t>
              </a: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>
                  <a:solidFill>
                    <a:prstClr val="white"/>
                  </a:solidFill>
                </a:rPr>
                <a:t>Predictions</a:t>
              </a: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>
                  <a:solidFill>
                    <a:prstClr val="white"/>
                  </a:solidFill>
                </a:rPr>
                <a:t>Qualitative experimental </a:t>
              </a:r>
              <a:r>
                <a:rPr lang="en-US" sz="700" dirty="0" smtClean="0">
                  <a:solidFill>
                    <a:prstClr val="white"/>
                  </a:solidFill>
                </a:rPr>
                <a:t>data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49786" y="5360033"/>
              <a:ext cx="1200406" cy="921468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lvl="0" indent="-115888" algn="ctr"/>
              <a:r>
                <a:rPr lang="en-US" sz="1300" dirty="0" smtClean="0">
                  <a:solidFill>
                    <a:prstClr val="white"/>
                  </a:solidFill>
                </a:rPr>
                <a:t>Symbolic</a:t>
              </a:r>
              <a:endParaRPr lang="en-US" sz="13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Equations</a:t>
              </a:r>
              <a:endParaRPr lang="en-US" sz="7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Parameters &amp; state variables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25496" y="5360033"/>
              <a:ext cx="1211757" cy="921468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lvl="0" indent="-115888" algn="ctr"/>
              <a:r>
                <a:rPr lang="en-US" sz="1300" dirty="0" smtClean="0">
                  <a:solidFill>
                    <a:prstClr val="white"/>
                  </a:solidFill>
                </a:rPr>
                <a:t>Visual</a:t>
              </a:r>
              <a:endParaRPr lang="en-US" sz="13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Graphs</a:t>
              </a:r>
              <a:endParaRPr lang="en-US" sz="7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Schematics</a:t>
              </a:r>
            </a:p>
            <a:p>
              <a:pPr marL="115888" indent="-115888">
                <a:buFont typeface="Arial" charset="0"/>
                <a:buChar char="•"/>
              </a:pPr>
              <a:r>
                <a:rPr lang="en-US" sz="700" dirty="0">
                  <a:solidFill>
                    <a:prstClr val="white"/>
                  </a:solidFill>
                </a:rPr>
                <a:t>Data </a:t>
              </a:r>
              <a:r>
                <a:rPr lang="en-US" sz="700" dirty="0" smtClean="0">
                  <a:solidFill>
                    <a:prstClr val="white"/>
                  </a:solidFill>
                </a:rPr>
                <a:t>visualizations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14221" y="4053796"/>
              <a:ext cx="1232640" cy="95772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lvl="0" indent="-115888" algn="ctr"/>
              <a:r>
                <a:rPr lang="en-US" sz="1300" dirty="0" smtClean="0">
                  <a:solidFill>
                    <a:prstClr val="white"/>
                  </a:solidFill>
                </a:rPr>
                <a:t>Numerical</a:t>
              </a:r>
              <a:endParaRPr lang="en-US" sz="13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Simulated data</a:t>
              </a:r>
              <a:endParaRPr lang="en-US" sz="7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Derived data</a:t>
              </a:r>
              <a:endParaRPr lang="en-US" sz="7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Quantitative </a:t>
              </a:r>
              <a:r>
                <a:rPr lang="en-US" sz="700" dirty="0">
                  <a:solidFill>
                    <a:prstClr val="white"/>
                  </a:solidFill>
                </a:rPr>
                <a:t>experimental data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29855" y="2869822"/>
              <a:ext cx="1240143" cy="91365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lvl="0" indent="-115888" algn="ctr"/>
              <a:r>
                <a:rPr lang="en-US" sz="1300" dirty="0" smtClean="0">
                  <a:solidFill>
                    <a:prstClr val="white"/>
                  </a:solidFill>
                </a:rPr>
                <a:t>Experiential</a:t>
              </a:r>
              <a:endParaRPr lang="en-US" sz="1300" dirty="0">
                <a:solidFill>
                  <a:prstClr val="white"/>
                </a:solidFill>
              </a:endParaRP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Animations &amp; simulations</a:t>
              </a: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Physical models</a:t>
              </a:r>
            </a:p>
            <a:p>
              <a:pPr marL="115888" lvl="0" indent="-115888">
                <a:buFont typeface="Arial" charset="0"/>
                <a:buChar char="•"/>
              </a:pPr>
              <a:r>
                <a:rPr lang="en-US" sz="700" dirty="0" smtClean="0">
                  <a:solidFill>
                    <a:prstClr val="white"/>
                  </a:solidFill>
                </a:rPr>
                <a:t>Experiments &amp; observations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5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642175"/>
          </a:xfrm>
        </p:spPr>
        <p:txBody>
          <a:bodyPr>
            <a:normAutofit/>
          </a:bodyPr>
          <a:lstStyle/>
          <a:p>
            <a:r>
              <a:rPr lang="en-US" dirty="0" smtClean="0"/>
              <a:t>Caution: Context is important!</a:t>
            </a:r>
          </a:p>
          <a:p>
            <a:pPr lvl="1"/>
            <a:r>
              <a:rPr lang="en-US" dirty="0" smtClean="0"/>
              <a:t>Example: finding an equilibrium solution</a:t>
            </a:r>
          </a:p>
          <a:p>
            <a:pPr lvl="1"/>
            <a:r>
              <a:rPr lang="en-US" i="1" dirty="0" smtClean="0"/>
              <a:t>Thinking</a:t>
            </a:r>
            <a:r>
              <a:rPr lang="en-US" dirty="0" smtClean="0"/>
              <a:t> about modeling is critical</a:t>
            </a:r>
          </a:p>
          <a:p>
            <a:r>
              <a:rPr lang="en-US" dirty="0" smtClean="0"/>
              <a:t>Advantages of this framework:</a:t>
            </a:r>
          </a:p>
          <a:p>
            <a:pPr lvl="1"/>
            <a:r>
              <a:rPr lang="en-US" dirty="0" smtClean="0"/>
              <a:t>We can practice modeling activities and a </a:t>
            </a:r>
            <a:r>
              <a:rPr lang="en-US" i="1" dirty="0" smtClean="0"/>
              <a:t>modeling process </a:t>
            </a:r>
            <a:r>
              <a:rPr lang="en-US" dirty="0" smtClean="0"/>
              <a:t>(a pathway that connects activities) without engaging in full modeling enterprise</a:t>
            </a:r>
          </a:p>
          <a:p>
            <a:pPr lvl="1"/>
            <a:r>
              <a:rPr lang="en-US" dirty="0" smtClean="0"/>
              <a:t>Enhance collaboration and scaffolding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Process:</a:t>
            </a:r>
            <a:br>
              <a:rPr lang="en-US" dirty="0" smtClean="0"/>
            </a:br>
            <a:r>
              <a:rPr lang="en-US" dirty="0" smtClean="0"/>
              <a:t>logistic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5179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Example of a “mathematical” modeling process (any pathway that traverses through the symbolic box)</a:t>
            </a:r>
          </a:p>
          <a:p>
            <a:r>
              <a:rPr lang="en-US" dirty="0" smtClean="0"/>
              <a:t>Experiential → Numerical</a:t>
            </a:r>
          </a:p>
          <a:p>
            <a:pPr lvl="1"/>
            <a:r>
              <a:rPr lang="en-US" dirty="0" smtClean="0"/>
              <a:t>perform </a:t>
            </a:r>
            <a:r>
              <a:rPr lang="en-US" dirty="0"/>
              <a:t>an experiment to measure the growth of a bacterial culture over </a:t>
            </a:r>
            <a:r>
              <a:rPr lang="en-US" dirty="0" smtClean="0"/>
              <a:t>time (or watch a time-lapse </a:t>
            </a:r>
            <a:r>
              <a:rPr lang="en-US" dirty="0"/>
              <a:t>video of the phenomenon </a:t>
            </a:r>
            <a:r>
              <a:rPr lang="en-US" dirty="0" smtClean="0"/>
              <a:t>or manipulate a simulation)</a:t>
            </a:r>
          </a:p>
          <a:p>
            <a:pPr lvl="1"/>
            <a:r>
              <a:rPr lang="en-US" dirty="0"/>
              <a:t>use raw population data to calculate absolute and relative growth rates </a:t>
            </a:r>
            <a:endParaRPr lang="en-US" dirty="0" smtClean="0"/>
          </a:p>
          <a:p>
            <a:r>
              <a:rPr lang="en-US" dirty="0" smtClean="0"/>
              <a:t>Numerical → Visual</a:t>
            </a:r>
          </a:p>
          <a:p>
            <a:pPr lvl="1"/>
            <a:r>
              <a:rPr lang="en-US" dirty="0" smtClean="0"/>
              <a:t>Given the growth rates, plot the data in different ways</a:t>
            </a:r>
          </a:p>
          <a:p>
            <a:r>
              <a:rPr lang="en-US" dirty="0" smtClean="0"/>
              <a:t>Visual → Verbal</a:t>
            </a:r>
          </a:p>
          <a:p>
            <a:pPr lvl="1"/>
            <a:r>
              <a:rPr lang="en-US" dirty="0" smtClean="0"/>
              <a:t>From the resulting plot, construct a verbal model consisting </a:t>
            </a:r>
            <a:r>
              <a:rPr lang="en-US" dirty="0"/>
              <a:t>of the assumption that the growth rate is proportional to population </a:t>
            </a:r>
            <a:endParaRPr lang="en-US" dirty="0" smtClean="0"/>
          </a:p>
          <a:p>
            <a:r>
              <a:rPr lang="en-US" dirty="0" smtClean="0"/>
              <a:t>Verbal → Symbolic</a:t>
            </a:r>
          </a:p>
          <a:p>
            <a:pPr lvl="1"/>
            <a:r>
              <a:rPr lang="en-US" dirty="0" smtClean="0"/>
              <a:t>From the verbal model, write down the resulting differential or difference equation for logistic growth</a:t>
            </a:r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" y="0"/>
            <a:ext cx="4638204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4819" y="4085571"/>
            <a:ext cx="1223653" cy="94721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Qualitative experimental </a:t>
            </a:r>
            <a:r>
              <a:rPr lang="en-US" sz="700" dirty="0" smtClean="0">
                <a:solidFill>
                  <a:prstClr val="white"/>
                </a:solidFill>
              </a:rPr>
              <a:t>data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86646" y="5381298"/>
            <a:ext cx="1200406" cy="92146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Symbolic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Equations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Parameters &amp; state variables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62356" y="5381298"/>
            <a:ext cx="1211757" cy="921468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Visual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Graphs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Data </a:t>
            </a:r>
            <a:r>
              <a:rPr lang="en-US" sz="700" dirty="0" smtClean="0">
                <a:solidFill>
                  <a:prstClr val="white"/>
                </a:solidFill>
              </a:rPr>
              <a:t>visualizations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51081" y="4075061"/>
            <a:ext cx="1232640" cy="9577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Numerical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Simulated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Derived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Quantitative </a:t>
            </a:r>
            <a:r>
              <a:rPr lang="en-US" sz="7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66715" y="2891087"/>
            <a:ext cx="1240143" cy="913657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Experiential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Animations &amp; simulations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Physical models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Experiments &amp; observations</a:t>
            </a:r>
            <a:endParaRPr lang="en-US" sz="700" dirty="0">
              <a:solidFill>
                <a:prstClr val="white"/>
              </a:solidFill>
            </a:endParaRPr>
          </a:p>
        </p:txBody>
      </p:sp>
      <p:cxnSp>
        <p:nvCxnSpPr>
          <p:cNvPr id="21" name="Straight Arrow Connector 20"/>
          <p:cNvCxnSpPr>
            <a:endCxn id="18" idx="0"/>
          </p:cNvCxnSpPr>
          <p:nvPr/>
        </p:nvCxnSpPr>
        <p:spPr>
          <a:xfrm>
            <a:off x="3151163" y="3348111"/>
            <a:ext cx="716238" cy="726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2"/>
            <a:endCxn id="17" idx="0"/>
          </p:cNvCxnSpPr>
          <p:nvPr/>
        </p:nvCxnSpPr>
        <p:spPr>
          <a:xfrm flipH="1">
            <a:off x="3268235" y="5032783"/>
            <a:ext cx="599166" cy="348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5" idx="3"/>
          </p:cNvCxnSpPr>
          <p:nvPr/>
        </p:nvCxnSpPr>
        <p:spPr>
          <a:xfrm flipH="1" flipV="1">
            <a:off x="1698472" y="4559177"/>
            <a:ext cx="1197128" cy="822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2"/>
            <a:endCxn id="16" idx="0"/>
          </p:cNvCxnSpPr>
          <p:nvPr/>
        </p:nvCxnSpPr>
        <p:spPr>
          <a:xfrm>
            <a:off x="1086646" y="5032783"/>
            <a:ext cx="600203" cy="348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pathways exist (may be discipline specific)</a:t>
            </a:r>
          </a:p>
          <a:p>
            <a:r>
              <a:rPr lang="en-US" dirty="0" smtClean="0"/>
              <a:t>A box (representation) may be traversed multiple times</a:t>
            </a:r>
          </a:p>
          <a:p>
            <a:r>
              <a:rPr lang="en-US" dirty="0" smtClean="0"/>
              <a:t>Previous pathway could be extended (Our work is never done!)</a:t>
            </a:r>
          </a:p>
          <a:p>
            <a:r>
              <a:rPr lang="en-US" dirty="0" smtClean="0"/>
              <a:t>The longer the pathway, the richer the experience</a:t>
            </a:r>
            <a:endParaRPr lang="en-US" dirty="0"/>
          </a:p>
          <a:p>
            <a:r>
              <a:rPr lang="en-US" dirty="0" smtClean="0"/>
              <a:t>As </a:t>
            </a:r>
            <a:r>
              <a:rPr lang="en-US" dirty="0"/>
              <a:t>the students engage in each of these activities, they should be </a:t>
            </a:r>
            <a:r>
              <a:rPr lang="en-US" b="1" dirty="0"/>
              <a:t>thinking</a:t>
            </a:r>
            <a:r>
              <a:rPr lang="en-US" dirty="0"/>
              <a:t> about what they are doing and the connections they are making.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</a:t>
            </a:r>
            <a:r>
              <a:rPr lang="en-US" dirty="0" smtClean="0"/>
              <a:t>Process: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structure of </a:t>
            </a:r>
            <a:r>
              <a:rPr lang="en-US" dirty="0" err="1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473526"/>
          </a:xfrm>
        </p:spPr>
        <p:txBody>
          <a:bodyPr>
            <a:normAutofit/>
          </a:bodyPr>
          <a:lstStyle/>
          <a:p>
            <a:r>
              <a:rPr lang="en-US" dirty="0" smtClean="0"/>
              <a:t>Example of a biological modeling pathway (took by Watson and Crick)</a:t>
            </a:r>
          </a:p>
          <a:p>
            <a:r>
              <a:rPr lang="en-US" dirty="0" smtClean="0"/>
              <a:t>Numerical and Verbal → Experiential</a:t>
            </a:r>
          </a:p>
          <a:p>
            <a:pPr lvl="1"/>
            <a:r>
              <a:rPr lang="en-US" dirty="0" smtClean="0"/>
              <a:t>Quantitative and qualitative data led to the physical model </a:t>
            </a:r>
          </a:p>
          <a:p>
            <a:r>
              <a:rPr lang="en-US" dirty="0" smtClean="0"/>
              <a:t>Experiential </a:t>
            </a:r>
            <a:r>
              <a:rPr lang="en-US" dirty="0"/>
              <a:t>→ </a:t>
            </a:r>
            <a:r>
              <a:rPr lang="en-US" dirty="0" smtClean="0"/>
              <a:t>Verbal</a:t>
            </a:r>
          </a:p>
          <a:p>
            <a:pPr lvl="1"/>
            <a:r>
              <a:rPr lang="en-US" dirty="0" smtClean="0"/>
              <a:t>Physical model led to a hypothesis about mechanism: “It </a:t>
            </a:r>
            <a:r>
              <a:rPr lang="en-US" dirty="0"/>
              <a:t>has not escaped our notice that the specific pairing we have postulated immediately suggests a possible copying mechanism for the genetic </a:t>
            </a:r>
            <a:r>
              <a:rPr lang="en-US" dirty="0" smtClean="0"/>
              <a:t>material.” </a:t>
            </a:r>
          </a:p>
          <a:p>
            <a:pPr lvl="2"/>
            <a:r>
              <a:rPr lang="en-US" sz="1400" dirty="0"/>
              <a:t>Watson J.D. and Crick F.H. 1953. Molecular structure of nucleic acids. Nature. 171(4356): 737-738. 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" y="0"/>
            <a:ext cx="4638204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74819" y="4085571"/>
            <a:ext cx="1223653" cy="94721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Qualitative experimental </a:t>
            </a:r>
            <a:r>
              <a:rPr lang="en-US" sz="700" dirty="0" smtClean="0">
                <a:solidFill>
                  <a:prstClr val="white"/>
                </a:solidFill>
              </a:rPr>
              <a:t>data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86646" y="5381298"/>
            <a:ext cx="1200406" cy="92146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Symbolic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Equations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Parameters &amp; state variables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2356" y="5381298"/>
            <a:ext cx="1211757" cy="921468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Visual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Graphs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Data </a:t>
            </a:r>
            <a:r>
              <a:rPr lang="en-US" sz="700" dirty="0" smtClean="0">
                <a:solidFill>
                  <a:prstClr val="white"/>
                </a:solidFill>
              </a:rPr>
              <a:t>visualizations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51081" y="4060993"/>
            <a:ext cx="1232640" cy="9577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Numerical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Simulated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Derived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Quantitative </a:t>
            </a:r>
            <a:r>
              <a:rPr lang="en-US" sz="7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66715" y="2891087"/>
            <a:ext cx="1240143" cy="913657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Experiential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Animations &amp; simulations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Physical models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Experiments &amp; observations</a:t>
            </a:r>
            <a:endParaRPr lang="en-US" sz="700" dirty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98472" y="3804744"/>
            <a:ext cx="1552609" cy="754433"/>
            <a:chOff x="1698472" y="3804744"/>
            <a:chExt cx="1552609" cy="754433"/>
          </a:xfrm>
        </p:grpSpPr>
        <p:cxnSp>
          <p:nvCxnSpPr>
            <p:cNvPr id="21" name="Elbow Connector 20"/>
            <p:cNvCxnSpPr>
              <a:stCxn id="14" idx="3"/>
              <a:endCxn id="18" idx="2"/>
            </p:cNvCxnSpPr>
            <p:nvPr/>
          </p:nvCxnSpPr>
          <p:spPr>
            <a:xfrm flipV="1">
              <a:off x="1698472" y="3804744"/>
              <a:ext cx="788315" cy="754433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1"/>
              <a:endCxn id="14" idx="3"/>
            </p:cNvCxnSpPr>
            <p:nvPr/>
          </p:nvCxnSpPr>
          <p:spPr>
            <a:xfrm flipH="1">
              <a:off x="1698472" y="4539854"/>
              <a:ext cx="1552609" cy="193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18" idx="1"/>
            <a:endCxn id="14" idx="0"/>
          </p:cNvCxnSpPr>
          <p:nvPr/>
        </p:nvCxnSpPr>
        <p:spPr>
          <a:xfrm flipH="1">
            <a:off x="1086646" y="3347916"/>
            <a:ext cx="780069" cy="7376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49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62945" y="4779818"/>
            <a:ext cx="6359237" cy="187036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</a:t>
            </a:r>
            <a:r>
              <a:rPr lang="en-US" dirty="0" smtClean="0"/>
              <a:t>Process: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Hardy-</a:t>
            </a:r>
            <a:r>
              <a:rPr lang="en-US" dirty="0" err="1"/>
              <a:t>weinberg</a:t>
            </a:r>
            <a:r>
              <a:rPr lang="en-US" dirty="0"/>
              <a:t> </a:t>
            </a:r>
            <a:r>
              <a:rPr lang="en-US" dirty="0" err="1"/>
              <a:t>Equil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5179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Example of a statistical modeling pathway</a:t>
            </a:r>
          </a:p>
          <a:p>
            <a:r>
              <a:rPr lang="en-US" dirty="0" smtClean="0"/>
              <a:t>Experiential → Verbal</a:t>
            </a:r>
          </a:p>
          <a:p>
            <a:pPr lvl="1"/>
            <a:r>
              <a:rPr lang="en-US" dirty="0" smtClean="0"/>
              <a:t>Upon conducting an experiment, students </a:t>
            </a:r>
            <a:r>
              <a:rPr lang="en-US" dirty="0"/>
              <a:t>make a hypothesis based on their observations </a:t>
            </a:r>
            <a:r>
              <a:rPr lang="en-US" dirty="0" smtClean="0"/>
              <a:t>that allele frequencies remain the same from one generation to the next </a:t>
            </a:r>
          </a:p>
          <a:p>
            <a:r>
              <a:rPr lang="en-US" dirty="0" smtClean="0"/>
              <a:t>Verbal → Symbolic</a:t>
            </a:r>
          </a:p>
          <a:p>
            <a:pPr lvl="1"/>
            <a:r>
              <a:rPr lang="en-US" dirty="0" smtClean="0"/>
              <a:t>From the verbal model</a:t>
            </a:r>
            <a:r>
              <a:rPr lang="en-US" dirty="0"/>
              <a:t>, the Symbolic probability model representation is </a:t>
            </a:r>
            <a:r>
              <a:rPr lang="en-US" dirty="0" smtClean="0"/>
              <a:t>derived </a:t>
            </a:r>
            <a:r>
              <a:rPr lang="en-US" dirty="0"/>
              <a:t>(HWE) stating that allele and genotype frequencies do not change in subsequent generations </a:t>
            </a:r>
            <a:endParaRPr lang="en-US" dirty="0" smtClean="0"/>
          </a:p>
          <a:p>
            <a:r>
              <a:rPr lang="en-US" dirty="0" smtClean="0"/>
              <a:t>Symbolic </a:t>
            </a:r>
            <a:r>
              <a:rPr lang="en-US" dirty="0"/>
              <a:t>→ </a:t>
            </a:r>
            <a:r>
              <a:rPr lang="en-US" dirty="0" smtClean="0"/>
              <a:t>Experiential</a:t>
            </a:r>
          </a:p>
          <a:p>
            <a:pPr lvl="1"/>
            <a:r>
              <a:rPr lang="en-US" dirty="0" smtClean="0"/>
              <a:t>HWE symbolic model prompts us to measure </a:t>
            </a:r>
            <a:r>
              <a:rPr lang="en-US" dirty="0"/>
              <a:t>genotype frequencies in a population of </a:t>
            </a:r>
            <a:r>
              <a:rPr lang="en-US" dirty="0" smtClean="0"/>
              <a:t>interest to test for presence of HWE</a:t>
            </a:r>
          </a:p>
          <a:p>
            <a:r>
              <a:rPr lang="en-US" dirty="0" smtClean="0"/>
              <a:t>Experiential </a:t>
            </a:r>
            <a:r>
              <a:rPr lang="en-US" dirty="0"/>
              <a:t>→ </a:t>
            </a:r>
            <a:r>
              <a:rPr lang="en-US" dirty="0" smtClean="0"/>
              <a:t>Numerical</a:t>
            </a:r>
          </a:p>
          <a:p>
            <a:pPr lvl="1"/>
            <a:r>
              <a:rPr lang="en-US" dirty="0" smtClean="0"/>
              <a:t>From our experiment we collect and record our data</a:t>
            </a:r>
          </a:p>
          <a:p>
            <a:r>
              <a:rPr lang="en-US" dirty="0" smtClean="0"/>
              <a:t>Numerical → Symbolic</a:t>
            </a:r>
          </a:p>
          <a:p>
            <a:pPr lvl="1"/>
            <a:r>
              <a:rPr lang="en-US" dirty="0" smtClean="0"/>
              <a:t>From the data we perform </a:t>
            </a:r>
            <a:r>
              <a:rPr lang="en-US" dirty="0"/>
              <a:t>a chi-squared test to the null probability model of HWE </a:t>
            </a:r>
            <a:endParaRPr lang="en-US" dirty="0" smtClean="0"/>
          </a:p>
          <a:p>
            <a:r>
              <a:rPr lang="en-US" dirty="0" smtClean="0"/>
              <a:t>Symbolic → Verbal</a:t>
            </a:r>
          </a:p>
          <a:p>
            <a:pPr lvl="1"/>
            <a:r>
              <a:rPr lang="en-US" dirty="0"/>
              <a:t>Results of the test are </a:t>
            </a:r>
            <a:r>
              <a:rPr lang="en-US" dirty="0" smtClean="0"/>
              <a:t>used </a:t>
            </a:r>
            <a:r>
              <a:rPr lang="en-US" dirty="0"/>
              <a:t>as evidence for the presence or </a:t>
            </a:r>
            <a:r>
              <a:rPr lang="en-US" dirty="0" smtClean="0"/>
              <a:t>absence </a:t>
            </a:r>
            <a:r>
              <a:rPr lang="en-US" dirty="0"/>
              <a:t>of evolutionary forces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" y="0"/>
            <a:ext cx="4638204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4819" y="4085571"/>
            <a:ext cx="1223653" cy="94721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Qualitative experimental </a:t>
            </a:r>
            <a:r>
              <a:rPr lang="en-US" sz="700" dirty="0" smtClean="0">
                <a:solidFill>
                  <a:prstClr val="white"/>
                </a:solidFill>
              </a:rPr>
              <a:t>data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86646" y="5381298"/>
            <a:ext cx="1200406" cy="92146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Symbolic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Equations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Parameters &amp; state variables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62356" y="5381298"/>
            <a:ext cx="1211757" cy="921468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Visual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Graphs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Schematics</a:t>
            </a:r>
          </a:p>
          <a:p>
            <a:pPr marL="115888" indent="-115888">
              <a:buFont typeface="Arial" charset="0"/>
              <a:buChar char="•"/>
            </a:pPr>
            <a:r>
              <a:rPr lang="en-US" sz="700" dirty="0">
                <a:solidFill>
                  <a:prstClr val="white"/>
                </a:solidFill>
              </a:rPr>
              <a:t>Data </a:t>
            </a:r>
            <a:r>
              <a:rPr lang="en-US" sz="700" dirty="0" smtClean="0">
                <a:solidFill>
                  <a:prstClr val="white"/>
                </a:solidFill>
              </a:rPr>
              <a:t>visualizations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51081" y="4075061"/>
            <a:ext cx="1232640" cy="9577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Numerical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Simulated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Derived data</a:t>
            </a:r>
            <a:endParaRPr lang="en-US" sz="7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Quantitative </a:t>
            </a:r>
            <a:r>
              <a:rPr lang="en-US" sz="7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866715" y="2891087"/>
            <a:ext cx="1240143" cy="913657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sz="1300" dirty="0" smtClean="0">
                <a:solidFill>
                  <a:prstClr val="white"/>
                </a:solidFill>
              </a:rPr>
              <a:t>Experiential</a:t>
            </a:r>
            <a:endParaRPr lang="en-US" sz="13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Animations &amp; simulations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Physical models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700" dirty="0" smtClean="0">
                <a:solidFill>
                  <a:prstClr val="white"/>
                </a:solidFill>
              </a:rPr>
              <a:t>Experiments &amp; observations</a:t>
            </a:r>
            <a:endParaRPr lang="en-US" sz="700" dirty="0">
              <a:solidFill>
                <a:prstClr val="white"/>
              </a:solidFill>
            </a:endParaRPr>
          </a:p>
        </p:txBody>
      </p:sp>
      <p:cxnSp>
        <p:nvCxnSpPr>
          <p:cNvPr id="21" name="Straight Arrow Connector 20"/>
          <p:cNvCxnSpPr>
            <a:endCxn id="15" idx="0"/>
          </p:cNvCxnSpPr>
          <p:nvPr/>
        </p:nvCxnSpPr>
        <p:spPr>
          <a:xfrm flipH="1">
            <a:off x="1086646" y="3362178"/>
            <a:ext cx="780069" cy="7233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2"/>
          </p:cNvCxnSpPr>
          <p:nvPr/>
        </p:nvCxnSpPr>
        <p:spPr>
          <a:xfrm>
            <a:off x="1086646" y="5032783"/>
            <a:ext cx="109108" cy="348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6" idx="0"/>
            <a:endCxn id="19" idx="2"/>
          </p:cNvCxnSpPr>
          <p:nvPr/>
        </p:nvCxnSpPr>
        <p:spPr>
          <a:xfrm flipV="1">
            <a:off x="1686849" y="3804744"/>
            <a:ext cx="799938" cy="15765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3"/>
          </p:cNvCxnSpPr>
          <p:nvPr/>
        </p:nvCxnSpPr>
        <p:spPr>
          <a:xfrm>
            <a:off x="3106858" y="3347916"/>
            <a:ext cx="767255" cy="727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1"/>
          </p:cNvCxnSpPr>
          <p:nvPr/>
        </p:nvCxnSpPr>
        <p:spPr>
          <a:xfrm flipH="1">
            <a:off x="2138289" y="4553922"/>
            <a:ext cx="1112792" cy="827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1"/>
          </p:cNvCxnSpPr>
          <p:nvPr/>
        </p:nvCxnSpPr>
        <p:spPr>
          <a:xfrm flipH="1" flipV="1">
            <a:off x="773723" y="5032783"/>
            <a:ext cx="312923" cy="809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to new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agreement with other frameworks for teaching modeling, but:</a:t>
            </a:r>
          </a:p>
          <a:p>
            <a:r>
              <a:rPr lang="en-US" dirty="0"/>
              <a:t>E</a:t>
            </a:r>
            <a:r>
              <a:rPr lang="en-US" dirty="0" smtClean="0"/>
              <a:t>ncourages </a:t>
            </a:r>
            <a:r>
              <a:rPr lang="en-US" dirty="0"/>
              <a:t>deliberate and thoughtful development of </a:t>
            </a:r>
            <a:r>
              <a:rPr lang="en-US" dirty="0" smtClean="0"/>
              <a:t>individual </a:t>
            </a:r>
            <a:r>
              <a:rPr lang="en-US" dirty="0"/>
              <a:t>modeling activities and skills in not only mathematics, but </a:t>
            </a:r>
            <a:r>
              <a:rPr lang="en-US" dirty="0" smtClean="0"/>
              <a:t>in other disciplines</a:t>
            </a:r>
          </a:p>
          <a:p>
            <a:r>
              <a:rPr lang="en-US" dirty="0" smtClean="0"/>
              <a:t>Inclusive of disciplinary-specific </a:t>
            </a:r>
            <a:r>
              <a:rPr lang="en-US" dirty="0"/>
              <a:t>research approaches taken by mathematicians, statisticians, and </a:t>
            </a:r>
            <a:r>
              <a:rPr lang="en-US" dirty="0" smtClean="0"/>
              <a:t>biologists</a:t>
            </a:r>
          </a:p>
          <a:p>
            <a:r>
              <a:rPr lang="en-US" dirty="0"/>
              <a:t>E</a:t>
            </a:r>
            <a:r>
              <a:rPr lang="en-US" dirty="0" smtClean="0"/>
              <a:t>mphasizes </a:t>
            </a:r>
            <a:r>
              <a:rPr lang="en-US" dirty="0"/>
              <a:t>that the Experiential representation is crucial for student learning, particularly in partner disciplines. </a:t>
            </a:r>
            <a:endParaRPr lang="en-US" dirty="0" smtClean="0"/>
          </a:p>
          <a:p>
            <a:r>
              <a:rPr lang="en-US" dirty="0" smtClean="0"/>
              <a:t>Any pathway through the boxes “counts” as modeling.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“Incorporating modeling in the classroom can be challenging.”</a:t>
            </a:r>
          </a:p>
          <a:p>
            <a:r>
              <a:rPr lang="en-US" dirty="0" smtClean="0"/>
              <a:t>What are yours?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Mine:</a:t>
            </a:r>
          </a:p>
          <a:p>
            <a:pPr lvl="1"/>
            <a:r>
              <a:rPr lang="en-US" dirty="0" smtClean="0"/>
              <a:t>Incorporating new material means something else must go.</a:t>
            </a:r>
          </a:p>
          <a:p>
            <a:pPr lvl="1"/>
            <a:r>
              <a:rPr lang="en-US" dirty="0" smtClean="0"/>
              <a:t>Creating my own modeling projects takes time.</a:t>
            </a:r>
          </a:p>
          <a:p>
            <a:pPr lvl="1"/>
            <a:r>
              <a:rPr lang="en-US" dirty="0" smtClean="0"/>
              <a:t>Do I understand the biology well enough to guide students?</a:t>
            </a:r>
          </a:p>
          <a:p>
            <a:pPr lvl="1"/>
            <a:r>
              <a:rPr lang="en-US" dirty="0"/>
              <a:t>How to make this a meaningful experience?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Pathways and the Modeling Enterprise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981092" cy="46634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Important aspects of modeling not embedded in framework as arrows</a:t>
            </a:r>
          </a:p>
          <a:p>
            <a:pPr lvl="1"/>
            <a:r>
              <a:rPr lang="en-US" dirty="0" smtClean="0"/>
              <a:t>Model abstraction and revision</a:t>
            </a:r>
          </a:p>
          <a:p>
            <a:pPr lvl="2"/>
            <a:r>
              <a:rPr lang="en-US" dirty="0" smtClean="0"/>
              <a:t>Incorporation of more biological detail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odel validation</a:t>
            </a:r>
          </a:p>
          <a:p>
            <a:pPr lvl="2"/>
            <a:r>
              <a:rPr lang="en-US" dirty="0" smtClean="0"/>
              <a:t>Test model against data (original or new)</a:t>
            </a:r>
          </a:p>
          <a:p>
            <a:pPr lvl="1"/>
            <a:r>
              <a:rPr lang="en-US" dirty="0" smtClean="0"/>
              <a:t>Model selection</a:t>
            </a:r>
          </a:p>
          <a:p>
            <a:pPr lvl="2"/>
            <a:r>
              <a:rPr lang="en-US" dirty="0" smtClean="0"/>
              <a:t>Test model against other models</a:t>
            </a:r>
          </a:p>
          <a:p>
            <a:pPr lvl="2"/>
            <a:endParaRPr lang="en-US" dirty="0"/>
          </a:p>
          <a:p>
            <a:pPr marL="228600" lvl="2">
              <a:spcBef>
                <a:spcPts val="1000"/>
              </a:spcBef>
            </a:pPr>
            <a:r>
              <a:rPr lang="en-US" sz="2200" dirty="0"/>
              <a:t>Instructor’s role: </a:t>
            </a:r>
            <a:endParaRPr lang="en-US" sz="2200" dirty="0" smtClean="0"/>
          </a:p>
          <a:p>
            <a:pPr marL="685800" lvl="3">
              <a:spcBef>
                <a:spcPts val="1000"/>
              </a:spcBef>
            </a:pPr>
            <a:r>
              <a:rPr lang="en-US" sz="2000" dirty="0"/>
              <a:t>R</a:t>
            </a:r>
            <a:r>
              <a:rPr lang="en-US" sz="2000" dirty="0" smtClean="0"/>
              <a:t>emind </a:t>
            </a:r>
            <a:r>
              <a:rPr lang="en-US" sz="2000" dirty="0"/>
              <a:t>students to pause, validate the model, and if needed, reexamine the model assumptions or </a:t>
            </a:r>
            <a:r>
              <a:rPr lang="en-US" sz="2000" dirty="0" err="1"/>
              <a:t>mathematization</a:t>
            </a:r>
            <a:r>
              <a:rPr lang="en-US" sz="2000" dirty="0"/>
              <a:t> to refine it. </a:t>
            </a:r>
            <a:endParaRPr lang="en-US" sz="2000" dirty="0" smtClean="0"/>
          </a:p>
          <a:p>
            <a:pPr marL="685800" lvl="3">
              <a:spcBef>
                <a:spcPts val="1000"/>
              </a:spcBef>
            </a:pPr>
            <a:r>
              <a:rPr lang="en-US" sz="2000" dirty="0" smtClean="0"/>
              <a:t>Remind </a:t>
            </a:r>
            <a:r>
              <a:rPr lang="en-US" sz="2000" dirty="0"/>
              <a:t>them that they are working in a conceptualized model of </a:t>
            </a:r>
            <a:r>
              <a:rPr lang="en-US" sz="2000" dirty="0" smtClean="0"/>
              <a:t>reality, </a:t>
            </a:r>
            <a:r>
              <a:rPr lang="en-US" sz="2000" dirty="0"/>
              <a:t>and the assumptions and results should be critically analyzed in that light.</a:t>
            </a:r>
          </a:p>
          <a:p>
            <a:pPr marL="685800" lvl="3">
              <a:spcBef>
                <a:spcPts val="1000"/>
              </a:spcBef>
            </a:pPr>
            <a:endParaRPr lang="en-US" sz="2000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990448" y="1547181"/>
            <a:ext cx="3960055" cy="5310819"/>
            <a:chOff x="0" y="0"/>
            <a:chExt cx="4858241" cy="6858000"/>
          </a:xfrm>
        </p:grpSpPr>
        <p:sp>
          <p:nvSpPr>
            <p:cNvPr id="5" name="Oval 4"/>
            <p:cNvSpPr/>
            <p:nvPr/>
          </p:nvSpPr>
          <p:spPr>
            <a:xfrm>
              <a:off x="2202611" y="103517"/>
              <a:ext cx="1823049" cy="18172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485824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1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student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ability to move between representations enhances learning, but students have difficulty with this.</a:t>
            </a:r>
          </a:p>
          <a:p>
            <a:r>
              <a:rPr lang="en-US" dirty="0" smtClean="0"/>
              <a:t>One study showed that simply telling students the purpose of the multiple representations can have a positive impact on learning. </a:t>
            </a:r>
          </a:p>
          <a:p>
            <a:r>
              <a:rPr lang="en-US" dirty="0" smtClean="0"/>
              <a:t>How can we help? (</a:t>
            </a:r>
            <a:r>
              <a:rPr lang="en-US" i="1" dirty="0" smtClean="0"/>
              <a:t>Understanding Science </a:t>
            </a:r>
            <a:r>
              <a:rPr lang="en-US" dirty="0" smtClean="0"/>
              <a:t>website)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 it explicit</a:t>
            </a:r>
          </a:p>
          <a:p>
            <a:pPr lvl="1"/>
            <a:r>
              <a:rPr lang="en-US" dirty="0" smtClean="0"/>
              <a:t>Help students reflect and connect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 context , again and again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explicit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03952"/>
          </a:xfrm>
        </p:spPr>
        <p:txBody>
          <a:bodyPr>
            <a:normAutofit/>
          </a:bodyPr>
          <a:lstStyle/>
          <a:p>
            <a:r>
              <a:rPr lang="en-US" sz="2400" dirty="0"/>
              <a:t>Tell your students what you are doing, and why, in the context of </a:t>
            </a:r>
            <a:r>
              <a:rPr lang="en-US" sz="2400" dirty="0" smtClean="0"/>
              <a:t>modeling.</a:t>
            </a:r>
          </a:p>
          <a:p>
            <a:r>
              <a:rPr lang="en-US" sz="2400" dirty="0"/>
              <a:t>Teach students the modeling </a:t>
            </a:r>
            <a:r>
              <a:rPr lang="en-US" sz="2400" dirty="0" smtClean="0"/>
              <a:t>framework.</a:t>
            </a:r>
          </a:p>
          <a:p>
            <a:pPr lvl="1"/>
            <a:r>
              <a:rPr lang="en-US" dirty="0" smtClean="0"/>
              <a:t>definitions </a:t>
            </a:r>
            <a:r>
              <a:rPr lang="en-US" dirty="0"/>
              <a:t>of models and </a:t>
            </a:r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the model </a:t>
            </a:r>
            <a:r>
              <a:rPr lang="en-US" dirty="0"/>
              <a:t>representations (</a:t>
            </a:r>
            <a:r>
              <a:rPr lang="en-US" dirty="0" smtClean="0"/>
              <a:t>boxes)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many modeling activities (</a:t>
            </a:r>
            <a:r>
              <a:rPr lang="en-US" dirty="0" smtClean="0"/>
              <a:t>arrows, model refinement, selection, validation)</a:t>
            </a:r>
          </a:p>
          <a:p>
            <a:r>
              <a:rPr lang="en-US" sz="2400" dirty="0"/>
              <a:t>Be clear that </a:t>
            </a:r>
            <a:r>
              <a:rPr lang="en-US" sz="2400" b="1" dirty="0" smtClean="0"/>
              <a:t>biologists </a:t>
            </a:r>
            <a:r>
              <a:rPr lang="en-US" sz="2400" b="1" dirty="0"/>
              <a:t>are already engaged in modeling </a:t>
            </a:r>
            <a:r>
              <a:rPr lang="en-US" sz="2400" dirty="0" smtClean="0"/>
              <a:t>but may not use the same language or approach as mathematicians or </a:t>
            </a:r>
            <a:r>
              <a:rPr lang="en-US" sz="2400" dirty="0"/>
              <a:t>statisticians.</a:t>
            </a:r>
            <a:endParaRPr lang="en-US" dirty="0" smtClean="0"/>
          </a:p>
          <a:p>
            <a:r>
              <a:rPr lang="en-US" dirty="0" smtClean="0"/>
              <a:t>Tell them there are many entry points, and any arrow is a valid modeling activity, as long as the student is connecting what they’re doing to the modeling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students reflect and connect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Have students reflect upon the modeling process by assigning metacognitive </a:t>
            </a:r>
            <a:r>
              <a:rPr lang="en-US" sz="2400" dirty="0" smtClean="0"/>
              <a:t>exercises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one-minute </a:t>
            </a:r>
            <a:r>
              <a:rPr lang="en-US" dirty="0" smtClean="0"/>
              <a:t>paper</a:t>
            </a:r>
          </a:p>
          <a:p>
            <a:pPr lvl="1"/>
            <a:r>
              <a:rPr lang="en-US" dirty="0" smtClean="0"/>
              <a:t>Journals</a:t>
            </a:r>
          </a:p>
          <a:p>
            <a:r>
              <a:rPr lang="en-US" sz="2400" dirty="0"/>
              <a:t>Work with instructors from different disciplines to help students make connections between classes to solidify their </a:t>
            </a:r>
            <a:r>
              <a:rPr lang="en-US" sz="2400" dirty="0" smtClean="0"/>
              <a:t>understanding </a:t>
            </a:r>
            <a:r>
              <a:rPr lang="en-US" sz="2400" dirty="0"/>
              <a:t>of modeling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Using a common framework can help us engage in conversations with colleagues from other disciplines, and thus bring the connections to our students.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it context,  </a:t>
            </a:r>
            <a:br>
              <a:rPr lang="en-US" dirty="0" smtClean="0"/>
            </a:br>
            <a:r>
              <a:rPr lang="en-US" dirty="0" smtClean="0"/>
              <a:t>again and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Ground the modeling </a:t>
            </a:r>
            <a:r>
              <a:rPr lang="en-US" sz="2400" dirty="0" smtClean="0"/>
              <a:t>investigation </a:t>
            </a:r>
            <a:r>
              <a:rPr lang="en-US" sz="2400" dirty="0"/>
              <a:t>in the biological problem, using the Experiential </a:t>
            </a:r>
            <a:r>
              <a:rPr lang="en-US" sz="2400" dirty="0" smtClean="0"/>
              <a:t>representation as much as possible.</a:t>
            </a:r>
          </a:p>
          <a:p>
            <a:r>
              <a:rPr lang="en-US" sz="2400" dirty="0"/>
              <a:t>Use the framework to acknowledge and clarify the various approaches that each discipline takes to solving the same scientific problem</a:t>
            </a:r>
            <a:r>
              <a:rPr lang="en-US" sz="2400" dirty="0" smtClean="0"/>
              <a:t>.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/>
              <a:t>practitioners have different paths through the boxes that are equally </a:t>
            </a:r>
            <a:r>
              <a:rPr lang="en-US" dirty="0" smtClean="0"/>
              <a:t>valid.</a:t>
            </a:r>
          </a:p>
          <a:p>
            <a:r>
              <a:rPr lang="en-US" sz="2400" dirty="0"/>
              <a:t>Give examples of different paths in the same context.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Density </a:t>
            </a:r>
            <a:r>
              <a:rPr lang="en-US" dirty="0" smtClean="0"/>
              <a:t>Dependent population growth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Experiential: Physical simulation with checkerboard and dice</a:t>
            </a:r>
          </a:p>
          <a:p>
            <a:r>
              <a:rPr lang="en-US" dirty="0" smtClean="0"/>
              <a:t>Numerical: Record data in a table</a:t>
            </a:r>
          </a:p>
          <a:p>
            <a:r>
              <a:rPr lang="en-US" dirty="0" smtClean="0"/>
              <a:t>Visual: Plot population versus time and change in population versus population </a:t>
            </a:r>
            <a:r>
              <a:rPr lang="en-US" b="1" dirty="0" smtClean="0"/>
              <a:t>by hand</a:t>
            </a:r>
          </a:p>
          <a:p>
            <a:r>
              <a:rPr lang="en-US" dirty="0" smtClean="0"/>
              <a:t>Verbal: Statements about population growth, assumptions we have made about growth</a:t>
            </a:r>
          </a:p>
          <a:p>
            <a:r>
              <a:rPr lang="en-US" dirty="0" smtClean="0"/>
              <a:t>Symbolic: derive formulas for growth, using verbal and visual results</a:t>
            </a:r>
          </a:p>
          <a:p>
            <a:r>
              <a:rPr lang="en-US" dirty="0" smtClean="0"/>
              <a:t>Experiential: extend physical simulation to computer simulation for further investigation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Density Dependent population growth </a:t>
            </a:r>
          </a:p>
        </p:txBody>
      </p:sp>
      <p:pic>
        <p:nvPicPr>
          <p:cNvPr id="4" name="Content Placeholder 3">
            <a:hlinkClick r:id="rId3" action="ppaction://program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5600" y="2057401"/>
            <a:ext cx="6472178" cy="46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764" y="764373"/>
            <a:ext cx="9864436" cy="1293028"/>
          </a:xfrm>
        </p:spPr>
        <p:txBody>
          <a:bodyPr/>
          <a:lstStyle/>
          <a:p>
            <a:r>
              <a:rPr lang="en-US" dirty="0" smtClean="0"/>
              <a:t>Agent-based modeling in </a:t>
            </a:r>
            <a:r>
              <a:rPr lang="en-US" dirty="0" err="1" smtClean="0"/>
              <a:t>netlogo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095393" cy="4024125"/>
          </a:xfrm>
        </p:spPr>
        <p:txBody>
          <a:bodyPr/>
          <a:lstStyle/>
          <a:p>
            <a:r>
              <a:rPr lang="en-US" dirty="0" smtClean="0"/>
              <a:t>Free download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ccl.northwestern.edu</a:t>
            </a:r>
            <a:r>
              <a:rPr lang="en-US" dirty="0"/>
              <a:t>/</a:t>
            </a:r>
            <a:r>
              <a:rPr lang="en-US" dirty="0" err="1"/>
              <a:t>netlogo</a:t>
            </a:r>
            <a:r>
              <a:rPr lang="en-US" dirty="0"/>
              <a:t>/</a:t>
            </a:r>
          </a:p>
          <a:p>
            <a:r>
              <a:rPr lang="en-US" dirty="0" smtClean="0"/>
              <a:t>Models library</a:t>
            </a:r>
          </a:p>
          <a:p>
            <a:pPr lvl="1"/>
            <a:r>
              <a:rPr lang="en-US" dirty="0" smtClean="0"/>
              <a:t>Evolution models</a:t>
            </a:r>
          </a:p>
          <a:p>
            <a:r>
              <a:rPr lang="en-US" dirty="0" err="1"/>
              <a:t>Railsback</a:t>
            </a:r>
            <a:r>
              <a:rPr lang="en-US" dirty="0"/>
              <a:t> and Grimm text</a:t>
            </a:r>
          </a:p>
          <a:p>
            <a:pPr lvl="1"/>
            <a:r>
              <a:rPr lang="en-US" b="1" dirty="0"/>
              <a:t>Agent-based and Individual-based Modeling: </a:t>
            </a:r>
            <a:r>
              <a:rPr lang="en-US" b="1" i="1" dirty="0"/>
              <a:t>A Practical Introduction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http://www.railsback-grimm-abm-book.com/</a:t>
            </a:r>
            <a:endParaRPr lang="en-US" dirty="0"/>
          </a:p>
          <a:p>
            <a:pPr lvl="1"/>
            <a:r>
              <a:rPr lang="en-US" dirty="0"/>
              <a:t>Excellent introduction to </a:t>
            </a:r>
            <a:r>
              <a:rPr lang="en-US" dirty="0" err="1"/>
              <a:t>NetLogo</a:t>
            </a:r>
            <a:r>
              <a:rPr lang="en-US" dirty="0"/>
              <a:t> and to scientific modeling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193" y="1662546"/>
            <a:ext cx="5419365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Infectious diseases on networks (IONTW)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chemeClr val="accent3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3"/>
                </a:solidFill>
                <a:hlinkClick r:id="rId3"/>
              </a:rPr>
              <a:t>www.qubeshub.org/IONTW</a:t>
            </a:r>
            <a:endParaRPr lang="en-US" dirty="0" smtClean="0">
              <a:solidFill>
                <a:schemeClr val="accent3"/>
              </a:solidFill>
            </a:endParaRPr>
          </a:p>
          <a:p>
            <a:pPr lvl="1"/>
            <a:r>
              <a:rPr lang="en-US" dirty="0"/>
              <a:t>In: Raina </a:t>
            </a:r>
            <a:r>
              <a:rPr lang="en-US" dirty="0" err="1"/>
              <a:t>Robeva</a:t>
            </a:r>
            <a:r>
              <a:rPr lang="en-US" dirty="0"/>
              <a:t> (ed.), </a:t>
            </a:r>
            <a:r>
              <a:rPr lang="en-US" i="1" dirty="0"/>
              <a:t>Algebraic and Discrete Mathematical Methods for Modern Biology</a:t>
            </a:r>
            <a:r>
              <a:rPr lang="en-US" dirty="0"/>
              <a:t>, Academic Press, </a:t>
            </a:r>
            <a:r>
              <a:rPr lang="en-US" dirty="0" smtClean="0"/>
              <a:t>2015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17" y="3207682"/>
            <a:ext cx="7690000" cy="365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calls to incorporate more modeling</a:t>
            </a:r>
          </a:p>
          <a:p>
            <a:r>
              <a:rPr lang="en-US" dirty="0" smtClean="0"/>
              <a:t>A common framework can help make teaching modeling more accessible</a:t>
            </a:r>
            <a:r>
              <a:rPr lang="en-US" dirty="0"/>
              <a:t> </a:t>
            </a:r>
            <a:r>
              <a:rPr lang="en-US" dirty="0" smtClean="0"/>
              <a:t>and bring partner disciplines together.</a:t>
            </a:r>
          </a:p>
          <a:p>
            <a:r>
              <a:rPr lang="en-US" dirty="0" smtClean="0"/>
              <a:t>Five model representations</a:t>
            </a:r>
          </a:p>
          <a:p>
            <a:pPr lvl="1"/>
            <a:r>
              <a:rPr lang="en-US" b="1" dirty="0" smtClean="0"/>
              <a:t>Experiential</a:t>
            </a:r>
          </a:p>
          <a:p>
            <a:pPr lvl="1"/>
            <a:r>
              <a:rPr lang="en-US" dirty="0" smtClean="0"/>
              <a:t>Verbal</a:t>
            </a:r>
          </a:p>
          <a:p>
            <a:pPr lvl="1"/>
            <a:r>
              <a:rPr lang="en-US" dirty="0" smtClean="0"/>
              <a:t>Numerical</a:t>
            </a:r>
          </a:p>
          <a:p>
            <a:pPr lvl="1"/>
            <a:r>
              <a:rPr lang="en-US" dirty="0" smtClean="0"/>
              <a:t>Visual</a:t>
            </a:r>
          </a:p>
          <a:p>
            <a:pPr lvl="1"/>
            <a:r>
              <a:rPr lang="en-US" dirty="0" smtClean="0"/>
              <a:t>Symbolic</a:t>
            </a:r>
          </a:p>
          <a:p>
            <a:r>
              <a:rPr lang="en-US" dirty="0" smtClean="0"/>
              <a:t>Modeling activities, part of the larger modeling enterprise, involve moving between representations.</a:t>
            </a:r>
          </a:p>
        </p:txBody>
      </p:sp>
    </p:spTree>
    <p:extLst>
      <p:ext uri="{BB962C8B-B14F-4D97-AF65-F5344CB8AC3E}">
        <p14:creationId xmlns:p14="http://schemas.microsoft.com/office/powerpoint/2010/main" val="2041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approach the challenges?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764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600" dirty="0" smtClean="0">
                <a:solidFill>
                  <a:schemeClr val="accent1"/>
                </a:solidFill>
              </a:rPr>
              <a:t>Problem:  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chemeClr val="accent1"/>
                </a:solidFill>
              </a:rPr>
              <a:t>How to incorporate more models and modeling into the classroom?</a:t>
            </a:r>
          </a:p>
          <a:p>
            <a:r>
              <a:rPr lang="en-US" dirty="0" smtClean="0"/>
              <a:t>What we know</a:t>
            </a:r>
          </a:p>
          <a:p>
            <a:pPr lvl="1"/>
            <a:r>
              <a:rPr lang="en-US" dirty="0" smtClean="0"/>
              <a:t>Models and modeling are all around us</a:t>
            </a:r>
          </a:p>
          <a:p>
            <a:pPr lvl="1"/>
            <a:r>
              <a:rPr lang="en-US" dirty="0" smtClean="0"/>
              <a:t>Everyone is telling us we should be using them and teaching our students how to work with models.</a:t>
            </a:r>
          </a:p>
          <a:p>
            <a:pPr lvl="1"/>
            <a:endParaRPr lang="en-US" dirty="0"/>
          </a:p>
          <a:p>
            <a:r>
              <a:rPr lang="en-US" dirty="0" smtClean="0"/>
              <a:t>What we may not know</a:t>
            </a:r>
          </a:p>
          <a:p>
            <a:pPr lvl="1"/>
            <a:r>
              <a:rPr lang="en-US" dirty="0" smtClean="0"/>
              <a:t>Do we all think of the same thing when we think of a “model”?</a:t>
            </a:r>
          </a:p>
          <a:p>
            <a:pPr lvl="1"/>
            <a:r>
              <a:rPr lang="en-US" dirty="0" smtClean="0"/>
              <a:t>What about modeling?</a:t>
            </a:r>
          </a:p>
          <a:p>
            <a:pPr lvl="1"/>
            <a:r>
              <a:rPr lang="en-US" dirty="0" smtClean="0"/>
              <a:t>If you’re not doing much now, how can you ease into it?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Our proposed solution</a:t>
            </a:r>
          </a:p>
          <a:p>
            <a:pPr lvl="1"/>
            <a:r>
              <a:rPr lang="en-US" dirty="0" smtClean="0"/>
              <a:t>Develop an inclusive framework for models and modeling that encourages collaboration among disciplines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a shared goal</a:t>
            </a:r>
          </a:p>
          <a:p>
            <a:pPr lvl="1"/>
            <a:r>
              <a:rPr lang="en-US" dirty="0" smtClean="0"/>
              <a:t>Improve student learning</a:t>
            </a:r>
          </a:p>
          <a:p>
            <a:pPr lvl="1"/>
            <a:r>
              <a:rPr lang="en-US" dirty="0" smtClean="0"/>
              <a:t>Answer a research question</a:t>
            </a:r>
          </a:p>
          <a:p>
            <a:r>
              <a:rPr lang="en-US" dirty="0"/>
              <a:t>Start small, but have a concrete deliverable </a:t>
            </a:r>
            <a:endParaRPr lang="en-US" dirty="0" smtClean="0"/>
          </a:p>
          <a:p>
            <a:pPr lvl="1"/>
            <a:r>
              <a:rPr lang="en-US" dirty="0" smtClean="0"/>
              <a:t>Modify a single lesson plan: Ideas?</a:t>
            </a:r>
          </a:p>
          <a:p>
            <a:pPr lvl="1"/>
            <a:r>
              <a:rPr lang="en-US" dirty="0" smtClean="0"/>
              <a:t>Co-advising a thesis</a:t>
            </a:r>
          </a:p>
          <a:p>
            <a:pPr lvl="1"/>
            <a:r>
              <a:rPr lang="en-US" dirty="0" smtClean="0"/>
              <a:t>Internal grant</a:t>
            </a:r>
            <a:endParaRPr lang="en-US" dirty="0"/>
          </a:p>
          <a:p>
            <a:r>
              <a:rPr lang="en-US" dirty="0"/>
              <a:t>Be willing to be both a student and a teacher </a:t>
            </a:r>
          </a:p>
          <a:p>
            <a:r>
              <a:rPr lang="en-US" dirty="0"/>
              <a:t>Be explicit about </a:t>
            </a:r>
            <a:r>
              <a:rPr lang="en-US" dirty="0" smtClean="0"/>
              <a:t>language: language varies among disciplines </a:t>
            </a:r>
            <a:endParaRPr lang="en-US" dirty="0"/>
          </a:p>
          <a:p>
            <a:r>
              <a:rPr lang="en-US" dirty="0"/>
              <a:t>Be in it for the long term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/>
          </a:bodyPr>
          <a:lstStyle/>
          <a:p>
            <a:pPr marL="458788" indent="-276225"/>
            <a:r>
              <a:rPr lang="en-US" b="1" dirty="0"/>
              <a:t>Melissa </a:t>
            </a:r>
            <a:r>
              <a:rPr lang="en-US" b="1" dirty="0" smtClean="0"/>
              <a:t>Aikens</a:t>
            </a:r>
            <a:r>
              <a:rPr lang="en-US" dirty="0" smtClean="0"/>
              <a:t>, University of New Hampshire</a:t>
            </a:r>
            <a:endParaRPr lang="en-US" dirty="0"/>
          </a:p>
          <a:p>
            <a:pPr marL="458788" indent="-276225"/>
            <a:r>
              <a:rPr lang="en-US" b="1" dirty="0"/>
              <a:t>Kam </a:t>
            </a:r>
            <a:r>
              <a:rPr lang="en-US" b="1" dirty="0" err="1" smtClean="0"/>
              <a:t>Dahlquist</a:t>
            </a:r>
            <a:r>
              <a:rPr lang="en-US" dirty="0"/>
              <a:t>, Loyola Marymount University</a:t>
            </a:r>
          </a:p>
          <a:p>
            <a:pPr marL="458788" indent="-276225"/>
            <a:r>
              <a:rPr lang="en-US" b="1" dirty="0" smtClean="0"/>
              <a:t>Joe </a:t>
            </a:r>
            <a:r>
              <a:rPr lang="en-US" b="1" dirty="0" err="1" smtClean="0"/>
              <a:t>Dauer</a:t>
            </a:r>
            <a:r>
              <a:rPr lang="en-US" dirty="0"/>
              <a:t>, University of Nebraska-Lincoln</a:t>
            </a:r>
          </a:p>
          <a:p>
            <a:pPr marL="458788" indent="-276225"/>
            <a:r>
              <a:rPr lang="en-US" b="1" dirty="0" smtClean="0"/>
              <a:t>Sam Donovan</a:t>
            </a:r>
            <a:r>
              <a:rPr lang="en-US" dirty="0" smtClean="0"/>
              <a:t>, </a:t>
            </a:r>
            <a:r>
              <a:rPr lang="en-US" dirty="0"/>
              <a:t>University of </a:t>
            </a:r>
            <a:r>
              <a:rPr lang="en-US" dirty="0" smtClean="0"/>
              <a:t>Pittsburgh</a:t>
            </a:r>
          </a:p>
          <a:p>
            <a:pPr marL="458788" indent="-276225"/>
            <a:r>
              <a:rPr lang="en-US" b="1" dirty="0" smtClean="0"/>
              <a:t>Carrie Eaton</a:t>
            </a:r>
            <a:r>
              <a:rPr lang="en-US" dirty="0" smtClean="0"/>
              <a:t>, Unity College</a:t>
            </a:r>
          </a:p>
          <a:p>
            <a:pPr marL="458788" indent="-276225"/>
            <a:r>
              <a:rPr lang="en-US" b="1" dirty="0" smtClean="0"/>
              <a:t>Greg Goins</a:t>
            </a:r>
            <a:r>
              <a:rPr lang="en-US" dirty="0" smtClean="0"/>
              <a:t>, </a:t>
            </a:r>
            <a:r>
              <a:rPr lang="en-US" dirty="0"/>
              <a:t>North Carolina A&amp;T State </a:t>
            </a:r>
            <a:r>
              <a:rPr lang="en-US" dirty="0" smtClean="0"/>
              <a:t>University</a:t>
            </a:r>
          </a:p>
          <a:p>
            <a:pPr marL="458788" indent="-276225"/>
            <a:r>
              <a:rPr lang="en-US" b="1" dirty="0" smtClean="0"/>
              <a:t>Kristin Jenkins</a:t>
            </a:r>
            <a:r>
              <a:rPr lang="en-US" dirty="0" smtClean="0"/>
              <a:t>, </a:t>
            </a:r>
            <a:r>
              <a:rPr lang="en-US" dirty="0" err="1" smtClean="0"/>
              <a:t>BioQUEST</a:t>
            </a:r>
            <a:endParaRPr lang="en-US" dirty="0" smtClean="0"/>
          </a:p>
          <a:p>
            <a:pPr marL="458788" indent="-276225"/>
            <a:r>
              <a:rPr lang="en-US" b="1" dirty="0" smtClean="0"/>
              <a:t>John </a:t>
            </a:r>
            <a:r>
              <a:rPr lang="en-US" b="1" dirty="0" err="1" smtClean="0"/>
              <a:t>Jungck</a:t>
            </a:r>
            <a:r>
              <a:rPr lang="en-US" dirty="0" smtClean="0"/>
              <a:t>, University of Delaware</a:t>
            </a:r>
          </a:p>
          <a:p>
            <a:pPr marL="458788" indent="-276225"/>
            <a:r>
              <a:rPr lang="en-US" b="1" dirty="0" smtClean="0"/>
              <a:t>Drew Lamar</a:t>
            </a:r>
            <a:r>
              <a:rPr lang="en-US" dirty="0" smtClean="0"/>
              <a:t>, </a:t>
            </a:r>
            <a:r>
              <a:rPr lang="en-US" dirty="0"/>
              <a:t>College of William and Mary</a:t>
            </a:r>
            <a:endParaRPr lang="en-US" dirty="0" smtClean="0"/>
          </a:p>
          <a:p>
            <a:pPr marL="458788" indent="-276225"/>
            <a:r>
              <a:rPr lang="en-US" b="1" dirty="0" smtClean="0"/>
              <a:t>Glenn </a:t>
            </a:r>
            <a:r>
              <a:rPr lang="en-US" b="1" dirty="0" err="1" smtClean="0"/>
              <a:t>Ledder</a:t>
            </a:r>
            <a:r>
              <a:rPr lang="en-US" dirty="0" smtClean="0"/>
              <a:t>, </a:t>
            </a:r>
            <a:r>
              <a:rPr lang="en-US" dirty="0"/>
              <a:t>University of </a:t>
            </a:r>
            <a:r>
              <a:rPr lang="en-US" dirty="0" smtClean="0"/>
              <a:t>Nebraska-Lincoln</a:t>
            </a:r>
          </a:p>
          <a:p>
            <a:pPr marL="458788" indent="-276225"/>
            <a:r>
              <a:rPr lang="en-US" b="1" dirty="0" smtClean="0"/>
              <a:t>Robert Mayes</a:t>
            </a:r>
            <a:r>
              <a:rPr lang="en-US" dirty="0" smtClean="0"/>
              <a:t>, Georgia Southern University</a:t>
            </a:r>
          </a:p>
          <a:p>
            <a:pPr marL="458788" indent="-276225"/>
            <a:r>
              <a:rPr lang="en-US" b="1" dirty="0" smtClean="0"/>
              <a:t>Joe </a:t>
            </a:r>
            <a:r>
              <a:rPr lang="en-US" b="1" dirty="0" err="1" smtClean="0"/>
              <a:t>Redish</a:t>
            </a:r>
            <a:r>
              <a:rPr lang="en-US" dirty="0" smtClean="0"/>
              <a:t>, University of Maryland</a:t>
            </a:r>
          </a:p>
          <a:p>
            <a:pPr marL="458788" indent="-276225"/>
            <a:r>
              <a:rPr lang="en-US" b="1" dirty="0" smtClean="0"/>
              <a:t>Richard </a:t>
            </a:r>
            <a:r>
              <a:rPr lang="en-US" b="1" dirty="0" err="1" smtClean="0"/>
              <a:t>Schugart</a:t>
            </a:r>
            <a:r>
              <a:rPr lang="en-US" dirty="0" smtClean="0"/>
              <a:t>, Western Kentucky University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</a:t>
            </a:r>
            <a:r>
              <a:rPr lang="en-US" dirty="0" smtClean="0"/>
              <a:t>nformation </a:t>
            </a:r>
            <a:r>
              <a:rPr lang="en-US" dirty="0"/>
              <a:t>and ideas around using our framework for </a:t>
            </a:r>
            <a:r>
              <a:rPr lang="en-US" dirty="0" smtClean="0"/>
              <a:t>teaching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qubeshub.org/primus-ruleoffive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Eaton, C. D., Highlander, H. C., </a:t>
            </a:r>
            <a:r>
              <a:rPr lang="en-US" dirty="0" err="1"/>
              <a:t>Dahlquist</a:t>
            </a:r>
            <a:r>
              <a:rPr lang="en-US" dirty="0"/>
              <a:t>, K. D., </a:t>
            </a:r>
            <a:r>
              <a:rPr lang="en-US" dirty="0" err="1"/>
              <a:t>LaMar</a:t>
            </a:r>
            <a:r>
              <a:rPr lang="en-US" dirty="0"/>
              <a:t>, M. D., </a:t>
            </a:r>
            <a:r>
              <a:rPr lang="en-US" dirty="0" err="1"/>
              <a:t>Ledder</a:t>
            </a:r>
            <a:r>
              <a:rPr lang="en-US" dirty="0"/>
              <a:t>, G., </a:t>
            </a:r>
            <a:r>
              <a:rPr lang="en-US" dirty="0" err="1"/>
              <a:t>Schugart</a:t>
            </a:r>
            <a:r>
              <a:rPr lang="en-US" dirty="0"/>
              <a:t>, R. C. </a:t>
            </a:r>
            <a:r>
              <a:rPr lang="en-US" b="1" dirty="0"/>
              <a:t>A “Rule of Five” Framework for Models and Modeling to Unify Mathematicians and Biologists and Improve Student Learning.</a:t>
            </a:r>
            <a:r>
              <a:rPr lang="en-US" dirty="0"/>
              <a:t> </a:t>
            </a:r>
          </a:p>
          <a:p>
            <a:pPr lvl="1"/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arxiv.org/abs/1607.02165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Log Growth </a:t>
            </a:r>
            <a:r>
              <a:rPr lang="de-DE" dirty="0" err="1" smtClean="0"/>
              <a:t>Netlogo</a:t>
            </a:r>
            <a:r>
              <a:rPr lang="de-DE" dirty="0" smtClean="0"/>
              <a:t> </a:t>
            </a:r>
            <a:r>
              <a:rPr lang="de-DE" dirty="0" err="1" smtClean="0"/>
              <a:t>download</a:t>
            </a:r>
            <a:endParaRPr lang="de-DE" dirty="0" smtClean="0"/>
          </a:p>
          <a:p>
            <a:pPr lvl="1"/>
            <a:r>
              <a:rPr lang="de-DE" dirty="0">
                <a:hlinkClick r:id="rId4"/>
              </a:rPr>
              <a:t>https://qubeshub.org/groups/nimbios_wg_teachingquantbio/File:/uploads/LOGROWTH_HC.html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Coming </a:t>
            </a:r>
            <a:r>
              <a:rPr lang="de-DE" dirty="0" err="1" smtClean="0"/>
              <a:t>soon</a:t>
            </a:r>
            <a:r>
              <a:rPr lang="de-DE" dirty="0" smtClean="0"/>
              <a:t>: Modeling </a:t>
            </a:r>
            <a:r>
              <a:rPr lang="de-DE" dirty="0" err="1" smtClean="0"/>
              <a:t>investigation</a:t>
            </a:r>
            <a:r>
              <a:rPr lang="de-DE" dirty="0" smtClean="0"/>
              <a:t> </a:t>
            </a:r>
            <a:r>
              <a:rPr lang="de-DE" dirty="0" err="1" smtClean="0"/>
              <a:t>lesson</a:t>
            </a:r>
            <a:r>
              <a:rPr lang="de-DE" dirty="0" smtClean="0"/>
              <a:t> plan </a:t>
            </a:r>
            <a:r>
              <a:rPr lang="de-DE" dirty="0" err="1" smtClean="0"/>
              <a:t>for</a:t>
            </a:r>
            <a:r>
              <a:rPr lang="de-DE" dirty="0" smtClean="0"/>
              <a:t> HWE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182" y="2194560"/>
            <a:ext cx="5999018" cy="402412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Model</a:t>
            </a:r>
            <a:r>
              <a:rPr lang="en-US" dirty="0" smtClean="0"/>
              <a:t>: a </a:t>
            </a:r>
            <a:r>
              <a:rPr lang="en-US" dirty="0"/>
              <a:t>simplified, abstract or concrete representation of relationships and/or processes in the real world, constructed for some purpose</a:t>
            </a:r>
            <a:r>
              <a:rPr lang="en-US" dirty="0" smtClean="0"/>
              <a:t>.</a:t>
            </a:r>
          </a:p>
          <a:p>
            <a:pPr lvl="1"/>
            <a:r>
              <a:rPr lang="en-US" i="1" dirty="0" smtClean="0"/>
              <a:t>Simplified</a:t>
            </a:r>
            <a:r>
              <a:rPr lang="en-US" dirty="0" smtClean="0"/>
              <a:t>: caricature of the real world</a:t>
            </a:r>
          </a:p>
          <a:p>
            <a:pPr lvl="1"/>
            <a:r>
              <a:rPr lang="en-US" i="1" dirty="0" smtClean="0"/>
              <a:t>Purpose</a:t>
            </a:r>
            <a:r>
              <a:rPr lang="en-US" dirty="0" smtClean="0"/>
              <a:t>: enhance our understanding of the process or relationship being modeled</a:t>
            </a:r>
          </a:p>
          <a:p>
            <a:r>
              <a:rPr lang="en-US" dirty="0" smtClean="0"/>
              <a:t>Models have multiple representations</a:t>
            </a:r>
          </a:p>
          <a:p>
            <a:r>
              <a:rPr lang="en-US" dirty="0" smtClean="0"/>
              <a:t>Parable of the blind men and the elephant (poem </a:t>
            </a:r>
            <a:r>
              <a:rPr lang="en-US" dirty="0"/>
              <a:t>by John Godfrey </a:t>
            </a:r>
            <a:r>
              <a:rPr lang="en-US" dirty="0" smtClean="0"/>
              <a:t>Saxe)</a:t>
            </a:r>
          </a:p>
          <a:p>
            <a:pPr lvl="1"/>
            <a:r>
              <a:rPr lang="en-US" dirty="0" smtClean="0"/>
              <a:t>Different perspectives lead to different information.</a:t>
            </a:r>
          </a:p>
          <a:p>
            <a:pPr lvl="1"/>
            <a:r>
              <a:rPr lang="en-US" dirty="0" smtClean="0"/>
              <a:t>The use of multiple representations provides a deeper understanding of the problem.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634" y="-77637"/>
            <a:ext cx="4969566" cy="7015149"/>
            <a:chOff x="0" y="0"/>
            <a:chExt cx="4858241" cy="6858000"/>
          </a:xfrm>
        </p:grpSpPr>
        <p:sp>
          <p:nvSpPr>
            <p:cNvPr id="5" name="Oval 4"/>
            <p:cNvSpPr/>
            <p:nvPr/>
          </p:nvSpPr>
          <p:spPr>
            <a:xfrm>
              <a:off x="2202611" y="103517"/>
              <a:ext cx="1823049" cy="181729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485824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“Rule of five”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4672" y="2194560"/>
            <a:ext cx="6331527" cy="40241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What’s the big deal?</a:t>
            </a:r>
          </a:p>
          <a:p>
            <a:r>
              <a:rPr lang="en-US" dirty="0" smtClean="0"/>
              <a:t>Models are not </a:t>
            </a:r>
            <a:r>
              <a:rPr lang="en-US" i="1" dirty="0" smtClean="0"/>
              <a:t>only</a:t>
            </a:r>
            <a:r>
              <a:rPr lang="en-US" dirty="0" smtClean="0"/>
              <a:t> formulas</a:t>
            </a:r>
          </a:p>
          <a:p>
            <a:r>
              <a:rPr lang="en-US" dirty="0" smtClean="0"/>
              <a:t>Mathematical understanding is strengthened when students can make connections between different representations.</a:t>
            </a:r>
          </a:p>
          <a:p>
            <a:r>
              <a:rPr lang="en-US" dirty="0" smtClean="0"/>
              <a:t>Students may prefer working with certain representations, but benefit most from seeing and using multiple representations and from moving between them.</a:t>
            </a:r>
            <a:endParaRPr lang="en-US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6977" y="0"/>
            <a:ext cx="4638204" cy="6858000"/>
            <a:chOff x="286977" y="0"/>
            <a:chExt cx="4638204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7" y="0"/>
              <a:ext cx="4638204" cy="68580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94939" y="3964411"/>
              <a:ext cx="1650381" cy="93670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Verbal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59466" y="5103191"/>
              <a:ext cx="1650381" cy="936702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Symbolic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11419" y="5103191"/>
              <a:ext cx="1650381" cy="936702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Visual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60690" y="3964411"/>
              <a:ext cx="1650381" cy="93670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Numerical</a:t>
              </a:r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80888" y="2875309"/>
              <a:ext cx="1650381" cy="936702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Experiential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99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Verbal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476404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Hypothesis</a:t>
            </a:r>
            <a:r>
              <a:rPr lang="en-US" dirty="0"/>
              <a:t>: </a:t>
            </a:r>
            <a:r>
              <a:rPr lang="en-US" dirty="0" smtClean="0"/>
              <a:t>A </a:t>
            </a:r>
            <a:r>
              <a:rPr lang="en-US" dirty="0"/>
              <a:t>mutation in a particular gene will reduce the rate of bacterial growth because the mutation impairs DNA </a:t>
            </a:r>
            <a:r>
              <a:rPr lang="en-US" dirty="0" smtClean="0"/>
              <a:t>replication. </a:t>
            </a:r>
            <a:endParaRPr lang="en-US" dirty="0"/>
          </a:p>
          <a:p>
            <a:r>
              <a:rPr lang="en-US" b="1" dirty="0" smtClean="0"/>
              <a:t>Prediction</a:t>
            </a:r>
            <a:r>
              <a:rPr lang="en-US" dirty="0"/>
              <a:t>: </a:t>
            </a:r>
            <a:r>
              <a:rPr lang="en-US" dirty="0" smtClean="0"/>
              <a:t>On </a:t>
            </a:r>
            <a:r>
              <a:rPr lang="en-US" dirty="0"/>
              <a:t>average global temperature will </a:t>
            </a:r>
            <a:r>
              <a:rPr lang="en-US" dirty="0" smtClean="0"/>
              <a:t>increase.</a:t>
            </a:r>
          </a:p>
          <a:p>
            <a:r>
              <a:rPr lang="en-US" b="1" dirty="0" smtClean="0"/>
              <a:t>Assumption</a:t>
            </a:r>
            <a:r>
              <a:rPr lang="en-US" dirty="0"/>
              <a:t>: </a:t>
            </a:r>
            <a:r>
              <a:rPr lang="en-US" dirty="0" smtClean="0"/>
              <a:t>We </a:t>
            </a:r>
            <a:r>
              <a:rPr lang="en-US" dirty="0"/>
              <a:t>assume that the population is well </a:t>
            </a:r>
            <a:r>
              <a:rPr lang="en-US" dirty="0" smtClean="0"/>
              <a:t>mixed. </a:t>
            </a:r>
            <a:endParaRPr lang="en-US" dirty="0"/>
          </a:p>
          <a:p>
            <a:r>
              <a:rPr lang="en-US" b="1" dirty="0" smtClean="0"/>
              <a:t>Simple </a:t>
            </a:r>
            <a:r>
              <a:rPr lang="en-US" b="1" dirty="0"/>
              <a:t>descriptions of observations</a:t>
            </a:r>
            <a:r>
              <a:rPr lang="en-US" dirty="0"/>
              <a:t>: </a:t>
            </a:r>
            <a:r>
              <a:rPr lang="en-US" dirty="0" smtClean="0"/>
              <a:t>The </a:t>
            </a:r>
            <a:r>
              <a:rPr lang="en-US" dirty="0"/>
              <a:t>rate of increase is decreasing; we observe far more of the blue flower type </a:t>
            </a:r>
            <a:r>
              <a:rPr lang="en-US" dirty="0" smtClean="0"/>
              <a:t>than the purple </a:t>
            </a:r>
            <a:r>
              <a:rPr lang="en-US" dirty="0"/>
              <a:t>flower </a:t>
            </a:r>
            <a:r>
              <a:rPr lang="en-US" dirty="0" smtClean="0"/>
              <a:t>type.</a:t>
            </a:r>
            <a:endParaRPr lang="en-US" dirty="0"/>
          </a:p>
          <a:p>
            <a:r>
              <a:rPr lang="en-US" b="1" dirty="0" smtClean="0"/>
              <a:t>Qualitative </a:t>
            </a:r>
            <a:r>
              <a:rPr lang="en-US" b="1" dirty="0"/>
              <a:t>data</a:t>
            </a:r>
            <a:r>
              <a:rPr lang="en-US" dirty="0"/>
              <a:t>: </a:t>
            </a:r>
            <a:r>
              <a:rPr lang="en-US" dirty="0" smtClean="0"/>
              <a:t>Spiciness </a:t>
            </a:r>
            <a:r>
              <a:rPr lang="en-US" dirty="0"/>
              <a:t>ratings by tasters of chili peppers.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Data 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0.11393 0.0081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024125"/>
          </a:xfrm>
        </p:spPr>
        <p:txBody>
          <a:bodyPr>
            <a:normAutofit/>
          </a:bodyPr>
          <a:lstStyle/>
          <a:p>
            <a:r>
              <a:rPr lang="en-US" b="1" dirty="0" smtClean="0"/>
              <a:t>Equations</a:t>
            </a:r>
            <a:r>
              <a:rPr lang="en-US" dirty="0" smtClean="0"/>
              <a:t>: Discrete </a:t>
            </a:r>
            <a:r>
              <a:rPr lang="en-US" dirty="0"/>
              <a:t>difference equation for geometric growth x</a:t>
            </a:r>
            <a:r>
              <a:rPr lang="en-US" baseline="-25000" dirty="0"/>
              <a:t>n+1</a:t>
            </a:r>
            <a:r>
              <a:rPr lang="en-US" dirty="0"/>
              <a:t> = </a:t>
            </a:r>
            <a:r>
              <a:rPr lang="en-US" dirty="0" err="1"/>
              <a:t>λx</a:t>
            </a:r>
            <a:r>
              <a:rPr lang="en-US" baseline="-25000" dirty="0" err="1"/>
              <a:t>n</a:t>
            </a:r>
            <a:r>
              <a:rPr lang="en-US" dirty="0"/>
              <a:t> and continuous differential equation for exponential </a:t>
            </a:r>
            <a:r>
              <a:rPr lang="en-US" dirty="0" smtClean="0"/>
              <a:t>growth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rP</a:t>
            </a:r>
            <a:endParaRPr lang="en-US" dirty="0" smtClean="0"/>
          </a:p>
          <a:p>
            <a:r>
              <a:rPr lang="en-US" b="1" dirty="0" smtClean="0"/>
              <a:t>Parameters</a:t>
            </a:r>
            <a:r>
              <a:rPr lang="en-US" dirty="0" smtClean="0"/>
              <a:t>: If </a:t>
            </a:r>
            <a:r>
              <a:rPr lang="en-US" dirty="0"/>
              <a:t>in HWE, p = frequency of one allele, p</a:t>
            </a:r>
            <a:r>
              <a:rPr lang="en-US" baseline="30000" dirty="0"/>
              <a:t>2</a:t>
            </a:r>
            <a:r>
              <a:rPr lang="en-US" dirty="0"/>
              <a:t> = frequency of homozygotes for that </a:t>
            </a:r>
            <a:r>
              <a:rPr lang="en-US" dirty="0" smtClean="0"/>
              <a:t>allele </a:t>
            </a:r>
            <a:endParaRPr lang="en-US" dirty="0"/>
          </a:p>
          <a:p>
            <a:r>
              <a:rPr lang="en-US" b="1" dirty="0" smtClean="0"/>
              <a:t>State </a:t>
            </a:r>
            <a:r>
              <a:rPr lang="en-US" b="1" dirty="0"/>
              <a:t>variable</a:t>
            </a:r>
            <a:r>
              <a:rPr lang="en-US" dirty="0"/>
              <a:t>: P(t) = population at time t (in years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Equation (stats)</a:t>
            </a:r>
            <a:r>
              <a:rPr lang="en-US" dirty="0" smtClean="0"/>
              <a:t>: linear regression</a:t>
            </a:r>
          </a:p>
          <a:p>
            <a:r>
              <a:rPr lang="en-US" b="1" dirty="0" smtClean="0"/>
              <a:t>Equation (stats)</a:t>
            </a:r>
            <a:r>
              <a:rPr lang="en-US" dirty="0" smtClean="0"/>
              <a:t>: probability distribution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Data 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0.07474 -0.15787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</a:t>
            </a:r>
            <a:br>
              <a:rPr lang="en-US" dirty="0" smtClean="0"/>
            </a:b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926" y="2194560"/>
            <a:ext cx="6165273" cy="4024125"/>
          </a:xfrm>
        </p:spPr>
        <p:txBody>
          <a:bodyPr/>
          <a:lstStyle/>
          <a:p>
            <a:r>
              <a:rPr lang="en-US" b="1" dirty="0" smtClean="0"/>
              <a:t>Simulated data</a:t>
            </a:r>
            <a:r>
              <a:rPr lang="en-US" dirty="0" smtClean="0"/>
              <a:t>: Numbers </a:t>
            </a:r>
            <a:r>
              <a:rPr lang="en-US" dirty="0"/>
              <a:t>of infected individuals calculated from a Symbolic epidemic </a:t>
            </a:r>
            <a:r>
              <a:rPr lang="en-US" dirty="0" smtClean="0"/>
              <a:t>model</a:t>
            </a:r>
            <a:endParaRPr lang="en-US" dirty="0"/>
          </a:p>
          <a:p>
            <a:r>
              <a:rPr lang="en-US" b="1" dirty="0" smtClean="0"/>
              <a:t>Derived </a:t>
            </a:r>
            <a:r>
              <a:rPr lang="en-US" b="1" dirty="0"/>
              <a:t>data</a:t>
            </a:r>
            <a:r>
              <a:rPr lang="en-US" dirty="0"/>
              <a:t>: low density growth rate and carrying capacity calculated from plotting relative growth rate versus population for logistic </a:t>
            </a:r>
            <a:r>
              <a:rPr lang="en-US" dirty="0" smtClean="0"/>
              <a:t>growth</a:t>
            </a:r>
            <a:endParaRPr lang="en-US" dirty="0"/>
          </a:p>
          <a:p>
            <a:r>
              <a:rPr lang="en-US" b="1" dirty="0" smtClean="0"/>
              <a:t>Quant. Exp. Data</a:t>
            </a:r>
            <a:r>
              <a:rPr lang="en-US" dirty="0" smtClean="0"/>
              <a:t>: Measured </a:t>
            </a:r>
            <a:r>
              <a:rPr lang="en-US" dirty="0"/>
              <a:t>population counts from </a:t>
            </a:r>
            <a:r>
              <a:rPr lang="en-US" dirty="0" smtClean="0"/>
              <a:t>experiments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7" y="0"/>
            <a:ext cx="463820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11419" y="5215737"/>
            <a:ext cx="1650381" cy="824155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Visual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Graphs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Schematics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Data visualizations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80888" y="2875308"/>
            <a:ext cx="1650381" cy="1096845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Experiential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Animations &amp; simulations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Physical models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Experiments &amp; observations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4939" y="4096081"/>
            <a:ext cx="1650381" cy="936702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>
                <a:solidFill>
                  <a:prstClr val="white"/>
                </a:solidFill>
              </a:rPr>
              <a:t>Verbal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Hypotheses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Predictions</a:t>
            </a:r>
          </a:p>
          <a:p>
            <a:pPr marL="115888" lvl="0" indent="-115888">
              <a:buFont typeface="Arial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Qualitative experimental </a:t>
            </a:r>
            <a:r>
              <a:rPr lang="en-US" sz="900" dirty="0" smtClean="0">
                <a:solidFill>
                  <a:prstClr val="white"/>
                </a:solidFill>
              </a:rPr>
              <a:t>data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9466" y="5215737"/>
            <a:ext cx="1650381" cy="824155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Symbolic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Equations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Parameters &amp; state variables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60690" y="4096081"/>
            <a:ext cx="1650381" cy="936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0" indent="-115888" algn="ctr"/>
            <a:r>
              <a:rPr lang="en-US" dirty="0" smtClean="0">
                <a:solidFill>
                  <a:prstClr val="white"/>
                </a:solidFill>
              </a:rPr>
              <a:t>Numerical</a:t>
            </a:r>
            <a:endParaRPr lang="en-US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Simulated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Derived data</a:t>
            </a:r>
            <a:endParaRPr lang="en-US" sz="900" dirty="0">
              <a:solidFill>
                <a:prstClr val="white"/>
              </a:solidFill>
            </a:endParaRPr>
          </a:p>
          <a:p>
            <a:pPr marL="115888" lvl="0" indent="-115888">
              <a:buFont typeface="Arial" charset="0"/>
              <a:buChar char="•"/>
            </a:pPr>
            <a:r>
              <a:rPr lang="en-US" sz="900" dirty="0" smtClean="0">
                <a:solidFill>
                  <a:prstClr val="white"/>
                </a:solidFill>
              </a:rPr>
              <a:t>Quantitative </a:t>
            </a:r>
            <a:r>
              <a:rPr lang="en-US" sz="900" dirty="0">
                <a:solidFill>
                  <a:prstClr val="white"/>
                </a:solidFill>
              </a:rPr>
              <a:t>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5858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85 L -0.11237 -0.0007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Vapor Trail">
  <a:themeElements>
    <a:clrScheme name="Custom 1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BA46B8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28555</TotalTime>
  <Words>3217</Words>
  <Application>Microsoft Macintosh PowerPoint</Application>
  <PresentationFormat>Widescreen</PresentationFormat>
  <Paragraphs>666</Paragraphs>
  <Slides>42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Bradley Hand</vt:lpstr>
      <vt:lpstr>Calibri</vt:lpstr>
      <vt:lpstr>Century Gothic</vt:lpstr>
      <vt:lpstr>Vapor Trail</vt:lpstr>
      <vt:lpstr>Photo Editor Photo</vt:lpstr>
      <vt:lpstr>Inviting Students to Engage in the Modeling Process Through a New Framework for Models and Modeling</vt:lpstr>
      <vt:lpstr>goals</vt:lpstr>
      <vt:lpstr>Modeling challenges</vt:lpstr>
      <vt:lpstr>How to approach the challenges?</vt:lpstr>
      <vt:lpstr>Definition of a model</vt:lpstr>
      <vt:lpstr>“Rule of five”</vt:lpstr>
      <vt:lpstr>Verbal  representation</vt:lpstr>
      <vt:lpstr>Symbolic  representation</vt:lpstr>
      <vt:lpstr>Numerical representation</vt:lpstr>
      <vt:lpstr>Visual  representation</vt:lpstr>
      <vt:lpstr>Experiential  representation</vt:lpstr>
      <vt:lpstr>Experiential  representation</vt:lpstr>
      <vt:lpstr>Experiential  representation</vt:lpstr>
      <vt:lpstr>Experiential  representation</vt:lpstr>
      <vt:lpstr>Benefits of Experiential  representation</vt:lpstr>
      <vt:lpstr>Multiple representations Predator-prey example</vt:lpstr>
      <vt:lpstr>Multiple representations Predator-prey example</vt:lpstr>
      <vt:lpstr>Multiple representations Predator-prey example</vt:lpstr>
      <vt:lpstr>Multiple representations Logistic growth example</vt:lpstr>
      <vt:lpstr>Recall:  Definition of a model</vt:lpstr>
      <vt:lpstr>Definition of modeling</vt:lpstr>
      <vt:lpstr>Rule of 5 framework</vt:lpstr>
      <vt:lpstr>Rule of 5 framework</vt:lpstr>
      <vt:lpstr>Rule of 5 framework</vt:lpstr>
      <vt:lpstr>Modeling Process: logistic growth</vt:lpstr>
      <vt:lpstr>Important notes</vt:lpstr>
      <vt:lpstr>Modeling Process: structure of Dna</vt:lpstr>
      <vt:lpstr>Modeling Process: Hardy-weinberg Equil.</vt:lpstr>
      <vt:lpstr>Benefits to new framework</vt:lpstr>
      <vt:lpstr>Modeling Pathways and the Modeling Enterprise  </vt:lpstr>
      <vt:lpstr>Improving student learning</vt:lpstr>
      <vt:lpstr>Be explicit</vt:lpstr>
      <vt:lpstr>Help students reflect and connect</vt:lpstr>
      <vt:lpstr>Give it context,   again and again</vt:lpstr>
      <vt:lpstr>Modeling Density Dependent population growth </vt:lpstr>
      <vt:lpstr>Modeling Density Dependent population growth </vt:lpstr>
      <vt:lpstr>Agent-based modeling in netlogo</vt:lpstr>
      <vt:lpstr>Infectious diseases on networks (IONTW)</vt:lpstr>
      <vt:lpstr>conclusions</vt:lpstr>
      <vt:lpstr>Final recommendations</vt:lpstr>
      <vt:lpstr>Acknowledgements</vt:lpstr>
      <vt:lpstr>More information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Highlander, Hannah</dc:creator>
  <cp:lastModifiedBy>Highlander, Hannah</cp:lastModifiedBy>
  <cp:revision>621</cp:revision>
  <dcterms:created xsi:type="dcterms:W3CDTF">2017-06-03T22:31:08Z</dcterms:created>
  <dcterms:modified xsi:type="dcterms:W3CDTF">2017-07-23T00:31:41Z</dcterms:modified>
</cp:coreProperties>
</file>