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645" r:id="rId2"/>
    <p:sldId id="646" r:id="rId3"/>
    <p:sldId id="647" r:id="rId4"/>
    <p:sldId id="648" r:id="rId5"/>
    <p:sldId id="649" r:id="rId6"/>
    <p:sldId id="709" r:id="rId7"/>
    <p:sldId id="710" r:id="rId8"/>
    <p:sldId id="711" r:id="rId9"/>
    <p:sldId id="712" r:id="rId10"/>
    <p:sldId id="713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  <p:sldId id="683" r:id="rId45"/>
    <p:sldId id="684" r:id="rId46"/>
    <p:sldId id="714" r:id="rId47"/>
    <p:sldId id="685" r:id="rId48"/>
    <p:sldId id="686" r:id="rId49"/>
    <p:sldId id="689" r:id="rId50"/>
    <p:sldId id="690" r:id="rId51"/>
    <p:sldId id="687" r:id="rId52"/>
    <p:sldId id="688" r:id="rId53"/>
    <p:sldId id="715" r:id="rId54"/>
    <p:sldId id="691" r:id="rId55"/>
    <p:sldId id="692" r:id="rId56"/>
    <p:sldId id="693" r:id="rId57"/>
    <p:sldId id="694" r:id="rId58"/>
    <p:sldId id="695" r:id="rId59"/>
    <p:sldId id="696" r:id="rId60"/>
    <p:sldId id="697" r:id="rId61"/>
    <p:sldId id="698" r:id="rId62"/>
    <p:sldId id="699" r:id="rId63"/>
    <p:sldId id="700" r:id="rId64"/>
    <p:sldId id="701" r:id="rId65"/>
    <p:sldId id="702" r:id="rId66"/>
    <p:sldId id="703" r:id="rId67"/>
    <p:sldId id="704" r:id="rId68"/>
    <p:sldId id="705" r:id="rId69"/>
    <p:sldId id="706" r:id="rId70"/>
    <p:sldId id="707" r:id="rId71"/>
    <p:sldId id="708" r:id="rId72"/>
    <p:sldId id="716" r:id="rId73"/>
    <p:sldId id="717" r:id="rId7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ollygaff:Documents:talks:BioQuest:14362_Mark-Recaptu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Schumacher-Eschmeyer</a:t>
            </a:r>
          </a:p>
        </c:rich>
      </c:tx>
      <c:layout>
        <c:manualLayout>
          <c:xMode val="edge"/>
          <c:yMode val="edge"/>
          <c:x val="0.352174286869785"/>
          <c:y val="0.0352422338938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565344307643"/>
          <c:y val="0.198237565653019"/>
          <c:w val="0.652174605314416"/>
          <c:h val="0.59911797619579"/>
        </c:manualLayout>
      </c:layout>
      <c:scatterChart>
        <c:scatterStyle val="lineMarker"/>
        <c:varyColors val="0"/>
        <c:ser>
          <c:idx val="2"/>
          <c:order val="0"/>
          <c:tx>
            <c:v>R/C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1"/>
            <c:trendlineLbl>
              <c:layout>
                <c:manualLayout>
                  <c:x val="0.271167519836331"/>
                  <c:y val="-0.110944911681388"/>
                </c:manualLayout>
              </c:layout>
              <c:tx>
                <c:rich>
                  <a:bodyPr/>
                  <a:lstStyle/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y = 0.0218x + 0.0539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'Schumacher-Eschmeyer'!$L$3:$L$12</c:f>
              <c:numCache>
                <c:formatCode>General</c:formatCode>
                <c:ptCount val="10"/>
                <c:pt idx="0">
                  <c:v>0.0</c:v>
                </c:pt>
                <c:pt idx="1">
                  <c:v>20.0</c:v>
                </c:pt>
                <c:pt idx="2">
                  <c:v>36.0</c:v>
                </c:pt>
                <c:pt idx="3">
                  <c:v>53.0</c:v>
                </c:pt>
                <c:pt idx="4">
                  <c:v>71.0</c:v>
                </c:pt>
                <c:pt idx="5">
                  <c:v>87.0</c:v>
                </c:pt>
                <c:pt idx="6">
                  <c:v>104.0</c:v>
                </c:pt>
                <c:pt idx="7">
                  <c:v>121.0</c:v>
                </c:pt>
                <c:pt idx="8">
                  <c:v>136.0</c:v>
                </c:pt>
                <c:pt idx="9">
                  <c:v>152.0</c:v>
                </c:pt>
              </c:numCache>
            </c:numRef>
          </c:xVal>
          <c:yVal>
            <c:numRef>
              <c:f>'Schumacher-Eschmeyer'!$M$3:$M$12</c:f>
              <c:numCache>
                <c:formatCode>General</c:formatCode>
                <c:ptCount val="10"/>
                <c:pt idx="0">
                  <c:v>0.0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  <c:pt idx="4">
                  <c:v>0.2</c:v>
                </c:pt>
                <c:pt idx="5">
                  <c:v>0.15</c:v>
                </c:pt>
                <c:pt idx="6">
                  <c:v>0.15</c:v>
                </c:pt>
                <c:pt idx="7">
                  <c:v>0.25</c:v>
                </c:pt>
                <c:pt idx="8">
                  <c:v>0.2</c:v>
                </c:pt>
                <c:pt idx="9">
                  <c:v>0.15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051208"/>
        <c:axId val="-2115811944"/>
      </c:scatterChart>
      <c:valAx>
        <c:axId val="-209105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</a:t>
                </a:r>
              </a:p>
            </c:rich>
          </c:tx>
          <c:layout>
            <c:manualLayout>
              <c:xMode val="edge"/>
              <c:yMode val="edge"/>
              <c:x val="0.432609154858563"/>
              <c:y val="0.88105584734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5811944"/>
        <c:crosses val="autoZero"/>
        <c:crossBetween val="midCat"/>
      </c:valAx>
      <c:valAx>
        <c:axId val="-2115811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R/C</a:t>
                </a:r>
              </a:p>
            </c:rich>
          </c:tx>
          <c:layout>
            <c:manualLayout>
              <c:xMode val="edge"/>
              <c:yMode val="edge"/>
              <c:x val="0.0282608995636247"/>
              <c:y val="0.45374376138357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1051208"/>
        <c:crosses val="autoZero"/>
        <c:crossBetween val="midCat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0870425940924"/>
          <c:y val="0.444933202910108"/>
          <c:w val="0.173913228083844"/>
          <c:h val="0.1101319809183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CC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C3979-8F0B-1541-AC57-0819A0A0A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D1D3A3-6FE9-3E43-B8EB-FF44B8681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8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11DE3E-676C-D348-80E7-2591628038F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80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http://math.colgate.edu/~wweckesser/solver/DiseaseSIRwBD.shtml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2E905E-E0CD-1442-B1E9-25C0E0A54CFB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BFF938-8918-4748-951D-FDA845DA1189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D742F8-182C-B943-86A2-EF6E5189A2B2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A88134-9C10-9745-BAF0-3D270EBD9F70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8F7FB5-4D71-4B4A-AE90-29230C1D587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E1C3A-89AB-D64A-8ADC-14A8DE58F29F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9235-9B42-A642-B0D1-B2905B98B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3FB3C-FCB8-C441-9B29-31EB40A09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20DF3-D5A1-B943-AFC7-557DFDF12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DE49D-4337-B54F-8C74-2677AE47B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1DD02-63C5-0743-BA6B-5D26F5D42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8A68A-8CC1-0F4E-80EF-7845EB0CE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7C38F-7C1E-1645-A896-F2A8E6384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95AE-D806-F444-9444-52D27BBEF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F402F-A53D-244D-9EE3-E8481C315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AEE58-D8F6-3043-A6C1-1451A47D8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AAABB-73D5-EF41-BEB8-D8A587336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4B7FD-4152-7945-8A5B-BFFA4946D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 userDrawn="1"/>
        </p:nvGrpSpPr>
        <p:grpSpPr bwMode="auto">
          <a:xfrm>
            <a:off x="0" y="0"/>
            <a:ext cx="9144000" cy="381000"/>
            <a:chOff x="0" y="0"/>
            <a:chExt cx="5760" cy="240"/>
          </a:xfrm>
        </p:grpSpPr>
        <p:pic>
          <p:nvPicPr>
            <p:cNvPr id="1031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8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872" y="0"/>
              <a:ext cx="3888" cy="240"/>
            </a:xfrm>
            <a:prstGeom prst="rect">
              <a:avLst/>
            </a:prstGeom>
            <a:solidFill>
              <a:srgbClr val="002C5F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475413"/>
            <a:ext cx="9144000" cy="381000"/>
          </a:xfrm>
          <a:prstGeom prst="rect">
            <a:avLst/>
          </a:prstGeom>
          <a:solidFill>
            <a:srgbClr val="002C5F"/>
          </a:solidFill>
          <a:ln w="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477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C922EC8-8A85-184D-8D8B-4910E5D2F6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9.emf"/><Relationship Id="rId5" Type="http://schemas.openxmlformats.org/officeDocument/2006/relationships/chart" Target="../charts/chart1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ublic.asu.edu/~hnesse/classes/sir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“Beanbag” biology: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feelings </a:t>
            </a:r>
            <a:r>
              <a:rPr lang="en-US" dirty="0"/>
              <a:t>count!</a:t>
            </a:r>
            <a:endParaRPr kumimoji="0"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dirty="0" smtClean="0"/>
              <a:t>Holly Gaff</a:t>
            </a:r>
          </a:p>
          <a:p>
            <a:pPr eaLnBrk="1" hangingPunct="1">
              <a:defRPr/>
            </a:pPr>
            <a:r>
              <a:rPr kumimoji="0" lang="en-US" dirty="0" smtClean="0"/>
              <a:t>Old Dominion </a:t>
            </a:r>
            <a:r>
              <a:rPr kumimoji="0" lang="en-US" dirty="0" smtClean="0"/>
              <a:t>University</a:t>
            </a:r>
          </a:p>
          <a:p>
            <a:pPr eaLnBrk="1" hangingPunct="1">
              <a:defRPr/>
            </a:pPr>
            <a:r>
              <a:rPr lang="en-US" dirty="0" smtClean="0"/>
              <a:t>Biological Sciences</a:t>
            </a:r>
            <a:endParaRPr kumimoji="0"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02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Mark-recapture</a:t>
            </a:r>
          </a:p>
          <a:p>
            <a:r>
              <a:rPr lang="en-US" dirty="0" smtClean="0"/>
              <a:t>Disease spread</a:t>
            </a:r>
          </a:p>
          <a:p>
            <a:r>
              <a:rPr lang="en-US" dirty="0" smtClean="0"/>
              <a:t>Predator-prey relationships</a:t>
            </a:r>
          </a:p>
          <a:p>
            <a:r>
              <a:rPr lang="en-US" dirty="0" smtClean="0"/>
              <a:t>Founder Effect</a:t>
            </a:r>
          </a:p>
          <a:p>
            <a:r>
              <a:rPr lang="en-US" dirty="0" smtClean="0"/>
              <a:t>Evolutionary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get an estimate of total population</a:t>
            </a:r>
          </a:p>
          <a:p>
            <a:r>
              <a:rPr lang="en-US" dirty="0" smtClean="0"/>
              <a:t>Trap animals, mark and release</a:t>
            </a:r>
          </a:p>
          <a:p>
            <a:r>
              <a:rPr lang="en-US" dirty="0" smtClean="0"/>
              <a:t>Repeat trapping and count captures of marked individuals</a:t>
            </a:r>
          </a:p>
          <a:p>
            <a:r>
              <a:rPr lang="en-US" dirty="0" smtClean="0"/>
              <a:t>Important to know if closed or open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4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populations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individuals enter or leave the population between surveys</a:t>
            </a: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430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0198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3800"/>
            <a:ext cx="533400" cy="515938"/>
          </a:xfrm>
          <a:prstGeom prst="rect">
            <a:avLst/>
          </a:prstGeom>
          <a:noFill/>
        </p:spPr>
      </p:pic>
      <p:pic>
        <p:nvPicPr>
          <p:cNvPr id="3085" name="Picture 13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360863"/>
            <a:ext cx="533400" cy="515937"/>
          </a:xfrm>
          <a:prstGeom prst="rect">
            <a:avLst/>
          </a:prstGeom>
          <a:noFill/>
        </p:spPr>
      </p:pic>
      <p:pic>
        <p:nvPicPr>
          <p:cNvPr id="3086" name="Picture 14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533400" cy="515938"/>
          </a:xfrm>
          <a:prstGeom prst="rect">
            <a:avLst/>
          </a:prstGeom>
          <a:noFill/>
        </p:spPr>
      </p:pic>
      <p:pic>
        <p:nvPicPr>
          <p:cNvPr id="3087" name="Picture 15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970463"/>
            <a:ext cx="533400" cy="515937"/>
          </a:xfrm>
          <a:prstGeom prst="rect">
            <a:avLst/>
          </a:prstGeom>
          <a:noFill/>
        </p:spPr>
      </p:pic>
      <p:pic>
        <p:nvPicPr>
          <p:cNvPr id="3088" name="Picture 16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716338"/>
            <a:ext cx="533400" cy="515937"/>
          </a:xfrm>
          <a:prstGeom prst="rect">
            <a:avLst/>
          </a:prstGeom>
          <a:noFill/>
        </p:spPr>
      </p:pic>
      <p:pic>
        <p:nvPicPr>
          <p:cNvPr id="3089" name="Picture 17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953000"/>
            <a:ext cx="533400" cy="515938"/>
          </a:xfrm>
          <a:prstGeom prst="rect">
            <a:avLst/>
          </a:prstGeom>
          <a:noFill/>
        </p:spPr>
      </p:pic>
      <p:pic>
        <p:nvPicPr>
          <p:cNvPr id="3090" name="Picture 18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19600"/>
            <a:ext cx="533400" cy="515938"/>
          </a:xfrm>
          <a:prstGeom prst="rect">
            <a:avLst/>
          </a:prstGeom>
          <a:noFill/>
        </p:spPr>
      </p:pic>
      <p:pic>
        <p:nvPicPr>
          <p:cNvPr id="3091" name="Picture 19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953000"/>
            <a:ext cx="533400" cy="515938"/>
          </a:xfrm>
          <a:prstGeom prst="rect">
            <a:avLst/>
          </a:prstGeom>
          <a:noFill/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279525" y="5602288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97" charset="0"/>
              </a:rPr>
              <a:t>Survey 1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384925" y="55626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97" charset="0"/>
              </a:rPr>
              <a:t>Survey 2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200400" y="464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5814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7" name="Picture 25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533400" cy="515938"/>
          </a:xfrm>
          <a:prstGeom prst="rect">
            <a:avLst/>
          </a:prstGeom>
          <a:noFill/>
        </p:spPr>
      </p:pic>
      <p:pic>
        <p:nvPicPr>
          <p:cNvPr id="3098" name="Picture 26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648200"/>
            <a:ext cx="533400" cy="515938"/>
          </a:xfrm>
          <a:prstGeom prst="rect">
            <a:avLst/>
          </a:prstGeom>
          <a:noFill/>
        </p:spPr>
      </p:pic>
      <p:pic>
        <p:nvPicPr>
          <p:cNvPr id="3099" name="Picture 27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724400" y="4114800"/>
            <a:ext cx="533400" cy="515938"/>
          </a:xfrm>
          <a:prstGeom prst="rect">
            <a:avLst/>
          </a:prstGeom>
          <a:noFill/>
        </p:spPr>
      </p:pic>
      <p:pic>
        <p:nvPicPr>
          <p:cNvPr id="3100" name="Picture 28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970463"/>
            <a:ext cx="533400" cy="515937"/>
          </a:xfrm>
          <a:prstGeom prst="rect">
            <a:avLst/>
          </a:prstGeom>
          <a:noFill/>
        </p:spPr>
      </p:pic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638800" y="464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3746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populations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Individuals enter or leave the population between surveys</a:t>
            </a: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30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198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3800"/>
            <a:ext cx="533400" cy="515938"/>
          </a:xfrm>
          <a:prstGeom prst="rect">
            <a:avLst/>
          </a:prstGeom>
          <a:noFill/>
        </p:spPr>
      </p:pic>
      <p:pic>
        <p:nvPicPr>
          <p:cNvPr id="4103" name="Picture 7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360863"/>
            <a:ext cx="533400" cy="515937"/>
          </a:xfrm>
          <a:prstGeom prst="rect">
            <a:avLst/>
          </a:prstGeom>
          <a:noFill/>
        </p:spPr>
      </p:pic>
      <p:pic>
        <p:nvPicPr>
          <p:cNvPr id="4104" name="Picture 8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2209800" y="3886200"/>
            <a:ext cx="533400" cy="515938"/>
          </a:xfrm>
          <a:prstGeom prst="rect">
            <a:avLst/>
          </a:prstGeom>
          <a:noFill/>
        </p:spPr>
      </p:pic>
      <p:pic>
        <p:nvPicPr>
          <p:cNvPr id="4105" name="Picture 9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970463"/>
            <a:ext cx="533400" cy="515937"/>
          </a:xfrm>
          <a:prstGeom prst="rect">
            <a:avLst/>
          </a:prstGeom>
          <a:noFill/>
        </p:spPr>
      </p:pic>
      <p:pic>
        <p:nvPicPr>
          <p:cNvPr id="4106" name="Picture 10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43400"/>
            <a:ext cx="533400" cy="515938"/>
          </a:xfrm>
          <a:prstGeom prst="rect">
            <a:avLst/>
          </a:prstGeom>
          <a:noFill/>
        </p:spPr>
      </p:pic>
      <p:pic>
        <p:nvPicPr>
          <p:cNvPr id="4107" name="Picture 11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876800"/>
            <a:ext cx="533400" cy="515938"/>
          </a:xfrm>
          <a:prstGeom prst="rect">
            <a:avLst/>
          </a:prstGeom>
          <a:noFill/>
        </p:spPr>
      </p:pic>
      <p:pic>
        <p:nvPicPr>
          <p:cNvPr id="4108" name="Picture 12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0"/>
            <a:ext cx="533400" cy="515938"/>
          </a:xfrm>
          <a:prstGeom prst="rect">
            <a:avLst/>
          </a:prstGeom>
          <a:noFill/>
        </p:spPr>
      </p:pic>
      <p:pic>
        <p:nvPicPr>
          <p:cNvPr id="4109" name="Picture 13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953000"/>
            <a:ext cx="533400" cy="515938"/>
          </a:xfrm>
          <a:prstGeom prst="rect">
            <a:avLst/>
          </a:prstGeom>
          <a:noFill/>
        </p:spPr>
      </p:pic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200400" y="464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279525" y="5602288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97" charset="0"/>
              </a:rPr>
              <a:t>Survey 1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384925" y="55626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97" charset="0"/>
              </a:rPr>
              <a:t>Survey 2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581400" y="3657600"/>
            <a:ext cx="2057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533400" cy="515938"/>
          </a:xfrm>
          <a:prstGeom prst="rect">
            <a:avLst/>
          </a:prstGeom>
          <a:noFill/>
        </p:spPr>
      </p:pic>
      <p:pic>
        <p:nvPicPr>
          <p:cNvPr id="4115" name="Picture 19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360863"/>
            <a:ext cx="533400" cy="515937"/>
          </a:xfrm>
          <a:prstGeom prst="rect">
            <a:avLst/>
          </a:prstGeom>
          <a:noFill/>
        </p:spPr>
      </p:pic>
      <p:pic>
        <p:nvPicPr>
          <p:cNvPr id="4116" name="Picture 20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648200" y="3886200"/>
            <a:ext cx="533400" cy="515938"/>
          </a:xfrm>
          <a:prstGeom prst="rect">
            <a:avLst/>
          </a:prstGeom>
          <a:noFill/>
        </p:spPr>
      </p:pic>
      <p:pic>
        <p:nvPicPr>
          <p:cNvPr id="4117" name="Picture 21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970463"/>
            <a:ext cx="533400" cy="515937"/>
          </a:xfrm>
          <a:prstGeom prst="rect">
            <a:avLst/>
          </a:prstGeom>
          <a:noFill/>
        </p:spPr>
      </p:pic>
      <p:pic>
        <p:nvPicPr>
          <p:cNvPr id="4119" name="Picture 23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800600"/>
            <a:ext cx="457200" cy="442913"/>
          </a:xfrm>
          <a:prstGeom prst="rect">
            <a:avLst/>
          </a:prstGeom>
          <a:noFill/>
        </p:spPr>
      </p:pic>
      <p:sp>
        <p:nvSpPr>
          <p:cNvPr id="4120" name="Line 24"/>
          <p:cNvSpPr>
            <a:spLocks noChangeShapeType="1"/>
          </p:cNvSpPr>
          <p:nvPr/>
        </p:nvSpPr>
        <p:spPr bwMode="auto">
          <a:xfrm flipH="1">
            <a:off x="4800600" y="51054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H="1" flipV="1">
            <a:off x="5181600" y="5181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 flipV="1">
            <a:off x="5334000" y="51054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>
            <a:off x="5334000" y="48006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H="1">
            <a:off x="5410200" y="502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>
            <a:off x="5257800" y="4648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H="1">
            <a:off x="5105400" y="4572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800600" y="4572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4724400" y="4876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V="1">
            <a:off x="4114800" y="3124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0" name="Picture 34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732463"/>
            <a:ext cx="533400" cy="515937"/>
          </a:xfrm>
          <a:prstGeom prst="rect">
            <a:avLst/>
          </a:prstGeom>
          <a:noFill/>
        </p:spPr>
      </p:pic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267200" y="52578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2" name="Picture 36" descr="C:\Program Files\Common Files\Microsoft Shared\Clipart\cagcat50\an0254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876800"/>
            <a:ext cx="533400" cy="515938"/>
          </a:xfrm>
          <a:prstGeom prst="rect">
            <a:avLst/>
          </a:prstGeom>
          <a:noFill/>
        </p:spPr>
      </p:pic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638800" y="464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9525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a population closed?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Dispersal barriers</a:t>
            </a:r>
          </a:p>
          <a:p>
            <a:r>
              <a:rPr lang="en-US" dirty="0" err="1" smtClean="0"/>
              <a:t>Philopatry</a:t>
            </a:r>
            <a:endParaRPr lang="en-US" dirty="0" smtClean="0"/>
          </a:p>
          <a:p>
            <a:r>
              <a:rPr lang="en-US" dirty="0" smtClean="0"/>
              <a:t>Large surveyed area</a:t>
            </a:r>
          </a:p>
          <a:p>
            <a:r>
              <a:rPr lang="en-US" dirty="0" smtClean="0"/>
              <a:t>Slow reproductive/death rate</a:t>
            </a:r>
          </a:p>
          <a:p>
            <a:r>
              <a:rPr lang="en-US" dirty="0" smtClean="0"/>
              <a:t>Short time between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10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Lincoln-Petersen method: Closed population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3925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pitchFamily="-97" charset="0"/>
              </a:rPr>
              <a:t>Catch several animals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pitchFamily="-97" charset="0"/>
              </a:rPr>
              <a:t>Survey 1: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1012" y="3367088"/>
            <a:ext cx="3328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 pitchFamily="-97" charset="0"/>
              </a:rPr>
              <a:t>Mark all </a:t>
            </a:r>
            <a:r>
              <a:rPr lang="en-US" sz="2800" b="1" dirty="0">
                <a:solidFill>
                  <a:srgbClr val="FF0000"/>
                </a:solidFill>
                <a:latin typeface="Arial" pitchFamily="-97" charset="0"/>
              </a:rPr>
              <a:t>M</a:t>
            </a:r>
            <a:r>
              <a:rPr lang="en-US" sz="2800" b="1" dirty="0">
                <a:latin typeface="Arial" pitchFamily="-97" charset="0"/>
              </a:rPr>
              <a:t> animals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4129088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Arial" pitchFamily="-97" charset="0"/>
              </a:rPr>
              <a:t>Return animals to population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0574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057400" y="38100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04800" y="2362200"/>
            <a:ext cx="4038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80063" y="2514600"/>
            <a:ext cx="295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pitchFamily="-97" charset="0"/>
              </a:rPr>
              <a:t>Catch </a:t>
            </a:r>
            <a:r>
              <a:rPr lang="en-US" sz="2800" b="1">
                <a:solidFill>
                  <a:srgbClr val="FF0000"/>
                </a:solidFill>
                <a:latin typeface="Arial" pitchFamily="-97" charset="0"/>
              </a:rPr>
              <a:t>C</a:t>
            </a:r>
            <a:r>
              <a:rPr lang="en-US" sz="2800" b="1">
                <a:latin typeface="Arial" pitchFamily="-97" charset="0"/>
              </a:rPr>
              <a:t> animals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791200" y="1752600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pitchFamily="-97" charset="0"/>
              </a:rPr>
              <a:t>Survey 2: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29200" y="3290888"/>
            <a:ext cx="3727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pitchFamily="-97" charset="0"/>
              </a:rPr>
              <a:t>Count recaptures (</a:t>
            </a:r>
            <a:r>
              <a:rPr lang="en-US" sz="2800" b="1">
                <a:solidFill>
                  <a:srgbClr val="FF0000"/>
                </a:solidFill>
                <a:latin typeface="Arial" pitchFamily="-97" charset="0"/>
              </a:rPr>
              <a:t>R</a:t>
            </a:r>
            <a:r>
              <a:rPr lang="en-US" sz="2800" b="1">
                <a:latin typeface="Arial" pitchFamily="-97" charset="0"/>
              </a:rPr>
              <a:t>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029200" y="4129088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Arial" pitchFamily="-97" charset="0"/>
              </a:rPr>
              <a:t>Return animals to population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7056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705600" y="38100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953000" y="2362200"/>
            <a:ext cx="4038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80247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games!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rules</a:t>
            </a:r>
          </a:p>
          <a:p>
            <a:r>
              <a:rPr lang="en-US" dirty="0" smtClean="0"/>
              <a:t>Play nicely with others</a:t>
            </a:r>
          </a:p>
          <a:p>
            <a:r>
              <a:rPr lang="en-US" dirty="0" smtClean="0"/>
              <a:t>Don’t spill the beads!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9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Guess how many total clear beads you have</a:t>
            </a:r>
          </a:p>
          <a:p>
            <a:r>
              <a:rPr lang="en-US" dirty="0" smtClean="0"/>
              <a:t>Take one sample (one handful) of your population</a:t>
            </a:r>
          </a:p>
          <a:p>
            <a:r>
              <a:rPr lang="en-US" dirty="0" smtClean="0"/>
              <a:t>Count clear beads sampled</a:t>
            </a:r>
          </a:p>
          <a:p>
            <a:r>
              <a:rPr lang="en-US" dirty="0" smtClean="0"/>
              <a:t>Replace all of those clear beads with blue beads</a:t>
            </a:r>
          </a:p>
          <a:p>
            <a:r>
              <a:rPr lang="en-US" dirty="0" smtClean="0"/>
              <a:t>Mix thoroughly!!!</a:t>
            </a:r>
          </a:p>
          <a:p>
            <a:r>
              <a:rPr lang="en-US" dirty="0" smtClean="0"/>
              <a:t>Take another sample (one handful) of your population</a:t>
            </a:r>
          </a:p>
          <a:p>
            <a:r>
              <a:rPr lang="en-US" dirty="0" smtClean="0"/>
              <a:t>Count number of clear and blue beads in re-sample</a:t>
            </a:r>
          </a:p>
          <a:p>
            <a:r>
              <a:rPr lang="en-US" dirty="0" smtClean="0"/>
              <a:t>Resample at least 5 times (do NOT mark, just resample)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5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each member of your group takes one handful in the </a:t>
            </a:r>
            <a:r>
              <a:rPr lang="en-US" dirty="0" err="1" smtClean="0"/>
              <a:t>resampling</a:t>
            </a:r>
            <a:endParaRPr lang="en-US" dirty="0" smtClean="0"/>
          </a:p>
          <a:p>
            <a:r>
              <a:rPr lang="en-US" dirty="0" smtClean="0"/>
              <a:t>How variable are your </a:t>
            </a:r>
            <a:r>
              <a:rPr lang="en-US" dirty="0" err="1" smtClean="0"/>
              <a:t>resamples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average number marked per sample?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5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Mark-Recapture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could we now estimate the total number of beads in your cup?</a:t>
            </a:r>
          </a:p>
          <a:p>
            <a:r>
              <a:rPr lang="en-US" dirty="0" smtClean="0"/>
              <a:t>As you repeat the game</a:t>
            </a:r>
          </a:p>
          <a:p>
            <a:pPr lvl="1"/>
            <a:r>
              <a:rPr lang="en-US" dirty="0" smtClean="0"/>
              <a:t>If you continue to mark, what would happen?</a:t>
            </a:r>
          </a:p>
          <a:p>
            <a:pPr lvl="1"/>
            <a:r>
              <a:rPr lang="en-US" dirty="0" smtClean="0"/>
              <a:t>Does it matter if it is closed or open population?</a:t>
            </a:r>
          </a:p>
          <a:p>
            <a:r>
              <a:rPr lang="en-US" dirty="0" smtClean="0"/>
              <a:t>Many approaches to calculating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422114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am I?</a:t>
            </a:r>
          </a:p>
        </p:txBody>
      </p:sp>
      <p:sp>
        <p:nvSpPr>
          <p:cNvPr id="285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 background:</a:t>
            </a:r>
          </a:p>
          <a:p>
            <a:pPr lvl="1" eaLnBrk="1" hangingPunct="1">
              <a:defRPr/>
            </a:pPr>
            <a:r>
              <a:rPr lang="en-US" smtClean="0"/>
              <a:t>B.S. in Math and Environmental Science</a:t>
            </a:r>
          </a:p>
          <a:p>
            <a:pPr lvl="1" eaLnBrk="1" hangingPunct="1">
              <a:defRPr/>
            </a:pPr>
            <a:r>
              <a:rPr lang="en-US" smtClean="0"/>
              <a:t>PhD in Mathematics with an emphasis in mathematical ecology</a:t>
            </a:r>
          </a:p>
          <a:p>
            <a:pPr lvl="1" eaLnBrk="1" hangingPunct="1">
              <a:defRPr/>
            </a:pPr>
            <a:r>
              <a:rPr lang="en-US" smtClean="0"/>
              <a:t>Taught Mathematics for Life Sciences</a:t>
            </a:r>
          </a:p>
          <a:p>
            <a:pPr lvl="1" eaLnBrk="1" hangingPunct="1">
              <a:defRPr/>
            </a:pPr>
            <a:r>
              <a:rPr lang="en-US" smtClean="0"/>
              <a:t>Participated in math biology undergraduate curriculum development programs for 15 years</a:t>
            </a:r>
          </a:p>
        </p:txBody>
      </p:sp>
    </p:spTree>
    <p:extLst>
      <p:ext uri="{BB962C8B-B14F-4D97-AF65-F5344CB8AC3E}">
        <p14:creationId xmlns:p14="http://schemas.microsoft.com/office/powerpoint/2010/main" val="238084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2819400" y="228600"/>
            <a:ext cx="3505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3048000" y="533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5562600" y="1066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5257800" y="2590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3048000" y="1828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5105400" y="1752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4267200" y="2133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3505200" y="2057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4343400" y="609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3657600" y="457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2895600" y="114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5029200" y="533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3276600" y="990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3886200" y="990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4343400" y="1066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3886200" y="1676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3276600" y="1295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3505200" y="2590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5562600" y="685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5943600" y="152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4419600" y="1905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5" name="Oval 93"/>
          <p:cNvSpPr>
            <a:spLocks noChangeArrowheads="1"/>
          </p:cNvSpPr>
          <p:nvPr/>
        </p:nvSpPr>
        <p:spPr bwMode="auto">
          <a:xfrm>
            <a:off x="4953000" y="1295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6" name="Oval 94"/>
          <p:cNvSpPr>
            <a:spLocks noChangeArrowheads="1"/>
          </p:cNvSpPr>
          <p:nvPr/>
        </p:nvSpPr>
        <p:spPr bwMode="auto">
          <a:xfrm>
            <a:off x="5486400" y="1981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3200400" y="685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3048000" y="2438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4038600" y="609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3429000" y="1600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5638800" y="2819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5943600" y="1295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4" name="Oval 102"/>
          <p:cNvSpPr>
            <a:spLocks noChangeArrowheads="1"/>
          </p:cNvSpPr>
          <p:nvPr/>
        </p:nvSpPr>
        <p:spPr bwMode="auto">
          <a:xfrm>
            <a:off x="4876800" y="2209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5" name="Oval 103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6" name="Oval 104"/>
          <p:cNvSpPr>
            <a:spLocks noChangeArrowheads="1"/>
          </p:cNvSpPr>
          <p:nvPr/>
        </p:nvSpPr>
        <p:spPr bwMode="auto">
          <a:xfrm>
            <a:off x="5638800" y="457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7" name="Oval 105"/>
          <p:cNvSpPr>
            <a:spLocks noChangeArrowheads="1"/>
          </p:cNvSpPr>
          <p:nvPr/>
        </p:nvSpPr>
        <p:spPr bwMode="auto">
          <a:xfrm>
            <a:off x="4876800" y="1752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8" name="Oval 106"/>
          <p:cNvSpPr>
            <a:spLocks noChangeArrowheads="1"/>
          </p:cNvSpPr>
          <p:nvPr/>
        </p:nvSpPr>
        <p:spPr bwMode="auto">
          <a:xfrm>
            <a:off x="3657600" y="1066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299" name="Oval 107"/>
          <p:cNvSpPr>
            <a:spLocks noChangeArrowheads="1"/>
          </p:cNvSpPr>
          <p:nvPr/>
        </p:nvSpPr>
        <p:spPr bwMode="auto">
          <a:xfrm>
            <a:off x="4876800" y="914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00" name="Oval 108"/>
          <p:cNvSpPr>
            <a:spLocks noChangeArrowheads="1"/>
          </p:cNvSpPr>
          <p:nvPr/>
        </p:nvSpPr>
        <p:spPr bwMode="auto">
          <a:xfrm>
            <a:off x="5334000" y="152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02" name="Rectangle 110"/>
          <p:cNvSpPr>
            <a:spLocks noChangeArrowheads="1"/>
          </p:cNvSpPr>
          <p:nvPr/>
        </p:nvSpPr>
        <p:spPr bwMode="auto">
          <a:xfrm>
            <a:off x="2971800" y="1524000"/>
            <a:ext cx="1905000" cy="1371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3" name="Oval 111"/>
          <p:cNvSpPr>
            <a:spLocks noChangeArrowheads="1"/>
          </p:cNvSpPr>
          <p:nvPr/>
        </p:nvSpPr>
        <p:spPr bwMode="auto">
          <a:xfrm>
            <a:off x="4495800" y="2590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04" name="Oval 112"/>
          <p:cNvSpPr>
            <a:spLocks noChangeArrowheads="1"/>
          </p:cNvSpPr>
          <p:nvPr/>
        </p:nvSpPr>
        <p:spPr bwMode="auto">
          <a:xfrm>
            <a:off x="4114800" y="1752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05" name="Oval 113"/>
          <p:cNvSpPr>
            <a:spLocks noChangeArrowheads="1"/>
          </p:cNvSpPr>
          <p:nvPr/>
        </p:nvSpPr>
        <p:spPr bwMode="auto">
          <a:xfrm>
            <a:off x="4572000" y="114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06" name="Oval 114"/>
          <p:cNvSpPr>
            <a:spLocks noChangeArrowheads="1"/>
          </p:cNvSpPr>
          <p:nvPr/>
        </p:nvSpPr>
        <p:spPr bwMode="auto">
          <a:xfrm>
            <a:off x="4038600" y="24384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23" name="Line 131"/>
          <p:cNvSpPr>
            <a:spLocks noChangeShapeType="1"/>
          </p:cNvSpPr>
          <p:nvPr/>
        </p:nvSpPr>
        <p:spPr bwMode="auto">
          <a:xfrm flipH="1">
            <a:off x="2438400" y="2514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457200" y="2224088"/>
            <a:ext cx="2438400" cy="2881312"/>
            <a:chOff x="288" y="1401"/>
            <a:chExt cx="1536" cy="1815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88" y="1401"/>
              <a:ext cx="11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Arial" pitchFamily="-97" charset="0"/>
                </a:rPr>
                <a:t>Survey 1:</a:t>
              </a:r>
            </a:p>
          </p:txBody>
        </p:sp>
        <p:sp>
          <p:nvSpPr>
            <p:cNvPr id="8249" name="Rectangle 57"/>
            <p:cNvSpPr>
              <a:spLocks noChangeArrowheads="1"/>
            </p:cNvSpPr>
            <p:nvPr/>
          </p:nvSpPr>
          <p:spPr bwMode="auto">
            <a:xfrm>
              <a:off x="336" y="1680"/>
              <a:ext cx="120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auto">
            <a:xfrm>
              <a:off x="384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auto">
            <a:xfrm>
              <a:off x="1152" y="206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auto">
            <a:xfrm>
              <a:off x="672" y="20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4" name="Oval 122"/>
            <p:cNvSpPr>
              <a:spLocks noChangeArrowheads="1"/>
            </p:cNvSpPr>
            <p:nvPr/>
          </p:nvSpPr>
          <p:spPr bwMode="auto">
            <a:xfrm>
              <a:off x="912" y="17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5" name="Oval 123"/>
            <p:cNvSpPr>
              <a:spLocks noChangeArrowheads="1"/>
            </p:cNvSpPr>
            <p:nvPr/>
          </p:nvSpPr>
          <p:spPr bwMode="auto">
            <a:xfrm>
              <a:off x="672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6" name="Oval 124"/>
            <p:cNvSpPr>
              <a:spLocks noChangeArrowheads="1"/>
            </p:cNvSpPr>
            <p:nvPr/>
          </p:nvSpPr>
          <p:spPr bwMode="auto">
            <a:xfrm>
              <a:off x="1248" y="19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7" name="Oval 125"/>
            <p:cNvSpPr>
              <a:spLocks noChangeArrowheads="1"/>
            </p:cNvSpPr>
            <p:nvPr/>
          </p:nvSpPr>
          <p:spPr bwMode="auto">
            <a:xfrm>
              <a:off x="384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8" name="Oval 126"/>
            <p:cNvSpPr>
              <a:spLocks noChangeArrowheads="1"/>
            </p:cNvSpPr>
            <p:nvPr/>
          </p:nvSpPr>
          <p:spPr bwMode="auto">
            <a:xfrm>
              <a:off x="624" y="17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9" name="Oval 127"/>
            <p:cNvSpPr>
              <a:spLocks noChangeArrowheads="1"/>
            </p:cNvSpPr>
            <p:nvPr/>
          </p:nvSpPr>
          <p:spPr bwMode="auto">
            <a:xfrm>
              <a:off x="912" y="216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0" name="Oval 128"/>
            <p:cNvSpPr>
              <a:spLocks noChangeArrowheads="1"/>
            </p:cNvSpPr>
            <p:nvPr/>
          </p:nvSpPr>
          <p:spPr bwMode="auto">
            <a:xfrm>
              <a:off x="1296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1" name="Oval 129"/>
            <p:cNvSpPr>
              <a:spLocks noChangeArrowheads="1"/>
            </p:cNvSpPr>
            <p:nvPr/>
          </p:nvSpPr>
          <p:spPr bwMode="auto">
            <a:xfrm>
              <a:off x="1056" y="18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2" name="Oval 130"/>
            <p:cNvSpPr>
              <a:spLocks noChangeArrowheads="1"/>
            </p:cNvSpPr>
            <p:nvPr/>
          </p:nvSpPr>
          <p:spPr bwMode="auto">
            <a:xfrm>
              <a:off x="1008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>
              <a:off x="1104" y="2592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0" name="Text Box 148"/>
            <p:cNvSpPr txBox="1">
              <a:spLocks noChangeArrowheads="1"/>
            </p:cNvSpPr>
            <p:nvPr/>
          </p:nvSpPr>
          <p:spPr bwMode="auto">
            <a:xfrm>
              <a:off x="300" y="2544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Arial" pitchFamily="-97" charset="0"/>
                </a:rPr>
                <a:t>M = 12</a:t>
              </a:r>
            </a:p>
          </p:txBody>
        </p:sp>
      </p:grp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2819400" y="3505200"/>
            <a:ext cx="3505200" cy="3124200"/>
            <a:chOff x="1776" y="2208"/>
            <a:chExt cx="2208" cy="1968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776" y="2208"/>
              <a:ext cx="2208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1920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3504" y="27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3312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3" name="Oval 21"/>
            <p:cNvSpPr>
              <a:spLocks noChangeArrowheads="1"/>
            </p:cNvSpPr>
            <p:nvPr/>
          </p:nvSpPr>
          <p:spPr bwMode="auto">
            <a:xfrm>
              <a:off x="1920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4" name="Oval 22"/>
            <p:cNvSpPr>
              <a:spLocks noChangeArrowheads="1"/>
            </p:cNvSpPr>
            <p:nvPr/>
          </p:nvSpPr>
          <p:spPr bwMode="auto">
            <a:xfrm>
              <a:off x="3216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2688" y="34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2208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2736" y="24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230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1824" y="278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3168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2064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2448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4" name="Oval 32"/>
            <p:cNvSpPr>
              <a:spLocks noChangeArrowheads="1"/>
            </p:cNvSpPr>
            <p:nvPr/>
          </p:nvSpPr>
          <p:spPr bwMode="auto">
            <a:xfrm>
              <a:off x="2448" y="312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2064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2208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3504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>
              <a:off x="3744" y="302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2784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3120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2016" y="24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640" y="38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2544" y="244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auto">
            <a:xfrm>
              <a:off x="2160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auto">
            <a:xfrm>
              <a:off x="3552" y="384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auto">
            <a:xfrm>
              <a:off x="3744" y="28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auto">
            <a:xfrm>
              <a:off x="3072" y="345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>
              <a:off x="2448" y="35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auto">
            <a:xfrm>
              <a:off x="3552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auto">
            <a:xfrm>
              <a:off x="2304" y="273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auto">
            <a:xfrm>
              <a:off x="3072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auto">
            <a:xfrm>
              <a:off x="3360" y="30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auto">
            <a:xfrm>
              <a:off x="25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auto">
            <a:xfrm>
              <a:off x="2880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09" name="Oval 117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auto">
            <a:xfrm>
              <a:off x="2544" y="36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6" name="Rectangle 134"/>
            <p:cNvSpPr>
              <a:spLocks noChangeArrowheads="1"/>
            </p:cNvSpPr>
            <p:nvPr/>
          </p:nvSpPr>
          <p:spPr bwMode="auto">
            <a:xfrm>
              <a:off x="2736" y="2304"/>
              <a:ext cx="1200" cy="9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2" name="Oval 150"/>
            <p:cNvSpPr>
              <a:spLocks noChangeArrowheads="1"/>
            </p:cNvSpPr>
            <p:nvPr/>
          </p:nvSpPr>
          <p:spPr bwMode="auto">
            <a:xfrm>
              <a:off x="3312" y="27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43" name="Oval 151"/>
            <p:cNvSpPr>
              <a:spLocks noChangeArrowheads="1"/>
            </p:cNvSpPr>
            <p:nvPr/>
          </p:nvSpPr>
          <p:spPr bwMode="auto">
            <a:xfrm>
              <a:off x="2928" y="24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44" name="Oval 152"/>
            <p:cNvSpPr>
              <a:spLocks noChangeArrowheads="1"/>
            </p:cNvSpPr>
            <p:nvPr/>
          </p:nvSpPr>
          <p:spPr bwMode="auto">
            <a:xfrm>
              <a:off x="355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248400" y="2147888"/>
            <a:ext cx="2286000" cy="2789237"/>
            <a:chOff x="3936" y="1353"/>
            <a:chExt cx="1440" cy="1757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250" y="1353"/>
              <a:ext cx="11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Arial" pitchFamily="-97" charset="0"/>
                </a:rPr>
                <a:t>Survey 2:</a:t>
              </a: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4176" y="1632"/>
              <a:ext cx="120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7" name="Line 135"/>
            <p:cNvSpPr>
              <a:spLocks noChangeShapeType="1"/>
            </p:cNvSpPr>
            <p:nvPr/>
          </p:nvSpPr>
          <p:spPr bwMode="auto">
            <a:xfrm flipV="1">
              <a:off x="3936" y="2592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8" name="Oval 136"/>
            <p:cNvSpPr>
              <a:spLocks noChangeArrowheads="1"/>
            </p:cNvSpPr>
            <p:nvPr/>
          </p:nvSpPr>
          <p:spPr bwMode="auto">
            <a:xfrm>
              <a:off x="4944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29" name="Oval 137"/>
            <p:cNvSpPr>
              <a:spLocks noChangeArrowheads="1"/>
            </p:cNvSpPr>
            <p:nvPr/>
          </p:nvSpPr>
          <p:spPr bwMode="auto">
            <a:xfrm>
              <a:off x="4176" y="17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0" name="Oval 138"/>
            <p:cNvSpPr>
              <a:spLocks noChangeArrowheads="1"/>
            </p:cNvSpPr>
            <p:nvPr/>
          </p:nvSpPr>
          <p:spPr bwMode="auto">
            <a:xfrm>
              <a:off x="4608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1" name="Oval 139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2" name="Oval 140"/>
            <p:cNvSpPr>
              <a:spLocks noChangeArrowheads="1"/>
            </p:cNvSpPr>
            <p:nvPr/>
          </p:nvSpPr>
          <p:spPr bwMode="auto">
            <a:xfrm>
              <a:off x="4944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3" name="Oval 141"/>
            <p:cNvSpPr>
              <a:spLocks noChangeArrowheads="1"/>
            </p:cNvSpPr>
            <p:nvPr/>
          </p:nvSpPr>
          <p:spPr bwMode="auto">
            <a:xfrm>
              <a:off x="5184" y="23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4" name="Oval 142"/>
            <p:cNvSpPr>
              <a:spLocks noChangeArrowheads="1"/>
            </p:cNvSpPr>
            <p:nvPr/>
          </p:nvSpPr>
          <p:spPr bwMode="auto">
            <a:xfrm>
              <a:off x="4560" y="21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5" name="Oval 143"/>
            <p:cNvSpPr>
              <a:spLocks noChangeArrowheads="1"/>
            </p:cNvSpPr>
            <p:nvPr/>
          </p:nvSpPr>
          <p:spPr bwMode="auto">
            <a:xfrm>
              <a:off x="5184" y="216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6" name="Oval 144"/>
            <p:cNvSpPr>
              <a:spLocks noChangeArrowheads="1"/>
            </p:cNvSpPr>
            <p:nvPr/>
          </p:nvSpPr>
          <p:spPr bwMode="auto">
            <a:xfrm>
              <a:off x="4992" y="16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7" name="Oval 145"/>
            <p:cNvSpPr>
              <a:spLocks noChangeArrowheads="1"/>
            </p:cNvSpPr>
            <p:nvPr/>
          </p:nvSpPr>
          <p:spPr bwMode="auto">
            <a:xfrm>
              <a:off x="4512" y="19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8" name="Oval 146"/>
            <p:cNvSpPr>
              <a:spLocks noChangeArrowheads="1"/>
            </p:cNvSpPr>
            <p:nvPr/>
          </p:nvSpPr>
          <p:spPr bwMode="auto">
            <a:xfrm>
              <a:off x="4800" y="23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39" name="Oval 147"/>
            <p:cNvSpPr>
              <a:spLocks noChangeArrowheads="1"/>
            </p:cNvSpPr>
            <p:nvPr/>
          </p:nvSpPr>
          <p:spPr bwMode="auto">
            <a:xfrm>
              <a:off x="4320" y="22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41" name="Text Box 149"/>
            <p:cNvSpPr txBox="1">
              <a:spLocks noChangeArrowheads="1"/>
            </p:cNvSpPr>
            <p:nvPr/>
          </p:nvSpPr>
          <p:spPr bwMode="auto">
            <a:xfrm>
              <a:off x="4464" y="2592"/>
              <a:ext cx="68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Arial" pitchFamily="-97" charset="0"/>
                </a:rPr>
                <a:t>C = 15</a:t>
              </a:r>
            </a:p>
            <a:p>
              <a:r>
                <a:rPr lang="en-US" b="1">
                  <a:solidFill>
                    <a:srgbClr val="0000CC"/>
                  </a:solidFill>
                  <a:latin typeface="Arial" pitchFamily="-97" charset="0"/>
                </a:rPr>
                <a:t>R = 4</a:t>
              </a:r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auto">
            <a:xfrm>
              <a:off x="4992" y="22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46" name="Oval 154"/>
            <p:cNvSpPr>
              <a:spLocks noChangeArrowheads="1"/>
            </p:cNvSpPr>
            <p:nvPr/>
          </p:nvSpPr>
          <p:spPr bwMode="auto">
            <a:xfrm>
              <a:off x="4368" y="17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47" name="Oval 155"/>
            <p:cNvSpPr>
              <a:spLocks noChangeArrowheads="1"/>
            </p:cNvSpPr>
            <p:nvPr/>
          </p:nvSpPr>
          <p:spPr bwMode="auto">
            <a:xfrm>
              <a:off x="4800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</p:grpSp>
      <p:sp>
        <p:nvSpPr>
          <p:cNvPr id="8348" name="Oval 156"/>
          <p:cNvSpPr>
            <a:spLocks noChangeArrowheads="1"/>
          </p:cNvSpPr>
          <p:nvPr/>
        </p:nvSpPr>
        <p:spPr bwMode="auto">
          <a:xfrm>
            <a:off x="5638800" y="1371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49" name="Oval 157"/>
          <p:cNvSpPr>
            <a:spLocks noChangeArrowheads="1"/>
          </p:cNvSpPr>
          <p:nvPr/>
        </p:nvSpPr>
        <p:spPr bwMode="auto">
          <a:xfrm>
            <a:off x="4724400" y="609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350" name="Oval 158"/>
          <p:cNvSpPr>
            <a:spLocks noChangeArrowheads="1"/>
          </p:cNvSpPr>
          <p:nvPr/>
        </p:nvSpPr>
        <p:spPr bwMode="auto">
          <a:xfrm>
            <a:off x="5257800" y="1219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" name="Line 104"/>
          <p:cNvSpPr>
            <a:spLocks noChangeShapeType="1"/>
          </p:cNvSpPr>
          <p:nvPr/>
        </p:nvSpPr>
        <p:spPr bwMode="auto">
          <a:xfrm flipV="1">
            <a:off x="3681413" y="3236119"/>
            <a:ext cx="1638300" cy="246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466850" y="2262188"/>
            <a:ext cx="2214563" cy="2046287"/>
            <a:chOff x="2286000" y="4506913"/>
            <a:chExt cx="2214563" cy="2046287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286000" y="4506913"/>
              <a:ext cx="2214563" cy="2046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2430463" y="4706938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019550" y="505618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3825875" y="6054725"/>
              <a:ext cx="146050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2430463" y="5554663"/>
              <a:ext cx="144462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730625" y="5554663"/>
              <a:ext cx="144463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3200400" y="575468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719388" y="5705475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3248025" y="47577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2814638" y="4657725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2333625" y="510698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3681413" y="4706938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574925" y="5006975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2959100" y="5006975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3248025" y="505618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2959100" y="54562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2574925" y="5205413"/>
              <a:ext cx="144463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2719388" y="6054725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4019550" y="4806950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4260850" y="5356225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3297238" y="5605463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3633788" y="5205413"/>
              <a:ext cx="144462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3971925" y="5654675"/>
              <a:ext cx="144463" cy="1508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2525713" y="4806950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3152775" y="6253163"/>
              <a:ext cx="144463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2430463" y="5954713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3055938" y="4757738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2670175" y="5405438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4067175" y="6203950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4260850" y="5205413"/>
              <a:ext cx="144463" cy="1508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3586163" y="5805488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2959100" y="5854700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4067175" y="4657725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3536950" y="5605463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2814638" y="5056188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auto">
            <a:xfrm>
              <a:off x="3586163" y="4956175"/>
              <a:ext cx="144462" cy="1508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257" name="Oval 41"/>
            <p:cNvSpPr>
              <a:spLocks noChangeArrowheads="1"/>
            </p:cNvSpPr>
            <p:nvPr/>
          </p:nvSpPr>
          <p:spPr bwMode="auto">
            <a:xfrm>
              <a:off x="3875088" y="5356225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01" name="Oval 85"/>
            <p:cNvSpPr>
              <a:spLocks noChangeArrowheads="1"/>
            </p:cNvSpPr>
            <p:nvPr/>
          </p:nvSpPr>
          <p:spPr bwMode="auto">
            <a:xfrm>
              <a:off x="3103563" y="5554663"/>
              <a:ext cx="144462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02" name="Oval 86"/>
            <p:cNvSpPr>
              <a:spLocks noChangeArrowheads="1"/>
            </p:cNvSpPr>
            <p:nvPr/>
          </p:nvSpPr>
          <p:spPr bwMode="auto">
            <a:xfrm>
              <a:off x="3392488" y="5256213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auto">
            <a:xfrm>
              <a:off x="3441700" y="61039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auto">
            <a:xfrm>
              <a:off x="3055938" y="6003925"/>
              <a:ext cx="144462" cy="1508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19" name="Rectangle 103"/>
            <p:cNvSpPr>
              <a:spLocks noChangeArrowheads="1"/>
            </p:cNvSpPr>
            <p:nvPr/>
          </p:nvSpPr>
          <p:spPr bwMode="auto">
            <a:xfrm>
              <a:off x="3248025" y="4606925"/>
              <a:ext cx="1204913" cy="9477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" name="Oval 119"/>
            <p:cNvSpPr>
              <a:spLocks noChangeArrowheads="1"/>
            </p:cNvSpPr>
            <p:nvPr/>
          </p:nvSpPr>
          <p:spPr bwMode="auto">
            <a:xfrm>
              <a:off x="3825875" y="5056188"/>
              <a:ext cx="146050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6" name="Oval 120"/>
            <p:cNvSpPr>
              <a:spLocks noChangeArrowheads="1"/>
            </p:cNvSpPr>
            <p:nvPr/>
          </p:nvSpPr>
          <p:spPr bwMode="auto">
            <a:xfrm>
              <a:off x="3441700" y="47577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7" name="Oval 121"/>
            <p:cNvSpPr>
              <a:spLocks noChangeArrowheads="1"/>
            </p:cNvSpPr>
            <p:nvPr/>
          </p:nvSpPr>
          <p:spPr bwMode="auto">
            <a:xfrm>
              <a:off x="4067175" y="5256213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19713" y="2836069"/>
            <a:ext cx="1203325" cy="947738"/>
            <a:chOff x="4694238" y="3908425"/>
            <a:chExt cx="1203325" cy="947738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4694238" y="3908425"/>
              <a:ext cx="1203325" cy="947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" name="Oval 105"/>
            <p:cNvSpPr>
              <a:spLocks noChangeArrowheads="1"/>
            </p:cNvSpPr>
            <p:nvPr/>
          </p:nvSpPr>
          <p:spPr bwMode="auto">
            <a:xfrm>
              <a:off x="5464175" y="4308475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2" name="Oval 106"/>
            <p:cNvSpPr>
              <a:spLocks noChangeArrowheads="1"/>
            </p:cNvSpPr>
            <p:nvPr/>
          </p:nvSpPr>
          <p:spPr bwMode="auto">
            <a:xfrm>
              <a:off x="4694238" y="4008438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3" name="Oval 107"/>
            <p:cNvSpPr>
              <a:spLocks noChangeArrowheads="1"/>
            </p:cNvSpPr>
            <p:nvPr/>
          </p:nvSpPr>
          <p:spPr bwMode="auto">
            <a:xfrm>
              <a:off x="5127625" y="3959225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4" name="Oval 108"/>
            <p:cNvSpPr>
              <a:spLocks noChangeArrowheads="1"/>
            </p:cNvSpPr>
            <p:nvPr/>
          </p:nvSpPr>
          <p:spPr bwMode="auto">
            <a:xfrm>
              <a:off x="4694238" y="4308475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5" name="Oval 109"/>
            <p:cNvSpPr>
              <a:spLocks noChangeArrowheads="1"/>
            </p:cNvSpPr>
            <p:nvPr/>
          </p:nvSpPr>
          <p:spPr bwMode="auto">
            <a:xfrm>
              <a:off x="5464175" y="40592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6" name="Oval 110"/>
            <p:cNvSpPr>
              <a:spLocks noChangeArrowheads="1"/>
            </p:cNvSpPr>
            <p:nvPr/>
          </p:nvSpPr>
          <p:spPr bwMode="auto">
            <a:xfrm>
              <a:off x="5705475" y="4606925"/>
              <a:ext cx="144463" cy="1508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7" name="Oval 111"/>
            <p:cNvSpPr>
              <a:spLocks noChangeArrowheads="1"/>
            </p:cNvSpPr>
            <p:nvPr/>
          </p:nvSpPr>
          <p:spPr bwMode="auto">
            <a:xfrm>
              <a:off x="5078413" y="4457700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8" name="Oval 112"/>
            <p:cNvSpPr>
              <a:spLocks noChangeArrowheads="1"/>
            </p:cNvSpPr>
            <p:nvPr/>
          </p:nvSpPr>
          <p:spPr bwMode="auto">
            <a:xfrm>
              <a:off x="5705475" y="4457700"/>
              <a:ext cx="144463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29" name="Oval 113"/>
            <p:cNvSpPr>
              <a:spLocks noChangeArrowheads="1"/>
            </p:cNvSpPr>
            <p:nvPr/>
          </p:nvSpPr>
          <p:spPr bwMode="auto">
            <a:xfrm>
              <a:off x="5511800" y="3908425"/>
              <a:ext cx="144463" cy="1508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0" name="Oval 114"/>
            <p:cNvSpPr>
              <a:spLocks noChangeArrowheads="1"/>
            </p:cNvSpPr>
            <p:nvPr/>
          </p:nvSpPr>
          <p:spPr bwMode="auto">
            <a:xfrm>
              <a:off x="5030788" y="4208463"/>
              <a:ext cx="144462" cy="149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1" name="Oval 115"/>
            <p:cNvSpPr>
              <a:spLocks noChangeArrowheads="1"/>
            </p:cNvSpPr>
            <p:nvPr/>
          </p:nvSpPr>
          <p:spPr bwMode="auto">
            <a:xfrm>
              <a:off x="5319713" y="4606925"/>
              <a:ext cx="144462" cy="1508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2" name="Oval 116"/>
            <p:cNvSpPr>
              <a:spLocks noChangeArrowheads="1"/>
            </p:cNvSpPr>
            <p:nvPr/>
          </p:nvSpPr>
          <p:spPr bwMode="auto">
            <a:xfrm>
              <a:off x="4838700" y="4506913"/>
              <a:ext cx="144463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8" name="Oval 122"/>
            <p:cNvSpPr>
              <a:spLocks noChangeArrowheads="1"/>
            </p:cNvSpPr>
            <p:nvPr/>
          </p:nvSpPr>
          <p:spPr bwMode="auto">
            <a:xfrm>
              <a:off x="5511800" y="4506913"/>
              <a:ext cx="144463" cy="1508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39" name="Oval 123"/>
            <p:cNvSpPr>
              <a:spLocks noChangeArrowheads="1"/>
            </p:cNvSpPr>
            <p:nvPr/>
          </p:nvSpPr>
          <p:spPr bwMode="auto">
            <a:xfrm>
              <a:off x="4886325" y="4008438"/>
              <a:ext cx="144463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  <p:sp>
          <p:nvSpPr>
            <p:cNvPr id="9340" name="Oval 124"/>
            <p:cNvSpPr>
              <a:spLocks noChangeArrowheads="1"/>
            </p:cNvSpPr>
            <p:nvPr/>
          </p:nvSpPr>
          <p:spPr bwMode="auto">
            <a:xfrm>
              <a:off x="5319713" y="4308475"/>
              <a:ext cx="144462" cy="1492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CC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343525" y="4159250"/>
            <a:ext cx="120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15</a:t>
            </a:r>
          </a:p>
          <a:p>
            <a:r>
              <a:rPr lang="en-US" dirty="0" smtClean="0"/>
              <a:t>R = 4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731962" y="4634815"/>
            <a:ext cx="120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???</a:t>
            </a:r>
          </a:p>
          <a:p>
            <a:r>
              <a:rPr lang="en-US" dirty="0" smtClean="0"/>
              <a:t>M = 12 </a:t>
            </a:r>
            <a:endParaRPr lang="en-US" dirty="0"/>
          </a:p>
        </p:txBody>
      </p: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96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Lincoln-Peterson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 proportion marked in the population equals the proportion marked in the 2nd sample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3244850"/>
          <a:ext cx="731739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Equation" r:id="rId3" imgW="1244600" imgH="368300" progId="Equation.3">
                  <p:embed/>
                </p:oleObj>
              </mc:Choice>
              <mc:Fallback>
                <p:oleObj name="Equation" r:id="rId3" imgW="1244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44850"/>
                        <a:ext cx="7317390" cy="216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87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would Lincoln-Petersen give you a bad estimate?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16138"/>
            <a:ext cx="7313613" cy="4056062"/>
          </a:xfrm>
        </p:spPr>
        <p:txBody>
          <a:bodyPr/>
          <a:lstStyle/>
          <a:p>
            <a:r>
              <a:rPr lang="en-US" dirty="0" smtClean="0"/>
              <a:t>Population not closed</a:t>
            </a:r>
          </a:p>
          <a:p>
            <a:r>
              <a:rPr lang="en-US" dirty="0" smtClean="0"/>
              <a:t>Marked animals likely to be re-trapped</a:t>
            </a:r>
          </a:p>
          <a:p>
            <a:r>
              <a:rPr lang="en-US" dirty="0" smtClean="0"/>
              <a:t>Marked animals likely to die</a:t>
            </a:r>
          </a:p>
          <a:p>
            <a:r>
              <a:rPr lang="en-US" dirty="0" smtClean="0"/>
              <a:t>Marks fall off</a:t>
            </a:r>
          </a:p>
          <a:p>
            <a:r>
              <a:rPr lang="en-US" dirty="0" smtClean="0"/>
              <a:t>Tends to overestimate</a:t>
            </a:r>
          </a:p>
          <a:p>
            <a:r>
              <a:rPr lang="en-US" dirty="0" smtClean="0"/>
              <a:t>Doesn’t work if no recaptured marks!</a:t>
            </a:r>
          </a:p>
        </p:txBody>
      </p:sp>
    </p:spTree>
    <p:extLst>
      <p:ext uri="{BB962C8B-B14F-4D97-AF65-F5344CB8AC3E}">
        <p14:creationId xmlns:p14="http://schemas.microsoft.com/office/powerpoint/2010/main" val="1017207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Bailey’s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B</a:t>
            </a:r>
            <a:r>
              <a:rPr lang="en-US" dirty="0" smtClean="0"/>
              <a:t>= Estimated population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= Initial marked population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= Recapture sample size</a:t>
            </a:r>
          </a:p>
          <a:p>
            <a:r>
              <a:rPr lang="en-US" dirty="0" smtClean="0"/>
              <a:t>M = Recaptured marked sample size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4648200"/>
          <a:ext cx="3908534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Equation" r:id="rId3" imgW="952500" imgH="368300" progId="Equation.3">
                  <p:embed/>
                </p:oleObj>
              </mc:Choice>
              <mc:Fallback>
                <p:oleObj name="Equation" r:id="rId3" imgW="952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3908534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11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</a:t>
            </a:r>
            <a:r>
              <a:rPr lang="en-US" dirty="0" smtClean="0"/>
              <a:t>= Estimated population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= Initial marked population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= Recaptured population size</a:t>
            </a:r>
          </a:p>
          <a:p>
            <a:r>
              <a:rPr lang="en-US" dirty="0" smtClean="0"/>
              <a:t>M = Recaptured marked population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0" y="4525736"/>
          <a:ext cx="4572000" cy="126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0"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25736"/>
                        <a:ext cx="4572000" cy="1265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274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Schnabel</a:t>
            </a:r>
          </a:p>
          <a:p>
            <a:r>
              <a:rPr lang="en-US" dirty="0" smtClean="0"/>
              <a:t>Schumacher-</a:t>
            </a:r>
            <a:r>
              <a:rPr lang="en-US" dirty="0" err="1" smtClean="0"/>
              <a:t>Eschmeyer</a:t>
            </a:r>
            <a:endParaRPr lang="en-US" dirty="0" smtClean="0"/>
          </a:p>
          <a:p>
            <a:r>
              <a:rPr lang="en-US" dirty="0" smtClean="0"/>
              <a:t>Bayesian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9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Schnabel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Population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= number sampled at time 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= number of recaptured individuals at time 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= number of unmarked individuals at time </a:t>
            </a:r>
            <a:r>
              <a:rPr lang="en-US" dirty="0" err="1" smtClean="0"/>
              <a:t>t</a:t>
            </a:r>
            <a:r>
              <a:rPr lang="en-US" dirty="0" smtClean="0"/>
              <a:t> (these are marked and then returned)</a:t>
            </a:r>
          </a:p>
          <a:p>
            <a:r>
              <a:rPr lang="en-US" dirty="0" smtClean="0"/>
              <a:t>t =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9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Schnabel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371600"/>
          <a:ext cx="3675063" cy="226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6" name="Equation" r:id="rId3" imgW="825500" imgH="508000" progId="Equation.3">
                  <p:embed/>
                </p:oleObj>
              </mc:Choice>
              <mc:Fallback>
                <p:oleObj name="Equation" r:id="rId3" imgW="825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3675063" cy="2261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Content Placeholder 4"/>
          <p:cNvGraphicFramePr>
            <a:graphicFrameLocks noChangeAspect="1"/>
          </p:cNvGraphicFramePr>
          <p:nvPr/>
        </p:nvGraphicFramePr>
        <p:xfrm>
          <a:off x="1066800" y="4191000"/>
          <a:ext cx="3675063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Equation" r:id="rId5" imgW="825500" imgH="508000" progId="Equation.3">
                  <p:embed/>
                </p:oleObj>
              </mc:Choice>
              <mc:Fallback>
                <p:oleObj name="Equation" r:id="rId5" imgW="825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675063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213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marked &gt;10% of population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marked &lt;10% of population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09458" y="3393907"/>
          <a:ext cx="3929742" cy="47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8" name="Equation" r:id="rId7" imgW="1460500" imgH="177800" progId="Equation.3">
                  <p:embed/>
                </p:oleObj>
              </mc:Choice>
              <mc:Fallback>
                <p:oleObj name="Equation" r:id="rId7" imgW="146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458" y="3393907"/>
                        <a:ext cx="3929742" cy="478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75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Schumacher-</a:t>
            </a:r>
            <a:r>
              <a:rPr lang="en-US" dirty="0" err="1" smtClean="0"/>
              <a:t>Eschmeyer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Lincoln-Peterson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426075" y="1735138"/>
          <a:ext cx="278649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Equation" r:id="rId3" imgW="990600" imgH="1625600" progId="Equation.3">
                  <p:embed/>
                </p:oleObj>
              </mc:Choice>
              <mc:Fallback>
                <p:oleObj name="Equation" r:id="rId3" imgW="990600" imgH="16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735138"/>
                        <a:ext cx="278649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2655888"/>
          <a:ext cx="4521200" cy="313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668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am I now?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Old Dominion </a:t>
            </a:r>
            <a:r>
              <a:rPr lang="en-US" dirty="0" smtClean="0"/>
              <a:t>University</a:t>
            </a:r>
          </a:p>
          <a:p>
            <a:pPr eaLnBrk="1" hangingPunct="1">
              <a:defRPr/>
            </a:pPr>
            <a:r>
              <a:rPr lang="en-US" dirty="0" smtClean="0"/>
              <a:t>Norfolk, Virginia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Tenured faculty in Biological Sciences</a:t>
            </a:r>
          </a:p>
          <a:p>
            <a:pPr eaLnBrk="1" hangingPunct="1">
              <a:defRPr/>
            </a:pPr>
            <a:r>
              <a:rPr lang="en-US" dirty="0" smtClean="0"/>
              <a:t>PI for many tick and tick-borne disease projects including long-term field study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43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Schumacher-</a:t>
            </a:r>
            <a:r>
              <a:rPr lang="en-US" dirty="0" err="1" smtClean="0"/>
              <a:t>Eschmeyer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slope of regression line</a:t>
            </a:r>
          </a:p>
          <a:p>
            <a:r>
              <a:rPr lang="en-US" dirty="0" smtClean="0"/>
              <a:t>Take inverse of slope to find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Jolly-</a:t>
            </a:r>
            <a:r>
              <a:rPr lang="en-US" dirty="0" err="1" smtClean="0"/>
              <a:t>Seber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open population</a:t>
            </a:r>
          </a:p>
          <a:p>
            <a:r>
              <a:rPr lang="en-US" dirty="0" smtClean="0"/>
              <a:t>More steps but still simple calculations</a:t>
            </a:r>
          </a:p>
          <a:p>
            <a:r>
              <a:rPr lang="en-US" dirty="0" smtClean="0"/>
              <a:t>Applets available on-line for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24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Excel</a:t>
            </a:r>
            <a:endParaRPr lang="en-US" dirty="0"/>
          </a:p>
        </p:txBody>
      </p:sp>
      <p:pic>
        <p:nvPicPr>
          <p:cNvPr id="4" name="Content Placeholder 3" descr="mark_recapture.tif"/>
          <p:cNvPicPr>
            <a:picLocks noGrp="1" noChangeAspect="1"/>
          </p:cNvPicPr>
          <p:nvPr>
            <p:ph idx="1"/>
          </p:nvPr>
        </p:nvPicPr>
        <p:blipFill>
          <a:blip r:embed="rId2"/>
          <a:srcRect l="-489" r="-516"/>
          <a:stretch>
            <a:fillRect/>
          </a:stretch>
        </p:blipFill>
        <p:spPr>
          <a:xfrm>
            <a:off x="762000" y="1371600"/>
            <a:ext cx="7696200" cy="5252080"/>
          </a:xfrm>
        </p:spPr>
      </p:pic>
    </p:spTree>
    <p:extLst>
      <p:ext uri="{BB962C8B-B14F-4D97-AF65-F5344CB8AC3E}">
        <p14:creationId xmlns:p14="http://schemas.microsoft.com/office/powerpoint/2010/main" val="1454374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Epidemiology and math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Epidemiology is the study of diseases</a:t>
            </a:r>
          </a:p>
          <a:p>
            <a:pPr eaLnBrk="1" hangingPunct="1">
              <a:defRPr/>
            </a:pPr>
            <a:r>
              <a:rPr lang="en-US" smtClean="0"/>
              <a:t>Uses all kinds of mathematics</a:t>
            </a:r>
          </a:p>
          <a:p>
            <a:pPr eaLnBrk="1" hangingPunct="1">
              <a:defRPr/>
            </a:pPr>
            <a:r>
              <a:rPr lang="en-US" smtClean="0"/>
              <a:t>Everyone can relate to being sick!</a:t>
            </a:r>
          </a:p>
        </p:txBody>
      </p:sp>
    </p:spTree>
    <p:extLst>
      <p:ext uri="{BB962C8B-B14F-4D97-AF65-F5344CB8AC3E}">
        <p14:creationId xmlns:p14="http://schemas.microsoft.com/office/powerpoint/2010/main" val="1150719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little bit of history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Daniel Bernoulli (1760)</a:t>
            </a:r>
          </a:p>
          <a:p>
            <a:pPr lvl="1" eaLnBrk="1" hangingPunct="1">
              <a:defRPr/>
            </a:pPr>
            <a:r>
              <a:rPr lang="en-US" smtClean="0"/>
              <a:t>Smallpox</a:t>
            </a:r>
          </a:p>
          <a:p>
            <a:pPr eaLnBrk="1" hangingPunct="1">
              <a:defRPr/>
            </a:pPr>
            <a:r>
              <a:rPr lang="en-US" smtClean="0"/>
              <a:t>Ross (1908,1911)</a:t>
            </a:r>
          </a:p>
          <a:p>
            <a:pPr lvl="1" eaLnBrk="1" hangingPunct="1">
              <a:defRPr/>
            </a:pPr>
            <a:r>
              <a:rPr lang="en-US" smtClean="0"/>
              <a:t>Malaria</a:t>
            </a:r>
          </a:p>
          <a:p>
            <a:pPr eaLnBrk="1" hangingPunct="1">
              <a:defRPr/>
            </a:pPr>
            <a:r>
              <a:rPr lang="en-US" smtClean="0"/>
              <a:t>Kermack and McKendrick (1930</a:t>
            </a:r>
            <a:r>
              <a:rPr lang="ja-JP" altLang="en-US" smtClean="0"/>
              <a:t>’</a:t>
            </a:r>
            <a:r>
              <a:rPr lang="en-US" smtClean="0"/>
              <a:t>s)</a:t>
            </a:r>
          </a:p>
          <a:p>
            <a:pPr lvl="1" eaLnBrk="1" hangingPunct="1">
              <a:defRPr/>
            </a:pPr>
            <a:r>
              <a:rPr lang="en-US" smtClean="0"/>
              <a:t>Classic SEIR formulation</a:t>
            </a:r>
          </a:p>
        </p:txBody>
      </p:sp>
    </p:spTree>
    <p:extLst>
      <p:ext uri="{BB962C8B-B14F-4D97-AF65-F5344CB8AC3E}">
        <p14:creationId xmlns:p14="http://schemas.microsoft.com/office/powerpoint/2010/main" val="119087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Basic Model Concepts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Identify all stages of a given disease</a:t>
            </a:r>
          </a:p>
          <a:p>
            <a:pPr lvl="1" eaLnBrk="1" hangingPunct="1">
              <a:defRPr/>
            </a:pPr>
            <a:r>
              <a:rPr lang="en-US" smtClean="0"/>
              <a:t>Susceptible</a:t>
            </a:r>
          </a:p>
          <a:p>
            <a:pPr lvl="1" eaLnBrk="1" hangingPunct="1">
              <a:defRPr/>
            </a:pPr>
            <a:r>
              <a:rPr lang="en-US" smtClean="0"/>
              <a:t>Exposed</a:t>
            </a:r>
          </a:p>
          <a:p>
            <a:pPr lvl="1" eaLnBrk="1" hangingPunct="1">
              <a:defRPr/>
            </a:pPr>
            <a:r>
              <a:rPr lang="en-US" smtClean="0"/>
              <a:t>Infectious</a:t>
            </a:r>
          </a:p>
          <a:p>
            <a:pPr lvl="1" eaLnBrk="1" hangingPunct="1">
              <a:defRPr/>
            </a:pPr>
            <a:r>
              <a:rPr lang="en-US" smtClean="0"/>
              <a:t>Recovered / Removed</a:t>
            </a:r>
          </a:p>
          <a:p>
            <a:pPr lvl="1" eaLnBrk="1" hangingPunct="1">
              <a:defRPr/>
            </a:pPr>
            <a:r>
              <a:rPr lang="en-US" smtClean="0"/>
              <a:t>Vaccinated</a:t>
            </a:r>
          </a:p>
          <a:p>
            <a:pPr lvl="1" eaLnBrk="1" hangingPunct="1">
              <a:defRPr/>
            </a:pPr>
            <a:r>
              <a:rPr lang="en-US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1972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Basic Model Concepts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Identify disease progression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Link stages according to epidemiology of disease</a:t>
            </a:r>
          </a:p>
        </p:txBody>
      </p:sp>
    </p:spTree>
    <p:extLst>
      <p:ext uri="{BB962C8B-B14F-4D97-AF65-F5344CB8AC3E}">
        <p14:creationId xmlns:p14="http://schemas.microsoft.com/office/powerpoint/2010/main" val="284511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Classic Models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SIR - Chicken Pox</a:t>
            </a:r>
          </a:p>
        </p:txBody>
      </p:sp>
      <p:pic>
        <p:nvPicPr>
          <p:cNvPr id="13315" name="Picture 4" descr="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4572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2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Classic Models</a:t>
            </a:r>
          </a:p>
        </p:txBody>
      </p:sp>
      <p:pic>
        <p:nvPicPr>
          <p:cNvPr id="14338" name="Picture 4" descr="sir_eqn"/>
          <p:cNvPicPr>
            <a:picLocks noChangeAspect="1" noChangeArrowheads="1"/>
          </p:cNvPicPr>
          <p:nvPr/>
        </p:nvPicPr>
        <p:blipFill>
          <a:blip r:embed="rId2">
            <a:lum bright="-52000" contrast="7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644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46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 of SIR model</a:t>
            </a:r>
          </a:p>
        </p:txBody>
      </p:sp>
      <p:pic>
        <p:nvPicPr>
          <p:cNvPr id="15362" name="Picture 4" descr="sir_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580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do we need math to study biology?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Allows study beyond what is ethically or biologically feasible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Development process helps to formulate quantitative understanding of disease dynamics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Helps identify data gaps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Provides insights into key elements influencing disease spread leading to control options</a:t>
            </a:r>
          </a:p>
        </p:txBody>
      </p:sp>
    </p:spTree>
    <p:extLst>
      <p:ext uri="{BB962C8B-B14F-4D97-AF65-F5344CB8AC3E}">
        <p14:creationId xmlns:p14="http://schemas.microsoft.com/office/powerpoint/2010/main" val="1915230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types of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Stochastic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Individual-based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Difference equation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Partial differential equation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Integro-difference equation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Network models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97587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25"/>
            <a:ext cx="7772400" cy="68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Learn by doing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Time for hands on games</a:t>
            </a:r>
          </a:p>
          <a:p>
            <a:pPr eaLnBrk="1" hangingPunct="1">
              <a:defRPr/>
            </a:pPr>
            <a:r>
              <a:rPr lang="en-US" smtClean="0"/>
              <a:t>Rules for games</a:t>
            </a:r>
          </a:p>
          <a:p>
            <a:pPr lvl="1" eaLnBrk="1" hangingPunct="1">
              <a:defRPr/>
            </a:pPr>
            <a:r>
              <a:rPr lang="en-US" smtClean="0"/>
              <a:t>Divide into groups of 4-6 students</a:t>
            </a:r>
          </a:p>
          <a:p>
            <a:pPr lvl="1" eaLnBrk="1" hangingPunct="1">
              <a:defRPr/>
            </a:pPr>
            <a:r>
              <a:rPr lang="en-US" smtClean="0"/>
              <a:t>Share responsibility for tasks</a:t>
            </a:r>
          </a:p>
          <a:p>
            <a:pPr lvl="1" eaLnBrk="1" hangingPunct="1">
              <a:defRPr/>
            </a:pPr>
            <a:r>
              <a:rPr lang="en-US" smtClean="0"/>
              <a:t>Don</a:t>
            </a:r>
            <a:r>
              <a:rPr lang="ja-JP" altLang="en-US" smtClean="0"/>
              <a:t>’</a:t>
            </a:r>
            <a:r>
              <a:rPr lang="en-US" smtClean="0"/>
              <a:t>t spill the beads!!</a:t>
            </a:r>
          </a:p>
          <a:p>
            <a:pPr lvl="1" eaLnBrk="1" hangingPunct="1">
              <a:defRPr/>
            </a:pPr>
            <a:r>
              <a:rPr lang="en-US" smtClean="0"/>
              <a:t>Ask any questions you have</a:t>
            </a:r>
          </a:p>
        </p:txBody>
      </p:sp>
    </p:spTree>
    <p:extLst>
      <p:ext uri="{BB962C8B-B14F-4D97-AF65-F5344CB8AC3E}">
        <p14:creationId xmlns:p14="http://schemas.microsoft.com/office/powerpoint/2010/main" val="103960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Game #1 – Disease Modeling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Tasks: Cup holder, scribe, clear bead manager, blue bead manager, bead selector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Rules: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Start with 20 clear beads and 1 blue bead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Bead selector pulls out 2 beads (no peeking!!)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If 2 clear or 2 blue – put both back, if 1 clear and 1 blue – put 2 blues back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Repeat until time is 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Scribe counts final numbers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486062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25"/>
            <a:ext cx="7772400" cy="68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did you get?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many of each bead did you get?</a:t>
            </a:r>
          </a:p>
          <a:p>
            <a:pPr eaLnBrk="1" hangingPunct="1">
              <a:defRPr/>
            </a:pPr>
            <a:r>
              <a:rPr lang="en-US" smtClean="0"/>
              <a:t>Did everyone get the same results?</a:t>
            </a:r>
          </a:p>
          <a:p>
            <a:pPr eaLnBrk="1" hangingPunct="1">
              <a:defRPr/>
            </a:pPr>
            <a:r>
              <a:rPr lang="en-US" smtClean="0"/>
              <a:t>Why or why not?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077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Game #2 – Disease Modeling Revisited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Tasks: Cup holder, scribe, clear bead manager, blue bead manager, bead selector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Rules: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Start with 20 clear beads and 1 blue bead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Bead selector pulls out 2 beads (no peeking!!)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If 2 clear or 2 blue – put both back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If 1 clear and 1 blue, flip a coin. If heads, put 2 blues back, if tails, put 1 clear and 1 blue back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Repeat until time is up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Scribe counts final numbers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205966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25"/>
            <a:ext cx="7772400" cy="68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Modifications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Not always sick forever so could replace sick people with recovered people at some time</a:t>
            </a:r>
          </a:p>
          <a:p>
            <a:pPr eaLnBrk="1" hangingPunct="1">
              <a:defRPr/>
            </a:pPr>
            <a:r>
              <a:rPr lang="en-US" smtClean="0"/>
              <a:t>Could vaccinate people so they can</a:t>
            </a:r>
            <a:r>
              <a:rPr lang="ja-JP" altLang="en-US" smtClean="0"/>
              <a:t>’</a:t>
            </a:r>
            <a:r>
              <a:rPr lang="en-US" smtClean="0"/>
              <a:t>t get sick</a:t>
            </a:r>
          </a:p>
          <a:p>
            <a:pPr eaLnBrk="1" hangingPunct="1">
              <a:defRPr/>
            </a:pPr>
            <a:r>
              <a:rPr lang="en-US" smtClean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963284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http://www.public.asu.edu/~hnesse/classes/</a:t>
            </a:r>
            <a:r>
              <a:rPr lang="en-US" dirty="0" smtClean="0">
                <a:hlinkClick r:id="rId2"/>
              </a:rPr>
              <a:t>sir.html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about ecology?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Ecology has benefited from math for a longer time</a:t>
            </a:r>
          </a:p>
          <a:p>
            <a:pPr eaLnBrk="1" hangingPunct="1">
              <a:defRPr/>
            </a:pPr>
            <a:r>
              <a:rPr lang="en-US" smtClean="0"/>
              <a:t>Many ecology concepts are natural models such as predator-prey and competition</a:t>
            </a:r>
          </a:p>
          <a:p>
            <a:pPr eaLnBrk="1" hangingPunct="1">
              <a:defRPr/>
            </a:pPr>
            <a:r>
              <a:rPr lang="en-US" smtClean="0"/>
              <a:t>Again, looking at populations and flow rates between them</a:t>
            </a:r>
          </a:p>
        </p:txBody>
      </p:sp>
    </p:spTree>
    <p:extLst>
      <p:ext uri="{BB962C8B-B14F-4D97-AF65-F5344CB8AC3E}">
        <p14:creationId xmlns:p14="http://schemas.microsoft.com/office/powerpoint/2010/main" val="1482597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 games!!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Again often start from a simple hands on experiment links the math and biology more closely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Often send students out to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measure length and width of leaves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measure length of middle finger to height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Anything that teaches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59103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Game </a:t>
            </a:r>
            <a:r>
              <a:rPr lang="en-US" dirty="0" smtClean="0"/>
              <a:t>#3 </a:t>
            </a:r>
            <a:r>
              <a:rPr lang="en-US" dirty="0" smtClean="0"/>
              <a:t>Predator-Prey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Tasks: Rabbit breeder, Lynx, scribe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Rules: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Start with 3 rabbits spread across the meadow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Toss the lynx square once to catch rabbits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3 rabbits = lynx survives and reproduces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All rabbits breed so double the number of rabbits and disperse across the meadow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If lynx doesn</a:t>
            </a:r>
            <a:r>
              <a:rPr lang="ja-JP" altLang="en-US" sz="2400" smtClean="0"/>
              <a:t>’</a:t>
            </a:r>
            <a:r>
              <a:rPr lang="en-US" sz="2400" smtClean="0"/>
              <a:t>t get 3 rabbits, it 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If no lynx, one immigrates. If no rabbits, 3 immigrate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6418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 chosen areas of integration</a:t>
            </a:r>
          </a:p>
        </p:txBody>
      </p:sp>
      <p:sp>
        <p:nvSpPr>
          <p:cNvPr id="284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Ecology</a:t>
            </a:r>
          </a:p>
          <a:p>
            <a:pPr eaLnBrk="1" hangingPunct="1">
              <a:defRPr/>
            </a:pPr>
            <a:r>
              <a:rPr lang="en-US" smtClean="0"/>
              <a:t>Environmental Science</a:t>
            </a:r>
          </a:p>
          <a:p>
            <a:pPr eaLnBrk="1" hangingPunct="1">
              <a:defRPr/>
            </a:pPr>
            <a:r>
              <a:rPr lang="en-US" smtClean="0"/>
              <a:t>Epidemiology</a:t>
            </a:r>
          </a:p>
          <a:p>
            <a:pPr eaLnBrk="1" hangingPunct="1">
              <a:defRPr/>
            </a:pPr>
            <a:r>
              <a:rPr lang="en-US" smtClean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2663657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Predator-Prey</a:t>
            </a:r>
          </a:p>
        </p:txBody>
      </p:sp>
      <p:sp>
        <p:nvSpPr>
          <p:cNvPr id="294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Plot the numbers you got for lynx and rabbits in each generation</a:t>
            </a:r>
          </a:p>
          <a:p>
            <a:pPr eaLnBrk="1" hangingPunct="1">
              <a:defRPr/>
            </a:pPr>
            <a:r>
              <a:rPr lang="en-US" smtClean="0"/>
              <a:t>Can you predict how many there would be in the next generations?</a:t>
            </a:r>
          </a:p>
        </p:txBody>
      </p:sp>
    </p:spTree>
    <p:extLst>
      <p:ext uri="{BB962C8B-B14F-4D97-AF65-F5344CB8AC3E}">
        <p14:creationId xmlns:p14="http://schemas.microsoft.com/office/powerpoint/2010/main" val="648381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Game </a:t>
            </a:r>
            <a:r>
              <a:rPr lang="en-US" dirty="0" smtClean="0"/>
              <a:t>#4 Bottleneck Effect</a:t>
            </a:r>
            <a:endParaRPr lang="en-US" dirty="0" smtClean="0"/>
          </a:p>
        </p:txBody>
      </p:sp>
      <p:sp>
        <p:nvSpPr>
          <p:cNvPr id="290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Tasks: Cup holder, scribe, clear bead manager, blue bead manager, bead selector</a:t>
            </a:r>
          </a:p>
          <a:p>
            <a:pPr eaLnBrk="1" hangingPunct="1">
              <a:defRPr/>
            </a:pPr>
            <a:r>
              <a:rPr lang="en-US" sz="2400" smtClean="0"/>
              <a:t>Rules:</a:t>
            </a:r>
          </a:p>
          <a:p>
            <a:pPr lvl="1" eaLnBrk="1" hangingPunct="1">
              <a:defRPr/>
            </a:pPr>
            <a:r>
              <a:rPr lang="en-US" sz="2000" smtClean="0"/>
              <a:t>Start with one blue bead and one clear bead</a:t>
            </a:r>
          </a:p>
          <a:p>
            <a:pPr lvl="1" eaLnBrk="1" hangingPunct="1">
              <a:defRPr/>
            </a:pPr>
            <a:r>
              <a:rPr lang="en-US" sz="2000" smtClean="0"/>
              <a:t>Bead selector pulls out 1 bead (no peeking!!)</a:t>
            </a:r>
          </a:p>
          <a:p>
            <a:pPr lvl="1" eaLnBrk="1" hangingPunct="1">
              <a:defRPr/>
            </a:pPr>
            <a:r>
              <a:rPr lang="en-US" sz="2000" smtClean="0"/>
              <a:t>If pull a blue bead, put two blues back into cup. If pull a clear bead, put two clear beads back into cup.</a:t>
            </a:r>
          </a:p>
          <a:p>
            <a:pPr lvl="1" eaLnBrk="1" hangingPunct="1">
              <a:defRPr/>
            </a:pPr>
            <a:r>
              <a:rPr lang="en-US" sz="2000" smtClean="0"/>
              <a:t>Repeat until time is up</a:t>
            </a:r>
          </a:p>
          <a:p>
            <a:pPr lvl="1" eaLnBrk="1" hangingPunct="1">
              <a:defRPr/>
            </a:pPr>
            <a:r>
              <a:rPr lang="en-US" sz="2000" smtClean="0"/>
              <a:t>Scribe counts final numbers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82022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Bottleneck</a:t>
            </a:r>
            <a:endParaRPr lang="en-US" dirty="0" smtClean="0"/>
          </a:p>
        </p:txBody>
      </p:sp>
      <p:sp>
        <p:nvSpPr>
          <p:cNvPr id="291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were the results?</a:t>
            </a:r>
          </a:p>
          <a:p>
            <a:pPr eaLnBrk="1" hangingPunct="1">
              <a:defRPr/>
            </a:pPr>
            <a:r>
              <a:rPr lang="en-US" smtClean="0"/>
              <a:t>What does that imply for genetics in isolated populations?</a:t>
            </a:r>
          </a:p>
        </p:txBody>
      </p:sp>
    </p:spTree>
    <p:extLst>
      <p:ext uri="{BB962C8B-B14F-4D97-AF65-F5344CB8AC3E}">
        <p14:creationId xmlns:p14="http://schemas.microsoft.com/office/powerpoint/2010/main" val="1980795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virtualbiologylab.org</a:t>
            </a:r>
            <a:r>
              <a:rPr lang="en-US" dirty="0"/>
              <a:t>/population-genetics/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3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 thru ABM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between players</a:t>
            </a:r>
          </a:p>
          <a:p>
            <a:r>
              <a:rPr lang="en-US" dirty="0" smtClean="0"/>
              <a:t>Focus on </a:t>
            </a:r>
            <a:r>
              <a:rPr lang="en-US" dirty="0" err="1" smtClean="0"/>
              <a:t>pairwise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John Maynard Smith – pioneer of biological application of game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28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Particular behavior that a player uses</a:t>
            </a:r>
          </a:p>
          <a:p>
            <a:pPr lvl="1"/>
            <a:r>
              <a:rPr lang="en-US" dirty="0" smtClean="0"/>
              <a:t>Can be “pure” (always play the same) or “mixed” (alternates between strategies)</a:t>
            </a:r>
          </a:p>
          <a:p>
            <a:r>
              <a:rPr lang="en-US" dirty="0" smtClean="0"/>
              <a:t>Contests and payoffs</a:t>
            </a:r>
          </a:p>
          <a:p>
            <a:pPr lvl="1"/>
            <a:r>
              <a:rPr lang="en-US" dirty="0" smtClean="0"/>
              <a:t>Two players interact</a:t>
            </a:r>
          </a:p>
          <a:p>
            <a:pPr lvl="1"/>
            <a:r>
              <a:rPr lang="en-US" dirty="0" smtClean="0"/>
              <a:t>Payoff matrix tells who wins/loses based on strategies of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27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Payoff = Benefit from win – cost of loss</a:t>
            </a:r>
          </a:p>
          <a:p>
            <a:r>
              <a:rPr lang="en-US" dirty="0" smtClean="0"/>
              <a:t>Payoff = chance of win * value of win</a:t>
            </a:r>
          </a:p>
          <a:p>
            <a:pPr>
              <a:buNone/>
            </a:pPr>
            <a:r>
              <a:rPr lang="en-US" dirty="0" smtClean="0"/>
              <a:t>			- chance of loss * cost of loss</a:t>
            </a:r>
          </a:p>
          <a:p>
            <a:r>
              <a:rPr lang="en-US" dirty="0" smtClean="0"/>
              <a:t>Chance of winning or losing depends on frequency of strategies in population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345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2" cy="397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403"/>
                <a:gridCol w="1828403"/>
                <a:gridCol w="1828403"/>
                <a:gridCol w="1828403"/>
              </a:tblGrid>
              <a:tr h="99496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Opponent’s Strategy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4966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99496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E(A,A)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E(A,B)</a:t>
                      </a:r>
                    </a:p>
                  </a:txBody>
                  <a:tcPr anchor="ctr"/>
                </a:tc>
              </a:tr>
              <a:tr h="994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E(B,A)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E(B,B)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26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Stable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system evolve to a stable equilibrium</a:t>
            </a:r>
          </a:p>
          <a:p>
            <a:r>
              <a:rPr lang="en-US" dirty="0" smtClean="0"/>
              <a:t>Pure ESS – one strategy outcompetes all others</a:t>
            </a:r>
          </a:p>
          <a:p>
            <a:r>
              <a:rPr lang="en-US" dirty="0" smtClean="0"/>
              <a:t>Mixed ESS – two strategies permanently exist at a set frequency</a:t>
            </a:r>
          </a:p>
          <a:p>
            <a:r>
              <a:rPr lang="en-US" dirty="0" smtClean="0"/>
              <a:t>All individuals have the same fitness at 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29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</a:t>
            </a:r>
            <a:r>
              <a:rPr lang="en-US" dirty="0" err="1" smtClean="0"/>
              <a:t>v</a:t>
            </a:r>
            <a:r>
              <a:rPr lang="en-US" dirty="0" smtClean="0"/>
              <a:t> Dove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Hawk – always fight, never flee</a:t>
            </a:r>
          </a:p>
          <a:p>
            <a:r>
              <a:rPr lang="en-US" dirty="0" smtClean="0"/>
              <a:t>Dove – always flee, never fight</a:t>
            </a:r>
          </a:p>
          <a:p>
            <a:endParaRPr lang="en-US" dirty="0"/>
          </a:p>
          <a:p>
            <a:r>
              <a:rPr lang="en-US" dirty="0" smtClean="0"/>
              <a:t>Who wins, i.e., what is the ESS?</a:t>
            </a:r>
          </a:p>
        </p:txBody>
      </p:sp>
    </p:spTree>
    <p:extLst>
      <p:ext uri="{BB962C8B-B14F-4D97-AF65-F5344CB8AC3E}">
        <p14:creationId xmlns:p14="http://schemas.microsoft.com/office/powerpoint/2010/main" val="59738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learn?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6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choice</a:t>
            </a:r>
          </a:p>
          <a:p>
            <a:r>
              <a:rPr lang="en-US" dirty="0" smtClean="0"/>
              <a:t>Everyone gets a </a:t>
            </a:r>
            <a:r>
              <a:rPr lang="en-US" dirty="0" smtClean="0"/>
              <a:t>card, must play that strategy</a:t>
            </a:r>
            <a:endParaRPr lang="en-US" dirty="0" smtClean="0"/>
          </a:p>
          <a:p>
            <a:r>
              <a:rPr lang="en-US" dirty="0" smtClean="0"/>
              <a:t>Everyone starts with 120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0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/>
              <a:t>day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osts 30 points</a:t>
            </a:r>
          </a:p>
          <a:p>
            <a:pPr lvl="1"/>
            <a:r>
              <a:rPr lang="en-US" dirty="0" smtClean="0"/>
              <a:t>One encounter with randomly assigned </a:t>
            </a:r>
            <a:r>
              <a:rPr lang="en-US" dirty="0" smtClean="0"/>
              <a:t>partner</a:t>
            </a:r>
          </a:p>
          <a:p>
            <a:pPr lvl="1"/>
            <a:r>
              <a:rPr lang="en-US" dirty="0" smtClean="0"/>
              <a:t>“Die” when you have 0 points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1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Hawk encounters Dove</a:t>
            </a:r>
          </a:p>
          <a:p>
            <a:pPr lvl="1"/>
            <a:r>
              <a:rPr lang="en-US" dirty="0" smtClean="0"/>
              <a:t>Hawk gets 180 points</a:t>
            </a:r>
          </a:p>
          <a:p>
            <a:pPr lvl="1"/>
            <a:r>
              <a:rPr lang="en-US" dirty="0" smtClean="0"/>
              <a:t>Dove gets 0 points</a:t>
            </a:r>
          </a:p>
          <a:p>
            <a:r>
              <a:rPr lang="en-US" dirty="0" smtClean="0"/>
              <a:t>Hawk encounters Hawk</a:t>
            </a:r>
          </a:p>
          <a:p>
            <a:pPr lvl="1"/>
            <a:r>
              <a:rPr lang="en-US" dirty="0" smtClean="0"/>
              <a:t>Flip a coin to see who wins</a:t>
            </a:r>
          </a:p>
          <a:p>
            <a:pPr lvl="1"/>
            <a:r>
              <a:rPr lang="en-US" dirty="0" smtClean="0"/>
              <a:t>Both lose 60 points to encounter</a:t>
            </a:r>
          </a:p>
          <a:p>
            <a:pPr lvl="1"/>
            <a:r>
              <a:rPr lang="en-US" dirty="0" smtClean="0"/>
              <a:t>Winner gets 180 points (so net 120)</a:t>
            </a:r>
          </a:p>
          <a:p>
            <a:r>
              <a:rPr lang="en-US" dirty="0" smtClean="0"/>
              <a:t>Dove encounter Dove</a:t>
            </a:r>
          </a:p>
          <a:p>
            <a:pPr lvl="1"/>
            <a:r>
              <a:rPr lang="en-US" dirty="0" smtClean="0"/>
              <a:t>Split 180 to get 90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5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survived? Hawks or Doves?</a:t>
            </a:r>
          </a:p>
          <a:p>
            <a:r>
              <a:rPr lang="en-US" dirty="0" smtClean="0"/>
              <a:t>Would that change if it cost more fight? To live each 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79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are agents?</a:t>
            </a:r>
          </a:p>
          <a:p>
            <a:r>
              <a:rPr lang="en-US" dirty="0" smtClean="0"/>
              <a:t>What are rules?</a:t>
            </a:r>
          </a:p>
          <a:p>
            <a:r>
              <a:rPr lang="en-US" dirty="0" smtClean="0"/>
              <a:t>What is world?</a:t>
            </a:r>
          </a:p>
          <a:p>
            <a:r>
              <a:rPr lang="en-US" dirty="0" smtClean="0"/>
              <a:t>What is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6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adaptive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same people in same order, but now you can choose at each encounter if you want to play hawk or dove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0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Hawk encounters Dove</a:t>
            </a:r>
          </a:p>
          <a:p>
            <a:pPr lvl="1"/>
            <a:r>
              <a:rPr lang="en-US" dirty="0" smtClean="0"/>
              <a:t>Hawk gets 180 points</a:t>
            </a:r>
          </a:p>
          <a:p>
            <a:pPr lvl="1"/>
            <a:r>
              <a:rPr lang="en-US" dirty="0" smtClean="0"/>
              <a:t>Dove gets 0 points</a:t>
            </a:r>
          </a:p>
          <a:p>
            <a:r>
              <a:rPr lang="en-US" dirty="0" smtClean="0"/>
              <a:t>Hawk encounters Hawk</a:t>
            </a:r>
          </a:p>
          <a:p>
            <a:pPr lvl="1"/>
            <a:r>
              <a:rPr lang="en-US" dirty="0" smtClean="0"/>
              <a:t>Flip a coin to see who wins</a:t>
            </a:r>
          </a:p>
          <a:p>
            <a:pPr lvl="1"/>
            <a:r>
              <a:rPr lang="en-US" dirty="0" smtClean="0"/>
              <a:t>Both lose 60 points to encounter</a:t>
            </a:r>
          </a:p>
          <a:p>
            <a:pPr lvl="1"/>
            <a:r>
              <a:rPr lang="en-US" dirty="0" smtClean="0"/>
              <a:t>Winner gets 180 points (so net 120)</a:t>
            </a:r>
          </a:p>
          <a:p>
            <a:r>
              <a:rPr lang="en-US" dirty="0" smtClean="0"/>
              <a:t>Dove encounter Dove</a:t>
            </a:r>
          </a:p>
          <a:p>
            <a:pPr lvl="1"/>
            <a:r>
              <a:rPr lang="en-US" dirty="0" smtClean="0"/>
              <a:t>Split 180 to get 90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74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v Dove Adaptive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wins now?</a:t>
            </a:r>
          </a:p>
          <a:p>
            <a:r>
              <a:rPr lang="en-US" dirty="0" smtClean="0"/>
              <a:t>What would change that? Cost of fighting? Benefits of winning?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3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2" cy="397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403"/>
                <a:gridCol w="1828403"/>
                <a:gridCol w="1828403"/>
                <a:gridCol w="1828403"/>
              </a:tblGrid>
              <a:tr h="99496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Opponent’s Strategy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4966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99496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E(H,H)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E(H,D)</a:t>
                      </a:r>
                    </a:p>
                  </a:txBody>
                  <a:tcPr anchor="ctr"/>
                </a:tc>
              </a:tr>
              <a:tr h="994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E(D,H)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E(D,D)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63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Hawk-Dove Payoff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2" cy="397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403"/>
                <a:gridCol w="1828403"/>
                <a:gridCol w="1828403"/>
                <a:gridCol w="1828403"/>
              </a:tblGrid>
              <a:tr h="99496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Opponent’s Strategy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4966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Hawk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Dove</a:t>
                      </a:r>
                      <a:endParaRPr lang="en-US" dirty="0"/>
                    </a:p>
                  </a:txBody>
                  <a:tcPr anchor="ctr"/>
                </a:tc>
              </a:tr>
              <a:tr h="99496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Hawk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+50</a:t>
                      </a:r>
                    </a:p>
                  </a:txBody>
                  <a:tcPr anchor="ctr"/>
                </a:tc>
              </a:tr>
              <a:tr h="9949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math taught?</a:t>
            </a:r>
          </a:p>
          <a:p>
            <a:r>
              <a:rPr lang="en-US" dirty="0" smtClean="0"/>
              <a:t>How is biology taught?</a:t>
            </a:r>
          </a:p>
          <a:p>
            <a:r>
              <a:rPr lang="en-US" dirty="0" smtClean="0"/>
              <a:t>What are major differences?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63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 </a:t>
            </a:r>
            <a:r>
              <a:rPr lang="en-US" dirty="0" err="1" smtClean="0"/>
              <a:t>v</a:t>
            </a:r>
            <a:r>
              <a:rPr lang="en-US" dirty="0" smtClean="0"/>
              <a:t> Dove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E(H,H) = 0.5*50 + 0.5*-100 = -25</a:t>
            </a:r>
          </a:p>
          <a:p>
            <a:r>
              <a:rPr lang="en-US" dirty="0" smtClean="0"/>
              <a:t>E(H,D) = 1.0*50 -0 = 50</a:t>
            </a:r>
          </a:p>
          <a:p>
            <a:r>
              <a:rPr lang="en-US" dirty="0" smtClean="0"/>
              <a:t>E(D,H) = 0*50+1.0*0 = 0</a:t>
            </a:r>
          </a:p>
          <a:p>
            <a:r>
              <a:rPr lang="en-US" dirty="0" smtClean="0"/>
              <a:t>E(D,D) = 0.5*(50-10) + 0.5*(-10) =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95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Make your students into Math Biologists!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Encourage them to learn a lot of math and biology!</a:t>
            </a:r>
          </a:p>
          <a:p>
            <a:pPr eaLnBrk="1" hangingPunct="1">
              <a:defRPr/>
            </a:pPr>
            <a:r>
              <a:rPr lang="en-US" smtClean="0"/>
              <a:t>Help them learn to play well with others</a:t>
            </a:r>
          </a:p>
          <a:p>
            <a:pPr eaLnBrk="1" hangingPunct="1">
              <a:defRPr/>
            </a:pPr>
            <a:r>
              <a:rPr lang="en-US" smtClean="0"/>
              <a:t>In the process they will help solve problems and can improve people</a:t>
            </a:r>
            <a:r>
              <a:rPr lang="ja-JP" altLang="en-US" smtClean="0"/>
              <a:t>’</a:t>
            </a:r>
            <a:r>
              <a:rPr lang="en-US" smtClean="0"/>
              <a:t>s lives</a:t>
            </a:r>
          </a:p>
        </p:txBody>
      </p:sp>
    </p:spTree>
    <p:extLst>
      <p:ext uri="{BB962C8B-B14F-4D97-AF65-F5344CB8AC3E}">
        <p14:creationId xmlns:p14="http://schemas.microsoft.com/office/powerpoint/2010/main" val="633780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QUBES FMN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Beanbag Biology: Teaching Quantitative Biology through Hands-on Activities</a:t>
            </a:r>
          </a:p>
          <a:p>
            <a:r>
              <a:rPr lang="en-US" dirty="0" smtClean="0"/>
              <a:t>Starting Fall 2017</a:t>
            </a:r>
          </a:p>
          <a:p>
            <a:r>
              <a:rPr lang="en-US" dirty="0" smtClean="0"/>
              <a:t>Opportunity for mentoring while you implement these in YOUR class!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40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 descr="ticklogo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3" r="17972"/>
          <a:stretch/>
        </p:blipFill>
        <p:spPr>
          <a:xfrm>
            <a:off x="2438400" y="1981200"/>
            <a:ext cx="4477892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learning to count, when is the last time you used a physical tool to learn a mathematical concept?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math into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math more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ccessible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cceptable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omfortable</a:t>
            </a:r>
          </a:p>
          <a:p>
            <a:r>
              <a:rPr lang="en-US" dirty="0" smtClean="0"/>
              <a:t>Use hands-on lab techniques to teach quantitative concepts!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DD02-63C5-0743-BA6B-5D26F5D422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1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2094</Words>
  <Application>Microsoft Macintosh PowerPoint</Application>
  <PresentationFormat>On-screen Show (4:3)</PresentationFormat>
  <Paragraphs>395</Paragraphs>
  <Slides>73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Blank Presentation</vt:lpstr>
      <vt:lpstr>Microsoft Equation</vt:lpstr>
      <vt:lpstr>Equation</vt:lpstr>
      <vt:lpstr>“Beanbag” biology:  feelings count!</vt:lpstr>
      <vt:lpstr>Who am I?</vt:lpstr>
      <vt:lpstr>Where am I now?</vt:lpstr>
      <vt:lpstr>Why do we need math to study biology?</vt:lpstr>
      <vt:lpstr>My chosen areas of integration</vt:lpstr>
      <vt:lpstr>Learning Styles</vt:lpstr>
      <vt:lpstr>Teaching Styles</vt:lpstr>
      <vt:lpstr>Tactile learning</vt:lpstr>
      <vt:lpstr>Bringing math into biology</vt:lpstr>
      <vt:lpstr>This workshop</vt:lpstr>
      <vt:lpstr>Mark-Recapture</vt:lpstr>
      <vt:lpstr>Closed populations</vt:lpstr>
      <vt:lpstr>Open populations</vt:lpstr>
      <vt:lpstr>What makes a population closed?</vt:lpstr>
      <vt:lpstr>Lincoln-Petersen method: Closed population</vt:lpstr>
      <vt:lpstr>Back to games!</vt:lpstr>
      <vt:lpstr>Mark-Recapture Game</vt:lpstr>
      <vt:lpstr>Mark-Recapture Game</vt:lpstr>
      <vt:lpstr>Mark-Recapture Game</vt:lpstr>
      <vt:lpstr>PowerPoint Presentation</vt:lpstr>
      <vt:lpstr>Total Population</vt:lpstr>
      <vt:lpstr>Lincoln-Peterson Method</vt:lpstr>
      <vt:lpstr>When would Lincoln-Petersen give you a bad estimate?</vt:lpstr>
      <vt:lpstr>Bailey’s Modification</vt:lpstr>
      <vt:lpstr>Modified</vt:lpstr>
      <vt:lpstr>Multiple Samples</vt:lpstr>
      <vt:lpstr>Schnabel</vt:lpstr>
      <vt:lpstr>Schnabel</vt:lpstr>
      <vt:lpstr>Schumacher-Eschmeyer</vt:lpstr>
      <vt:lpstr>Schumacher-Eschmeyer</vt:lpstr>
      <vt:lpstr>Jolly-Seber Method</vt:lpstr>
      <vt:lpstr>To Excel</vt:lpstr>
      <vt:lpstr>Epidemiology and math</vt:lpstr>
      <vt:lpstr>A little bit of history</vt:lpstr>
      <vt:lpstr>Basic Model Concepts</vt:lpstr>
      <vt:lpstr>Basic Model Concepts</vt:lpstr>
      <vt:lpstr>Classic Models</vt:lpstr>
      <vt:lpstr>Classic Models</vt:lpstr>
      <vt:lpstr>Results of SIR model</vt:lpstr>
      <vt:lpstr>Other types of models</vt:lpstr>
      <vt:lpstr>Learn by doing</vt:lpstr>
      <vt:lpstr>Game #1 – Disease Modeling</vt:lpstr>
      <vt:lpstr>What did you get?</vt:lpstr>
      <vt:lpstr>Game #2 – Disease Modeling Revisited</vt:lpstr>
      <vt:lpstr>Modifications</vt:lpstr>
      <vt:lpstr>SIR Model</vt:lpstr>
      <vt:lpstr>What about ecology?</vt:lpstr>
      <vt:lpstr>More games!!</vt:lpstr>
      <vt:lpstr>Game #3 Predator-Prey</vt:lpstr>
      <vt:lpstr>Predator-Prey</vt:lpstr>
      <vt:lpstr>Game #4 Bottleneck Effect</vt:lpstr>
      <vt:lpstr>Bottleneck</vt:lpstr>
      <vt:lpstr>Population Genetics</vt:lpstr>
      <vt:lpstr>Game Theory thru ABM</vt:lpstr>
      <vt:lpstr>Game Theory</vt:lpstr>
      <vt:lpstr>Payoffs</vt:lpstr>
      <vt:lpstr>Payoff Matrix</vt:lpstr>
      <vt:lpstr>Evolutionary Stable Strategy</vt:lpstr>
      <vt:lpstr>Hawk v Dove</vt:lpstr>
      <vt:lpstr>Hawk v Dove Game</vt:lpstr>
      <vt:lpstr>Hawk v Dove Game</vt:lpstr>
      <vt:lpstr>Hawk v Dove Rules</vt:lpstr>
      <vt:lpstr>Hawk v Dove Game</vt:lpstr>
      <vt:lpstr>Hawk v Dove</vt:lpstr>
      <vt:lpstr>Hawk v Dove adaptive</vt:lpstr>
      <vt:lpstr>Hawk v Dove Rules</vt:lpstr>
      <vt:lpstr>Hawk v Dove Adaptive</vt:lpstr>
      <vt:lpstr>Payoff Matrix</vt:lpstr>
      <vt:lpstr>Hawk-Dove Payoff</vt:lpstr>
      <vt:lpstr>Hawk v Dove</vt:lpstr>
      <vt:lpstr>Make your students into Math Biologists!</vt:lpstr>
      <vt:lpstr>QUBES FMN</vt:lpstr>
      <vt:lpstr>Questions?</vt:lpstr>
    </vt:vector>
  </TitlesOfParts>
  <Company>Holly Gaff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- Lecture 1</dc:title>
  <dc:creator>Holly Gaff</dc:creator>
  <cp:lastModifiedBy>Holly Gaff</cp:lastModifiedBy>
  <cp:revision>139</cp:revision>
  <cp:lastPrinted>2010-08-26T19:20:43Z</cp:lastPrinted>
  <dcterms:created xsi:type="dcterms:W3CDTF">2011-01-27T02:53:32Z</dcterms:created>
  <dcterms:modified xsi:type="dcterms:W3CDTF">2017-07-23T01:17:48Z</dcterms:modified>
</cp:coreProperties>
</file>