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1638" r:id="rId2"/>
    <p:sldId id="1647" r:id="rId3"/>
    <p:sldId id="1642" r:id="rId4"/>
    <p:sldId id="1643" r:id="rId5"/>
    <p:sldId id="1650" r:id="rId6"/>
    <p:sldId id="332" r:id="rId7"/>
    <p:sldId id="1644" r:id="rId8"/>
    <p:sldId id="1651" r:id="rId9"/>
    <p:sldId id="1652" r:id="rId10"/>
    <p:sldId id="1653" r:id="rId11"/>
    <p:sldId id="1649" r:id="rId12"/>
    <p:sldId id="1655" r:id="rId13"/>
    <p:sldId id="1654" r:id="rId14"/>
    <p:sldId id="574" r:id="rId15"/>
    <p:sldId id="1656" r:id="rId16"/>
    <p:sldId id="324" r:id="rId17"/>
    <p:sldId id="325" r:id="rId18"/>
    <p:sldId id="326" r:id="rId19"/>
    <p:sldId id="1557" r:id="rId20"/>
    <p:sldId id="1639" r:id="rId21"/>
    <p:sldId id="1552" r:id="rId22"/>
    <p:sldId id="1562" r:id="rId23"/>
    <p:sldId id="399" r:id="rId24"/>
    <p:sldId id="1547" r:id="rId25"/>
    <p:sldId id="308" r:id="rId26"/>
    <p:sldId id="1546" r:id="rId27"/>
    <p:sldId id="287" r:id="rId28"/>
    <p:sldId id="1549" r:id="rId29"/>
    <p:sldId id="1590" r:id="rId30"/>
    <p:sldId id="1607" r:id="rId31"/>
    <p:sldId id="1616" r:id="rId32"/>
    <p:sldId id="1591" r:id="rId33"/>
    <p:sldId id="1614" r:id="rId34"/>
    <p:sldId id="1634" r:id="rId35"/>
    <p:sldId id="1623" r:id="rId36"/>
    <p:sldId id="1624" r:id="rId37"/>
    <p:sldId id="1633" r:id="rId38"/>
    <p:sldId id="1632" r:id="rId39"/>
    <p:sldId id="1629" r:id="rId40"/>
    <p:sldId id="1630" r:id="rId41"/>
    <p:sldId id="1606" r:id="rId42"/>
    <p:sldId id="1635" r:id="rId43"/>
    <p:sldId id="1636" r:id="rId44"/>
    <p:sldId id="1637" r:id="rId45"/>
    <p:sldId id="1641" r:id="rId46"/>
    <p:sldId id="1608" r:id="rId47"/>
    <p:sldId id="581" r:id="rId48"/>
    <p:sldId id="1613" r:id="rId49"/>
    <p:sldId id="1551" r:id="rId50"/>
    <p:sldId id="756" r:id="rId51"/>
    <p:sldId id="757" r:id="rId52"/>
    <p:sldId id="142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AA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98"/>
    <p:restoredTop sz="81070"/>
  </p:normalViewPr>
  <p:slideViewPr>
    <p:cSldViewPr snapToGrid="0" snapToObjects="1">
      <p:cViewPr>
        <p:scale>
          <a:sx n="87" d="100"/>
          <a:sy n="87" d="100"/>
        </p:scale>
        <p:origin x="1920" y="50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2CB95-27FB-8648-81D5-A94B1BFBE4BD}" type="datetimeFigureOut">
              <a:rPr lang="en-US" smtClean="0"/>
              <a:t>8/15/19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B2A72-5291-C640-ACC9-939310A1778D}" type="slidenum">
              <a:rPr lang="en-US" smtClean="0"/>
              <a:t>‹#›</a:t>
            </a:fld>
            <a:endParaRPr lang="en-US"/>
          </a:p>
        </p:txBody>
      </p:sp>
    </p:spTree>
    <p:extLst>
      <p:ext uri="{BB962C8B-B14F-4D97-AF65-F5344CB8AC3E}">
        <p14:creationId xmlns:p14="http://schemas.microsoft.com/office/powerpoint/2010/main" val="25969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B2A72-5291-C640-ACC9-939310A1778D}" type="slidenum">
              <a:rPr lang="en-US" smtClean="0"/>
              <a:t>2</a:t>
            </a:fld>
            <a:endParaRPr lang="en-US"/>
          </a:p>
        </p:txBody>
      </p:sp>
    </p:spTree>
    <p:extLst>
      <p:ext uri="{BB962C8B-B14F-4D97-AF65-F5344CB8AC3E}">
        <p14:creationId xmlns:p14="http://schemas.microsoft.com/office/powerpoint/2010/main" val="319823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B2A72-5291-C640-ACC9-939310A1778D}" type="slidenum">
              <a:rPr lang="en-US" smtClean="0"/>
              <a:t>3</a:t>
            </a:fld>
            <a:endParaRPr lang="en-US"/>
          </a:p>
        </p:txBody>
      </p:sp>
    </p:spTree>
    <p:extLst>
      <p:ext uri="{BB962C8B-B14F-4D97-AF65-F5344CB8AC3E}">
        <p14:creationId xmlns:p14="http://schemas.microsoft.com/office/powerpoint/2010/main" val="17796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1896 Ernest </a:t>
            </a:r>
            <a:r>
              <a:rPr lang="en-US" sz="1200" b="0" i="0" kern="1200" dirty="0" err="1">
                <a:solidFill>
                  <a:schemeClr val="tx1"/>
                </a:solidFill>
                <a:effectLst/>
                <a:latin typeface="+mn-lt"/>
                <a:ea typeface="+mn-ea"/>
                <a:cs typeface="+mn-cs"/>
              </a:rPr>
              <a:t>Hankin</a:t>
            </a:r>
            <a:r>
              <a:rPr lang="en-US" sz="1200" b="0" i="0" kern="1200" dirty="0">
                <a:solidFill>
                  <a:schemeClr val="tx1"/>
                </a:solidFill>
                <a:effectLst/>
                <a:latin typeface="+mn-lt"/>
                <a:ea typeface="+mn-ea"/>
                <a:cs typeface="+mn-cs"/>
              </a:rPr>
              <a:t> observed that the Ganges and Jumna rivers in India seemed to possess antibacterial properties, and he surmised that this might in some way be responsible for the reduced number of cases of gastrointestinal infection, particularly cholera, in those villages close to the river.</a:t>
            </a:r>
            <a:endParaRPr lang="en-US" dirty="0"/>
          </a:p>
        </p:txBody>
      </p:sp>
      <p:sp>
        <p:nvSpPr>
          <p:cNvPr id="4" name="Slide Number Placeholder 3"/>
          <p:cNvSpPr>
            <a:spLocks noGrp="1"/>
          </p:cNvSpPr>
          <p:nvPr>
            <p:ph type="sldNum" sz="quarter" idx="5"/>
          </p:nvPr>
        </p:nvSpPr>
        <p:spPr/>
        <p:txBody>
          <a:bodyPr/>
          <a:lstStyle/>
          <a:p>
            <a:fld id="{312B2A72-5291-C640-ACC9-939310A1778D}" type="slidenum">
              <a:rPr lang="en-US" smtClean="0"/>
              <a:t>4</a:t>
            </a:fld>
            <a:endParaRPr lang="en-US"/>
          </a:p>
        </p:txBody>
      </p:sp>
    </p:spTree>
    <p:extLst>
      <p:ext uri="{BB962C8B-B14F-4D97-AF65-F5344CB8AC3E}">
        <p14:creationId xmlns:p14="http://schemas.microsoft.com/office/powerpoint/2010/main" val="99770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Antibiotics were not used as a form of treatment until 1941, </a:t>
            </a:r>
            <a:r>
              <a:rPr lang="en-US" dirty="0" err="1"/>
              <a:t>Flemming</a:t>
            </a:r>
            <a:r>
              <a:rPr lang="en-US" dirty="0"/>
              <a:t> discovered the mold penicillin by chance in 1926. In circumstance that some might call poor laboratory technique. An petri dish left open over the weekend introduced a growth on the plate unlike the bacterial lawn present and displayed a distinct clearing where bacterial growth was expected. </a:t>
            </a:r>
          </a:p>
        </p:txBody>
      </p:sp>
      <p:sp>
        <p:nvSpPr>
          <p:cNvPr id="4" name="Slide Number Placeholder 3"/>
          <p:cNvSpPr>
            <a:spLocks noGrp="1"/>
          </p:cNvSpPr>
          <p:nvPr>
            <p:ph type="sldNum" sz="quarter" idx="5"/>
          </p:nvPr>
        </p:nvSpPr>
        <p:spPr/>
        <p:txBody>
          <a:bodyPr/>
          <a:lstStyle/>
          <a:p>
            <a:fld id="{312B2A72-5291-C640-ACC9-939310A1778D}" type="slidenum">
              <a:rPr lang="en-US" smtClean="0"/>
              <a:t>5</a:t>
            </a:fld>
            <a:endParaRPr lang="en-US"/>
          </a:p>
        </p:txBody>
      </p:sp>
    </p:spTree>
    <p:extLst>
      <p:ext uri="{BB962C8B-B14F-4D97-AF65-F5344CB8AC3E}">
        <p14:creationId xmlns:p14="http://schemas.microsoft.com/office/powerpoint/2010/main" val="119981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4432-0F36-7746-9974-4065D43964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2491AE-2B0C-9F46-AE69-D8FBAB247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AF5475-631E-394A-9FE9-A89997A5EE8C}"/>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5" name="Footer Placeholder 4">
            <a:extLst>
              <a:ext uri="{FF2B5EF4-FFF2-40B4-BE49-F238E27FC236}">
                <a16:creationId xmlns:a16="http://schemas.microsoft.com/office/drawing/2014/main" id="{308CF48F-E027-A247-A654-F55D345B4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143BF-419D-7B44-8992-E68C1AEB2825}"/>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328348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FA3E-415A-1A4E-A353-B1D1F62BA9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65CA6A-CF45-B548-9BC7-C43D1B4836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0C061-9BF4-9945-9F93-4D0F3CDCE547}"/>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5" name="Footer Placeholder 4">
            <a:extLst>
              <a:ext uri="{FF2B5EF4-FFF2-40B4-BE49-F238E27FC236}">
                <a16:creationId xmlns:a16="http://schemas.microsoft.com/office/drawing/2014/main" id="{4A9037AD-0930-174A-A60B-ED372FCF0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E3036-5D13-4A46-A19C-CB0AC43B0F81}"/>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143061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A734E-AA13-8642-B3DC-F9ADA8D47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8B121-7C4C-BB4B-9977-ACB8839D00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35F3D-8087-4240-A1A5-49F4C29009A4}"/>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5" name="Footer Placeholder 4">
            <a:extLst>
              <a:ext uri="{FF2B5EF4-FFF2-40B4-BE49-F238E27FC236}">
                <a16:creationId xmlns:a16="http://schemas.microsoft.com/office/drawing/2014/main" id="{9DD58F97-7C7A-204B-9BED-5DA3B20B8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D228A-FF17-AD46-BC05-A01DC859959A}"/>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546654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0491" y="1385274"/>
            <a:ext cx="10147301" cy="3670767"/>
          </a:xfrm>
          <a:prstGeom prst="rect">
            <a:avLst/>
          </a:prstGeom>
        </p:spPr>
        <p:txBody>
          <a:bodyPr/>
          <a:lstStyle>
            <a:lvl1pPr marL="243834" indent="-243834">
              <a:buClrTx/>
              <a:buFont typeface="Arial" panose="020B0604020202020204" pitchFamily="34" charset="0"/>
              <a:buChar char="•"/>
              <a:defRPr sz="1600">
                <a:solidFill>
                  <a:schemeClr val="tx1"/>
                </a:solidFill>
              </a:defRPr>
            </a:lvl1pPr>
            <a:lvl2pPr marL="487668" marR="0" indent="-243834" algn="l" defTabSz="1219170" rtl="0" eaLnBrk="1" fontAlgn="auto" latinLnBrk="0" hangingPunct="1">
              <a:lnSpc>
                <a:spcPct val="100000"/>
              </a:lnSpc>
              <a:spcBef>
                <a:spcPts val="800"/>
              </a:spcBef>
              <a:spcAft>
                <a:spcPts val="0"/>
              </a:spcAft>
              <a:buClr>
                <a:schemeClr val="accent1">
                  <a:lumMod val="50000"/>
                </a:schemeClr>
              </a:buClr>
              <a:buSzTx/>
              <a:buFont typeface="Calibri" panose="020F0502020204030204" pitchFamily="34" charset="0"/>
              <a:buChar char="–"/>
              <a:tabLst/>
              <a:defRPr sz="1600">
                <a:solidFill>
                  <a:schemeClr val="tx1"/>
                </a:solidFill>
              </a:defRPr>
            </a:lvl2pPr>
            <a:lvl3pPr marL="243834" indent="-243834">
              <a:defRPr sz="1600"/>
            </a:lvl3pPr>
            <a:lvl4pPr marL="243834" indent="-243834">
              <a:defRPr sz="1600"/>
            </a:lvl4pPr>
            <a:lvl5pPr marL="243834" indent="-243834">
              <a:defRPr sz="1600"/>
            </a:lvl5pPr>
          </a:lstStyle>
          <a:p>
            <a:pPr lvl="0"/>
            <a:r>
              <a:rPr lang="en-US" dirty="0"/>
              <a:t>Click to edit Master text styles</a:t>
            </a:r>
          </a:p>
          <a:p>
            <a:pPr lvl="1"/>
            <a:r>
              <a:rPr lang="en-US" dirty="0"/>
              <a:t>Second level</a:t>
            </a:r>
          </a:p>
          <a:p>
            <a:pPr lvl="1"/>
            <a:endParaRPr lang="en-US" dirty="0"/>
          </a:p>
        </p:txBody>
      </p:sp>
      <p:sp>
        <p:nvSpPr>
          <p:cNvPr id="6" name="Slide Number Placeholder 5"/>
          <p:cNvSpPr>
            <a:spLocks noGrp="1"/>
          </p:cNvSpPr>
          <p:nvPr>
            <p:ph type="sldNum" sz="quarter" idx="12"/>
          </p:nvPr>
        </p:nvSpPr>
        <p:spPr/>
        <p:txBody>
          <a:bodyPr/>
          <a:lstStyle/>
          <a:p>
            <a:fld id="{10238159-D93F-024B-AE5E-9A772E5B62D0}" type="slidenum">
              <a:rPr lang="en-US" smtClean="0"/>
              <a:t>‹#›</a:t>
            </a:fld>
            <a:endParaRPr lang="en-US"/>
          </a:p>
        </p:txBody>
      </p:sp>
    </p:spTree>
    <p:extLst>
      <p:ext uri="{BB962C8B-B14F-4D97-AF65-F5344CB8AC3E}">
        <p14:creationId xmlns:p14="http://schemas.microsoft.com/office/powerpoint/2010/main" val="2427734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0491" y="1385274"/>
            <a:ext cx="10147301" cy="3670767"/>
          </a:xfrm>
          <a:prstGeom prst="rect">
            <a:avLst/>
          </a:prstGeom>
        </p:spPr>
        <p:txBody>
          <a:bodyPr/>
          <a:lstStyle>
            <a:lvl1pPr marL="243834" indent="-243834">
              <a:buClrTx/>
              <a:buFont typeface="Arial" panose="020B0604020202020204" pitchFamily="34" charset="0"/>
              <a:buChar char="•"/>
              <a:defRPr sz="1600">
                <a:solidFill>
                  <a:schemeClr val="tx1"/>
                </a:solidFill>
              </a:defRPr>
            </a:lvl1pPr>
            <a:lvl2pPr marL="487668" marR="0" indent="-243834" algn="l" defTabSz="1219170" rtl="0" eaLnBrk="1" fontAlgn="auto" latinLnBrk="0" hangingPunct="1">
              <a:lnSpc>
                <a:spcPct val="100000"/>
              </a:lnSpc>
              <a:spcBef>
                <a:spcPts val="800"/>
              </a:spcBef>
              <a:spcAft>
                <a:spcPts val="0"/>
              </a:spcAft>
              <a:buClr>
                <a:schemeClr val="accent1">
                  <a:lumMod val="50000"/>
                </a:schemeClr>
              </a:buClr>
              <a:buSzTx/>
              <a:buFont typeface="Calibri" panose="020F0502020204030204" pitchFamily="34" charset="0"/>
              <a:buChar char="–"/>
              <a:tabLst/>
              <a:defRPr sz="1600">
                <a:solidFill>
                  <a:schemeClr val="tx1"/>
                </a:solidFill>
              </a:defRPr>
            </a:lvl2pPr>
            <a:lvl3pPr marL="243834" indent="-243834">
              <a:defRPr sz="1600"/>
            </a:lvl3pPr>
            <a:lvl4pPr marL="243834" indent="-243834">
              <a:defRPr sz="1600"/>
            </a:lvl4pPr>
            <a:lvl5pPr marL="243834" indent="-243834">
              <a:defRPr sz="1600"/>
            </a:lvl5pPr>
          </a:lstStyle>
          <a:p>
            <a:pPr lvl="0"/>
            <a:r>
              <a:rPr lang="en-US" dirty="0"/>
              <a:t>Click to edit Master text styles</a:t>
            </a:r>
          </a:p>
          <a:p>
            <a:pPr lvl="1"/>
            <a:r>
              <a:rPr lang="en-US" dirty="0"/>
              <a:t>Second level</a:t>
            </a:r>
          </a:p>
          <a:p>
            <a:pPr lvl="1"/>
            <a:endParaRPr lang="en-US" dirty="0"/>
          </a:p>
        </p:txBody>
      </p:sp>
      <p:sp>
        <p:nvSpPr>
          <p:cNvPr id="6" name="Slide Number Placeholder 5"/>
          <p:cNvSpPr>
            <a:spLocks noGrp="1"/>
          </p:cNvSpPr>
          <p:nvPr>
            <p:ph type="sldNum" sz="quarter" idx="12"/>
          </p:nvPr>
        </p:nvSpPr>
        <p:spPr/>
        <p:txBody>
          <a:bodyPr/>
          <a:lstStyle/>
          <a:p>
            <a:fld id="{10238159-D93F-024B-AE5E-9A772E5B62D0}" type="slidenum">
              <a:rPr lang="en-US" smtClean="0"/>
              <a:t>‹#›</a:t>
            </a:fld>
            <a:endParaRPr lang="en-US"/>
          </a:p>
        </p:txBody>
      </p:sp>
    </p:spTree>
    <p:extLst>
      <p:ext uri="{BB962C8B-B14F-4D97-AF65-F5344CB8AC3E}">
        <p14:creationId xmlns:p14="http://schemas.microsoft.com/office/powerpoint/2010/main" val="82205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E10F-0B3D-1745-81E5-3A92D9D0B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6614B-7F73-F149-B378-C43177CB64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E9354-2E6B-2E44-AC81-71957BF16002}"/>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5" name="Footer Placeholder 4">
            <a:extLst>
              <a:ext uri="{FF2B5EF4-FFF2-40B4-BE49-F238E27FC236}">
                <a16:creationId xmlns:a16="http://schemas.microsoft.com/office/drawing/2014/main" id="{A53A3B70-DE8B-AF4A-AFBD-C1FBF9CDC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64FCC-7805-304C-BD0D-DCC9D7891E69}"/>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106778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599C-7840-6643-8E55-4BE64B92E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A2B2DF-6342-2041-8BD8-66B113AFDF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067E00-A348-7747-B3D1-7B0363E0D0B1}"/>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5" name="Footer Placeholder 4">
            <a:extLst>
              <a:ext uri="{FF2B5EF4-FFF2-40B4-BE49-F238E27FC236}">
                <a16:creationId xmlns:a16="http://schemas.microsoft.com/office/drawing/2014/main" id="{9D726B97-1F07-6949-9FBF-A4E7198D3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E0EA7-8031-CA49-8C64-5055065CD864}"/>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104713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026B-3E5C-4F43-AC89-4F4E169DD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D30EB-22B2-574E-B04B-C923245D8F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7F68FF-3686-2A47-A6B5-E99F06ED2E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E9416-F76A-5F41-9FE8-D0D29AB02079}"/>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6" name="Footer Placeholder 5">
            <a:extLst>
              <a:ext uri="{FF2B5EF4-FFF2-40B4-BE49-F238E27FC236}">
                <a16:creationId xmlns:a16="http://schemas.microsoft.com/office/drawing/2014/main" id="{62CA9D13-E610-1A4C-BEE4-DDE1C5083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4F3DB-D55A-3E49-88B0-6F5C941BD2EC}"/>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3538211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41E1-56A9-4346-8157-50EA7FD529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226B94-FAD3-BE40-B426-A0DCABB62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ABE031-689C-E742-B665-6A93FA4A94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9FDA6B-310D-4B45-A239-98E7AE31A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F707C8-7059-4A44-BAEF-1A0A686BB8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B44CB-A3A4-BB44-925C-4AC4D1326706}"/>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8" name="Footer Placeholder 7">
            <a:extLst>
              <a:ext uri="{FF2B5EF4-FFF2-40B4-BE49-F238E27FC236}">
                <a16:creationId xmlns:a16="http://schemas.microsoft.com/office/drawing/2014/main" id="{5D6B92AB-7399-474E-9497-1C24C9BF76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157446-852E-3742-866D-7C00EF79DC84}"/>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8767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C5E6-A6F6-6946-B315-5BCA79E752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982192-F8B7-5C41-AC8C-421F16119F78}"/>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4" name="Footer Placeholder 3">
            <a:extLst>
              <a:ext uri="{FF2B5EF4-FFF2-40B4-BE49-F238E27FC236}">
                <a16:creationId xmlns:a16="http://schemas.microsoft.com/office/drawing/2014/main" id="{D8775841-C841-B44A-908C-885E0E3027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03E87-41D1-324E-81E3-F0EFAF864DC9}"/>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412626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9E88B-598F-5546-BC41-039A928D8E98}"/>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3" name="Footer Placeholder 2">
            <a:extLst>
              <a:ext uri="{FF2B5EF4-FFF2-40B4-BE49-F238E27FC236}">
                <a16:creationId xmlns:a16="http://schemas.microsoft.com/office/drawing/2014/main" id="{1B2CF17B-BC5A-8541-AD5C-C2B48B530F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F7BF27-1E9A-6546-A7F3-4B82FC2B1DF6}"/>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64492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60421-DDE9-8E41-94B9-FBCA002B70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CAFF53-6E23-1F41-A051-DDFEA9EF16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8AF84-0466-8C4B-B3A2-22C3F6BE8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9BAB42-19C9-564D-9638-2E1EF7E156ED}"/>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6" name="Footer Placeholder 5">
            <a:extLst>
              <a:ext uri="{FF2B5EF4-FFF2-40B4-BE49-F238E27FC236}">
                <a16:creationId xmlns:a16="http://schemas.microsoft.com/office/drawing/2014/main" id="{A2BA7316-F21D-9041-B1BB-3A845723F7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9C87B0-A590-3B40-B404-BC19842CA9C8}"/>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383093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C76-CFAA-0248-9418-820FA02AB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0C6B73-7F5E-B843-95A2-66897C5EE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11E8E-B329-AD47-8458-6D7B36EF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817222-DFF7-4F46-9B26-FE5CA63F26AF}"/>
              </a:ext>
            </a:extLst>
          </p:cNvPr>
          <p:cNvSpPr>
            <a:spLocks noGrp="1"/>
          </p:cNvSpPr>
          <p:nvPr>
            <p:ph type="dt" sz="half" idx="10"/>
          </p:nvPr>
        </p:nvSpPr>
        <p:spPr/>
        <p:txBody>
          <a:bodyPr/>
          <a:lstStyle/>
          <a:p>
            <a:fld id="{04FB658C-36D6-F24C-A640-6EB2ACDE0AEF}" type="datetimeFigureOut">
              <a:rPr lang="en-US" smtClean="0"/>
              <a:t>8/15/19</a:t>
            </a:fld>
            <a:endParaRPr lang="en-US"/>
          </a:p>
        </p:txBody>
      </p:sp>
      <p:sp>
        <p:nvSpPr>
          <p:cNvPr id="6" name="Footer Placeholder 5">
            <a:extLst>
              <a:ext uri="{FF2B5EF4-FFF2-40B4-BE49-F238E27FC236}">
                <a16:creationId xmlns:a16="http://schemas.microsoft.com/office/drawing/2014/main" id="{71FF5F2D-BD1D-7347-883B-AA88BCC83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418DE-6BC7-554E-851E-A3457E1FEDBD}"/>
              </a:ext>
            </a:extLst>
          </p:cNvPr>
          <p:cNvSpPr>
            <a:spLocks noGrp="1"/>
          </p:cNvSpPr>
          <p:nvPr>
            <p:ph type="sldNum" sz="quarter" idx="12"/>
          </p:nvPr>
        </p:nvSpPr>
        <p:spPr/>
        <p:txBody>
          <a:bodyPr/>
          <a:lstStyle/>
          <a:p>
            <a:fld id="{388FB603-2D98-6442-B4EB-01403B0E02EE}" type="slidenum">
              <a:rPr lang="en-US" smtClean="0"/>
              <a:t>‹#›</a:t>
            </a:fld>
            <a:endParaRPr lang="en-US"/>
          </a:p>
        </p:txBody>
      </p:sp>
    </p:spTree>
    <p:extLst>
      <p:ext uri="{BB962C8B-B14F-4D97-AF65-F5344CB8AC3E}">
        <p14:creationId xmlns:p14="http://schemas.microsoft.com/office/powerpoint/2010/main" val="965718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946BE8-0400-2343-8ACE-630F7C603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302502-A154-E341-9C53-14D517B7E5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E07D7-08EF-7145-A0EB-2A8CF3681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B658C-36D6-F24C-A640-6EB2ACDE0AEF}" type="datetimeFigureOut">
              <a:rPr lang="en-US" smtClean="0"/>
              <a:t>8/15/19</a:t>
            </a:fld>
            <a:endParaRPr lang="en-US"/>
          </a:p>
        </p:txBody>
      </p:sp>
      <p:sp>
        <p:nvSpPr>
          <p:cNvPr id="5" name="Footer Placeholder 4">
            <a:extLst>
              <a:ext uri="{FF2B5EF4-FFF2-40B4-BE49-F238E27FC236}">
                <a16:creationId xmlns:a16="http://schemas.microsoft.com/office/drawing/2014/main" id="{9B3DEA94-4876-F54D-BC96-8052883739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E8D5DA-FB80-D547-BE06-05C2A40978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FB603-2D98-6442-B4EB-01403B0E02EE}" type="slidenum">
              <a:rPr lang="en-US" smtClean="0"/>
              <a:t>‹#›</a:t>
            </a:fld>
            <a:endParaRPr lang="en-US"/>
          </a:p>
        </p:txBody>
      </p:sp>
    </p:spTree>
    <p:extLst>
      <p:ext uri="{BB962C8B-B14F-4D97-AF65-F5344CB8AC3E}">
        <p14:creationId xmlns:p14="http://schemas.microsoft.com/office/powerpoint/2010/main" val="717762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microsoft.com/office/2007/relationships/hdphoto" Target="../media/hdphoto10.wdp"/><Relationship Id="rId26" Type="http://schemas.microsoft.com/office/2007/relationships/hdphoto" Target="../media/hdphoto15.wdp"/><Relationship Id="rId3" Type="http://schemas.openxmlformats.org/officeDocument/2006/relationships/image" Target="../media/image38.png"/><Relationship Id="rId21" Type="http://schemas.openxmlformats.org/officeDocument/2006/relationships/image" Target="../media/image47.png"/><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image" Target="../media/image45.png"/><Relationship Id="rId25" Type="http://schemas.openxmlformats.org/officeDocument/2006/relationships/image" Target="../media/image48.png"/><Relationship Id="rId2" Type="http://schemas.openxmlformats.org/officeDocument/2006/relationships/image" Target="../media/image37.png"/><Relationship Id="rId16" Type="http://schemas.microsoft.com/office/2007/relationships/hdphoto" Target="../media/hdphoto9.wdp"/><Relationship Id="rId20" Type="http://schemas.microsoft.com/office/2007/relationships/hdphoto" Target="../media/hdphoto11.wdp"/><Relationship Id="rId29"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24" Type="http://schemas.microsoft.com/office/2007/relationships/hdphoto" Target="../media/hdphoto14.wdp"/><Relationship Id="rId5" Type="http://schemas.microsoft.com/office/2007/relationships/hdphoto" Target="../media/hdphoto4.wdp"/><Relationship Id="rId15" Type="http://schemas.openxmlformats.org/officeDocument/2006/relationships/image" Target="../media/image44.png"/><Relationship Id="rId23" Type="http://schemas.microsoft.com/office/2007/relationships/hdphoto" Target="../media/hdphoto13.wdp"/><Relationship Id="rId28" Type="http://schemas.microsoft.com/office/2007/relationships/hdphoto" Target="../media/hdphoto16.wdp"/><Relationship Id="rId10" Type="http://schemas.microsoft.com/office/2007/relationships/hdphoto" Target="../media/hdphoto6.wdp"/><Relationship Id="rId19" Type="http://schemas.openxmlformats.org/officeDocument/2006/relationships/image" Target="../media/image46.png"/><Relationship Id="rId4" Type="http://schemas.microsoft.com/office/2007/relationships/hdphoto" Target="../media/hdphoto3.wdp"/><Relationship Id="rId9" Type="http://schemas.openxmlformats.org/officeDocument/2006/relationships/image" Target="../media/image41.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f"/><Relationship Id="rId1" Type="http://schemas.openxmlformats.org/officeDocument/2006/relationships/slideLayout" Target="../slideLayouts/slideLayout2.xml"/><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if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20.wdp"/><Relationship Id="rId3" Type="http://schemas.openxmlformats.org/officeDocument/2006/relationships/image" Target="../media/image62.svg"/><Relationship Id="rId7" Type="http://schemas.microsoft.com/office/2007/relationships/hdphoto" Target="../media/hdphoto18.wdp"/><Relationship Id="rId12"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11" Type="http://schemas.microsoft.com/office/2007/relationships/hdphoto" Target="../media/hdphoto19.wdp"/><Relationship Id="rId5" Type="http://schemas.openxmlformats.org/officeDocument/2006/relationships/image" Target="../media/image64.svg"/><Relationship Id="rId15" Type="http://schemas.openxmlformats.org/officeDocument/2006/relationships/image" Target="../media/image71.sv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75.jpeg"/><Relationship Id="rId7" Type="http://schemas.openxmlformats.org/officeDocument/2006/relationships/image" Target="../media/image70.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jpeg"/><Relationship Id="rId9" Type="http://schemas.openxmlformats.org/officeDocument/2006/relationships/image" Target="../media/image7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2.wdp"/><Relationship Id="rId7" Type="http://schemas.openxmlformats.org/officeDocument/2006/relationships/image" Target="../media/image71.sv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70.png"/><Relationship Id="rId5" Type="http://schemas.microsoft.com/office/2007/relationships/hdphoto" Target="../media/hdphoto23.wdp"/><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70.png"/><Relationship Id="rId3" Type="http://schemas.microsoft.com/office/2007/relationships/hdphoto" Target="../media/hdphoto24.wdp"/><Relationship Id="rId7" Type="http://schemas.openxmlformats.org/officeDocument/2006/relationships/image" Target="../media/image86.png"/><Relationship Id="rId12" Type="http://schemas.microsoft.com/office/2007/relationships/hdphoto" Target="../media/hdphoto23.wdp"/><Relationship Id="rId2" Type="http://schemas.openxmlformats.org/officeDocument/2006/relationships/image" Target="../media/image83.png"/><Relationship Id="rId1" Type="http://schemas.openxmlformats.org/officeDocument/2006/relationships/slideLayout" Target="../slideLayouts/slideLayout1.xml"/><Relationship Id="rId6" Type="http://schemas.microsoft.com/office/2007/relationships/hdphoto" Target="../media/hdphoto25.wdp"/><Relationship Id="rId11" Type="http://schemas.openxmlformats.org/officeDocument/2006/relationships/image" Target="../media/image82.png"/><Relationship Id="rId5" Type="http://schemas.openxmlformats.org/officeDocument/2006/relationships/image" Target="../media/image85.png"/><Relationship Id="rId10" Type="http://schemas.microsoft.com/office/2007/relationships/hdphoto" Target="../media/hdphoto27.wdp"/><Relationship Id="rId4" Type="http://schemas.openxmlformats.org/officeDocument/2006/relationships/image" Target="../media/image84.tiff"/><Relationship Id="rId9" Type="http://schemas.openxmlformats.org/officeDocument/2006/relationships/image" Target="../media/image87.png"/><Relationship Id="rId14" Type="http://schemas.openxmlformats.org/officeDocument/2006/relationships/image" Target="../media/image71.sv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0.png"/><Relationship Id="rId7"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85.png"/><Relationship Id="rId10" Type="http://schemas.openxmlformats.org/officeDocument/2006/relationships/image" Target="../media/image92.emf"/><Relationship Id="rId4" Type="http://schemas.openxmlformats.org/officeDocument/2006/relationships/image" Target="../media/image71.svg"/><Relationship Id="rId9" Type="http://schemas.openxmlformats.org/officeDocument/2006/relationships/image" Target="../media/image91.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93.tiff"/></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13" Type="http://schemas.microsoft.com/office/2007/relationships/hdphoto" Target="../media/hdphoto30.wdp"/><Relationship Id="rId3" Type="http://schemas.openxmlformats.org/officeDocument/2006/relationships/image" Target="../media/image95.svg"/><Relationship Id="rId7" Type="http://schemas.openxmlformats.org/officeDocument/2006/relationships/image" Target="../media/image99.emf"/><Relationship Id="rId12" Type="http://schemas.microsoft.com/office/2007/relationships/hdphoto" Target="../media/hdphoto29.wdp"/><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2.png"/><Relationship Id="rId5" Type="http://schemas.openxmlformats.org/officeDocument/2006/relationships/image" Target="../media/image97.svg"/><Relationship Id="rId10" Type="http://schemas.microsoft.com/office/2007/relationships/hdphoto" Target="../media/hdphoto28.wdp"/><Relationship Id="rId4" Type="http://schemas.openxmlformats.org/officeDocument/2006/relationships/image" Target="../media/image96.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3.tiff"/><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4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tif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15.png"/><Relationship Id="rId10" Type="http://schemas.openxmlformats.org/officeDocument/2006/relationships/image" Target="../media/image118.jpeg"/><Relationship Id="rId4" Type="http://schemas.openxmlformats.org/officeDocument/2006/relationships/image" Target="../media/image114.png"/><Relationship Id="rId9" Type="http://schemas.openxmlformats.org/officeDocument/2006/relationships/image" Target="../media/image117.tiff"/></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7.tif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9DDE41-032F-2847-AAB1-5B351E590A68}"/>
              </a:ext>
            </a:extLst>
          </p:cNvPr>
          <p:cNvPicPr>
            <a:picLocks noChangeAspect="1"/>
          </p:cNvPicPr>
          <p:nvPr/>
        </p:nvPicPr>
        <p:blipFill rotWithShape="1">
          <a:blip r:embed="rId2"/>
          <a:srcRect l="-119" t="8730" r="119" b="16270"/>
          <a:stretch/>
        </p:blipFill>
        <p:spPr>
          <a:xfrm>
            <a:off x="0" y="0"/>
            <a:ext cx="12192000" cy="6858000"/>
          </a:xfrm>
          <a:prstGeom prst="rect">
            <a:avLst/>
          </a:prstGeom>
        </p:spPr>
      </p:pic>
      <p:sp>
        <p:nvSpPr>
          <p:cNvPr id="4" name="TextBox 3">
            <a:extLst>
              <a:ext uri="{FF2B5EF4-FFF2-40B4-BE49-F238E27FC236}">
                <a16:creationId xmlns:a16="http://schemas.microsoft.com/office/drawing/2014/main" id="{A222AFA2-F9EC-C44A-BA77-651BA5D1214A}"/>
              </a:ext>
            </a:extLst>
          </p:cNvPr>
          <p:cNvSpPr txBox="1"/>
          <p:nvPr/>
        </p:nvSpPr>
        <p:spPr>
          <a:xfrm>
            <a:off x="1" y="682170"/>
            <a:ext cx="12191999" cy="1538883"/>
          </a:xfrm>
          <a:prstGeom prst="rect">
            <a:avLst/>
          </a:prstGeom>
          <a:solidFill>
            <a:schemeClr val="tx1">
              <a:alpha val="36000"/>
            </a:schemeClr>
          </a:solidFill>
        </p:spPr>
        <p:txBody>
          <a:bodyPr wrap="square" rtlCol="0">
            <a:spAutoFit/>
          </a:bodyPr>
          <a:lstStyle/>
          <a:p>
            <a:pPr lvl="1"/>
            <a:r>
              <a:rPr lang="en-US" sz="5400" b="1" dirty="0">
                <a:solidFill>
                  <a:schemeClr val="bg1"/>
                </a:solidFill>
                <a:latin typeface="Avenir Black" panose="02000503020000020003" pitchFamily="2" charset="0"/>
              </a:rPr>
              <a:t>Sewage will Save the World: </a:t>
            </a:r>
          </a:p>
          <a:p>
            <a:pPr lvl="1"/>
            <a:r>
              <a:rPr lang="en-US" sz="4000" b="1" dirty="0">
                <a:solidFill>
                  <a:schemeClr val="bg1"/>
                </a:solidFill>
                <a:latin typeface="Avenir Black" panose="02000503020000020003" pitchFamily="2" charset="0"/>
              </a:rPr>
              <a:t>Bacteriophage as a Cure for Superbugs</a:t>
            </a:r>
          </a:p>
        </p:txBody>
      </p:sp>
      <p:sp>
        <p:nvSpPr>
          <p:cNvPr id="6" name="TextBox 5">
            <a:extLst>
              <a:ext uri="{FF2B5EF4-FFF2-40B4-BE49-F238E27FC236}">
                <a16:creationId xmlns:a16="http://schemas.microsoft.com/office/drawing/2014/main" id="{4849593E-6E61-B443-B251-38D89FEF6DB0}"/>
              </a:ext>
            </a:extLst>
          </p:cNvPr>
          <p:cNvSpPr txBox="1"/>
          <p:nvPr/>
        </p:nvSpPr>
        <p:spPr>
          <a:xfrm>
            <a:off x="192178" y="5211816"/>
            <a:ext cx="8141595" cy="1569660"/>
          </a:xfrm>
          <a:prstGeom prst="rect">
            <a:avLst/>
          </a:prstGeom>
          <a:noFill/>
        </p:spPr>
        <p:txBody>
          <a:bodyPr wrap="square" rtlCol="0">
            <a:spAutoFit/>
          </a:bodyPr>
          <a:lstStyle/>
          <a:p>
            <a:r>
              <a:rPr lang="en-US" sz="3200" dirty="0">
                <a:solidFill>
                  <a:schemeClr val="bg1"/>
                </a:solidFill>
                <a:latin typeface="Avenir Roman" panose="02000503020000020003" pitchFamily="2" charset="0"/>
              </a:rPr>
              <a:t>Bri’Anna Horne</a:t>
            </a:r>
          </a:p>
          <a:p>
            <a:r>
              <a:rPr lang="en-US" sz="3200" dirty="0">
                <a:solidFill>
                  <a:schemeClr val="bg1"/>
                </a:solidFill>
                <a:latin typeface="Avenir Roman" panose="02000503020000020003" pitchFamily="2" charset="0"/>
              </a:rPr>
              <a:t> </a:t>
            </a:r>
            <a:r>
              <a:rPr lang="en-US" sz="2000" dirty="0">
                <a:solidFill>
                  <a:schemeClr val="bg1"/>
                </a:solidFill>
                <a:latin typeface="Avenir Roman" panose="02000503020000020003" pitchFamily="2" charset="0"/>
              </a:rPr>
              <a:t>Clinical Coordinator and Microbiologist</a:t>
            </a:r>
          </a:p>
          <a:p>
            <a:r>
              <a:rPr lang="en-US" sz="3200" dirty="0">
                <a:solidFill>
                  <a:schemeClr val="bg1"/>
                </a:solidFill>
                <a:latin typeface="Avenir Roman" panose="02000503020000020003" pitchFamily="2" charset="0"/>
              </a:rPr>
              <a:t>Adaptive Phage Therapeutics</a:t>
            </a:r>
            <a:r>
              <a:rPr lang="en-US" sz="2400" dirty="0">
                <a:solidFill>
                  <a:schemeClr val="bg1"/>
                </a:solidFill>
                <a:latin typeface="Avenir Roman" panose="02000503020000020003" pitchFamily="2" charset="0"/>
              </a:rPr>
              <a:t>.</a:t>
            </a:r>
          </a:p>
        </p:txBody>
      </p:sp>
    </p:spTree>
    <p:extLst>
      <p:ext uri="{BB962C8B-B14F-4D97-AF65-F5344CB8AC3E}">
        <p14:creationId xmlns:p14="http://schemas.microsoft.com/office/powerpoint/2010/main" val="185681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A426-1CC6-3D49-BA6E-3BCEEF612976}"/>
              </a:ext>
            </a:extLst>
          </p:cNvPr>
          <p:cNvSpPr>
            <a:spLocks noGrp="1"/>
          </p:cNvSpPr>
          <p:nvPr>
            <p:ph type="title"/>
          </p:nvPr>
        </p:nvSpPr>
        <p:spPr>
          <a:xfrm>
            <a:off x="762001" y="803325"/>
            <a:ext cx="5314536" cy="1325563"/>
          </a:xfrm>
        </p:spPr>
        <p:txBody>
          <a:bodyPr>
            <a:normAutofit/>
          </a:bodyPr>
          <a:lstStyle/>
          <a:p>
            <a:r>
              <a:rPr lang="en-US" dirty="0"/>
              <a:t>Bacteriophage Genomes</a:t>
            </a:r>
          </a:p>
        </p:txBody>
      </p:sp>
      <p:sp>
        <p:nvSpPr>
          <p:cNvPr id="3" name="Content Placeholder 2">
            <a:extLst>
              <a:ext uri="{FF2B5EF4-FFF2-40B4-BE49-F238E27FC236}">
                <a16:creationId xmlns:a16="http://schemas.microsoft.com/office/drawing/2014/main" id="{BCA1A1A3-3869-D043-9548-4AE458F120C2}"/>
              </a:ext>
            </a:extLst>
          </p:cNvPr>
          <p:cNvSpPr>
            <a:spLocks noGrp="1"/>
          </p:cNvSpPr>
          <p:nvPr>
            <p:ph idx="1"/>
          </p:nvPr>
        </p:nvSpPr>
        <p:spPr>
          <a:xfrm>
            <a:off x="762000" y="2279018"/>
            <a:ext cx="5609220" cy="4357756"/>
          </a:xfrm>
        </p:spPr>
        <p:txBody>
          <a:bodyPr anchor="t">
            <a:normAutofit/>
          </a:bodyPr>
          <a:lstStyle/>
          <a:p>
            <a:pPr lvl="1"/>
            <a:r>
              <a:rPr lang="en-US" sz="1900" dirty="0"/>
              <a:t>Individual Isolation- this is a successful method for most bacteria species we are able to propagate in the lab with current methods</a:t>
            </a:r>
          </a:p>
          <a:p>
            <a:pPr lvl="2"/>
            <a:r>
              <a:rPr lang="en-US" sz="1900" dirty="0"/>
              <a:t>~ # of Isolated &lt;5000, in 2012 only 750 had been completely sequenced</a:t>
            </a:r>
          </a:p>
          <a:p>
            <a:pPr lvl="1"/>
            <a:r>
              <a:rPr lang="en-US" sz="1700" dirty="0"/>
              <a:t>Viral Metagenomics- harvesting DNA from environmental sewer samples</a:t>
            </a:r>
          </a:p>
          <a:p>
            <a:pPr lvl="2"/>
            <a:r>
              <a:rPr lang="en-US" sz="1700" dirty="0"/>
              <a:t>We may never be able to cultivate these organisms for further study</a:t>
            </a:r>
          </a:p>
          <a:p>
            <a:pPr lvl="1"/>
            <a:r>
              <a:rPr lang="en-US" sz="1700" dirty="0"/>
              <a:t>Mining Prophage from bacterial genomes</a:t>
            </a:r>
          </a:p>
          <a:p>
            <a:pPr lvl="2"/>
            <a:r>
              <a:rPr lang="en-US" sz="1700" dirty="0"/>
              <a:t>20% of sequenced bacterial chromosomes contain prophage</a:t>
            </a:r>
          </a:p>
          <a:p>
            <a:pPr lvl="1"/>
            <a:r>
              <a:rPr lang="en-US" sz="1700" dirty="0"/>
              <a:t>Horizontal genetic exchange plays a dominant role in shaping these genome architectures.</a:t>
            </a:r>
          </a:p>
          <a:p>
            <a:pPr lvl="1"/>
            <a:endParaRPr lang="en-US" sz="1600" dirty="0"/>
          </a:p>
          <a:p>
            <a:pPr lvl="2"/>
            <a:endParaRPr lang="en-US" sz="1600" dirty="0"/>
          </a:p>
          <a:p>
            <a:pPr marL="457200" lvl="1" indent="0">
              <a:buNone/>
            </a:pPr>
            <a:endParaRPr lang="en-US" sz="13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B27623E-B82B-0F4B-8423-4B93127E27E9}"/>
              </a:ext>
            </a:extLst>
          </p:cNvPr>
          <p:cNvPicPr>
            <a:picLocks noChangeAspect="1"/>
          </p:cNvPicPr>
          <p:nvPr/>
        </p:nvPicPr>
        <p:blipFill rotWithShape="1">
          <a:blip r:embed="rId2"/>
          <a:srcRect l="18485" r="17476"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9173198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3E999E-2C01-A04D-8380-D400C721E406}"/>
              </a:ext>
            </a:extLst>
          </p:cNvPr>
          <p:cNvSpPr>
            <a:spLocks noGrp="1"/>
          </p:cNvSpPr>
          <p:nvPr>
            <p:ph type="title"/>
          </p:nvPr>
        </p:nvSpPr>
        <p:spPr>
          <a:xfrm>
            <a:off x="4965430" y="629268"/>
            <a:ext cx="6586491" cy="1286160"/>
          </a:xfrm>
        </p:spPr>
        <p:txBody>
          <a:bodyPr anchor="b">
            <a:normAutofit/>
          </a:bodyPr>
          <a:lstStyle/>
          <a:p>
            <a:r>
              <a:rPr lang="en-US" dirty="0"/>
              <a:t>Simplistic Structure</a:t>
            </a:r>
          </a:p>
        </p:txBody>
      </p:sp>
      <p:pic>
        <p:nvPicPr>
          <p:cNvPr id="4" name="Picture 3" descr="A close up of an umbrella&#10;&#10;Description automatically generated">
            <a:extLst>
              <a:ext uri="{FF2B5EF4-FFF2-40B4-BE49-F238E27FC236}">
                <a16:creationId xmlns:a16="http://schemas.microsoft.com/office/drawing/2014/main" id="{0A9705E2-2D37-8647-8E64-4810FE1BE0B0}"/>
              </a:ext>
            </a:extLst>
          </p:cNvPr>
          <p:cNvPicPr>
            <a:picLocks noChangeAspect="1"/>
          </p:cNvPicPr>
          <p:nvPr/>
        </p:nvPicPr>
        <p:blipFill rotWithShape="1">
          <a:blip r:embed="rId2"/>
          <a:srcRect r="2" b="1250"/>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105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98AC73-7157-D64E-BB42-C2BD6205A69F}"/>
              </a:ext>
            </a:extLst>
          </p:cNvPr>
          <p:cNvSpPr>
            <a:spLocks noGrp="1"/>
          </p:cNvSpPr>
          <p:nvPr>
            <p:ph idx="1"/>
          </p:nvPr>
        </p:nvSpPr>
        <p:spPr>
          <a:xfrm>
            <a:off x="4965431" y="2438400"/>
            <a:ext cx="6586489" cy="3785419"/>
          </a:xfrm>
        </p:spPr>
        <p:txBody>
          <a:bodyPr>
            <a:normAutofit/>
          </a:bodyPr>
          <a:lstStyle/>
          <a:p>
            <a:pPr lvl="1"/>
            <a:endParaRPr lang="en-US" sz="2000" dirty="0"/>
          </a:p>
          <a:p>
            <a:pPr lvl="1"/>
            <a:r>
              <a:rPr lang="en-US" sz="2000" dirty="0"/>
              <a:t>Simple structure composed of a protein capsid ( head) - housing the genome</a:t>
            </a:r>
          </a:p>
          <a:p>
            <a:pPr lvl="1"/>
            <a:r>
              <a:rPr lang="en-US" sz="2000" dirty="0"/>
              <a:t>Sheath</a:t>
            </a:r>
          </a:p>
          <a:p>
            <a:pPr lvl="1"/>
            <a:r>
              <a:rPr lang="en-US" sz="2000" dirty="0"/>
              <a:t>Tail</a:t>
            </a:r>
          </a:p>
          <a:p>
            <a:pPr lvl="1"/>
            <a:r>
              <a:rPr lang="en-US" sz="2000" dirty="0"/>
              <a:t>Tail Fibers</a:t>
            </a:r>
          </a:p>
        </p:txBody>
      </p:sp>
    </p:spTree>
    <p:extLst>
      <p:ext uri="{BB962C8B-B14F-4D97-AF65-F5344CB8AC3E}">
        <p14:creationId xmlns:p14="http://schemas.microsoft.com/office/powerpoint/2010/main" val="313899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73193B-05C8-584E-8E90-0BDEEE314652}"/>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dsDNA  Tailed Phage </a:t>
            </a:r>
          </a:p>
        </p:txBody>
      </p:sp>
      <p:sp>
        <p:nvSpPr>
          <p:cNvPr id="3" name="Content Placeholder 2">
            <a:extLst>
              <a:ext uri="{FF2B5EF4-FFF2-40B4-BE49-F238E27FC236}">
                <a16:creationId xmlns:a16="http://schemas.microsoft.com/office/drawing/2014/main" id="{57B40CE6-6AD1-B248-B9B4-B5013371DB0D}"/>
              </a:ext>
            </a:extLst>
          </p:cNvPr>
          <p:cNvSpPr>
            <a:spLocks noGrp="1"/>
          </p:cNvSpPr>
          <p:nvPr>
            <p:ph idx="1"/>
          </p:nvPr>
        </p:nvSpPr>
        <p:spPr>
          <a:xfrm>
            <a:off x="228452" y="2623295"/>
            <a:ext cx="4194003" cy="3415622"/>
          </a:xfrm>
        </p:spPr>
        <p:txBody>
          <a:bodyPr>
            <a:normAutofit fontScale="92500" lnSpcReduction="10000"/>
          </a:bodyPr>
          <a:lstStyle/>
          <a:p>
            <a:pPr marL="0" indent="0">
              <a:buNone/>
            </a:pPr>
            <a:r>
              <a:rPr lang="en-US" sz="2400" dirty="0" err="1">
                <a:solidFill>
                  <a:schemeClr val="bg1"/>
                </a:solidFill>
              </a:rPr>
              <a:t>Siphoviridae</a:t>
            </a:r>
            <a:endParaRPr lang="en-US" sz="2400" dirty="0">
              <a:solidFill>
                <a:schemeClr val="bg1"/>
              </a:solidFill>
            </a:endParaRPr>
          </a:p>
          <a:p>
            <a:pPr lvl="1"/>
            <a:r>
              <a:rPr lang="en-US" sz="2000" dirty="0">
                <a:solidFill>
                  <a:schemeClr val="bg1"/>
                </a:solidFill>
              </a:rPr>
              <a:t>Sipho in relation to a tube; tube like</a:t>
            </a:r>
          </a:p>
          <a:p>
            <a:pPr lvl="1"/>
            <a:r>
              <a:rPr lang="en-US" sz="2000" dirty="0">
                <a:solidFill>
                  <a:schemeClr val="bg1"/>
                </a:solidFill>
              </a:rPr>
              <a:t>Characterized for long flexible tails</a:t>
            </a:r>
          </a:p>
          <a:p>
            <a:pPr marL="0" indent="0">
              <a:buNone/>
            </a:pPr>
            <a:r>
              <a:rPr lang="en-US" sz="2400" dirty="0" err="1">
                <a:solidFill>
                  <a:schemeClr val="bg1"/>
                </a:solidFill>
              </a:rPr>
              <a:t>Myoviridae</a:t>
            </a:r>
            <a:endParaRPr lang="en-US" sz="2400" dirty="0">
              <a:solidFill>
                <a:schemeClr val="bg1"/>
              </a:solidFill>
            </a:endParaRPr>
          </a:p>
          <a:p>
            <a:pPr lvl="1"/>
            <a:r>
              <a:rPr lang="en-US" sz="2000" dirty="0">
                <a:solidFill>
                  <a:schemeClr val="bg1"/>
                </a:solidFill>
              </a:rPr>
              <a:t>Myo- in relation to muscle</a:t>
            </a:r>
          </a:p>
          <a:p>
            <a:pPr lvl="1"/>
            <a:r>
              <a:rPr lang="en-US" sz="2000" dirty="0">
                <a:solidFill>
                  <a:schemeClr val="bg1"/>
                </a:solidFill>
              </a:rPr>
              <a:t>Known for their contractile tails</a:t>
            </a:r>
          </a:p>
          <a:p>
            <a:r>
              <a:rPr lang="en-US" sz="2400" dirty="0" err="1">
                <a:solidFill>
                  <a:schemeClr val="bg1"/>
                </a:solidFill>
              </a:rPr>
              <a:t>Podoviridae</a:t>
            </a:r>
            <a:endParaRPr lang="en-US" sz="2400" dirty="0">
              <a:solidFill>
                <a:schemeClr val="bg1"/>
              </a:solidFill>
            </a:endParaRPr>
          </a:p>
          <a:p>
            <a:pPr lvl="1"/>
            <a:r>
              <a:rPr lang="en-US" sz="2000" dirty="0">
                <a:solidFill>
                  <a:schemeClr val="bg1"/>
                </a:solidFill>
              </a:rPr>
              <a:t>Podo- in relation to foot</a:t>
            </a:r>
          </a:p>
          <a:p>
            <a:pPr lvl="1"/>
            <a:r>
              <a:rPr lang="en-US" sz="2000" dirty="0">
                <a:solidFill>
                  <a:schemeClr val="bg1"/>
                </a:solidFill>
              </a:rPr>
              <a:t>Characterized for their stubby tail</a:t>
            </a:r>
          </a:p>
          <a:p>
            <a:pPr lvl="1"/>
            <a:endParaRPr lang="en-US" sz="2000" dirty="0">
              <a:solidFill>
                <a:schemeClr val="bg1"/>
              </a:solidFill>
            </a:endParaRPr>
          </a:p>
          <a:p>
            <a:pPr marL="457200" lvl="1" indent="0">
              <a:buNone/>
            </a:pPr>
            <a:endParaRPr lang="en-US" sz="2000" dirty="0">
              <a:solidFill>
                <a:schemeClr val="bg1"/>
              </a:solidFill>
            </a:endParaRPr>
          </a:p>
          <a:p>
            <a:pPr lvl="1"/>
            <a:endParaRPr lang="en-US" sz="2000" dirty="0">
              <a:solidFill>
                <a:schemeClr val="bg1"/>
              </a:solidFill>
            </a:endParaRPr>
          </a:p>
          <a:p>
            <a:pPr marL="457200" lvl="1" indent="0">
              <a:buNone/>
            </a:pPr>
            <a:endParaRPr lang="en-US" sz="2000" dirty="0">
              <a:solidFill>
                <a:schemeClr val="bg1"/>
              </a:solidFill>
            </a:endParaRPr>
          </a:p>
        </p:txBody>
      </p:sp>
      <p:pic>
        <p:nvPicPr>
          <p:cNvPr id="4" name="Picture 3">
            <a:extLst>
              <a:ext uri="{FF2B5EF4-FFF2-40B4-BE49-F238E27FC236}">
                <a16:creationId xmlns:a16="http://schemas.microsoft.com/office/drawing/2014/main" id="{E906D322-8331-2E48-9B7C-CE9A0A42A195}"/>
              </a:ext>
            </a:extLst>
          </p:cNvPr>
          <p:cNvPicPr>
            <a:picLocks noChangeAspect="1"/>
          </p:cNvPicPr>
          <p:nvPr/>
        </p:nvPicPr>
        <p:blipFill>
          <a:blip r:embed="rId2"/>
          <a:stretch>
            <a:fillRect/>
          </a:stretch>
        </p:blipFill>
        <p:spPr>
          <a:xfrm>
            <a:off x="5297763" y="1817128"/>
            <a:ext cx="6250769" cy="3062876"/>
          </a:xfrm>
          <a:prstGeom prst="rect">
            <a:avLst/>
          </a:prstGeom>
        </p:spPr>
      </p:pic>
    </p:spTree>
    <p:extLst>
      <p:ext uri="{BB962C8B-B14F-4D97-AF65-F5344CB8AC3E}">
        <p14:creationId xmlns:p14="http://schemas.microsoft.com/office/powerpoint/2010/main" val="26707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60D93-AB70-9342-A187-CB97B5AE21CA}"/>
              </a:ext>
            </a:extLst>
          </p:cNvPr>
          <p:cNvPicPr>
            <a:picLocks noChangeAspect="1"/>
          </p:cNvPicPr>
          <p:nvPr/>
        </p:nvPicPr>
        <p:blipFill>
          <a:blip r:embed="rId2"/>
          <a:stretch>
            <a:fillRect/>
          </a:stretch>
        </p:blipFill>
        <p:spPr>
          <a:xfrm>
            <a:off x="1521925" y="0"/>
            <a:ext cx="9148149" cy="6858000"/>
          </a:xfrm>
          <a:prstGeom prst="rect">
            <a:avLst/>
          </a:prstGeom>
        </p:spPr>
      </p:pic>
    </p:spTree>
    <p:extLst>
      <p:ext uri="{BB962C8B-B14F-4D97-AF65-F5344CB8AC3E}">
        <p14:creationId xmlns:p14="http://schemas.microsoft.com/office/powerpoint/2010/main" val="3052631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0514" y="1207102"/>
            <a:ext cx="8357276" cy="3818588"/>
          </a:xfrm>
          <a:prstGeom prst="rect">
            <a:avLst/>
          </a:prstGeom>
          <a:ln>
            <a:noFill/>
          </a:ln>
          <a:effectLst>
            <a:softEdge rad="112500"/>
          </a:effectLst>
        </p:spPr>
      </p:pic>
      <p:sp>
        <p:nvSpPr>
          <p:cNvPr id="11" name="TextBox 10"/>
          <p:cNvSpPr txBox="1"/>
          <p:nvPr/>
        </p:nvSpPr>
        <p:spPr>
          <a:xfrm>
            <a:off x="1251041" y="275657"/>
            <a:ext cx="9351471" cy="584775"/>
          </a:xfrm>
          <a:prstGeom prst="rect">
            <a:avLst/>
          </a:prstGeom>
          <a:noFill/>
        </p:spPr>
        <p:txBody>
          <a:bodyPr wrap="none" rtlCol="0">
            <a:spAutoFit/>
          </a:bodyPr>
          <a:lstStyle/>
          <a:p>
            <a:pPr algn="r"/>
            <a:r>
              <a:rPr lang="en-US" sz="3200" b="1" dirty="0">
                <a:solidFill>
                  <a:srgbClr val="FFFFFF"/>
                </a:solidFill>
                <a:ea typeface="Calibri" charset="0"/>
                <a:cs typeface="Times New Roman" charset="0"/>
              </a:rPr>
              <a:t>Bacteriophage: </a:t>
            </a:r>
            <a:r>
              <a:rPr lang="en-US" sz="3200" b="1" u="sng" dirty="0">
                <a:solidFill>
                  <a:srgbClr val="FFFFFF"/>
                </a:solidFill>
                <a:ea typeface="Calibri" charset="0"/>
                <a:cs typeface="Times New Roman" charset="0"/>
              </a:rPr>
              <a:t>The</a:t>
            </a:r>
            <a:r>
              <a:rPr lang="en-US" sz="3200" b="1" dirty="0">
                <a:solidFill>
                  <a:srgbClr val="FFFFFF"/>
                </a:solidFill>
                <a:ea typeface="Calibri" charset="0"/>
                <a:cs typeface="Times New Roman" charset="0"/>
              </a:rPr>
              <a:t> dominant bacteria killers on earth</a:t>
            </a:r>
            <a:endParaRPr lang="en-US" sz="2133" dirty="0">
              <a:solidFill>
                <a:srgbClr val="FFFFFF"/>
              </a:solidFill>
              <a:ea typeface="Calibri" charset="0"/>
              <a:cs typeface="Times New Roman" charset="0"/>
            </a:endParaRPr>
          </a:p>
        </p:txBody>
      </p:sp>
      <p:sp>
        <p:nvSpPr>
          <p:cNvPr id="4" name="Rectangle 3"/>
          <p:cNvSpPr/>
          <p:nvPr/>
        </p:nvSpPr>
        <p:spPr>
          <a:xfrm>
            <a:off x="1041400" y="0"/>
            <a:ext cx="10930467" cy="245533"/>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 name="Rectangle 5"/>
          <p:cNvSpPr/>
          <p:nvPr/>
        </p:nvSpPr>
        <p:spPr>
          <a:xfrm>
            <a:off x="1007533" y="6612467"/>
            <a:ext cx="10930467" cy="245533"/>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 name="Oval 4"/>
          <p:cNvSpPr/>
          <p:nvPr/>
        </p:nvSpPr>
        <p:spPr>
          <a:xfrm>
            <a:off x="6150131" y="1207101"/>
            <a:ext cx="1100667" cy="1024467"/>
          </a:xfrm>
          <a:prstGeom prst="ellipse">
            <a:avLst/>
          </a:prstGeom>
          <a:noFill/>
          <a:ln w="57150" cmpd="sng">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p>
        </p:txBody>
      </p:sp>
      <p:sp>
        <p:nvSpPr>
          <p:cNvPr id="8" name="Oval 7"/>
          <p:cNvSpPr/>
          <p:nvPr/>
        </p:nvSpPr>
        <p:spPr>
          <a:xfrm>
            <a:off x="8735632" y="1462623"/>
            <a:ext cx="2370344" cy="2158751"/>
          </a:xfrm>
          <a:prstGeom prst="ellipse">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54234" y="1404396"/>
            <a:ext cx="1707412" cy="2135040"/>
          </a:xfrm>
          <a:prstGeom prst="rect">
            <a:avLst/>
          </a:prstGeom>
        </p:spPr>
      </p:pic>
      <p:cxnSp>
        <p:nvCxnSpPr>
          <p:cNvPr id="10" name="Straight Connector 9"/>
          <p:cNvCxnSpPr>
            <a:cxnSpLocks/>
          </p:cNvCxnSpPr>
          <p:nvPr/>
        </p:nvCxnSpPr>
        <p:spPr>
          <a:xfrm>
            <a:off x="7155051" y="1997769"/>
            <a:ext cx="1438533" cy="412649"/>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53533" y="4709301"/>
            <a:ext cx="11184467" cy="1725793"/>
          </a:xfrm>
          <a:prstGeom prst="rect">
            <a:avLst/>
          </a:prstGeom>
          <a:noFill/>
        </p:spPr>
        <p:txBody>
          <a:bodyPr wrap="square">
            <a:spAutoFit/>
          </a:bodyPr>
          <a:lstStyle/>
          <a:p>
            <a:pPr marL="380990" indent="-380990">
              <a:lnSpc>
                <a:spcPct val="120000"/>
              </a:lnSpc>
              <a:spcBef>
                <a:spcPts val="1333"/>
              </a:spcBef>
              <a:buFont typeface="Arial" panose="020B0604020202020204" pitchFamily="34" charset="0"/>
              <a:buChar char="•"/>
            </a:pPr>
            <a:r>
              <a:rPr lang="en-US" sz="2400" dirty="0">
                <a:solidFill>
                  <a:schemeClr val="bg1"/>
                </a:solidFill>
              </a:rPr>
              <a:t>Bacteriophage (“phage”) are viruses that host on bacteria </a:t>
            </a:r>
          </a:p>
          <a:p>
            <a:pPr marL="380990" indent="-380990">
              <a:lnSpc>
                <a:spcPct val="120000"/>
              </a:lnSpc>
              <a:spcBef>
                <a:spcPts val="1333"/>
              </a:spcBef>
              <a:buFont typeface="Arial" panose="020B0604020202020204" pitchFamily="34" charset="0"/>
              <a:buChar char="•"/>
            </a:pPr>
            <a:r>
              <a:rPr lang="en-US" sz="2400" dirty="0">
                <a:solidFill>
                  <a:schemeClr val="bg1"/>
                </a:solidFill>
              </a:rPr>
              <a:t>~50% of bacteria are killed by phage every day</a:t>
            </a:r>
          </a:p>
          <a:p>
            <a:pPr marL="380990" indent="-380990">
              <a:lnSpc>
                <a:spcPct val="120000"/>
              </a:lnSpc>
              <a:spcBef>
                <a:spcPts val="1333"/>
              </a:spcBef>
              <a:buFont typeface="Arial" panose="020B0604020202020204" pitchFamily="34" charset="0"/>
              <a:buChar char="•"/>
            </a:pPr>
            <a:r>
              <a:rPr lang="en-US" sz="2400" dirty="0">
                <a:solidFill>
                  <a:schemeClr val="bg1"/>
                </a:solidFill>
              </a:rPr>
              <a:t>Generally safe to humans &amp; for non-targeted bacteria</a:t>
            </a:r>
          </a:p>
        </p:txBody>
      </p:sp>
    </p:spTree>
    <p:extLst>
      <p:ext uri="{BB962C8B-B14F-4D97-AF65-F5344CB8AC3E}">
        <p14:creationId xmlns:p14="http://schemas.microsoft.com/office/powerpoint/2010/main" val="21636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 presetClass="entr" presetSubtype="0" fill="hold"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396" r="22699"/>
          <a:stretch/>
        </p:blipFill>
        <p:spPr>
          <a:xfrm>
            <a:off x="1" y="0"/>
            <a:ext cx="7547428" cy="6858000"/>
          </a:xfrm>
          <a:prstGeom prst="rect">
            <a:avLst/>
          </a:prstGeom>
        </p:spPr>
      </p:pic>
      <p:sp>
        <p:nvSpPr>
          <p:cNvPr id="3" name="Content Placeholder 2"/>
          <p:cNvSpPr>
            <a:spLocks noGrp="1"/>
          </p:cNvSpPr>
          <p:nvPr>
            <p:ph idx="1"/>
          </p:nvPr>
        </p:nvSpPr>
        <p:spPr>
          <a:xfrm>
            <a:off x="7547429" y="0"/>
            <a:ext cx="4644572" cy="6858000"/>
          </a:xfrm>
          <a:solidFill>
            <a:schemeClr val="tx1"/>
          </a:solidFill>
        </p:spPr>
        <p:txBody>
          <a:bodyPr>
            <a:noAutofit/>
          </a:bodyPr>
          <a:lstStyle/>
          <a:p>
            <a:pPr marL="0" indent="0">
              <a:buNone/>
            </a:pPr>
            <a:endParaRPr lang="en-US" dirty="0">
              <a:solidFill>
                <a:schemeClr val="bg1"/>
              </a:solidFill>
              <a:latin typeface="+mj-lt"/>
            </a:endParaRPr>
          </a:p>
          <a:p>
            <a:pPr marL="0" indent="0">
              <a:buNone/>
            </a:pPr>
            <a:r>
              <a:rPr lang="en-US" dirty="0">
                <a:solidFill>
                  <a:schemeClr val="bg1"/>
                </a:solidFill>
                <a:latin typeface="+mj-lt"/>
              </a:rPr>
              <a:t>“ The time may come when penicillin can be bought by anyone in the shops. There is the danger that the ignorant man may easily underdose himself and by exposing his microbes to non-lethal quantities of the drug make them </a:t>
            </a:r>
            <a:r>
              <a:rPr lang="en-US" u="sng" dirty="0">
                <a:solidFill>
                  <a:schemeClr val="bg1"/>
                </a:solidFill>
                <a:latin typeface="+mj-lt"/>
              </a:rPr>
              <a:t>resistant</a:t>
            </a:r>
            <a:r>
              <a:rPr lang="en-US" dirty="0">
                <a:solidFill>
                  <a:schemeClr val="bg1"/>
                </a:solidFill>
                <a:latin typeface="+mj-lt"/>
              </a:rPr>
              <a:t>. ”</a:t>
            </a:r>
          </a:p>
          <a:p>
            <a:pPr marL="0" indent="0">
              <a:buNone/>
            </a:pPr>
            <a:r>
              <a:rPr lang="en-US" sz="1600" dirty="0">
                <a:solidFill>
                  <a:schemeClr val="bg1"/>
                </a:solidFill>
                <a:latin typeface="+mj-lt"/>
              </a:rPr>
              <a:t>Sir Alexander Fleming, the discoverer of penicillin, at his 1945 Nobel Prize lecture</a:t>
            </a:r>
          </a:p>
        </p:txBody>
      </p:sp>
      <p:sp>
        <p:nvSpPr>
          <p:cNvPr id="4" name="TextBox 3">
            <a:extLst>
              <a:ext uri="{FF2B5EF4-FFF2-40B4-BE49-F238E27FC236}">
                <a16:creationId xmlns:a16="http://schemas.microsoft.com/office/drawing/2014/main" id="{13E18438-D764-8249-BAFD-6860673CEAEE}"/>
              </a:ext>
            </a:extLst>
          </p:cNvPr>
          <p:cNvSpPr txBox="1"/>
          <p:nvPr/>
        </p:nvSpPr>
        <p:spPr>
          <a:xfrm>
            <a:off x="5290457" y="-1061357"/>
            <a:ext cx="652743" cy="369332"/>
          </a:xfrm>
          <a:prstGeom prst="rect">
            <a:avLst/>
          </a:prstGeom>
          <a:noFill/>
        </p:spPr>
        <p:txBody>
          <a:bodyPr wrap="none" rtlCol="0">
            <a:spAutoFit/>
          </a:bodyPr>
          <a:lstStyle/>
          <a:p>
            <a:r>
              <a:rPr lang="en-US" dirty="0"/>
              <a:t>1928</a:t>
            </a:r>
          </a:p>
        </p:txBody>
      </p:sp>
    </p:spTree>
    <p:extLst>
      <p:ext uri="{BB962C8B-B14F-4D97-AF65-F5344CB8AC3E}">
        <p14:creationId xmlns:p14="http://schemas.microsoft.com/office/powerpoint/2010/main" val="1987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955283"/>
            <a:ext cx="5937956" cy="4210023"/>
          </a:xfrm>
          <a:prstGeom prst="rect">
            <a:avLst/>
          </a:prstGeom>
        </p:spPr>
      </p:pic>
      <p:pic>
        <p:nvPicPr>
          <p:cNvPr id="19" name="Picture 18"/>
          <p:cNvPicPr>
            <a:picLocks noChangeAspect="1"/>
          </p:cNvPicPr>
          <p:nvPr/>
        </p:nvPicPr>
        <p:blipFill>
          <a:blip r:embed="rId3"/>
          <a:stretch>
            <a:fillRect/>
          </a:stretch>
        </p:blipFill>
        <p:spPr>
          <a:xfrm>
            <a:off x="6212034" y="934846"/>
            <a:ext cx="5763273" cy="3832577"/>
          </a:xfrm>
          <a:prstGeom prst="rect">
            <a:avLst/>
          </a:prstGeom>
        </p:spPr>
      </p:pic>
      <p:sp>
        <p:nvSpPr>
          <p:cNvPr id="17" name="TextBox 16"/>
          <p:cNvSpPr txBox="1"/>
          <p:nvPr/>
        </p:nvSpPr>
        <p:spPr>
          <a:xfrm>
            <a:off x="3285068" y="442404"/>
            <a:ext cx="1978298" cy="461665"/>
          </a:xfrm>
          <a:prstGeom prst="rect">
            <a:avLst/>
          </a:prstGeom>
          <a:noFill/>
        </p:spPr>
        <p:txBody>
          <a:bodyPr wrap="none" rtlCol="0">
            <a:spAutoFit/>
          </a:bodyPr>
          <a:lstStyle/>
          <a:p>
            <a:r>
              <a:rPr lang="en-US" sz="2400"/>
              <a:t>Tom Patterson</a:t>
            </a:r>
          </a:p>
        </p:txBody>
      </p:sp>
      <p:sp>
        <p:nvSpPr>
          <p:cNvPr id="18" name="TextBox 17"/>
          <p:cNvSpPr txBox="1"/>
          <p:nvPr/>
        </p:nvSpPr>
        <p:spPr>
          <a:xfrm>
            <a:off x="980810" y="5165306"/>
            <a:ext cx="2193677" cy="461665"/>
          </a:xfrm>
          <a:prstGeom prst="rect">
            <a:avLst/>
          </a:prstGeom>
          <a:noFill/>
        </p:spPr>
        <p:txBody>
          <a:bodyPr wrap="none" rtlCol="0">
            <a:spAutoFit/>
          </a:bodyPr>
          <a:lstStyle/>
          <a:p>
            <a:r>
              <a:rPr lang="en-US" sz="2400"/>
              <a:t>November 2015</a:t>
            </a:r>
          </a:p>
        </p:txBody>
      </p:sp>
      <p:pic>
        <p:nvPicPr>
          <p:cNvPr id="15" name="Picture 14"/>
          <p:cNvPicPr>
            <a:picLocks noChangeAspect="1"/>
          </p:cNvPicPr>
          <p:nvPr/>
        </p:nvPicPr>
        <p:blipFill>
          <a:blip r:embed="rId4"/>
          <a:stretch>
            <a:fillRect/>
          </a:stretch>
        </p:blipFill>
        <p:spPr>
          <a:xfrm rot="20370627">
            <a:off x="4079701" y="4240045"/>
            <a:ext cx="3090616" cy="2144888"/>
          </a:xfrm>
          <a:prstGeom prst="rect">
            <a:avLst/>
          </a:prstGeom>
        </p:spPr>
      </p:pic>
      <p:pic>
        <p:nvPicPr>
          <p:cNvPr id="2" name="Picture 1"/>
          <p:cNvPicPr>
            <a:picLocks noChangeAspect="1"/>
          </p:cNvPicPr>
          <p:nvPr/>
        </p:nvPicPr>
        <p:blipFill>
          <a:blip r:embed="rId5"/>
          <a:stretch>
            <a:fillRect/>
          </a:stretch>
        </p:blipFill>
        <p:spPr>
          <a:xfrm rot="20370627">
            <a:off x="6635961" y="4583769"/>
            <a:ext cx="3122032" cy="214795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370627">
            <a:off x="9166301" y="4586526"/>
            <a:ext cx="3106279" cy="2147959"/>
          </a:xfrm>
          <a:prstGeom prst="rect">
            <a:avLst/>
          </a:prstGeom>
        </p:spPr>
      </p:pic>
    </p:spTree>
    <p:extLst>
      <p:ext uri="{BB962C8B-B14F-4D97-AF65-F5344CB8AC3E}">
        <p14:creationId xmlns:p14="http://schemas.microsoft.com/office/powerpoint/2010/main" val="37721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90">
                                          <p:stCondLst>
                                            <p:cond delay="0"/>
                                          </p:stCondLst>
                                        </p:cTn>
                                        <p:tgtEl>
                                          <p:spTgt spid="15"/>
                                        </p:tgtEl>
                                      </p:cBhvr>
                                    </p:animEffect>
                                    <p:anim calcmode="lin" valueType="num">
                                      <p:cBhvr>
                                        <p:cTn id="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3" dur="13">
                                          <p:stCondLst>
                                            <p:cond delay="325"/>
                                          </p:stCondLst>
                                        </p:cTn>
                                        <p:tgtEl>
                                          <p:spTgt spid="15"/>
                                        </p:tgtEl>
                                      </p:cBhvr>
                                      <p:to x="100000" y="60000"/>
                                    </p:animScale>
                                    <p:animScale>
                                      <p:cBhvr>
                                        <p:cTn id="14" dur="83" decel="50000">
                                          <p:stCondLst>
                                            <p:cond delay="338"/>
                                          </p:stCondLst>
                                        </p:cTn>
                                        <p:tgtEl>
                                          <p:spTgt spid="15"/>
                                        </p:tgtEl>
                                      </p:cBhvr>
                                      <p:to x="100000" y="100000"/>
                                    </p:animScale>
                                    <p:animScale>
                                      <p:cBhvr>
                                        <p:cTn id="15" dur="13">
                                          <p:stCondLst>
                                            <p:cond delay="656"/>
                                          </p:stCondLst>
                                        </p:cTn>
                                        <p:tgtEl>
                                          <p:spTgt spid="15"/>
                                        </p:tgtEl>
                                      </p:cBhvr>
                                      <p:to x="100000" y="80000"/>
                                    </p:animScale>
                                    <p:animScale>
                                      <p:cBhvr>
                                        <p:cTn id="16" dur="83" decel="50000">
                                          <p:stCondLst>
                                            <p:cond delay="669"/>
                                          </p:stCondLst>
                                        </p:cTn>
                                        <p:tgtEl>
                                          <p:spTgt spid="15"/>
                                        </p:tgtEl>
                                      </p:cBhvr>
                                      <p:to x="100000" y="100000"/>
                                    </p:animScale>
                                    <p:animScale>
                                      <p:cBhvr>
                                        <p:cTn id="17" dur="13">
                                          <p:stCondLst>
                                            <p:cond delay="821"/>
                                          </p:stCondLst>
                                        </p:cTn>
                                        <p:tgtEl>
                                          <p:spTgt spid="15"/>
                                        </p:tgtEl>
                                      </p:cBhvr>
                                      <p:to x="100000" y="90000"/>
                                    </p:animScale>
                                    <p:animScale>
                                      <p:cBhvr>
                                        <p:cTn id="18" dur="83" decel="50000">
                                          <p:stCondLst>
                                            <p:cond delay="834"/>
                                          </p:stCondLst>
                                        </p:cTn>
                                        <p:tgtEl>
                                          <p:spTgt spid="15"/>
                                        </p:tgtEl>
                                      </p:cBhvr>
                                      <p:to x="100000" y="100000"/>
                                    </p:animScale>
                                    <p:animScale>
                                      <p:cBhvr>
                                        <p:cTn id="19" dur="13">
                                          <p:stCondLst>
                                            <p:cond delay="904"/>
                                          </p:stCondLst>
                                        </p:cTn>
                                        <p:tgtEl>
                                          <p:spTgt spid="15"/>
                                        </p:tgtEl>
                                      </p:cBhvr>
                                      <p:to x="100000" y="95000"/>
                                    </p:animScale>
                                    <p:animScale>
                                      <p:cBhvr>
                                        <p:cTn id="20" dur="83" decel="50000">
                                          <p:stCondLst>
                                            <p:cond delay="917"/>
                                          </p:stCondLst>
                                        </p:cTn>
                                        <p:tgtEl>
                                          <p:spTgt spid="15"/>
                                        </p:tgtEl>
                                      </p:cBhvr>
                                      <p:to x="100000" y="100000"/>
                                    </p:animScale>
                                  </p:childTnLst>
                                </p:cTn>
                              </p:par>
                            </p:childTnLst>
                          </p:cTn>
                        </p:par>
                        <p:par>
                          <p:cTn id="21" fill="hold">
                            <p:stCondLst>
                              <p:cond delay="1000"/>
                            </p:stCondLst>
                            <p:childTnLst>
                              <p:par>
                                <p:cTn id="22" presetID="25"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0267" y="1354667"/>
            <a:ext cx="3460045" cy="346004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7733" y="1354667"/>
            <a:ext cx="3894667" cy="3460045"/>
          </a:xfrm>
          <a:prstGeom prst="rect">
            <a:avLst/>
          </a:prstGeom>
        </p:spPr>
      </p:pic>
      <p:sp>
        <p:nvSpPr>
          <p:cNvPr id="5" name="TextBox 4"/>
          <p:cNvSpPr txBox="1"/>
          <p:nvPr/>
        </p:nvSpPr>
        <p:spPr>
          <a:xfrm>
            <a:off x="-588" y="339730"/>
            <a:ext cx="3147035" cy="584775"/>
          </a:xfrm>
          <a:prstGeom prst="rect">
            <a:avLst/>
          </a:prstGeom>
          <a:solidFill>
            <a:srgbClr val="404040"/>
          </a:solidFill>
        </p:spPr>
        <p:txBody>
          <a:bodyPr wrap="square" rtlCol="0">
            <a:spAutoFit/>
          </a:bodyPr>
          <a:lstStyle/>
          <a:p>
            <a:pPr algn="r"/>
            <a:r>
              <a:rPr lang="en-US" sz="3200" b="1">
                <a:solidFill>
                  <a:schemeClr val="bg1"/>
                </a:solidFill>
              </a:rPr>
              <a:t>Case Study</a:t>
            </a:r>
          </a:p>
        </p:txBody>
      </p:sp>
      <p:sp>
        <p:nvSpPr>
          <p:cNvPr id="7" name="TextBox 6"/>
          <p:cNvSpPr txBox="1"/>
          <p:nvPr/>
        </p:nvSpPr>
        <p:spPr>
          <a:xfrm>
            <a:off x="3285068" y="442404"/>
            <a:ext cx="1978298" cy="461665"/>
          </a:xfrm>
          <a:prstGeom prst="rect">
            <a:avLst/>
          </a:prstGeom>
          <a:noFill/>
        </p:spPr>
        <p:txBody>
          <a:bodyPr wrap="none" rtlCol="0">
            <a:spAutoFit/>
          </a:bodyPr>
          <a:lstStyle/>
          <a:p>
            <a:r>
              <a:rPr lang="en-US" sz="2400"/>
              <a:t>Tom Patterson</a:t>
            </a:r>
          </a:p>
        </p:txBody>
      </p:sp>
      <p:sp>
        <p:nvSpPr>
          <p:cNvPr id="8" name="TextBox 7"/>
          <p:cNvSpPr txBox="1"/>
          <p:nvPr/>
        </p:nvSpPr>
        <p:spPr>
          <a:xfrm>
            <a:off x="5333522" y="5125158"/>
            <a:ext cx="3300775" cy="830997"/>
          </a:xfrm>
          <a:prstGeom prst="rect">
            <a:avLst/>
          </a:prstGeom>
          <a:noFill/>
        </p:spPr>
        <p:txBody>
          <a:bodyPr wrap="none" rtlCol="0">
            <a:spAutoFit/>
          </a:bodyPr>
          <a:lstStyle/>
          <a:p>
            <a:pPr marL="380981" indent="-380981">
              <a:buFont typeface="Arial"/>
              <a:buChar char="•"/>
            </a:pPr>
            <a:r>
              <a:rPr lang="en-US" sz="2400"/>
              <a:t>Acute abdominal pain</a:t>
            </a:r>
          </a:p>
          <a:p>
            <a:pPr marL="380981" indent="-380981">
              <a:buFont typeface="Arial"/>
              <a:buChar char="•"/>
            </a:pPr>
            <a:r>
              <a:rPr lang="en-US" sz="2400"/>
              <a:t>Nausea</a:t>
            </a:r>
          </a:p>
        </p:txBody>
      </p:sp>
    </p:spTree>
    <p:extLst>
      <p:ext uri="{BB962C8B-B14F-4D97-AF65-F5344CB8AC3E}">
        <p14:creationId xmlns:p14="http://schemas.microsoft.com/office/powerpoint/2010/main" val="925151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8" y="339730"/>
            <a:ext cx="3147035" cy="584775"/>
          </a:xfrm>
          <a:prstGeom prst="rect">
            <a:avLst/>
          </a:prstGeom>
          <a:solidFill>
            <a:srgbClr val="404040"/>
          </a:solidFill>
        </p:spPr>
        <p:txBody>
          <a:bodyPr wrap="square" rtlCol="0">
            <a:spAutoFit/>
          </a:bodyPr>
          <a:lstStyle/>
          <a:p>
            <a:pPr algn="r"/>
            <a:r>
              <a:rPr lang="en-US" sz="3200" b="1">
                <a:solidFill>
                  <a:schemeClr val="bg1"/>
                </a:solidFill>
              </a:rPr>
              <a:t>Case Study</a:t>
            </a:r>
          </a:p>
        </p:txBody>
      </p:sp>
      <p:pic>
        <p:nvPicPr>
          <p:cNvPr id="13" name="Picture 12" descr="apt-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862" y="6210729"/>
            <a:ext cx="1894273" cy="391483"/>
          </a:xfrm>
          <a:prstGeom prst="rect">
            <a:avLst/>
          </a:prstGeom>
        </p:spPr>
      </p:pic>
      <p:sp>
        <p:nvSpPr>
          <p:cNvPr id="17" name="TextBox 16"/>
          <p:cNvSpPr txBox="1"/>
          <p:nvPr/>
        </p:nvSpPr>
        <p:spPr>
          <a:xfrm>
            <a:off x="3285068" y="442404"/>
            <a:ext cx="1978298" cy="461665"/>
          </a:xfrm>
          <a:prstGeom prst="rect">
            <a:avLst/>
          </a:prstGeom>
          <a:noFill/>
        </p:spPr>
        <p:txBody>
          <a:bodyPr wrap="none" rtlCol="0">
            <a:spAutoFit/>
          </a:bodyPr>
          <a:lstStyle/>
          <a:p>
            <a:r>
              <a:rPr lang="en-US" sz="2400"/>
              <a:t>Tom Patterson</a:t>
            </a:r>
          </a:p>
        </p:txBody>
      </p:sp>
      <p:pic>
        <p:nvPicPr>
          <p:cNvPr id="3" name="Picture 2"/>
          <p:cNvPicPr>
            <a:picLocks noChangeAspect="1"/>
          </p:cNvPicPr>
          <p:nvPr/>
        </p:nvPicPr>
        <p:blipFill>
          <a:blip r:embed="rId3"/>
          <a:stretch>
            <a:fillRect/>
          </a:stretch>
        </p:blipFill>
        <p:spPr>
          <a:xfrm>
            <a:off x="1" y="955283"/>
            <a:ext cx="4910667" cy="2752949"/>
          </a:xfrm>
          <a:prstGeom prst="rect">
            <a:avLst/>
          </a:prstGeom>
        </p:spPr>
      </p:pic>
      <p:pic>
        <p:nvPicPr>
          <p:cNvPr id="5" name="Picture 4"/>
          <p:cNvPicPr>
            <a:picLocks noChangeAspect="1"/>
          </p:cNvPicPr>
          <p:nvPr/>
        </p:nvPicPr>
        <p:blipFill>
          <a:blip r:embed="rId4"/>
          <a:stretch>
            <a:fillRect/>
          </a:stretch>
        </p:blipFill>
        <p:spPr>
          <a:xfrm>
            <a:off x="5077465" y="955283"/>
            <a:ext cx="4120447" cy="2749684"/>
          </a:xfrm>
          <a:prstGeom prst="rect">
            <a:avLst/>
          </a:prstGeom>
        </p:spPr>
      </p:pic>
      <p:pic>
        <p:nvPicPr>
          <p:cNvPr id="7" name="Picture 6"/>
          <p:cNvPicPr>
            <a:picLocks noChangeAspect="1"/>
          </p:cNvPicPr>
          <p:nvPr/>
        </p:nvPicPr>
        <p:blipFill>
          <a:blip r:embed="rId5"/>
          <a:stretch>
            <a:fillRect/>
          </a:stretch>
        </p:blipFill>
        <p:spPr>
          <a:xfrm>
            <a:off x="3443111" y="3828776"/>
            <a:ext cx="3694576" cy="2467977"/>
          </a:xfrm>
          <a:prstGeom prst="rect">
            <a:avLst/>
          </a:prstGeom>
        </p:spPr>
      </p:pic>
      <p:pic>
        <p:nvPicPr>
          <p:cNvPr id="8" name="Picture 7"/>
          <p:cNvPicPr>
            <a:picLocks noChangeAspect="1"/>
          </p:cNvPicPr>
          <p:nvPr/>
        </p:nvPicPr>
        <p:blipFill>
          <a:blip r:embed="rId6"/>
          <a:stretch>
            <a:fillRect/>
          </a:stretch>
        </p:blipFill>
        <p:spPr>
          <a:xfrm>
            <a:off x="7329140" y="3828776"/>
            <a:ext cx="3629379" cy="2467977"/>
          </a:xfrm>
          <a:prstGeom prst="rect">
            <a:avLst/>
          </a:prstGeom>
        </p:spPr>
      </p:pic>
    </p:spTree>
    <p:extLst>
      <p:ext uri="{BB962C8B-B14F-4D97-AF65-F5344CB8AC3E}">
        <p14:creationId xmlns:p14="http://schemas.microsoft.com/office/powerpoint/2010/main" val="853356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E0429A-10EC-4446-95C6-059D1ED5024F}"/>
              </a:ext>
            </a:extLst>
          </p:cNvPr>
          <p:cNvSpPr/>
          <p:nvPr/>
        </p:nvSpPr>
        <p:spPr>
          <a:xfrm>
            <a:off x="1041400" y="0"/>
            <a:ext cx="10930467" cy="245533"/>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4" name="Rectangle 3">
            <a:extLst>
              <a:ext uri="{FF2B5EF4-FFF2-40B4-BE49-F238E27FC236}">
                <a16:creationId xmlns:a16="http://schemas.microsoft.com/office/drawing/2014/main" id="{C46324EC-333A-D845-AFB0-F8BD7A6EAAB1}"/>
              </a:ext>
            </a:extLst>
          </p:cNvPr>
          <p:cNvSpPr/>
          <p:nvPr/>
        </p:nvSpPr>
        <p:spPr>
          <a:xfrm>
            <a:off x="1007533" y="6612467"/>
            <a:ext cx="10930467" cy="245533"/>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5" name="Picture 4">
            <a:extLst>
              <a:ext uri="{FF2B5EF4-FFF2-40B4-BE49-F238E27FC236}">
                <a16:creationId xmlns:a16="http://schemas.microsoft.com/office/drawing/2014/main" id="{FD5218A0-5F72-4D40-AF9A-136E5CBF1227}"/>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6255658" y="-8097"/>
            <a:ext cx="4615543" cy="6866097"/>
          </a:xfrm>
          <a:prstGeom prst="rect">
            <a:avLst/>
          </a:prstGeom>
        </p:spPr>
      </p:pic>
      <p:pic>
        <p:nvPicPr>
          <p:cNvPr id="6" name="Picture 5">
            <a:extLst>
              <a:ext uri="{FF2B5EF4-FFF2-40B4-BE49-F238E27FC236}">
                <a16:creationId xmlns:a16="http://schemas.microsoft.com/office/drawing/2014/main" id="{0D47082B-F618-5F4A-8472-AA7C193CFE80}"/>
              </a:ext>
            </a:extLst>
          </p:cNvPr>
          <p:cNvPicPr>
            <a:picLocks noChangeAspect="1"/>
          </p:cNvPicPr>
          <p:nvPr/>
        </p:nvPicPr>
        <p:blipFill>
          <a:blip r:embed="rId3"/>
          <a:stretch>
            <a:fillRect/>
          </a:stretch>
        </p:blipFill>
        <p:spPr>
          <a:xfrm>
            <a:off x="329451" y="517327"/>
            <a:ext cx="5424856" cy="3401531"/>
          </a:xfrm>
          <a:prstGeom prst="rect">
            <a:avLst/>
          </a:prstGeom>
        </p:spPr>
      </p:pic>
    </p:spTree>
    <p:extLst>
      <p:ext uri="{BB962C8B-B14F-4D97-AF65-F5344CB8AC3E}">
        <p14:creationId xmlns:p14="http://schemas.microsoft.com/office/powerpoint/2010/main" val="401991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DEA4F1-3D0A-2B41-94CA-33490FC86AC8}"/>
              </a:ext>
            </a:extLst>
          </p:cNvPr>
          <p:cNvPicPr>
            <a:picLocks noChangeAspect="1"/>
          </p:cNvPicPr>
          <p:nvPr/>
        </p:nvPicPr>
        <p:blipFill rotWithShape="1">
          <a:blip r:embed="rId3"/>
          <a:srcRect t="3779" b="5859"/>
          <a:stretch/>
        </p:blipFill>
        <p:spPr>
          <a:xfrm>
            <a:off x="0" y="0"/>
            <a:ext cx="12192000" cy="685800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983DB21-A1BF-504B-A69E-AA3881921C1D}"/>
              </a:ext>
            </a:extLst>
          </p:cNvPr>
          <p:cNvSpPr>
            <a:spLocks noGrp="1"/>
          </p:cNvSpPr>
          <p:nvPr>
            <p:ph type="title"/>
          </p:nvPr>
        </p:nvSpPr>
        <p:spPr>
          <a:xfrm>
            <a:off x="709448" y="1913950"/>
            <a:ext cx="4204137" cy="1342754"/>
          </a:xfrm>
        </p:spPr>
        <p:txBody>
          <a:bodyPr>
            <a:normAutofit/>
          </a:bodyPr>
          <a:lstStyle/>
          <a:p>
            <a:pPr algn="ctr"/>
            <a:r>
              <a:rPr lang="en-US" sz="3600"/>
              <a:t>Pre-Antibiotic Era</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57418A6-7B15-C34A-9B3D-74FB36098710}"/>
              </a:ext>
            </a:extLst>
          </p:cNvPr>
          <p:cNvSpPr>
            <a:spLocks noGrp="1"/>
          </p:cNvSpPr>
          <p:nvPr>
            <p:ph idx="1"/>
          </p:nvPr>
        </p:nvSpPr>
        <p:spPr>
          <a:xfrm>
            <a:off x="525516" y="3417574"/>
            <a:ext cx="4593021" cy="1744362"/>
          </a:xfrm>
        </p:spPr>
        <p:txBody>
          <a:bodyPr anchor="ctr">
            <a:normAutofit/>
          </a:bodyPr>
          <a:lstStyle/>
          <a:p>
            <a:r>
              <a:rPr lang="en-US" sz="1800" dirty="0"/>
              <a:t>Chemical</a:t>
            </a:r>
          </a:p>
          <a:p>
            <a:pPr lvl="1"/>
            <a:r>
              <a:rPr lang="en-US" sz="1800" dirty="0"/>
              <a:t>Mercury, bromine, and iodine</a:t>
            </a:r>
          </a:p>
          <a:p>
            <a:r>
              <a:rPr lang="en-US" sz="1800" dirty="0"/>
              <a:t>Amputation</a:t>
            </a:r>
          </a:p>
          <a:p>
            <a:r>
              <a:rPr lang="en-US" sz="1800" dirty="0"/>
              <a:t>Bloodletting</a:t>
            </a:r>
          </a:p>
        </p:txBody>
      </p:sp>
    </p:spTree>
    <p:extLst>
      <p:ext uri="{BB962C8B-B14F-4D97-AF65-F5344CB8AC3E}">
        <p14:creationId xmlns:p14="http://schemas.microsoft.com/office/powerpoint/2010/main" val="418957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8" y="339730"/>
            <a:ext cx="3147035" cy="584775"/>
          </a:xfrm>
          <a:prstGeom prst="rect">
            <a:avLst/>
          </a:prstGeom>
          <a:solidFill>
            <a:srgbClr val="404040"/>
          </a:solidFill>
        </p:spPr>
        <p:txBody>
          <a:bodyPr wrap="square" rtlCol="0">
            <a:spAutoFit/>
          </a:bodyPr>
          <a:lstStyle/>
          <a:p>
            <a:pPr algn="r"/>
            <a:r>
              <a:rPr lang="en-US" sz="3200" b="1">
                <a:solidFill>
                  <a:schemeClr val="bg1"/>
                </a:solidFill>
              </a:rPr>
              <a:t>Case Study</a:t>
            </a:r>
          </a:p>
        </p:txBody>
      </p:sp>
      <p:pic>
        <p:nvPicPr>
          <p:cNvPr id="13" name="Picture 12" descr="apt-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862" y="6210729"/>
            <a:ext cx="1894273" cy="391483"/>
          </a:xfrm>
          <a:prstGeom prst="rect">
            <a:avLst/>
          </a:prstGeom>
        </p:spPr>
      </p:pic>
      <p:sp>
        <p:nvSpPr>
          <p:cNvPr id="17" name="TextBox 16"/>
          <p:cNvSpPr txBox="1"/>
          <p:nvPr/>
        </p:nvSpPr>
        <p:spPr>
          <a:xfrm>
            <a:off x="3285068" y="442404"/>
            <a:ext cx="1978298" cy="461665"/>
          </a:xfrm>
          <a:prstGeom prst="rect">
            <a:avLst/>
          </a:prstGeom>
          <a:noFill/>
        </p:spPr>
        <p:txBody>
          <a:bodyPr wrap="none" rtlCol="0">
            <a:spAutoFit/>
          </a:bodyPr>
          <a:lstStyle/>
          <a:p>
            <a:r>
              <a:rPr lang="en-US" sz="2400"/>
              <a:t>Tom Patterson</a:t>
            </a:r>
          </a:p>
        </p:txBody>
      </p:sp>
      <p:sp>
        <p:nvSpPr>
          <p:cNvPr id="10" name="TextBox 9"/>
          <p:cNvSpPr txBox="1"/>
          <p:nvPr/>
        </p:nvSpPr>
        <p:spPr>
          <a:xfrm>
            <a:off x="3781779" y="1483792"/>
            <a:ext cx="8119936" cy="954300"/>
          </a:xfrm>
          <a:prstGeom prst="rect">
            <a:avLst/>
          </a:prstGeom>
          <a:noFill/>
        </p:spPr>
        <p:txBody>
          <a:bodyPr wrap="square" rtlCol="0">
            <a:spAutoFit/>
          </a:bodyPr>
          <a:lstStyle/>
          <a:p>
            <a:pPr marL="380981" indent="-380981">
              <a:buFont typeface="Arial"/>
              <a:buChar char="•"/>
            </a:pPr>
            <a:r>
              <a:rPr lang="is-IS" sz="1867" b="1" dirty="0"/>
              <a:t>March 11, 2016: </a:t>
            </a:r>
            <a:r>
              <a:rPr lang="is-IS" sz="1867" dirty="0"/>
              <a:t>UCSD </a:t>
            </a:r>
            <a:r>
              <a:rPr lang="en-US" sz="1867" dirty="0"/>
              <a:t>sent a culture to Dr. Biswas at NMRC</a:t>
            </a:r>
          </a:p>
          <a:p>
            <a:endParaRPr lang="en-US" sz="1867" dirty="0"/>
          </a:p>
          <a:p>
            <a:pPr marL="380981" indent="-380981">
              <a:buFont typeface="Arial"/>
              <a:buChar char="•"/>
            </a:pPr>
            <a:r>
              <a:rPr lang="is-IS" sz="1867" b="1" dirty="0"/>
              <a:t>March 17, 2016: </a:t>
            </a:r>
            <a:r>
              <a:rPr lang="en-US" sz="1867" dirty="0"/>
              <a:t>iv infusion of 5 precision-matched and purified phage</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562" y="3800146"/>
            <a:ext cx="3499877" cy="186163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54439" y="3805788"/>
            <a:ext cx="1750621" cy="1861637"/>
          </a:xfrm>
          <a:prstGeom prst="rect">
            <a:avLst/>
          </a:prstGeom>
        </p:spPr>
      </p:pic>
      <p:pic>
        <p:nvPicPr>
          <p:cNvPr id="16" name="Picture 15"/>
          <p:cNvPicPr>
            <a:picLocks noChangeAspect="1"/>
          </p:cNvPicPr>
          <p:nvPr/>
        </p:nvPicPr>
        <p:blipFill>
          <a:blip r:embed="rId5"/>
          <a:stretch>
            <a:fillRect/>
          </a:stretch>
        </p:blipFill>
        <p:spPr>
          <a:xfrm>
            <a:off x="5759164" y="3811433"/>
            <a:ext cx="3347803" cy="1861635"/>
          </a:xfrm>
          <a:prstGeom prst="rect">
            <a:avLst/>
          </a:prstGeom>
        </p:spPr>
      </p:pic>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28539" y="3819419"/>
            <a:ext cx="3026759" cy="1845664"/>
          </a:xfrm>
          <a:prstGeom prst="rect">
            <a:avLst/>
          </a:prstGeom>
          <a:ln>
            <a:solidFill>
              <a:srgbClr val="4F81BD"/>
            </a:solidFill>
          </a:ln>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554561" y="1353421"/>
            <a:ext cx="2905976" cy="1897780"/>
          </a:xfrm>
          <a:prstGeom prst="rect">
            <a:avLst/>
          </a:prstGeom>
          <a:ln>
            <a:solidFill>
              <a:srgbClr val="A2C816"/>
            </a:solidFill>
          </a:ln>
        </p:spPr>
      </p:pic>
      <p:sp>
        <p:nvSpPr>
          <p:cNvPr id="21" name="TextBox 20"/>
          <p:cNvSpPr txBox="1"/>
          <p:nvPr/>
        </p:nvSpPr>
        <p:spPr>
          <a:xfrm>
            <a:off x="3781780" y="5902952"/>
            <a:ext cx="8306049" cy="769634"/>
          </a:xfrm>
          <a:prstGeom prst="rect">
            <a:avLst/>
          </a:prstGeom>
          <a:noFill/>
        </p:spPr>
        <p:txBody>
          <a:bodyPr wrap="square" rtlCol="0">
            <a:spAutoFit/>
          </a:bodyPr>
          <a:lstStyle/>
          <a:p>
            <a:r>
              <a:rPr lang="en-US" sz="1467" dirty="0"/>
              <a:t>Dr. Biswas, utilized innovative rapid phage/pathogen matching  system (HRQT™) -- testing 100 phage (</a:t>
            </a:r>
            <a:r>
              <a:rPr lang="en-US" sz="1467" dirty="0" err="1"/>
              <a:t>PhageBank</a:t>
            </a:r>
            <a:r>
              <a:rPr lang="en-US" sz="1467" dirty="0"/>
              <a:t>™)vs isolate </a:t>
            </a:r>
          </a:p>
          <a:p>
            <a:endParaRPr lang="en-US" sz="1467" dirty="0"/>
          </a:p>
        </p:txBody>
      </p:sp>
    </p:spTree>
    <p:extLst>
      <p:ext uri="{BB962C8B-B14F-4D97-AF65-F5344CB8AC3E}">
        <p14:creationId xmlns:p14="http://schemas.microsoft.com/office/powerpoint/2010/main" val="23700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b="1790"/>
          <a:stretch/>
        </p:blipFill>
        <p:spPr>
          <a:xfrm>
            <a:off x="0" y="0"/>
            <a:ext cx="12192000" cy="6858000"/>
          </a:xfrm>
          <a:prstGeom prst="rect">
            <a:avLst/>
          </a:prstGeom>
        </p:spPr>
      </p:pic>
      <p:sp>
        <p:nvSpPr>
          <p:cNvPr id="6" name="TextBox 5"/>
          <p:cNvSpPr txBox="1"/>
          <p:nvPr/>
        </p:nvSpPr>
        <p:spPr>
          <a:xfrm>
            <a:off x="3147036" y="549778"/>
            <a:ext cx="4697440" cy="461665"/>
          </a:xfrm>
          <a:prstGeom prst="rect">
            <a:avLst/>
          </a:prstGeom>
          <a:noFill/>
        </p:spPr>
        <p:txBody>
          <a:bodyPr wrap="none" rtlCol="0">
            <a:spAutoFit/>
          </a:bodyPr>
          <a:lstStyle/>
          <a:p>
            <a:r>
              <a:rPr lang="en-US" sz="2400" b="1">
                <a:solidFill>
                  <a:schemeClr val="bg1"/>
                </a:solidFill>
              </a:rPr>
              <a:t>April 2016</a:t>
            </a:r>
            <a:r>
              <a:rPr lang="en-US" sz="2400">
                <a:solidFill>
                  <a:schemeClr val="bg1"/>
                </a:solidFill>
              </a:rPr>
              <a:t>: Tom is ready to go home</a:t>
            </a:r>
          </a:p>
        </p:txBody>
      </p:sp>
      <p:sp>
        <p:nvSpPr>
          <p:cNvPr id="8" name="TextBox 7"/>
          <p:cNvSpPr txBox="1"/>
          <p:nvPr/>
        </p:nvSpPr>
        <p:spPr>
          <a:xfrm>
            <a:off x="1" y="549778"/>
            <a:ext cx="3147035" cy="461665"/>
          </a:xfrm>
          <a:prstGeom prst="rect">
            <a:avLst/>
          </a:prstGeom>
          <a:solidFill>
            <a:schemeClr val="tx1">
              <a:lumMod val="75000"/>
              <a:lumOff val="25000"/>
            </a:schemeClr>
          </a:solidFill>
        </p:spPr>
        <p:txBody>
          <a:bodyPr wrap="square" rtlCol="0">
            <a:spAutoFit/>
          </a:bodyPr>
          <a:lstStyle/>
          <a:p>
            <a:pPr algn="r"/>
            <a:r>
              <a:rPr lang="en-US" sz="2400" b="1">
                <a:solidFill>
                  <a:schemeClr val="bg1"/>
                </a:solidFill>
              </a:rPr>
              <a:t>Case Study</a:t>
            </a:r>
          </a:p>
        </p:txBody>
      </p:sp>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2354731" y="2073931"/>
            <a:ext cx="4949948" cy="4784068"/>
          </a:xfrm>
          <a:prstGeom prst="rect">
            <a:avLst/>
          </a:prstGeom>
          <a:ln>
            <a:noFill/>
          </a:ln>
          <a:effectLst>
            <a:softEdge rad="254000"/>
          </a:effectLst>
        </p:spPr>
      </p:pic>
      <p:pic>
        <p:nvPicPr>
          <p:cNvPr id="9" name="Picture 8" descr="apt-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862" y="6210729"/>
            <a:ext cx="1894273" cy="391483"/>
          </a:xfrm>
          <a:prstGeom prst="rect">
            <a:avLst/>
          </a:prstGeom>
        </p:spPr>
      </p:pic>
    </p:spTree>
    <p:extLst>
      <p:ext uri="{BB962C8B-B14F-4D97-AF65-F5344CB8AC3E}">
        <p14:creationId xmlns:p14="http://schemas.microsoft.com/office/powerpoint/2010/main" val="282729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DD8D08-F25F-FA41-9F19-88E4E1DB5477}"/>
              </a:ext>
            </a:extLst>
          </p:cNvPr>
          <p:cNvPicPr>
            <a:picLocks noChangeAspect="1"/>
          </p:cNvPicPr>
          <p:nvPr/>
        </p:nvPicPr>
        <p:blipFill rotWithShape="1">
          <a:blip r:embed="rId2"/>
          <a:srcRect t="15270" r="7212" b="651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CD73616-A9F8-D54F-A652-194FB8FA47B6}"/>
              </a:ext>
            </a:extLst>
          </p:cNvPr>
          <p:cNvSpPr/>
          <p:nvPr/>
        </p:nvSpPr>
        <p:spPr>
          <a:xfrm>
            <a:off x="6254858" y="1635393"/>
            <a:ext cx="3511296" cy="2934261"/>
          </a:xfrm>
          <a:prstGeom prst="rect">
            <a:avLst/>
          </a:prstGeom>
          <a:solidFill>
            <a:schemeClr val="tx1">
              <a:alpha val="61000"/>
            </a:schemeClr>
          </a:solidFill>
          <a:ln>
            <a:noFill/>
          </a:ln>
          <a:effectLst>
            <a:softEdge rad="660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BBA6F4D6-A6C8-DE4A-B87D-C20E436C712F}"/>
              </a:ext>
            </a:extLst>
          </p:cNvPr>
          <p:cNvSpPr txBox="1"/>
          <p:nvPr/>
        </p:nvSpPr>
        <p:spPr>
          <a:xfrm>
            <a:off x="7208317" y="2504217"/>
            <a:ext cx="2285695" cy="995401"/>
          </a:xfrm>
          <a:prstGeom prst="rect">
            <a:avLst/>
          </a:prstGeom>
          <a:noFill/>
        </p:spPr>
        <p:txBody>
          <a:bodyPr wrap="square" rtlCol="0">
            <a:spAutoFit/>
          </a:bodyPr>
          <a:lstStyle/>
          <a:p>
            <a:r>
              <a:rPr lang="en-US" sz="1467" b="1" dirty="0">
                <a:solidFill>
                  <a:schemeClr val="bg1"/>
                </a:solidFill>
              </a:rPr>
              <a:t>Tom Patterson</a:t>
            </a:r>
          </a:p>
          <a:p>
            <a:r>
              <a:rPr lang="en-US" sz="1467" b="1" dirty="0">
                <a:solidFill>
                  <a:schemeClr val="bg1"/>
                </a:solidFill>
              </a:rPr>
              <a:t>Patient #1</a:t>
            </a:r>
          </a:p>
          <a:p>
            <a:endParaRPr lang="en-US" sz="1467" b="1" i="1" dirty="0">
              <a:solidFill>
                <a:schemeClr val="bg1"/>
              </a:solidFill>
            </a:endParaRPr>
          </a:p>
          <a:p>
            <a:r>
              <a:rPr lang="en-US" sz="1467" b="1" i="1" dirty="0">
                <a:solidFill>
                  <a:schemeClr val="bg1"/>
                </a:solidFill>
              </a:rPr>
              <a:t>A. </a:t>
            </a:r>
            <a:r>
              <a:rPr lang="en-US" sz="1467" b="1" i="1" dirty="0" err="1">
                <a:solidFill>
                  <a:schemeClr val="bg1"/>
                </a:solidFill>
              </a:rPr>
              <a:t>baumannii</a:t>
            </a:r>
            <a:r>
              <a:rPr lang="en-US" sz="1467" b="1" i="1" dirty="0">
                <a:solidFill>
                  <a:schemeClr val="bg1"/>
                </a:solidFill>
              </a:rPr>
              <a:t> </a:t>
            </a:r>
            <a:r>
              <a:rPr lang="en-US" sz="1467" b="1" dirty="0">
                <a:solidFill>
                  <a:schemeClr val="bg1"/>
                </a:solidFill>
              </a:rPr>
              <a:t>survivor</a:t>
            </a:r>
          </a:p>
        </p:txBody>
      </p:sp>
    </p:spTree>
    <p:extLst>
      <p:ext uri="{BB962C8B-B14F-4D97-AF65-F5344CB8AC3E}">
        <p14:creationId xmlns:p14="http://schemas.microsoft.com/office/powerpoint/2010/main" val="3032627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3"/>
          <p:cNvSpPr/>
          <p:nvPr/>
        </p:nvSpPr>
        <p:spPr>
          <a:xfrm>
            <a:off x="7951" y="3140537"/>
            <a:ext cx="10717803" cy="1303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2" y="237515"/>
            <a:ext cx="11885084" cy="641779"/>
          </a:xfrm>
          <a:solidFill>
            <a:schemeClr val="tx1"/>
          </a:solidFill>
        </p:spPr>
        <p:txBody>
          <a:bodyPr>
            <a:normAutofit/>
          </a:bodyPr>
          <a:lstStyle/>
          <a:p>
            <a:r>
              <a:rPr lang="en-US" sz="3733" dirty="0">
                <a:solidFill>
                  <a:schemeClr val="bg1"/>
                </a:solidFill>
              </a:rPr>
              <a:t>Brief History of Life on Earth </a:t>
            </a:r>
            <a:r>
              <a:rPr lang="en-US" sz="2933" dirty="0">
                <a:solidFill>
                  <a:schemeClr val="bg1"/>
                </a:solidFill>
              </a:rPr>
              <a:t>(Scale = Billions of Year)</a:t>
            </a:r>
          </a:p>
        </p:txBody>
      </p:sp>
      <p:sp>
        <p:nvSpPr>
          <p:cNvPr id="6" name="Content Placeholder 3"/>
          <p:cNvSpPr txBox="1">
            <a:spLocks/>
          </p:cNvSpPr>
          <p:nvPr/>
        </p:nvSpPr>
        <p:spPr>
          <a:xfrm>
            <a:off x="1413911" y="982133"/>
            <a:ext cx="1335739" cy="330787"/>
          </a:xfrm>
          <a:prstGeom prst="rect">
            <a:avLst/>
          </a:prstGeom>
        </p:spPr>
        <p:txBody>
          <a:bodyPr vert="horz" lIns="121920" tIns="60960" rIns="121920" bIns="6096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1333"/>
              </a:spcBef>
              <a:buNone/>
            </a:pPr>
            <a:r>
              <a:rPr lang="en-US" sz="1467" b="1" dirty="0">
                <a:solidFill>
                  <a:schemeClr val="tx1"/>
                </a:solidFill>
              </a:rPr>
              <a:t>4.6</a:t>
            </a:r>
            <a:r>
              <a:rPr lang="en-US" sz="1467" dirty="0">
                <a:solidFill>
                  <a:schemeClr val="tx1"/>
                </a:solidFill>
              </a:rPr>
              <a:t>: Earth</a:t>
            </a:r>
          </a:p>
        </p:txBody>
      </p:sp>
      <p:sp>
        <p:nvSpPr>
          <p:cNvPr id="3" name="TextBox 2"/>
          <p:cNvSpPr txBox="1"/>
          <p:nvPr/>
        </p:nvSpPr>
        <p:spPr>
          <a:xfrm>
            <a:off x="1608356" y="1347334"/>
            <a:ext cx="1290681" cy="318100"/>
          </a:xfrm>
          <a:prstGeom prst="rect">
            <a:avLst/>
          </a:prstGeom>
          <a:noFill/>
        </p:spPr>
        <p:txBody>
          <a:bodyPr wrap="square" rtlCol="0">
            <a:spAutoFit/>
          </a:bodyPr>
          <a:lstStyle/>
          <a:p>
            <a:pPr>
              <a:spcBef>
                <a:spcPts val="1333"/>
              </a:spcBef>
            </a:pPr>
            <a:r>
              <a:rPr lang="en-US" sz="1467" b="1" dirty="0"/>
              <a:t>4.5</a:t>
            </a:r>
            <a:r>
              <a:rPr lang="en-US" sz="1467" dirty="0"/>
              <a:t>: Moon</a:t>
            </a:r>
          </a:p>
        </p:txBody>
      </p:sp>
      <p:sp>
        <p:nvSpPr>
          <p:cNvPr id="22" name="Content Placeholder 3"/>
          <p:cNvSpPr txBox="1">
            <a:spLocks/>
          </p:cNvSpPr>
          <p:nvPr/>
        </p:nvSpPr>
        <p:spPr>
          <a:xfrm>
            <a:off x="1817112" y="1783798"/>
            <a:ext cx="1619171" cy="354309"/>
          </a:xfrm>
          <a:prstGeom prst="rect">
            <a:avLst/>
          </a:prstGeom>
        </p:spPr>
        <p:txBody>
          <a:bodyPr vert="horz" lIns="121920" tIns="60960" rIns="121920" bIns="6096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1333"/>
              </a:spcBef>
              <a:buNone/>
            </a:pPr>
            <a:r>
              <a:rPr lang="en-US" sz="1467" b="1" dirty="0">
                <a:solidFill>
                  <a:schemeClr val="tx1"/>
                </a:solidFill>
              </a:rPr>
              <a:t>4.4</a:t>
            </a:r>
            <a:r>
              <a:rPr lang="en-US" sz="1467" dirty="0">
                <a:solidFill>
                  <a:schemeClr val="tx1"/>
                </a:solidFill>
              </a:rPr>
              <a:t>: Oceans</a:t>
            </a:r>
          </a:p>
        </p:txBody>
      </p:sp>
      <p:cxnSp>
        <p:nvCxnSpPr>
          <p:cNvPr id="44" name="Straight Connector 43"/>
          <p:cNvCxnSpPr/>
          <p:nvPr/>
        </p:nvCxnSpPr>
        <p:spPr>
          <a:xfrm>
            <a:off x="1817112" y="1840090"/>
            <a:ext cx="0" cy="228161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393632" y="993423"/>
            <a:ext cx="0" cy="31217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601979" y="1385227"/>
            <a:ext cx="0" cy="272310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732634" y="3594713"/>
            <a:ext cx="913007" cy="461665"/>
          </a:xfrm>
          <a:prstGeom prst="rect">
            <a:avLst/>
          </a:prstGeom>
          <a:noFill/>
        </p:spPr>
        <p:txBody>
          <a:bodyPr wrap="none" rtlCol="0">
            <a:spAutoFit/>
          </a:bodyPr>
          <a:lstStyle/>
          <a:p>
            <a:r>
              <a:rPr lang="en-US" sz="2400" dirty="0"/>
              <a:t>Today</a:t>
            </a:r>
          </a:p>
        </p:txBody>
      </p:sp>
      <p:pic>
        <p:nvPicPr>
          <p:cNvPr id="26" name="Picture 25"/>
          <p:cNvPicPr>
            <a:picLocks noChangeAspect="1"/>
          </p:cNvPicPr>
          <p:nvPr/>
        </p:nvPicPr>
        <p:blipFill>
          <a:blip r:embed="rId2"/>
          <a:stretch>
            <a:fillRect/>
          </a:stretch>
        </p:blipFill>
        <p:spPr>
          <a:xfrm>
            <a:off x="1828402" y="2159428"/>
            <a:ext cx="2284911" cy="1296841"/>
          </a:xfrm>
          <a:prstGeom prst="rect">
            <a:avLst/>
          </a:prstGeom>
        </p:spPr>
      </p:pic>
      <p:cxnSp>
        <p:nvCxnSpPr>
          <p:cNvPr id="69" name="Straight Connector 68"/>
          <p:cNvCxnSpPr/>
          <p:nvPr/>
        </p:nvCxnSpPr>
        <p:spPr>
          <a:xfrm>
            <a:off x="2234800" y="3444979"/>
            <a:ext cx="0" cy="200641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81000" l="56618" r="95404">
                        <a14:backgroundMark x1="88051" y1="74333" x2="81801" y2="79333"/>
                        <a14:backgroundMark x1="72610" y1="79000" x2="76471" y2="80000"/>
                      </a14:backgroundRemoval>
                    </a14:imgEffect>
                  </a14:imgLayer>
                </a14:imgProps>
              </a:ext>
            </a:extLst>
          </a:blip>
          <a:srcRect l="57353" t="10380" r="4289" b="18667"/>
          <a:stretch/>
        </p:blipFill>
        <p:spPr>
          <a:xfrm>
            <a:off x="1914344" y="4689147"/>
            <a:ext cx="405288" cy="413431"/>
          </a:xfrm>
          <a:prstGeom prst="rect">
            <a:avLst/>
          </a:prstGeom>
          <a:ln>
            <a:noFill/>
          </a:ln>
          <a:effectLst>
            <a:outerShdw blurRad="292100" dist="139700" dir="2700000" algn="tl" rotWithShape="0">
              <a:srgbClr val="333333">
                <a:alpha val="65000"/>
              </a:srgbClr>
            </a:outerShdw>
          </a:effectLst>
        </p:spPr>
      </p:pic>
      <p:pic>
        <p:nvPicPr>
          <p:cNvPr id="73" name="Picture 72"/>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81000" l="56618" r="95404">
                        <a14:backgroundMark x1="88051" y1="74333" x2="81801" y2="79333"/>
                        <a14:backgroundMark x1="72610" y1="79000" x2="76471" y2="80000"/>
                      </a14:backgroundRemoval>
                    </a14:imgEffect>
                  </a14:imgLayer>
                </a14:imgProps>
              </a:ext>
            </a:extLst>
          </a:blip>
          <a:srcRect l="57353" t="10380" r="4289" b="18667"/>
          <a:stretch/>
        </p:blipFill>
        <p:spPr>
          <a:xfrm>
            <a:off x="1959205" y="4216308"/>
            <a:ext cx="294492" cy="300408"/>
          </a:xfrm>
          <a:prstGeom prst="rect">
            <a:avLst/>
          </a:prstGeom>
          <a:ln>
            <a:noFill/>
          </a:ln>
          <a:effectLst>
            <a:outerShdw blurRad="292100" dist="139700" dir="2700000" algn="tl" rotWithShape="0">
              <a:srgbClr val="333333">
                <a:alpha val="65000"/>
              </a:srgbClr>
            </a:outerShdw>
          </a:effectLst>
        </p:spPr>
      </p:pic>
      <p:pic>
        <p:nvPicPr>
          <p:cNvPr id="74" name="Picture 7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81000" l="56618" r="95404">
                        <a14:backgroundMark x1="88051" y1="74333" x2="81801" y2="79333"/>
                        <a14:backgroundMark x1="72610" y1="79000" x2="76471" y2="80000"/>
                      </a14:backgroundRemoval>
                    </a14:imgEffect>
                  </a14:imgLayer>
                </a14:imgProps>
              </a:ext>
            </a:extLst>
          </a:blip>
          <a:srcRect l="57353" t="10380" r="4289" b="18667"/>
          <a:stretch/>
        </p:blipFill>
        <p:spPr>
          <a:xfrm>
            <a:off x="2202734" y="4388739"/>
            <a:ext cx="294492" cy="300408"/>
          </a:xfrm>
          <a:prstGeom prst="rect">
            <a:avLst/>
          </a:prstGeom>
          <a:ln>
            <a:noFill/>
          </a:ln>
          <a:effectLst>
            <a:outerShdw blurRad="292100" dist="139700" dir="2700000" algn="tl" rotWithShape="0">
              <a:srgbClr val="333333">
                <a:alpha val="65000"/>
              </a:srgbClr>
            </a:outerShdw>
          </a:effectLst>
        </p:spPr>
      </p:pic>
      <p:cxnSp>
        <p:nvCxnSpPr>
          <p:cNvPr id="81" name="Straight Connector 80"/>
          <p:cNvCxnSpPr/>
          <p:nvPr/>
        </p:nvCxnSpPr>
        <p:spPr>
          <a:xfrm>
            <a:off x="2851044" y="3444979"/>
            <a:ext cx="0" cy="264874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2393294" y="5075148"/>
            <a:ext cx="1115609" cy="431547"/>
          </a:xfrm>
          <a:prstGeom prst="rect">
            <a:avLst/>
          </a:prstGeom>
          <a:solidFill>
            <a:schemeClr val="bg1">
              <a:alpha val="88000"/>
            </a:schemeClr>
          </a:solidFill>
          <a:ln>
            <a:noFill/>
          </a:ln>
          <a:effectLst>
            <a:softEdge rad="50800"/>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4" name="TextBox 93"/>
          <p:cNvSpPr txBox="1"/>
          <p:nvPr/>
        </p:nvSpPr>
        <p:spPr>
          <a:xfrm>
            <a:off x="2218222" y="5124013"/>
            <a:ext cx="1290681" cy="318100"/>
          </a:xfrm>
          <a:prstGeom prst="rect">
            <a:avLst/>
          </a:prstGeom>
          <a:noFill/>
        </p:spPr>
        <p:txBody>
          <a:bodyPr wrap="square" rtlCol="0">
            <a:spAutoFit/>
          </a:bodyPr>
          <a:lstStyle/>
          <a:p>
            <a:pPr algn="r">
              <a:spcBef>
                <a:spcPts val="1333"/>
              </a:spcBef>
            </a:pPr>
            <a:r>
              <a:rPr lang="en-US" sz="1467" b="1" dirty="0"/>
              <a:t>4.2</a:t>
            </a:r>
            <a:r>
              <a:rPr lang="en-US" sz="1467" dirty="0"/>
              <a:t>: First life</a:t>
            </a:r>
          </a:p>
        </p:txBody>
      </p:sp>
      <p:pic>
        <p:nvPicPr>
          <p:cNvPr id="97" name="Picture 96"/>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1667" b="80111" l="593" r="93037">
                        <a14:foregroundMark x1="55259" y1="51889" x2="64593" y2="60111"/>
                        <a14:foregroundMark x1="89185" y1="38889" x2="56296" y2="51444"/>
                        <a14:foregroundMark x1="67259" y1="34556" x2="40741" y2="42000"/>
                        <a14:foregroundMark x1="33333" y1="38444" x2="22815" y2="47111"/>
                        <a14:foregroundMark x1="65481" y1="32333" x2="61333" y2="36111"/>
                        <a14:foregroundMark x1="33037" y1="14000" x2="52741" y2="29667"/>
                        <a14:foregroundMark x1="54815" y1="4778" x2="87259" y2="25667"/>
                        <a14:foregroundMark x1="58667" y1="3444" x2="66370" y2="11111"/>
                        <a14:foregroundMark x1="61333" y1="3778" x2="81630" y2="17444"/>
                        <a14:foregroundMark x1="86222" y1="18111" x2="80000" y2="15889"/>
                        <a14:foregroundMark x1="4296" y1="43000" x2="17185" y2="19667"/>
                        <a14:foregroundMark x1="19259" y1="19667" x2="15259" y2="19111"/>
                        <a14:foregroundMark x1="48593" y1="60000" x2="63407" y2="66556"/>
                        <a14:foregroundMark x1="55259" y1="50111" x2="58667" y2="54333"/>
                        <a14:foregroundMark x1="86815" y1="36444" x2="77333" y2="39000"/>
                        <a14:foregroundMark x1="84593" y1="49778" x2="76296" y2="49222"/>
                      </a14:backgroundRemoval>
                    </a14:imgEffect>
                  </a14:imgLayer>
                </a14:imgProps>
              </a:ext>
            </a:extLst>
          </a:blip>
          <a:srcRect t="2347" r="8172" b="21379"/>
          <a:stretch/>
        </p:blipFill>
        <p:spPr>
          <a:xfrm>
            <a:off x="2144389" y="4121702"/>
            <a:ext cx="1556116" cy="1723401"/>
          </a:xfrm>
          <a:prstGeom prst="rect">
            <a:avLst/>
          </a:prstGeom>
        </p:spPr>
      </p:pic>
      <p:cxnSp>
        <p:nvCxnSpPr>
          <p:cNvPr id="99" name="Straight Connector 98"/>
          <p:cNvCxnSpPr/>
          <p:nvPr/>
        </p:nvCxnSpPr>
        <p:spPr>
          <a:xfrm>
            <a:off x="3549013" y="3444979"/>
            <a:ext cx="0" cy="296711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3549014" y="6085855"/>
            <a:ext cx="2134877" cy="318100"/>
          </a:xfrm>
          <a:prstGeom prst="rect">
            <a:avLst/>
          </a:prstGeom>
          <a:noFill/>
        </p:spPr>
        <p:txBody>
          <a:bodyPr wrap="square" rtlCol="0">
            <a:spAutoFit/>
          </a:bodyPr>
          <a:lstStyle/>
          <a:p>
            <a:pPr>
              <a:spcBef>
                <a:spcPts val="1333"/>
              </a:spcBef>
            </a:pPr>
            <a:r>
              <a:rPr lang="en-US" sz="1467" b="1" dirty="0"/>
              <a:t>3.5</a:t>
            </a:r>
            <a:r>
              <a:rPr lang="en-US" sz="1467" dirty="0"/>
              <a:t>: Luca</a:t>
            </a:r>
          </a:p>
        </p:txBody>
      </p:sp>
      <p:cxnSp>
        <p:nvCxnSpPr>
          <p:cNvPr id="106" name="Straight Connector 105"/>
          <p:cNvCxnSpPr/>
          <p:nvPr/>
        </p:nvCxnSpPr>
        <p:spPr>
          <a:xfrm>
            <a:off x="4794420" y="1569719"/>
            <a:ext cx="0" cy="470511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4794419" y="5700320"/>
            <a:ext cx="2309800" cy="543867"/>
          </a:xfrm>
          <a:prstGeom prst="rect">
            <a:avLst/>
          </a:prstGeom>
          <a:noFill/>
        </p:spPr>
        <p:txBody>
          <a:bodyPr wrap="square" rtlCol="0">
            <a:spAutoFit/>
          </a:bodyPr>
          <a:lstStyle/>
          <a:p>
            <a:pPr>
              <a:spcBef>
                <a:spcPts val="1333"/>
              </a:spcBef>
            </a:pPr>
            <a:r>
              <a:rPr lang="en-US" sz="1467" b="1" dirty="0"/>
              <a:t>3.0</a:t>
            </a:r>
            <a:r>
              <a:rPr lang="en-US" sz="1467" dirty="0"/>
              <a:t>: Cyanobacteria &amp; oxygen catastrophe</a:t>
            </a:r>
          </a:p>
        </p:txBody>
      </p:sp>
      <p:cxnSp>
        <p:nvCxnSpPr>
          <p:cNvPr id="110" name="Straight Connector 109"/>
          <p:cNvCxnSpPr/>
          <p:nvPr/>
        </p:nvCxnSpPr>
        <p:spPr>
          <a:xfrm flipH="1">
            <a:off x="7229463" y="3460749"/>
            <a:ext cx="15495" cy="217183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7229464" y="5366205"/>
            <a:ext cx="1733681" cy="318100"/>
          </a:xfrm>
          <a:prstGeom prst="rect">
            <a:avLst/>
          </a:prstGeom>
          <a:noFill/>
        </p:spPr>
        <p:txBody>
          <a:bodyPr wrap="square" rtlCol="0">
            <a:spAutoFit/>
          </a:bodyPr>
          <a:lstStyle/>
          <a:p>
            <a:pPr>
              <a:spcBef>
                <a:spcPts val="1333"/>
              </a:spcBef>
            </a:pPr>
            <a:r>
              <a:rPr lang="en-US" sz="1467" b="1" dirty="0"/>
              <a:t>1.8</a:t>
            </a:r>
            <a:r>
              <a:rPr lang="en-US" sz="1467" dirty="0"/>
              <a:t>: Eukaryotes</a:t>
            </a:r>
          </a:p>
        </p:txBody>
      </p:sp>
      <p:pic>
        <p:nvPicPr>
          <p:cNvPr id="68" name="Picture 67"/>
          <p:cNvPicPr>
            <a:picLocks noChangeAspect="1"/>
          </p:cNvPicPr>
          <p:nvPr/>
        </p:nvPicPr>
        <p:blipFill>
          <a:blip r:embed="rId8"/>
          <a:stretch>
            <a:fillRect/>
          </a:stretch>
        </p:blipFill>
        <p:spPr>
          <a:xfrm>
            <a:off x="4805710" y="1569720"/>
            <a:ext cx="1707980" cy="1817665"/>
          </a:xfrm>
          <a:prstGeom prst="rect">
            <a:avLst/>
          </a:prstGeom>
        </p:spPr>
      </p:pic>
      <p:sp>
        <p:nvSpPr>
          <p:cNvPr id="123" name="Rectangle 122"/>
          <p:cNvSpPr/>
          <p:nvPr/>
        </p:nvSpPr>
        <p:spPr>
          <a:xfrm>
            <a:off x="3345762" y="5807229"/>
            <a:ext cx="557805" cy="286492"/>
          </a:xfrm>
          <a:prstGeom prst="rect">
            <a:avLst/>
          </a:prstGeom>
          <a:solidFill>
            <a:schemeClr val="bg1">
              <a:alpha val="88000"/>
            </a:schemeClr>
          </a:solidFill>
          <a:ln>
            <a:noFill/>
          </a:ln>
          <a:effectLst>
            <a:softEdge rad="50800"/>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36" name="TextBox 135"/>
          <p:cNvSpPr txBox="1"/>
          <p:nvPr/>
        </p:nvSpPr>
        <p:spPr>
          <a:xfrm>
            <a:off x="2856122" y="5609435"/>
            <a:ext cx="2134877" cy="318100"/>
          </a:xfrm>
          <a:prstGeom prst="rect">
            <a:avLst/>
          </a:prstGeom>
          <a:noFill/>
        </p:spPr>
        <p:txBody>
          <a:bodyPr wrap="square" rtlCol="0">
            <a:spAutoFit/>
          </a:bodyPr>
          <a:lstStyle/>
          <a:p>
            <a:pPr>
              <a:spcBef>
                <a:spcPts val="1333"/>
              </a:spcBef>
            </a:pPr>
            <a:r>
              <a:rPr lang="en-US" sz="1467" b="1" dirty="0"/>
              <a:t>3.9</a:t>
            </a:r>
            <a:r>
              <a:rPr lang="en-US" sz="1467" dirty="0"/>
              <a:t>: Prokaryotes</a:t>
            </a:r>
          </a:p>
        </p:txBody>
      </p:sp>
      <p:cxnSp>
        <p:nvCxnSpPr>
          <p:cNvPr id="137" name="Straight Connector 136"/>
          <p:cNvCxnSpPr/>
          <p:nvPr/>
        </p:nvCxnSpPr>
        <p:spPr>
          <a:xfrm>
            <a:off x="9310825" y="3444979"/>
            <a:ext cx="0" cy="30216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a:off x="9327358" y="6117785"/>
            <a:ext cx="1733681" cy="318100"/>
          </a:xfrm>
          <a:prstGeom prst="rect">
            <a:avLst/>
          </a:prstGeom>
          <a:noFill/>
        </p:spPr>
        <p:txBody>
          <a:bodyPr wrap="square" rtlCol="0">
            <a:spAutoFit/>
          </a:bodyPr>
          <a:lstStyle/>
          <a:p>
            <a:pPr>
              <a:spcBef>
                <a:spcPts val="1333"/>
              </a:spcBef>
            </a:pPr>
            <a:r>
              <a:rPr lang="en-US" sz="1467" b="1" dirty="0"/>
              <a:t>1.8</a:t>
            </a:r>
            <a:r>
              <a:rPr lang="en-US" sz="1467" dirty="0"/>
              <a:t>: Multicellular</a:t>
            </a:r>
          </a:p>
        </p:txBody>
      </p:sp>
      <p:pic>
        <p:nvPicPr>
          <p:cNvPr id="104" name="Picture 103"/>
          <p:cNvPicPr>
            <a:picLocks noChangeAspect="1"/>
          </p:cNvPicPr>
          <p:nvPr/>
        </p:nvPicPr>
        <p:blipFill>
          <a:blip r:embed="rId9">
            <a:extLst>
              <a:ext uri="{BEBA8EAE-BF5A-486C-A8C5-ECC9F3942E4B}">
                <a14:imgProps xmlns:a14="http://schemas.microsoft.com/office/drawing/2010/main">
                  <a14:imgLayer r:embed="rId10">
                    <a14:imgEffect>
                      <a14:backgroundRemoval t="0" b="98500" l="0" r="99500">
                        <a14:backgroundMark x1="15000" y1="92000" x2="4500" y2="73500"/>
                        <a14:backgroundMark x1="2500" y1="69500" x2="1000" y2="62500"/>
                        <a14:backgroundMark x1="26000" y1="5000" x2="4500" y2="18500"/>
                        <a14:backgroundMark x1="79000" y1="4000" x2="96500" y2="23500"/>
                        <a14:backgroundMark x1="67500" y1="2500" x2="64000" y2="1000"/>
                        <a14:backgroundMark x1="35000" y1="1500" x2="39000" y2="500"/>
                        <a14:backgroundMark x1="3000" y1="28500" x2="500" y2="34000"/>
                        <a14:backgroundMark x1="1500" y1="58500" x2="500" y2="34500"/>
                        <a14:backgroundMark x1="96500" y1="26500" x2="98000" y2="35000"/>
                        <a14:backgroundMark x1="95500" y1="75500" x2="99500" y2="59000"/>
                        <a14:backgroundMark x1="95500" y1="77000" x2="99500" y2="77000"/>
                        <a14:backgroundMark x1="94000" y1="77000" x2="94500" y2="73500"/>
                      </a14:backgroundRemoval>
                    </a14:imgEffect>
                  </a14:imgLayer>
                </a14:imgProps>
              </a:ext>
            </a:extLst>
          </a:blip>
          <a:stretch>
            <a:fillRect/>
          </a:stretch>
        </p:blipFill>
        <p:spPr>
          <a:xfrm>
            <a:off x="8437744" y="4344115"/>
            <a:ext cx="1290387" cy="1290387"/>
          </a:xfrm>
          <a:prstGeom prst="rect">
            <a:avLst/>
          </a:prstGeom>
        </p:spPr>
      </p:pic>
      <p:cxnSp>
        <p:nvCxnSpPr>
          <p:cNvPr id="142" name="Straight Connector 141"/>
          <p:cNvCxnSpPr/>
          <p:nvPr/>
        </p:nvCxnSpPr>
        <p:spPr>
          <a:xfrm flipH="1">
            <a:off x="9825908" y="1142557"/>
            <a:ext cx="15496" cy="296520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09" name="Picture 108"/>
          <p:cNvPicPr>
            <a:picLocks noChangeAspect="1"/>
          </p:cNvPicPr>
          <p:nvPr/>
        </p:nvPicPr>
        <p:blipFill>
          <a:blip r:embed="rId11">
            <a:extLst>
              <a:ext uri="{BEBA8EAE-BF5A-486C-A8C5-ECC9F3942E4B}">
                <a14:imgProps xmlns:a14="http://schemas.microsoft.com/office/drawing/2010/main">
                  <a14:imgLayer r:embed="rId12">
                    <a14:imgEffect>
                      <a14:backgroundRemoval t="3125" b="86589" l="3418" r="96191"/>
                    </a14:imgEffect>
                  </a14:imgLayer>
                </a14:imgProps>
              </a:ext>
            </a:extLst>
          </a:blip>
          <a:stretch>
            <a:fillRect/>
          </a:stretch>
        </p:blipFill>
        <p:spPr>
          <a:xfrm>
            <a:off x="8343321" y="1162037"/>
            <a:ext cx="1935009" cy="1451257"/>
          </a:xfrm>
          <a:prstGeom prst="rect">
            <a:avLst/>
          </a:prstGeom>
        </p:spPr>
      </p:pic>
      <p:sp>
        <p:nvSpPr>
          <p:cNvPr id="143" name="TextBox 142"/>
          <p:cNvSpPr txBox="1"/>
          <p:nvPr/>
        </p:nvSpPr>
        <p:spPr>
          <a:xfrm>
            <a:off x="9841405" y="1162037"/>
            <a:ext cx="2350596" cy="318100"/>
          </a:xfrm>
          <a:prstGeom prst="rect">
            <a:avLst/>
          </a:prstGeom>
          <a:noFill/>
        </p:spPr>
        <p:txBody>
          <a:bodyPr wrap="square" rtlCol="0">
            <a:spAutoFit/>
          </a:bodyPr>
          <a:lstStyle/>
          <a:p>
            <a:pPr>
              <a:spcBef>
                <a:spcPts val="1333"/>
              </a:spcBef>
            </a:pPr>
            <a:r>
              <a:rPr lang="en-US" sz="1467" b="1" dirty="0"/>
              <a:t>0.6</a:t>
            </a:r>
            <a:r>
              <a:rPr lang="en-US" sz="1467" dirty="0"/>
              <a:t>: Fungi &amp; antibiotics</a:t>
            </a:r>
          </a:p>
        </p:txBody>
      </p:sp>
      <p:cxnSp>
        <p:nvCxnSpPr>
          <p:cNvPr id="144" name="Straight Connector 143"/>
          <p:cNvCxnSpPr/>
          <p:nvPr/>
        </p:nvCxnSpPr>
        <p:spPr>
          <a:xfrm flipH="1">
            <a:off x="9891135" y="3456985"/>
            <a:ext cx="15496" cy="255763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9891135" y="5440105"/>
            <a:ext cx="1826732" cy="543867"/>
          </a:xfrm>
          <a:prstGeom prst="rect">
            <a:avLst/>
          </a:prstGeom>
          <a:noFill/>
        </p:spPr>
        <p:txBody>
          <a:bodyPr wrap="square" rtlCol="0">
            <a:spAutoFit/>
          </a:bodyPr>
          <a:lstStyle/>
          <a:p>
            <a:pPr>
              <a:spcBef>
                <a:spcPts val="1333"/>
              </a:spcBef>
            </a:pPr>
            <a:r>
              <a:rPr lang="en-US" sz="1467" b="1" dirty="0"/>
              <a:t>0.5</a:t>
            </a:r>
            <a:r>
              <a:rPr lang="en-US" sz="1467" dirty="0"/>
              <a:t>: Cambrian explosion</a:t>
            </a:r>
          </a:p>
        </p:txBody>
      </p:sp>
      <p:sp>
        <p:nvSpPr>
          <p:cNvPr id="150" name="Rectangle 149"/>
          <p:cNvSpPr/>
          <p:nvPr/>
        </p:nvSpPr>
        <p:spPr>
          <a:xfrm>
            <a:off x="2749651" y="3528484"/>
            <a:ext cx="7421640" cy="490523"/>
          </a:xfrm>
          <a:prstGeom prst="rect">
            <a:avLst/>
          </a:prstGeom>
          <a:solidFill>
            <a:schemeClr val="accent1"/>
          </a:solidFill>
          <a:ln>
            <a:noFill/>
          </a:ln>
          <a:effectLst>
            <a:softEdge rad="50800"/>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51" name="TextBox 150"/>
          <p:cNvSpPr txBox="1"/>
          <p:nvPr/>
        </p:nvSpPr>
        <p:spPr>
          <a:xfrm>
            <a:off x="8791403" y="3526565"/>
            <a:ext cx="340158" cy="461665"/>
          </a:xfrm>
          <a:prstGeom prst="rect">
            <a:avLst/>
          </a:prstGeom>
          <a:noFill/>
        </p:spPr>
        <p:txBody>
          <a:bodyPr wrap="none" rtlCol="0">
            <a:spAutoFit/>
          </a:bodyPr>
          <a:lstStyle/>
          <a:p>
            <a:r>
              <a:rPr lang="en-US" sz="2400" b="1" dirty="0">
                <a:solidFill>
                  <a:schemeClr val="bg1"/>
                </a:solidFill>
              </a:rPr>
              <a:t>1</a:t>
            </a:r>
          </a:p>
        </p:txBody>
      </p:sp>
      <p:sp>
        <p:nvSpPr>
          <p:cNvPr id="152" name="TextBox 151"/>
          <p:cNvSpPr txBox="1"/>
          <p:nvPr/>
        </p:nvSpPr>
        <p:spPr>
          <a:xfrm>
            <a:off x="6685624" y="3528485"/>
            <a:ext cx="340158" cy="461665"/>
          </a:xfrm>
          <a:prstGeom prst="rect">
            <a:avLst/>
          </a:prstGeom>
          <a:noFill/>
        </p:spPr>
        <p:txBody>
          <a:bodyPr wrap="none" rtlCol="0">
            <a:spAutoFit/>
          </a:bodyPr>
          <a:lstStyle/>
          <a:p>
            <a:r>
              <a:rPr lang="en-US" sz="2400" b="1" dirty="0">
                <a:solidFill>
                  <a:schemeClr val="bg1"/>
                </a:solidFill>
              </a:rPr>
              <a:t>2</a:t>
            </a:r>
          </a:p>
        </p:txBody>
      </p:sp>
      <p:sp>
        <p:nvSpPr>
          <p:cNvPr id="153" name="Rectangle 152"/>
          <p:cNvSpPr/>
          <p:nvPr/>
        </p:nvSpPr>
        <p:spPr>
          <a:xfrm>
            <a:off x="246015" y="3530404"/>
            <a:ext cx="2600759" cy="490523"/>
          </a:xfrm>
          <a:prstGeom prst="rect">
            <a:avLst/>
          </a:prstGeom>
          <a:solidFill>
            <a:schemeClr val="accent1"/>
          </a:solidFill>
          <a:ln>
            <a:noFill/>
          </a:ln>
          <a:effectLst>
            <a:softEdge rad="50800"/>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schemeClr val="bg1"/>
              </a:solidFill>
            </a:endParaRPr>
          </a:p>
        </p:txBody>
      </p:sp>
      <p:sp>
        <p:nvSpPr>
          <p:cNvPr id="154" name="TextBox 153"/>
          <p:cNvSpPr txBox="1"/>
          <p:nvPr/>
        </p:nvSpPr>
        <p:spPr>
          <a:xfrm>
            <a:off x="368288" y="3526565"/>
            <a:ext cx="340158" cy="461665"/>
          </a:xfrm>
          <a:prstGeom prst="rect">
            <a:avLst/>
          </a:prstGeom>
          <a:noFill/>
        </p:spPr>
        <p:txBody>
          <a:bodyPr wrap="none" rtlCol="0">
            <a:spAutoFit/>
          </a:bodyPr>
          <a:lstStyle/>
          <a:p>
            <a:r>
              <a:rPr lang="en-US" sz="2400" b="1" dirty="0">
                <a:solidFill>
                  <a:schemeClr val="bg1"/>
                </a:solidFill>
              </a:rPr>
              <a:t>5</a:t>
            </a:r>
          </a:p>
        </p:txBody>
      </p:sp>
      <p:sp>
        <p:nvSpPr>
          <p:cNvPr id="156" name="TextBox 155"/>
          <p:cNvSpPr txBox="1"/>
          <p:nvPr/>
        </p:nvSpPr>
        <p:spPr>
          <a:xfrm>
            <a:off x="2474067" y="3526565"/>
            <a:ext cx="340158" cy="461665"/>
          </a:xfrm>
          <a:prstGeom prst="rect">
            <a:avLst/>
          </a:prstGeom>
          <a:noFill/>
        </p:spPr>
        <p:txBody>
          <a:bodyPr wrap="none" rtlCol="0">
            <a:spAutoFit/>
          </a:bodyPr>
          <a:lstStyle/>
          <a:p>
            <a:r>
              <a:rPr lang="en-US" sz="2400" b="1" dirty="0">
                <a:solidFill>
                  <a:schemeClr val="bg1"/>
                </a:solidFill>
              </a:rPr>
              <a:t>4</a:t>
            </a:r>
          </a:p>
        </p:txBody>
      </p:sp>
      <p:pic>
        <p:nvPicPr>
          <p:cNvPr id="159" name="Picture 158"/>
          <p:cNvPicPr>
            <a:picLocks noChangeAspect="1"/>
          </p:cNvPicPr>
          <p:nvPr/>
        </p:nvPicPr>
        <p:blipFill rotWithShape="1">
          <a:blip r:embed="rId13">
            <a:extLst>
              <a:ext uri="{BEBA8EAE-BF5A-486C-A8C5-ECC9F3942E4B}">
                <a14:imgProps xmlns:a14="http://schemas.microsoft.com/office/drawing/2010/main">
                  <a14:imgLayer r:embed="rId14">
                    <a14:imgEffect>
                      <a14:backgroundRemoval t="3965" b="43392" l="0" r="51644"/>
                    </a14:imgEffect>
                  </a14:imgLayer>
                </a14:imgProps>
              </a:ext>
            </a:extLst>
          </a:blip>
          <a:srcRect r="49214" b="56778"/>
          <a:stretch/>
        </p:blipFill>
        <p:spPr>
          <a:xfrm>
            <a:off x="9942390" y="4699206"/>
            <a:ext cx="1512751" cy="800669"/>
          </a:xfrm>
          <a:prstGeom prst="rect">
            <a:avLst/>
          </a:prstGeom>
        </p:spPr>
      </p:pic>
      <p:pic>
        <p:nvPicPr>
          <p:cNvPr id="160" name="Picture 159"/>
          <p:cNvPicPr>
            <a:picLocks noChangeAspect="1"/>
          </p:cNvPicPr>
          <p:nvPr/>
        </p:nvPicPr>
        <p:blipFill rotWithShape="1">
          <a:blip r:embed="rId15">
            <a:extLst>
              <a:ext uri="{BEBA8EAE-BF5A-486C-A8C5-ECC9F3942E4B}">
                <a14:imgProps xmlns:a14="http://schemas.microsoft.com/office/drawing/2010/main">
                  <a14:imgLayer r:embed="rId16">
                    <a14:imgEffect>
                      <a14:backgroundRemoval t="9929" b="92671" l="9929" r="89894"/>
                    </a14:imgEffect>
                  </a14:imgLayer>
                </a14:imgProps>
              </a:ext>
            </a:extLst>
          </a:blip>
          <a:srcRect l="34692" t="20199" r="29135" b="8642"/>
          <a:stretch/>
        </p:blipFill>
        <p:spPr>
          <a:xfrm rot="1913439">
            <a:off x="3349235" y="3760474"/>
            <a:ext cx="956604" cy="1411375"/>
          </a:xfrm>
          <a:prstGeom prst="rect">
            <a:avLst/>
          </a:prstGeom>
        </p:spPr>
      </p:pic>
      <p:pic>
        <p:nvPicPr>
          <p:cNvPr id="161" name="Picture 160"/>
          <p:cNvPicPr>
            <a:picLocks noChangeAspect="1"/>
          </p:cNvPicPr>
          <p:nvPr/>
        </p:nvPicPr>
        <p:blipFill>
          <a:blip r:embed="rId17">
            <a:extLst>
              <a:ext uri="{BEBA8EAE-BF5A-486C-A8C5-ECC9F3942E4B}">
                <a14:imgProps xmlns:a14="http://schemas.microsoft.com/office/drawing/2010/main">
                  <a14:imgLayer r:embed="rId18">
                    <a14:imgEffect>
                      <a14:backgroundRemoval t="382" b="94656" l="3472" r="96875">
                        <a14:foregroundMark x1="13542" y1="50382" x2="20139" y2="39695"/>
                        <a14:foregroundMark x1="92361" y1="37023" x2="81597" y2="56489"/>
                        <a14:foregroundMark x1="45833" y1="6870" x2="40625" y2="14122"/>
                      </a14:backgroundRemoval>
                    </a14:imgEffect>
                  </a14:imgLayer>
                </a14:imgProps>
              </a:ext>
            </a:extLst>
          </a:blip>
          <a:stretch>
            <a:fillRect/>
          </a:stretch>
        </p:blipFill>
        <p:spPr>
          <a:xfrm>
            <a:off x="4356328" y="3743791"/>
            <a:ext cx="2078339" cy="1890711"/>
          </a:xfrm>
          <a:prstGeom prst="rect">
            <a:avLst/>
          </a:prstGeom>
          <a:ln>
            <a:noFill/>
          </a:ln>
          <a:effectLst>
            <a:outerShdw blurRad="292100" dist="139700" dir="2700000" algn="tl" rotWithShape="0">
              <a:srgbClr val="333333">
                <a:alpha val="65000"/>
              </a:srgbClr>
            </a:outerShdw>
          </a:effectLst>
        </p:spPr>
      </p:pic>
      <p:pic>
        <p:nvPicPr>
          <p:cNvPr id="162" name="Picture 161"/>
          <p:cNvPicPr>
            <a:picLocks noChangeAspect="1"/>
          </p:cNvPicPr>
          <p:nvPr/>
        </p:nvPicPr>
        <p:blipFill>
          <a:blip r:embed="rId19">
            <a:extLst>
              <a:ext uri="{BEBA8EAE-BF5A-486C-A8C5-ECC9F3942E4B}">
                <a14:imgProps xmlns:a14="http://schemas.microsoft.com/office/drawing/2010/main">
                  <a14:imgLayer r:embed="rId20">
                    <a14:imgEffect>
                      <a14:backgroundRemoval t="5000" b="85536" l="3667" r="94000"/>
                    </a14:imgEffect>
                  </a14:imgLayer>
                </a14:imgProps>
              </a:ext>
            </a:extLst>
          </a:blip>
          <a:stretch>
            <a:fillRect/>
          </a:stretch>
        </p:blipFill>
        <p:spPr>
          <a:xfrm>
            <a:off x="6926549" y="3786080"/>
            <a:ext cx="1565648" cy="1461272"/>
          </a:xfrm>
          <a:prstGeom prst="rect">
            <a:avLst/>
          </a:prstGeom>
        </p:spPr>
      </p:pic>
      <p:cxnSp>
        <p:nvCxnSpPr>
          <p:cNvPr id="163" name="Straight Connector 162"/>
          <p:cNvCxnSpPr/>
          <p:nvPr/>
        </p:nvCxnSpPr>
        <p:spPr>
          <a:xfrm flipH="1">
            <a:off x="10571629" y="2248523"/>
            <a:ext cx="15496" cy="1691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65" name="TextBox 164"/>
          <p:cNvSpPr txBox="1"/>
          <p:nvPr/>
        </p:nvSpPr>
        <p:spPr>
          <a:xfrm>
            <a:off x="4579845" y="3526565"/>
            <a:ext cx="340158" cy="461665"/>
          </a:xfrm>
          <a:prstGeom prst="rect">
            <a:avLst/>
          </a:prstGeom>
          <a:noFill/>
        </p:spPr>
        <p:txBody>
          <a:bodyPr wrap="none" rtlCol="0">
            <a:spAutoFit/>
          </a:bodyPr>
          <a:lstStyle/>
          <a:p>
            <a:r>
              <a:rPr lang="en-US" sz="2400" b="1" dirty="0">
                <a:solidFill>
                  <a:schemeClr val="bg1"/>
                </a:solidFill>
              </a:rPr>
              <a:t>3</a:t>
            </a:r>
          </a:p>
        </p:txBody>
      </p:sp>
      <p:pic>
        <p:nvPicPr>
          <p:cNvPr id="4" name="Picture 3"/>
          <p:cNvPicPr>
            <a:picLocks noChangeAspect="1"/>
          </p:cNvPicPr>
          <p:nvPr/>
        </p:nvPicPr>
        <p:blipFill>
          <a:blip r:embed="rId21">
            <a:extLst>
              <a:ext uri="{BEBA8EAE-BF5A-486C-A8C5-ECC9F3942E4B}">
                <a14:imgProps xmlns:a14="http://schemas.microsoft.com/office/drawing/2010/main">
                  <a14:imgLayer r:embed="rId22">
                    <a14:imgEffect>
                      <a14:backgroundRemoval t="2917" b="97292" l="8594" r="90000">
                        <a14:foregroundMark x1="60313" y1="95833" x2="58594" y2="85625"/>
                        <a14:foregroundMark x1="56250" y1="48333" x2="62813" y2="72917"/>
                        <a14:foregroundMark x1="63594" y1="76458" x2="62813" y2="73125"/>
                        <a14:foregroundMark x1="73594" y1="75833" x2="77188" y2="83542"/>
                        <a14:foregroundMark x1="40469" y1="73958" x2="41719" y2="65417"/>
                        <a14:foregroundMark x1="40156" y1="36458" x2="45000" y2="35000"/>
                        <a14:foregroundMark x1="55625" y1="36458" x2="49375" y2="34167"/>
                        <a14:foregroundMark x1="20938" y1="80000" x2="33594" y2="49375"/>
                        <a14:foregroundMark x1="23906" y1="91875" x2="26250" y2="84375"/>
                      </a14:backgroundRemoval>
                    </a14:imgEffect>
                  </a14:imgLayer>
                </a14:imgProps>
              </a:ext>
            </a:extLst>
          </a:blip>
          <a:stretch>
            <a:fillRect/>
          </a:stretch>
        </p:blipFill>
        <p:spPr>
          <a:xfrm rot="19800000">
            <a:off x="2204652" y="2874508"/>
            <a:ext cx="2036696" cy="1527523"/>
          </a:xfrm>
          <a:prstGeom prst="rect">
            <a:avLst/>
          </a:prstGeom>
        </p:spPr>
      </p:pic>
      <p:pic>
        <p:nvPicPr>
          <p:cNvPr id="56" name="Picture 55"/>
          <p:cNvPicPr>
            <a:picLocks noChangeAspect="1"/>
          </p:cNvPicPr>
          <p:nvPr/>
        </p:nvPicPr>
        <p:blipFill>
          <a:blip r:embed="rId21">
            <a:extLst>
              <a:ext uri="{BEBA8EAE-BF5A-486C-A8C5-ECC9F3942E4B}">
                <a14:imgProps xmlns:a14="http://schemas.microsoft.com/office/drawing/2010/main">
                  <a14:imgLayer r:embed="rId23">
                    <a14:imgEffect>
                      <a14:backgroundRemoval t="2917" b="97292" l="8594" r="90000">
                        <a14:foregroundMark x1="60313" y1="95833" x2="58594" y2="85625"/>
                        <a14:foregroundMark x1="56250" y1="48333" x2="62813" y2="72917"/>
                        <a14:foregroundMark x1="63594" y1="76458" x2="62813" y2="73125"/>
                        <a14:foregroundMark x1="73594" y1="75833" x2="77188" y2="83542"/>
                        <a14:foregroundMark x1="40469" y1="73958" x2="41719" y2="65417"/>
                        <a14:foregroundMark x1="40156" y1="36458" x2="45000" y2="35000"/>
                        <a14:foregroundMark x1="55625" y1="36458" x2="49375" y2="34167"/>
                        <a14:foregroundMark x1="20938" y1="80000" x2="33594" y2="49375"/>
                        <a14:foregroundMark x1="23906" y1="91875" x2="26250" y2="84375"/>
                      </a14:backgroundRemoval>
                    </a14:imgEffect>
                  </a14:imgLayer>
                </a14:imgProps>
              </a:ext>
            </a:extLst>
          </a:blip>
          <a:stretch>
            <a:fillRect/>
          </a:stretch>
        </p:blipFill>
        <p:spPr>
          <a:xfrm rot="900000">
            <a:off x="3129788" y="2394962"/>
            <a:ext cx="1014385" cy="760789"/>
          </a:xfrm>
          <a:prstGeom prst="rect">
            <a:avLst/>
          </a:prstGeom>
        </p:spPr>
      </p:pic>
      <p:pic>
        <p:nvPicPr>
          <p:cNvPr id="57" name="Picture 56"/>
          <p:cNvPicPr>
            <a:picLocks noChangeAspect="1"/>
          </p:cNvPicPr>
          <p:nvPr/>
        </p:nvPicPr>
        <p:blipFill>
          <a:blip r:embed="rId21">
            <a:extLst>
              <a:ext uri="{BEBA8EAE-BF5A-486C-A8C5-ECC9F3942E4B}">
                <a14:imgProps xmlns:a14="http://schemas.microsoft.com/office/drawing/2010/main">
                  <a14:imgLayer r:embed="rId24">
                    <a14:imgEffect>
                      <a14:backgroundRemoval t="2917" b="97292" l="8594" r="90000">
                        <a14:foregroundMark x1="60313" y1="95833" x2="58594" y2="85625"/>
                        <a14:foregroundMark x1="56250" y1="48333" x2="62813" y2="72917"/>
                        <a14:foregroundMark x1="63594" y1="76458" x2="62813" y2="73125"/>
                        <a14:foregroundMark x1="73594" y1="75833" x2="77188" y2="83542"/>
                        <a14:foregroundMark x1="40469" y1="73958" x2="41719" y2="65417"/>
                        <a14:foregroundMark x1="40156" y1="36458" x2="45000" y2="35000"/>
                        <a14:foregroundMark x1="55625" y1="36458" x2="49375" y2="34167"/>
                        <a14:foregroundMark x1="20938" y1="80000" x2="33594" y2="49375"/>
                        <a14:foregroundMark x1="23906" y1="91875" x2="26250" y2="84375"/>
                      </a14:backgroundRemoval>
                    </a14:imgEffect>
                  </a14:imgLayer>
                </a14:imgProps>
              </a:ext>
            </a:extLst>
          </a:blip>
          <a:stretch>
            <a:fillRect/>
          </a:stretch>
        </p:blipFill>
        <p:spPr>
          <a:xfrm rot="20310477">
            <a:off x="2227277" y="2087264"/>
            <a:ext cx="1014385" cy="760789"/>
          </a:xfrm>
          <a:prstGeom prst="rect">
            <a:avLst/>
          </a:prstGeom>
        </p:spPr>
      </p:pic>
      <p:pic>
        <p:nvPicPr>
          <p:cNvPr id="58" name="Picture 57"/>
          <p:cNvPicPr>
            <a:picLocks noChangeAspect="1"/>
          </p:cNvPicPr>
          <p:nvPr/>
        </p:nvPicPr>
        <p:blipFill>
          <a:blip r:embed="rId21">
            <a:extLst>
              <a:ext uri="{BEBA8EAE-BF5A-486C-A8C5-ECC9F3942E4B}">
                <a14:imgProps xmlns:a14="http://schemas.microsoft.com/office/drawing/2010/main">
                  <a14:imgLayer r:embed="rId23">
                    <a14:imgEffect>
                      <a14:backgroundRemoval t="2917" b="97292" l="8594" r="90000">
                        <a14:foregroundMark x1="60313" y1="95833" x2="58594" y2="85625"/>
                        <a14:foregroundMark x1="56250" y1="48333" x2="62813" y2="72917"/>
                        <a14:foregroundMark x1="63594" y1="76458" x2="62813" y2="73125"/>
                        <a14:foregroundMark x1="73594" y1="75833" x2="77188" y2="83542"/>
                        <a14:foregroundMark x1="40469" y1="73958" x2="41719" y2="65417"/>
                        <a14:foregroundMark x1="40156" y1="36458" x2="45000" y2="35000"/>
                        <a14:foregroundMark x1="55625" y1="36458" x2="49375" y2="34167"/>
                        <a14:foregroundMark x1="20938" y1="80000" x2="33594" y2="49375"/>
                        <a14:foregroundMark x1="23906" y1="91875" x2="26250" y2="84375"/>
                      </a14:backgroundRemoval>
                    </a14:imgEffect>
                  </a14:imgLayer>
                </a14:imgProps>
              </a:ext>
            </a:extLst>
          </a:blip>
          <a:stretch>
            <a:fillRect/>
          </a:stretch>
        </p:blipFill>
        <p:spPr>
          <a:xfrm>
            <a:off x="2672622" y="1840090"/>
            <a:ext cx="1014385" cy="760789"/>
          </a:xfrm>
          <a:prstGeom prst="rect">
            <a:avLst/>
          </a:prstGeom>
        </p:spPr>
      </p:pic>
      <p:pic>
        <p:nvPicPr>
          <p:cNvPr id="59" name="Picture 58"/>
          <p:cNvPicPr>
            <a:picLocks noChangeAspect="1"/>
          </p:cNvPicPr>
          <p:nvPr/>
        </p:nvPicPr>
        <p:blipFill>
          <a:blip r:embed="rId21">
            <a:extLst>
              <a:ext uri="{BEBA8EAE-BF5A-486C-A8C5-ECC9F3942E4B}">
                <a14:imgProps xmlns:a14="http://schemas.microsoft.com/office/drawing/2010/main">
                  <a14:imgLayer r:embed="rId23">
                    <a14:imgEffect>
                      <a14:backgroundRemoval t="2917" b="97292" l="8594" r="90000">
                        <a14:foregroundMark x1="60313" y1="95833" x2="58594" y2="85625"/>
                        <a14:foregroundMark x1="56250" y1="48333" x2="62813" y2="72917"/>
                        <a14:foregroundMark x1="63594" y1="76458" x2="62813" y2="73125"/>
                        <a14:foregroundMark x1="73594" y1="75833" x2="77188" y2="83542"/>
                        <a14:foregroundMark x1="40469" y1="73958" x2="41719" y2="65417"/>
                        <a14:foregroundMark x1="40156" y1="36458" x2="45000" y2="35000"/>
                        <a14:foregroundMark x1="55625" y1="36458" x2="49375" y2="34167"/>
                        <a14:foregroundMark x1="20938" y1="80000" x2="33594" y2="49375"/>
                        <a14:foregroundMark x1="23906" y1="91875" x2="26250" y2="84375"/>
                      </a14:backgroundRemoval>
                    </a14:imgEffect>
                  </a14:imgLayer>
                </a14:imgProps>
              </a:ext>
            </a:extLst>
          </a:blip>
          <a:stretch>
            <a:fillRect/>
          </a:stretch>
        </p:blipFill>
        <p:spPr>
          <a:xfrm rot="900000">
            <a:off x="3129785" y="1315751"/>
            <a:ext cx="1014385" cy="760789"/>
          </a:xfrm>
          <a:prstGeom prst="rect">
            <a:avLst/>
          </a:prstGeom>
        </p:spPr>
      </p:pic>
      <p:sp>
        <p:nvSpPr>
          <p:cNvPr id="60" name="TextBox 59"/>
          <p:cNvSpPr txBox="1"/>
          <p:nvPr/>
        </p:nvSpPr>
        <p:spPr>
          <a:xfrm>
            <a:off x="2854471" y="5807906"/>
            <a:ext cx="2134877" cy="318100"/>
          </a:xfrm>
          <a:prstGeom prst="rect">
            <a:avLst/>
          </a:prstGeom>
          <a:noFill/>
        </p:spPr>
        <p:txBody>
          <a:bodyPr wrap="square" rtlCol="0">
            <a:spAutoFit/>
          </a:bodyPr>
          <a:lstStyle/>
          <a:p>
            <a:pPr>
              <a:spcBef>
                <a:spcPts val="1333"/>
              </a:spcBef>
            </a:pPr>
            <a:r>
              <a:rPr lang="en-US" sz="1467" b="1" dirty="0"/>
              <a:t>3.9</a:t>
            </a:r>
            <a:r>
              <a:rPr lang="en-US" sz="1467" dirty="0"/>
              <a:t>: Phages</a:t>
            </a:r>
          </a:p>
        </p:txBody>
      </p:sp>
      <p:pic>
        <p:nvPicPr>
          <p:cNvPr id="16" name="Picture 15"/>
          <p:cNvPicPr>
            <a:picLocks noChangeAspect="1"/>
          </p:cNvPicPr>
          <p:nvPr/>
        </p:nvPicPr>
        <p:blipFill>
          <a:blip r:embed="rId25">
            <a:extLst>
              <a:ext uri="{BEBA8EAE-BF5A-486C-A8C5-ECC9F3942E4B}">
                <a14:imgProps xmlns:a14="http://schemas.microsoft.com/office/drawing/2010/main">
                  <a14:imgLayer r:embed="rId26">
                    <a14:imgEffect>
                      <a14:backgroundRemoval t="1000" b="100000" l="3750" r="97000">
                        <a14:foregroundMark x1="41250" y1="95333" x2="16250" y2="43667"/>
                        <a14:foregroundMark x1="16250" y1="58333" x2="19750" y2="68333"/>
                        <a14:foregroundMark x1="15000" y1="55667" x2="20000" y2="29000"/>
                        <a14:foregroundMark x1="18250" y1="31000" x2="17750" y2="39667"/>
                        <a14:foregroundMark x1="36750" y1="7667" x2="44250" y2="5000"/>
                        <a14:foregroundMark x1="51250" y1="97667" x2="26250" y2="82667"/>
                        <a14:foregroundMark x1="21500" y1="76000" x2="33250" y2="90333"/>
                        <a14:backgroundMark x1="44000" y1="98000" x2="48000" y2="99000"/>
                      </a14:backgroundRemoval>
                    </a14:imgEffect>
                  </a14:imgLayer>
                </a14:imgProps>
              </a:ext>
            </a:extLst>
          </a:blip>
          <a:stretch>
            <a:fillRect/>
          </a:stretch>
        </p:blipFill>
        <p:spPr>
          <a:xfrm>
            <a:off x="-287495" y="1723962"/>
            <a:ext cx="2217896" cy="1663423"/>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27">
            <a:extLst>
              <a:ext uri="{BEBA8EAE-BF5A-486C-A8C5-ECC9F3942E4B}">
                <a14:imgProps xmlns:a14="http://schemas.microsoft.com/office/drawing/2010/main">
                  <a14:imgLayer r:embed="rId28">
                    <a14:imgEffect>
                      <a14:backgroundRemoval t="8046" b="92999" l="10000" r="90000">
                        <a14:backgroundMark x1="57214" y1="14838" x2="74214" y2="22257"/>
                        <a14:backgroundMark x1="70071" y1="31452" x2="72643" y2="37200"/>
                      </a14:backgroundRemoval>
                    </a14:imgEffect>
                  </a14:imgLayer>
                </a14:imgProps>
              </a:ext>
            </a:extLst>
          </a:blip>
          <a:srcRect l="14533" t="12612" r="22213" b="7761"/>
          <a:stretch/>
        </p:blipFill>
        <p:spPr>
          <a:xfrm>
            <a:off x="-138539" y="1667460"/>
            <a:ext cx="2035072" cy="1751195"/>
          </a:xfrm>
          <a:prstGeom prst="rect">
            <a:avLst/>
          </a:prstGeom>
          <a:effectLst/>
        </p:spPr>
      </p:pic>
      <p:pic>
        <p:nvPicPr>
          <p:cNvPr id="7" name="Picture 6">
            <a:extLst>
              <a:ext uri="{FF2B5EF4-FFF2-40B4-BE49-F238E27FC236}">
                <a16:creationId xmlns:a16="http://schemas.microsoft.com/office/drawing/2014/main" id="{6FC7B2DF-2B92-6A46-B549-52C0ACF1062C}"/>
              </a:ext>
            </a:extLst>
          </p:cNvPr>
          <p:cNvPicPr>
            <a:picLocks noChangeAspect="1"/>
          </p:cNvPicPr>
          <p:nvPr/>
        </p:nvPicPr>
        <p:blipFill rotWithShape="1">
          <a:blip r:embed="rId29"/>
          <a:srcRect l="21147" t="11404" r="21766" b="18052"/>
          <a:stretch/>
        </p:blipFill>
        <p:spPr>
          <a:xfrm>
            <a:off x="10579377" y="1981703"/>
            <a:ext cx="1209940" cy="1467325"/>
          </a:xfrm>
          <a:prstGeom prst="rect">
            <a:avLst/>
          </a:prstGeom>
        </p:spPr>
      </p:pic>
    </p:spTree>
    <p:extLst>
      <p:ext uri="{BB962C8B-B14F-4D97-AF65-F5344CB8AC3E}">
        <p14:creationId xmlns:p14="http://schemas.microsoft.com/office/powerpoint/2010/main" val="1443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500"/>
                                        <p:tgtEl>
                                          <p:spTgt spid="94"/>
                                        </p:tgtEl>
                                      </p:cBhvr>
                                    </p:animEffect>
                                  </p:childTnLst>
                                </p:cTn>
                              </p:par>
                            </p:childTnLst>
                          </p:cTn>
                        </p:par>
                        <p:par>
                          <p:cTn id="47" fill="hold">
                            <p:stCondLst>
                              <p:cond delay="500"/>
                            </p:stCondLst>
                            <p:childTnLst>
                              <p:par>
                                <p:cTn id="48" presetID="26" presetClass="entr" presetSubtype="0"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80">
                                          <p:stCondLst>
                                            <p:cond delay="0"/>
                                          </p:stCondLst>
                                        </p:cTn>
                                        <p:tgtEl>
                                          <p:spTgt spid="33"/>
                                        </p:tgtEl>
                                      </p:cBhvr>
                                    </p:animEffect>
                                    <p:anim calcmode="lin" valueType="num">
                                      <p:cBhvr>
                                        <p:cTn id="5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56" dur="26">
                                          <p:stCondLst>
                                            <p:cond delay="650"/>
                                          </p:stCondLst>
                                        </p:cTn>
                                        <p:tgtEl>
                                          <p:spTgt spid="33"/>
                                        </p:tgtEl>
                                      </p:cBhvr>
                                      <p:to x="100000" y="60000"/>
                                    </p:animScale>
                                    <p:animScale>
                                      <p:cBhvr>
                                        <p:cTn id="57" dur="166" decel="50000">
                                          <p:stCondLst>
                                            <p:cond delay="676"/>
                                          </p:stCondLst>
                                        </p:cTn>
                                        <p:tgtEl>
                                          <p:spTgt spid="33"/>
                                        </p:tgtEl>
                                      </p:cBhvr>
                                      <p:to x="100000" y="100000"/>
                                    </p:animScale>
                                    <p:animScale>
                                      <p:cBhvr>
                                        <p:cTn id="58" dur="26">
                                          <p:stCondLst>
                                            <p:cond delay="1312"/>
                                          </p:stCondLst>
                                        </p:cTn>
                                        <p:tgtEl>
                                          <p:spTgt spid="33"/>
                                        </p:tgtEl>
                                      </p:cBhvr>
                                      <p:to x="100000" y="80000"/>
                                    </p:animScale>
                                    <p:animScale>
                                      <p:cBhvr>
                                        <p:cTn id="59" dur="166" decel="50000">
                                          <p:stCondLst>
                                            <p:cond delay="1338"/>
                                          </p:stCondLst>
                                        </p:cTn>
                                        <p:tgtEl>
                                          <p:spTgt spid="33"/>
                                        </p:tgtEl>
                                      </p:cBhvr>
                                      <p:to x="100000" y="100000"/>
                                    </p:animScale>
                                    <p:animScale>
                                      <p:cBhvr>
                                        <p:cTn id="60" dur="26">
                                          <p:stCondLst>
                                            <p:cond delay="1642"/>
                                          </p:stCondLst>
                                        </p:cTn>
                                        <p:tgtEl>
                                          <p:spTgt spid="33"/>
                                        </p:tgtEl>
                                      </p:cBhvr>
                                      <p:to x="100000" y="90000"/>
                                    </p:animScale>
                                    <p:animScale>
                                      <p:cBhvr>
                                        <p:cTn id="61" dur="166" decel="50000">
                                          <p:stCondLst>
                                            <p:cond delay="1668"/>
                                          </p:stCondLst>
                                        </p:cTn>
                                        <p:tgtEl>
                                          <p:spTgt spid="33"/>
                                        </p:tgtEl>
                                      </p:cBhvr>
                                      <p:to x="100000" y="100000"/>
                                    </p:animScale>
                                    <p:animScale>
                                      <p:cBhvr>
                                        <p:cTn id="62" dur="26">
                                          <p:stCondLst>
                                            <p:cond delay="1808"/>
                                          </p:stCondLst>
                                        </p:cTn>
                                        <p:tgtEl>
                                          <p:spTgt spid="33"/>
                                        </p:tgtEl>
                                      </p:cBhvr>
                                      <p:to x="100000" y="95000"/>
                                    </p:animScale>
                                    <p:animScale>
                                      <p:cBhvr>
                                        <p:cTn id="63" dur="166" decel="50000">
                                          <p:stCondLst>
                                            <p:cond delay="1834"/>
                                          </p:stCondLst>
                                        </p:cTn>
                                        <p:tgtEl>
                                          <p:spTgt spid="33"/>
                                        </p:tgtEl>
                                      </p:cBhvr>
                                      <p:to x="100000" y="100000"/>
                                    </p:animScale>
                                  </p:childTnLst>
                                </p:cTn>
                              </p:par>
                            </p:childTnLst>
                          </p:cTn>
                        </p:par>
                        <p:par>
                          <p:cTn id="64" fill="hold">
                            <p:stCondLst>
                              <p:cond delay="2500"/>
                            </p:stCondLst>
                            <p:childTnLst>
                              <p:par>
                                <p:cTn id="65" presetID="25" presetClass="entr" presetSubtype="0" fill="hold"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p:cTn id="67" dur="500" decel="50000" fill="hold">
                                          <p:stCondLst>
                                            <p:cond delay="0"/>
                                          </p:stCondLst>
                                        </p:cTn>
                                        <p:tgtEl>
                                          <p:spTgt spid="74"/>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4"/>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4"/>
                                        </p:tgtEl>
                                        <p:attrNameLst>
                                          <p:attrName>ppt_w</p:attrName>
                                        </p:attrNameLst>
                                      </p:cBhvr>
                                      <p:tavLst>
                                        <p:tav tm="0">
                                          <p:val>
                                            <p:strVal val="#ppt_w*.05"/>
                                          </p:val>
                                        </p:tav>
                                        <p:tav tm="100000">
                                          <p:val>
                                            <p:strVal val="#ppt_w"/>
                                          </p:val>
                                        </p:tav>
                                      </p:tavLst>
                                    </p:anim>
                                    <p:anim calcmode="lin" valueType="num">
                                      <p:cBhvr>
                                        <p:cTn id="70" dur="1000" fill="hold"/>
                                        <p:tgtEl>
                                          <p:spTgt spid="74"/>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4"/>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4"/>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4"/>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4"/>
                                        </p:tgtEl>
                                      </p:cBhvr>
                                    </p:animEffect>
                                  </p:childTnLst>
                                </p:cTn>
                              </p:par>
                            </p:childTnLst>
                          </p:cTn>
                        </p:par>
                        <p:par>
                          <p:cTn id="75" fill="hold">
                            <p:stCondLst>
                              <p:cond delay="3500"/>
                            </p:stCondLst>
                            <p:childTnLst>
                              <p:par>
                                <p:cTn id="76" presetID="26" presetClass="entr" presetSubtype="0" fill="hold" nodeType="after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wipe(down)">
                                      <p:cBhvr>
                                        <p:cTn id="78" dur="580">
                                          <p:stCondLst>
                                            <p:cond delay="0"/>
                                          </p:stCondLst>
                                        </p:cTn>
                                        <p:tgtEl>
                                          <p:spTgt spid="73"/>
                                        </p:tgtEl>
                                      </p:cBhvr>
                                    </p:animEffect>
                                    <p:anim calcmode="lin" valueType="num">
                                      <p:cBhvr>
                                        <p:cTn id="79"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84" dur="26">
                                          <p:stCondLst>
                                            <p:cond delay="650"/>
                                          </p:stCondLst>
                                        </p:cTn>
                                        <p:tgtEl>
                                          <p:spTgt spid="73"/>
                                        </p:tgtEl>
                                      </p:cBhvr>
                                      <p:to x="100000" y="60000"/>
                                    </p:animScale>
                                    <p:animScale>
                                      <p:cBhvr>
                                        <p:cTn id="85" dur="166" decel="50000">
                                          <p:stCondLst>
                                            <p:cond delay="676"/>
                                          </p:stCondLst>
                                        </p:cTn>
                                        <p:tgtEl>
                                          <p:spTgt spid="73"/>
                                        </p:tgtEl>
                                      </p:cBhvr>
                                      <p:to x="100000" y="100000"/>
                                    </p:animScale>
                                    <p:animScale>
                                      <p:cBhvr>
                                        <p:cTn id="86" dur="26">
                                          <p:stCondLst>
                                            <p:cond delay="1312"/>
                                          </p:stCondLst>
                                        </p:cTn>
                                        <p:tgtEl>
                                          <p:spTgt spid="73"/>
                                        </p:tgtEl>
                                      </p:cBhvr>
                                      <p:to x="100000" y="80000"/>
                                    </p:animScale>
                                    <p:animScale>
                                      <p:cBhvr>
                                        <p:cTn id="87" dur="166" decel="50000">
                                          <p:stCondLst>
                                            <p:cond delay="1338"/>
                                          </p:stCondLst>
                                        </p:cTn>
                                        <p:tgtEl>
                                          <p:spTgt spid="73"/>
                                        </p:tgtEl>
                                      </p:cBhvr>
                                      <p:to x="100000" y="100000"/>
                                    </p:animScale>
                                    <p:animScale>
                                      <p:cBhvr>
                                        <p:cTn id="88" dur="26">
                                          <p:stCondLst>
                                            <p:cond delay="1642"/>
                                          </p:stCondLst>
                                        </p:cTn>
                                        <p:tgtEl>
                                          <p:spTgt spid="73"/>
                                        </p:tgtEl>
                                      </p:cBhvr>
                                      <p:to x="100000" y="90000"/>
                                    </p:animScale>
                                    <p:animScale>
                                      <p:cBhvr>
                                        <p:cTn id="89" dur="166" decel="50000">
                                          <p:stCondLst>
                                            <p:cond delay="1668"/>
                                          </p:stCondLst>
                                        </p:cTn>
                                        <p:tgtEl>
                                          <p:spTgt spid="73"/>
                                        </p:tgtEl>
                                      </p:cBhvr>
                                      <p:to x="100000" y="100000"/>
                                    </p:animScale>
                                    <p:animScale>
                                      <p:cBhvr>
                                        <p:cTn id="90" dur="26">
                                          <p:stCondLst>
                                            <p:cond delay="1808"/>
                                          </p:stCondLst>
                                        </p:cTn>
                                        <p:tgtEl>
                                          <p:spTgt spid="73"/>
                                        </p:tgtEl>
                                      </p:cBhvr>
                                      <p:to x="100000" y="95000"/>
                                    </p:animScale>
                                    <p:animScale>
                                      <p:cBhvr>
                                        <p:cTn id="91" dur="166" decel="50000">
                                          <p:stCondLst>
                                            <p:cond delay="1834"/>
                                          </p:stCondLst>
                                        </p:cTn>
                                        <p:tgtEl>
                                          <p:spTgt spid="73"/>
                                        </p:tgtEl>
                                      </p:cBhvr>
                                      <p:to x="100000" y="100000"/>
                                    </p:animScale>
                                  </p:childTnLst>
                                </p:cTn>
                              </p:par>
                              <p:par>
                                <p:cTn id="92" presetID="10" presetClass="entr" presetSubtype="0" fill="hold" grpId="0" nodeType="withEffect">
                                  <p:stCondLst>
                                    <p:cond delay="0"/>
                                  </p:stCondLst>
                                  <p:childTnLst>
                                    <p:set>
                                      <p:cBhvr>
                                        <p:cTn id="93" dur="1" fill="hold">
                                          <p:stCondLst>
                                            <p:cond delay="0"/>
                                          </p:stCondLst>
                                        </p:cTn>
                                        <p:tgtEl>
                                          <p:spTgt spid="93"/>
                                        </p:tgtEl>
                                        <p:attrNameLst>
                                          <p:attrName>style.visibility</p:attrName>
                                        </p:attrNameLst>
                                      </p:cBhvr>
                                      <p:to>
                                        <p:strVal val="visible"/>
                                      </p:to>
                                    </p:set>
                                    <p:animEffect transition="in" filter="fade">
                                      <p:cBhvr>
                                        <p:cTn id="94" dur="500"/>
                                        <p:tgtEl>
                                          <p:spTgt spid="9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childTnLst>
                          </p:cTn>
                        </p:par>
                        <p:par>
                          <p:cTn id="100" fill="hold">
                            <p:stCondLst>
                              <p:cond delay="500"/>
                            </p:stCondLst>
                            <p:childTnLst>
                              <p:par>
                                <p:cTn id="101" presetID="31" presetClass="entr" presetSubtype="0" fill="hold" nodeType="afterEffect">
                                  <p:stCondLst>
                                    <p:cond delay="0"/>
                                  </p:stCondLst>
                                  <p:childTnLst>
                                    <p:set>
                                      <p:cBhvr>
                                        <p:cTn id="102" dur="1" fill="hold">
                                          <p:stCondLst>
                                            <p:cond delay="0"/>
                                          </p:stCondLst>
                                        </p:cTn>
                                        <p:tgtEl>
                                          <p:spTgt spid="97"/>
                                        </p:tgtEl>
                                        <p:attrNameLst>
                                          <p:attrName>style.visibility</p:attrName>
                                        </p:attrNameLst>
                                      </p:cBhvr>
                                      <p:to>
                                        <p:strVal val="visible"/>
                                      </p:to>
                                    </p:set>
                                    <p:anim calcmode="lin" valueType="num">
                                      <p:cBhvr>
                                        <p:cTn id="103" dur="1000" fill="hold"/>
                                        <p:tgtEl>
                                          <p:spTgt spid="97"/>
                                        </p:tgtEl>
                                        <p:attrNameLst>
                                          <p:attrName>ppt_w</p:attrName>
                                        </p:attrNameLst>
                                      </p:cBhvr>
                                      <p:tavLst>
                                        <p:tav tm="0">
                                          <p:val>
                                            <p:fltVal val="0"/>
                                          </p:val>
                                        </p:tav>
                                        <p:tav tm="100000">
                                          <p:val>
                                            <p:strVal val="#ppt_w"/>
                                          </p:val>
                                        </p:tav>
                                      </p:tavLst>
                                    </p:anim>
                                    <p:anim calcmode="lin" valueType="num">
                                      <p:cBhvr>
                                        <p:cTn id="104" dur="1000" fill="hold"/>
                                        <p:tgtEl>
                                          <p:spTgt spid="97"/>
                                        </p:tgtEl>
                                        <p:attrNameLst>
                                          <p:attrName>ppt_h</p:attrName>
                                        </p:attrNameLst>
                                      </p:cBhvr>
                                      <p:tavLst>
                                        <p:tav tm="0">
                                          <p:val>
                                            <p:fltVal val="0"/>
                                          </p:val>
                                        </p:tav>
                                        <p:tav tm="100000">
                                          <p:val>
                                            <p:strVal val="#ppt_h"/>
                                          </p:val>
                                        </p:tav>
                                      </p:tavLst>
                                    </p:anim>
                                    <p:anim calcmode="lin" valueType="num">
                                      <p:cBhvr>
                                        <p:cTn id="105" dur="1000" fill="hold"/>
                                        <p:tgtEl>
                                          <p:spTgt spid="97"/>
                                        </p:tgtEl>
                                        <p:attrNameLst>
                                          <p:attrName>style.rotation</p:attrName>
                                        </p:attrNameLst>
                                      </p:cBhvr>
                                      <p:tavLst>
                                        <p:tav tm="0">
                                          <p:val>
                                            <p:fltVal val="90"/>
                                          </p:val>
                                        </p:tav>
                                        <p:tav tm="100000">
                                          <p:val>
                                            <p:fltVal val="0"/>
                                          </p:val>
                                        </p:tav>
                                      </p:tavLst>
                                    </p:anim>
                                    <p:animEffect transition="in" filter="fade">
                                      <p:cBhvr>
                                        <p:cTn id="106" dur="1000"/>
                                        <p:tgtEl>
                                          <p:spTgt spid="9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fade">
                                      <p:cBhvr>
                                        <p:cTn id="109" dur="500"/>
                                        <p:tgtEl>
                                          <p:spTgt spid="13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fade">
                                      <p:cBhvr>
                                        <p:cTn id="114" dur="500"/>
                                        <p:tgtEl>
                                          <p:spTgt spid="60"/>
                                        </p:tgtEl>
                                      </p:cBhvr>
                                    </p:animEffect>
                                  </p:childTnLst>
                                </p:cTn>
                              </p:par>
                            </p:childTnLst>
                          </p:cTn>
                        </p:par>
                        <p:par>
                          <p:cTn id="115" fill="hold">
                            <p:stCondLst>
                              <p:cond delay="500"/>
                            </p:stCondLst>
                            <p:childTnLst>
                              <p:par>
                                <p:cTn id="116" presetID="12" presetClass="entr" presetSubtype="1" fill="hold" nodeType="after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additive="base">
                                        <p:cTn id="118" dur="2000"/>
                                        <p:tgtEl>
                                          <p:spTgt spid="4"/>
                                        </p:tgtEl>
                                        <p:attrNameLst>
                                          <p:attrName>ppt_y</p:attrName>
                                        </p:attrNameLst>
                                      </p:cBhvr>
                                      <p:tavLst>
                                        <p:tav tm="0">
                                          <p:val>
                                            <p:strVal val="#ppt_y-#ppt_h*1.125000"/>
                                          </p:val>
                                        </p:tav>
                                        <p:tav tm="100000">
                                          <p:val>
                                            <p:strVal val="#ppt_y"/>
                                          </p:val>
                                        </p:tav>
                                      </p:tavLst>
                                    </p:anim>
                                    <p:animEffect transition="in" filter="wipe(down)">
                                      <p:cBhvr>
                                        <p:cTn id="119" dur="2000"/>
                                        <p:tgtEl>
                                          <p:spTgt spid="4"/>
                                        </p:tgtEl>
                                      </p:cBhvr>
                                    </p:animEffect>
                                  </p:childTnLst>
                                </p:cTn>
                              </p:par>
                              <p:par>
                                <p:cTn id="120" presetID="12" presetClass="entr" presetSubtype="1" fill="hold" nodeType="withEffect">
                                  <p:stCondLst>
                                    <p:cond delay="0"/>
                                  </p:stCondLst>
                                  <p:childTnLst>
                                    <p:set>
                                      <p:cBhvr>
                                        <p:cTn id="121" dur="1" fill="hold">
                                          <p:stCondLst>
                                            <p:cond delay="0"/>
                                          </p:stCondLst>
                                        </p:cTn>
                                        <p:tgtEl>
                                          <p:spTgt spid="57"/>
                                        </p:tgtEl>
                                        <p:attrNameLst>
                                          <p:attrName>style.visibility</p:attrName>
                                        </p:attrNameLst>
                                      </p:cBhvr>
                                      <p:to>
                                        <p:strVal val="visible"/>
                                      </p:to>
                                    </p:set>
                                    <p:anim calcmode="lin" valueType="num">
                                      <p:cBhvr additive="base">
                                        <p:cTn id="122" dur="2000"/>
                                        <p:tgtEl>
                                          <p:spTgt spid="57"/>
                                        </p:tgtEl>
                                        <p:attrNameLst>
                                          <p:attrName>ppt_y</p:attrName>
                                        </p:attrNameLst>
                                      </p:cBhvr>
                                      <p:tavLst>
                                        <p:tav tm="0">
                                          <p:val>
                                            <p:strVal val="#ppt_y-#ppt_h*1.125000"/>
                                          </p:val>
                                        </p:tav>
                                        <p:tav tm="100000">
                                          <p:val>
                                            <p:strVal val="#ppt_y"/>
                                          </p:val>
                                        </p:tav>
                                      </p:tavLst>
                                    </p:anim>
                                    <p:animEffect transition="in" filter="wipe(down)">
                                      <p:cBhvr>
                                        <p:cTn id="123" dur="2000"/>
                                        <p:tgtEl>
                                          <p:spTgt spid="57"/>
                                        </p:tgtEl>
                                      </p:cBhvr>
                                    </p:animEffect>
                                  </p:childTnLst>
                                </p:cTn>
                              </p:par>
                              <p:par>
                                <p:cTn id="124" presetID="12" presetClass="entr" presetSubtype="1" fill="hold" nodeType="withEffect">
                                  <p:stCondLst>
                                    <p:cond delay="0"/>
                                  </p:stCondLst>
                                  <p:childTnLst>
                                    <p:set>
                                      <p:cBhvr>
                                        <p:cTn id="125" dur="1" fill="hold">
                                          <p:stCondLst>
                                            <p:cond delay="0"/>
                                          </p:stCondLst>
                                        </p:cTn>
                                        <p:tgtEl>
                                          <p:spTgt spid="59"/>
                                        </p:tgtEl>
                                        <p:attrNameLst>
                                          <p:attrName>style.visibility</p:attrName>
                                        </p:attrNameLst>
                                      </p:cBhvr>
                                      <p:to>
                                        <p:strVal val="visible"/>
                                      </p:to>
                                    </p:set>
                                    <p:anim calcmode="lin" valueType="num">
                                      <p:cBhvr additive="base">
                                        <p:cTn id="126" dur="2000"/>
                                        <p:tgtEl>
                                          <p:spTgt spid="59"/>
                                        </p:tgtEl>
                                        <p:attrNameLst>
                                          <p:attrName>ppt_y</p:attrName>
                                        </p:attrNameLst>
                                      </p:cBhvr>
                                      <p:tavLst>
                                        <p:tav tm="0">
                                          <p:val>
                                            <p:strVal val="#ppt_y-#ppt_h*1.125000"/>
                                          </p:val>
                                        </p:tav>
                                        <p:tav tm="100000">
                                          <p:val>
                                            <p:strVal val="#ppt_y"/>
                                          </p:val>
                                        </p:tav>
                                      </p:tavLst>
                                    </p:anim>
                                    <p:animEffect transition="in" filter="wipe(down)">
                                      <p:cBhvr>
                                        <p:cTn id="127" dur="2000"/>
                                        <p:tgtEl>
                                          <p:spTgt spid="59"/>
                                        </p:tgtEl>
                                      </p:cBhvr>
                                    </p:animEffect>
                                  </p:childTnLst>
                                </p:cTn>
                              </p:par>
                              <p:par>
                                <p:cTn id="128" presetID="12" presetClass="entr" presetSubtype="1" fill="hold" nodeType="withEffect">
                                  <p:stCondLst>
                                    <p:cond delay="0"/>
                                  </p:stCondLst>
                                  <p:childTnLst>
                                    <p:set>
                                      <p:cBhvr>
                                        <p:cTn id="129" dur="1" fill="hold">
                                          <p:stCondLst>
                                            <p:cond delay="0"/>
                                          </p:stCondLst>
                                        </p:cTn>
                                        <p:tgtEl>
                                          <p:spTgt spid="58"/>
                                        </p:tgtEl>
                                        <p:attrNameLst>
                                          <p:attrName>style.visibility</p:attrName>
                                        </p:attrNameLst>
                                      </p:cBhvr>
                                      <p:to>
                                        <p:strVal val="visible"/>
                                      </p:to>
                                    </p:set>
                                    <p:anim calcmode="lin" valueType="num">
                                      <p:cBhvr additive="base">
                                        <p:cTn id="130" dur="2000"/>
                                        <p:tgtEl>
                                          <p:spTgt spid="58"/>
                                        </p:tgtEl>
                                        <p:attrNameLst>
                                          <p:attrName>ppt_y</p:attrName>
                                        </p:attrNameLst>
                                      </p:cBhvr>
                                      <p:tavLst>
                                        <p:tav tm="0">
                                          <p:val>
                                            <p:strVal val="#ppt_y-#ppt_h*1.125000"/>
                                          </p:val>
                                        </p:tav>
                                        <p:tav tm="100000">
                                          <p:val>
                                            <p:strVal val="#ppt_y"/>
                                          </p:val>
                                        </p:tav>
                                      </p:tavLst>
                                    </p:anim>
                                    <p:animEffect transition="in" filter="wipe(down)">
                                      <p:cBhvr>
                                        <p:cTn id="131" dur="2000"/>
                                        <p:tgtEl>
                                          <p:spTgt spid="58"/>
                                        </p:tgtEl>
                                      </p:cBhvr>
                                    </p:animEffect>
                                  </p:childTnLst>
                                </p:cTn>
                              </p:par>
                              <p:par>
                                <p:cTn id="132" presetID="12" presetClass="entr" presetSubtype="1" fill="hold" nodeType="withEffect">
                                  <p:stCondLst>
                                    <p:cond delay="0"/>
                                  </p:stCondLst>
                                  <p:childTnLst>
                                    <p:set>
                                      <p:cBhvr>
                                        <p:cTn id="133" dur="1" fill="hold">
                                          <p:stCondLst>
                                            <p:cond delay="0"/>
                                          </p:stCondLst>
                                        </p:cTn>
                                        <p:tgtEl>
                                          <p:spTgt spid="56"/>
                                        </p:tgtEl>
                                        <p:attrNameLst>
                                          <p:attrName>style.visibility</p:attrName>
                                        </p:attrNameLst>
                                      </p:cBhvr>
                                      <p:to>
                                        <p:strVal val="visible"/>
                                      </p:to>
                                    </p:set>
                                    <p:anim calcmode="lin" valueType="num">
                                      <p:cBhvr additive="base">
                                        <p:cTn id="134" dur="2000"/>
                                        <p:tgtEl>
                                          <p:spTgt spid="56"/>
                                        </p:tgtEl>
                                        <p:attrNameLst>
                                          <p:attrName>ppt_y</p:attrName>
                                        </p:attrNameLst>
                                      </p:cBhvr>
                                      <p:tavLst>
                                        <p:tav tm="0">
                                          <p:val>
                                            <p:strVal val="#ppt_y-#ppt_h*1.125000"/>
                                          </p:val>
                                        </p:tav>
                                        <p:tav tm="100000">
                                          <p:val>
                                            <p:strVal val="#ppt_y"/>
                                          </p:val>
                                        </p:tav>
                                      </p:tavLst>
                                    </p:anim>
                                    <p:animEffect transition="in" filter="wipe(down)">
                                      <p:cBhvr>
                                        <p:cTn id="135" dur="2000"/>
                                        <p:tgtEl>
                                          <p:spTgt spid="56"/>
                                        </p:tgtEl>
                                      </p:cBhvr>
                                    </p:animEffect>
                                  </p:childTnLst>
                                </p:cTn>
                              </p:par>
                            </p:childTnLst>
                          </p:cTn>
                        </p:par>
                      </p:childTnLst>
                    </p:cTn>
                  </p:par>
                  <p:par>
                    <p:cTn id="136" fill="hold">
                      <p:stCondLst>
                        <p:cond delay="indefinite"/>
                      </p:stCondLst>
                      <p:childTnLst>
                        <p:par>
                          <p:cTn id="137" fill="hold">
                            <p:stCondLst>
                              <p:cond delay="0"/>
                            </p:stCondLst>
                            <p:childTnLst>
                              <p:par>
                                <p:cTn id="138" presetID="47" presetClass="entr" presetSubtype="0" fill="hold" nodeType="clickEffect">
                                  <p:stCondLst>
                                    <p:cond delay="0"/>
                                  </p:stCondLst>
                                  <p:childTnLst>
                                    <p:set>
                                      <p:cBhvr>
                                        <p:cTn id="139" dur="1" fill="hold">
                                          <p:stCondLst>
                                            <p:cond delay="0"/>
                                          </p:stCondLst>
                                        </p:cTn>
                                        <p:tgtEl>
                                          <p:spTgt spid="160"/>
                                        </p:tgtEl>
                                        <p:attrNameLst>
                                          <p:attrName>style.visibility</p:attrName>
                                        </p:attrNameLst>
                                      </p:cBhvr>
                                      <p:to>
                                        <p:strVal val="visible"/>
                                      </p:to>
                                    </p:set>
                                    <p:animEffect transition="in" filter="fade">
                                      <p:cBhvr>
                                        <p:cTn id="140" dur="1000"/>
                                        <p:tgtEl>
                                          <p:spTgt spid="160"/>
                                        </p:tgtEl>
                                      </p:cBhvr>
                                    </p:animEffect>
                                    <p:anim calcmode="lin" valueType="num">
                                      <p:cBhvr>
                                        <p:cTn id="141" dur="1000" fill="hold"/>
                                        <p:tgtEl>
                                          <p:spTgt spid="160"/>
                                        </p:tgtEl>
                                        <p:attrNameLst>
                                          <p:attrName>ppt_x</p:attrName>
                                        </p:attrNameLst>
                                      </p:cBhvr>
                                      <p:tavLst>
                                        <p:tav tm="0">
                                          <p:val>
                                            <p:strVal val="#ppt_x"/>
                                          </p:val>
                                        </p:tav>
                                        <p:tav tm="100000">
                                          <p:val>
                                            <p:strVal val="#ppt_x"/>
                                          </p:val>
                                        </p:tav>
                                      </p:tavLst>
                                    </p:anim>
                                    <p:anim calcmode="lin" valueType="num">
                                      <p:cBhvr>
                                        <p:cTn id="142" dur="1000" fill="hold"/>
                                        <p:tgtEl>
                                          <p:spTgt spid="160"/>
                                        </p:tgtEl>
                                        <p:attrNameLst>
                                          <p:attrName>ppt_y</p:attrName>
                                        </p:attrNameLst>
                                      </p:cBhvr>
                                      <p:tavLst>
                                        <p:tav tm="0">
                                          <p:val>
                                            <p:strVal val="#ppt_y-.1"/>
                                          </p:val>
                                        </p:tav>
                                        <p:tav tm="100000">
                                          <p:val>
                                            <p:strVal val="#ppt_y"/>
                                          </p:val>
                                        </p:tav>
                                      </p:tavLst>
                                    </p:anim>
                                  </p:childTnLst>
                                </p:cTn>
                              </p:par>
                            </p:childTnLst>
                          </p:cTn>
                        </p:par>
                        <p:par>
                          <p:cTn id="143" fill="hold">
                            <p:stCondLst>
                              <p:cond delay="1000"/>
                            </p:stCondLst>
                            <p:childTnLst>
                              <p:par>
                                <p:cTn id="144" presetID="10" presetClass="entr" presetSubtype="0" fill="hold" grpId="0" nodeType="afterEffect">
                                  <p:stCondLst>
                                    <p:cond delay="0"/>
                                  </p:stCondLst>
                                  <p:childTnLst>
                                    <p:set>
                                      <p:cBhvr>
                                        <p:cTn id="145" dur="1" fill="hold">
                                          <p:stCondLst>
                                            <p:cond delay="0"/>
                                          </p:stCondLst>
                                        </p:cTn>
                                        <p:tgtEl>
                                          <p:spTgt spid="103"/>
                                        </p:tgtEl>
                                        <p:attrNameLst>
                                          <p:attrName>style.visibility</p:attrName>
                                        </p:attrNameLst>
                                      </p:cBhvr>
                                      <p:to>
                                        <p:strVal val="visible"/>
                                      </p:to>
                                    </p:set>
                                    <p:animEffect transition="in" filter="fade">
                                      <p:cBhvr>
                                        <p:cTn id="146" dur="500"/>
                                        <p:tgtEl>
                                          <p:spTgt spid="103"/>
                                        </p:tgtEl>
                                      </p:cBhvr>
                                    </p:animEffect>
                                  </p:childTnLst>
                                </p:cTn>
                              </p:par>
                              <p:par>
                                <p:cTn id="147" presetID="10" presetClass="entr" presetSubtype="0" fill="hold" nodeType="withEffect">
                                  <p:stCondLst>
                                    <p:cond delay="0"/>
                                  </p:stCondLst>
                                  <p:childTnLst>
                                    <p:set>
                                      <p:cBhvr>
                                        <p:cTn id="148" dur="1" fill="hold">
                                          <p:stCondLst>
                                            <p:cond delay="0"/>
                                          </p:stCondLst>
                                        </p:cTn>
                                        <p:tgtEl>
                                          <p:spTgt spid="99"/>
                                        </p:tgtEl>
                                        <p:attrNameLst>
                                          <p:attrName>style.visibility</p:attrName>
                                        </p:attrNameLst>
                                      </p:cBhvr>
                                      <p:to>
                                        <p:strVal val="visible"/>
                                      </p:to>
                                    </p:set>
                                    <p:animEffect transition="in" filter="fade">
                                      <p:cBhvr>
                                        <p:cTn id="149" dur="500"/>
                                        <p:tgtEl>
                                          <p:spTgt spid="9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161"/>
                                        </p:tgtEl>
                                        <p:attrNameLst>
                                          <p:attrName>style.visibility</p:attrName>
                                        </p:attrNameLst>
                                      </p:cBhvr>
                                      <p:to>
                                        <p:strVal val="visible"/>
                                      </p:to>
                                    </p:set>
                                    <p:animEffect transition="in" filter="fade">
                                      <p:cBhvr>
                                        <p:cTn id="154" dur="500"/>
                                        <p:tgtEl>
                                          <p:spTgt spid="161"/>
                                        </p:tgtEl>
                                      </p:cBhvr>
                                    </p:animEffect>
                                  </p:childTnLst>
                                </p:cTn>
                              </p:par>
                            </p:childTnLst>
                          </p:cTn>
                        </p:par>
                        <p:par>
                          <p:cTn id="155" fill="hold">
                            <p:stCondLst>
                              <p:cond delay="500"/>
                            </p:stCondLst>
                            <p:childTnLst>
                              <p:par>
                                <p:cTn id="156" presetID="10" presetClass="entr" presetSubtype="0" fill="hold" nodeType="afterEffect">
                                  <p:stCondLst>
                                    <p:cond delay="0"/>
                                  </p:stCondLst>
                                  <p:childTnLst>
                                    <p:set>
                                      <p:cBhvr>
                                        <p:cTn id="157" dur="1" fill="hold">
                                          <p:stCondLst>
                                            <p:cond delay="0"/>
                                          </p:stCondLst>
                                        </p:cTn>
                                        <p:tgtEl>
                                          <p:spTgt spid="68"/>
                                        </p:tgtEl>
                                        <p:attrNameLst>
                                          <p:attrName>style.visibility</p:attrName>
                                        </p:attrNameLst>
                                      </p:cBhvr>
                                      <p:to>
                                        <p:strVal val="visible"/>
                                      </p:to>
                                    </p:set>
                                    <p:animEffect transition="in" filter="fade">
                                      <p:cBhvr>
                                        <p:cTn id="158" dur="500"/>
                                        <p:tgtEl>
                                          <p:spTgt spid="68"/>
                                        </p:tgtEl>
                                      </p:cBhvr>
                                    </p:animEffect>
                                  </p:childTnLst>
                                </p:cTn>
                              </p:par>
                            </p:childTnLst>
                          </p:cTn>
                        </p:par>
                        <p:par>
                          <p:cTn id="159" fill="hold">
                            <p:stCondLst>
                              <p:cond delay="1000"/>
                            </p:stCondLst>
                            <p:childTnLst>
                              <p:par>
                                <p:cTn id="160" presetID="10" presetClass="entr" presetSubtype="0" fill="hold" grpId="0" nodeType="afterEffect">
                                  <p:stCondLst>
                                    <p:cond delay="0"/>
                                  </p:stCondLst>
                                  <p:childTnLst>
                                    <p:set>
                                      <p:cBhvr>
                                        <p:cTn id="161" dur="1" fill="hold">
                                          <p:stCondLst>
                                            <p:cond delay="0"/>
                                          </p:stCondLst>
                                        </p:cTn>
                                        <p:tgtEl>
                                          <p:spTgt spid="108"/>
                                        </p:tgtEl>
                                        <p:attrNameLst>
                                          <p:attrName>style.visibility</p:attrName>
                                        </p:attrNameLst>
                                      </p:cBhvr>
                                      <p:to>
                                        <p:strVal val="visible"/>
                                      </p:to>
                                    </p:set>
                                    <p:animEffect transition="in" filter="fade">
                                      <p:cBhvr>
                                        <p:cTn id="162" dur="500"/>
                                        <p:tgtEl>
                                          <p:spTgt spid="108"/>
                                        </p:tgtEl>
                                      </p:cBhvr>
                                    </p:animEffect>
                                  </p:childTnLst>
                                </p:cTn>
                              </p:par>
                              <p:par>
                                <p:cTn id="163" presetID="10" presetClass="entr" presetSubtype="0" fill="hold" nodeType="withEffect">
                                  <p:stCondLst>
                                    <p:cond delay="0"/>
                                  </p:stCondLst>
                                  <p:childTnLst>
                                    <p:set>
                                      <p:cBhvr>
                                        <p:cTn id="164" dur="1" fill="hold">
                                          <p:stCondLst>
                                            <p:cond delay="0"/>
                                          </p:stCondLst>
                                        </p:cTn>
                                        <p:tgtEl>
                                          <p:spTgt spid="106"/>
                                        </p:tgtEl>
                                        <p:attrNameLst>
                                          <p:attrName>style.visibility</p:attrName>
                                        </p:attrNameLst>
                                      </p:cBhvr>
                                      <p:to>
                                        <p:strVal val="visible"/>
                                      </p:to>
                                    </p:set>
                                    <p:animEffect transition="in" filter="fade">
                                      <p:cBhvr>
                                        <p:cTn id="165" dur="500"/>
                                        <p:tgtEl>
                                          <p:spTgt spid="106"/>
                                        </p:tgtEl>
                                      </p:cBhvr>
                                    </p:animEffect>
                                  </p:childTnLst>
                                </p:cTn>
                              </p:par>
                            </p:childTnLst>
                          </p:cTn>
                        </p:par>
                      </p:childTnLst>
                    </p:cTn>
                  </p:par>
                  <p:par>
                    <p:cTn id="166" fill="hold">
                      <p:stCondLst>
                        <p:cond delay="indefinite"/>
                      </p:stCondLst>
                      <p:childTnLst>
                        <p:par>
                          <p:cTn id="167" fill="hold">
                            <p:stCondLst>
                              <p:cond delay="0"/>
                            </p:stCondLst>
                            <p:childTnLst>
                              <p:par>
                                <p:cTn id="168" presetID="23" presetClass="entr" presetSubtype="16" fill="hold" nodeType="clickEffect">
                                  <p:stCondLst>
                                    <p:cond delay="0"/>
                                  </p:stCondLst>
                                  <p:childTnLst>
                                    <p:set>
                                      <p:cBhvr>
                                        <p:cTn id="169" dur="1" fill="hold">
                                          <p:stCondLst>
                                            <p:cond delay="0"/>
                                          </p:stCondLst>
                                        </p:cTn>
                                        <p:tgtEl>
                                          <p:spTgt spid="162"/>
                                        </p:tgtEl>
                                        <p:attrNameLst>
                                          <p:attrName>style.visibility</p:attrName>
                                        </p:attrNameLst>
                                      </p:cBhvr>
                                      <p:to>
                                        <p:strVal val="visible"/>
                                      </p:to>
                                    </p:set>
                                    <p:anim calcmode="lin" valueType="num">
                                      <p:cBhvr>
                                        <p:cTn id="170" dur="500" fill="hold"/>
                                        <p:tgtEl>
                                          <p:spTgt spid="162"/>
                                        </p:tgtEl>
                                        <p:attrNameLst>
                                          <p:attrName>ppt_w</p:attrName>
                                        </p:attrNameLst>
                                      </p:cBhvr>
                                      <p:tavLst>
                                        <p:tav tm="0">
                                          <p:val>
                                            <p:fltVal val="0"/>
                                          </p:val>
                                        </p:tav>
                                        <p:tav tm="100000">
                                          <p:val>
                                            <p:strVal val="#ppt_w"/>
                                          </p:val>
                                        </p:tav>
                                      </p:tavLst>
                                    </p:anim>
                                    <p:anim calcmode="lin" valueType="num">
                                      <p:cBhvr>
                                        <p:cTn id="171" dur="500" fill="hold"/>
                                        <p:tgtEl>
                                          <p:spTgt spid="162"/>
                                        </p:tgtEl>
                                        <p:attrNameLst>
                                          <p:attrName>ppt_h</p:attrName>
                                        </p:attrNameLst>
                                      </p:cBhvr>
                                      <p:tavLst>
                                        <p:tav tm="0">
                                          <p:val>
                                            <p:fltVal val="0"/>
                                          </p:val>
                                        </p:tav>
                                        <p:tav tm="100000">
                                          <p:val>
                                            <p:strVal val="#ppt_h"/>
                                          </p:val>
                                        </p:tav>
                                      </p:tavLst>
                                    </p:anim>
                                  </p:childTnLst>
                                </p:cTn>
                              </p:par>
                            </p:childTnLst>
                          </p:cTn>
                        </p:par>
                        <p:par>
                          <p:cTn id="172" fill="hold">
                            <p:stCondLst>
                              <p:cond delay="500"/>
                            </p:stCondLst>
                            <p:childTnLst>
                              <p:par>
                                <p:cTn id="173" presetID="10" presetClass="entr" presetSubtype="0" fill="hold" nodeType="afterEffect">
                                  <p:stCondLst>
                                    <p:cond delay="0"/>
                                  </p:stCondLst>
                                  <p:childTnLst>
                                    <p:set>
                                      <p:cBhvr>
                                        <p:cTn id="174" dur="1" fill="hold">
                                          <p:stCondLst>
                                            <p:cond delay="0"/>
                                          </p:stCondLst>
                                        </p:cTn>
                                        <p:tgtEl>
                                          <p:spTgt spid="110"/>
                                        </p:tgtEl>
                                        <p:attrNameLst>
                                          <p:attrName>style.visibility</p:attrName>
                                        </p:attrNameLst>
                                      </p:cBhvr>
                                      <p:to>
                                        <p:strVal val="visible"/>
                                      </p:to>
                                    </p:set>
                                    <p:animEffect transition="in" filter="fade">
                                      <p:cBhvr>
                                        <p:cTn id="175" dur="500"/>
                                        <p:tgtEl>
                                          <p:spTgt spid="110"/>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14"/>
                                        </p:tgtEl>
                                        <p:attrNameLst>
                                          <p:attrName>style.visibility</p:attrName>
                                        </p:attrNameLst>
                                      </p:cBhvr>
                                      <p:to>
                                        <p:strVal val="visible"/>
                                      </p:to>
                                    </p:set>
                                    <p:animEffect transition="in" filter="fade">
                                      <p:cBhvr>
                                        <p:cTn id="178" dur="500"/>
                                        <p:tgtEl>
                                          <p:spTgt spid="114"/>
                                        </p:tgtEl>
                                      </p:cBhvr>
                                    </p:animEffect>
                                  </p:childTnLst>
                                </p:cTn>
                              </p:par>
                            </p:childTnLst>
                          </p:cTn>
                        </p:par>
                      </p:childTnLst>
                    </p:cTn>
                  </p:par>
                  <p:par>
                    <p:cTn id="179" fill="hold">
                      <p:stCondLst>
                        <p:cond delay="indefinite"/>
                      </p:stCondLst>
                      <p:childTnLst>
                        <p:par>
                          <p:cTn id="180" fill="hold">
                            <p:stCondLst>
                              <p:cond delay="0"/>
                            </p:stCondLst>
                            <p:childTnLst>
                              <p:par>
                                <p:cTn id="181" presetID="52" presetClass="entr" presetSubtype="0" fill="hold" nodeType="clickEffect">
                                  <p:stCondLst>
                                    <p:cond delay="0"/>
                                  </p:stCondLst>
                                  <p:childTnLst>
                                    <p:set>
                                      <p:cBhvr>
                                        <p:cTn id="182" dur="1" fill="hold">
                                          <p:stCondLst>
                                            <p:cond delay="0"/>
                                          </p:stCondLst>
                                        </p:cTn>
                                        <p:tgtEl>
                                          <p:spTgt spid="104"/>
                                        </p:tgtEl>
                                        <p:attrNameLst>
                                          <p:attrName>style.visibility</p:attrName>
                                        </p:attrNameLst>
                                      </p:cBhvr>
                                      <p:to>
                                        <p:strVal val="visible"/>
                                      </p:to>
                                    </p:set>
                                    <p:animScale>
                                      <p:cBhvr>
                                        <p:cTn id="183" dur="1000" decel="50000" fill="hold">
                                          <p:stCondLst>
                                            <p:cond delay="0"/>
                                          </p:stCondLst>
                                        </p:cTn>
                                        <p:tgtEl>
                                          <p:spTgt spid="10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4" dur="1000" decel="50000" fill="hold">
                                          <p:stCondLst>
                                            <p:cond delay="0"/>
                                          </p:stCondLst>
                                        </p:cTn>
                                        <p:tgtEl>
                                          <p:spTgt spid="104"/>
                                        </p:tgtEl>
                                        <p:attrNameLst>
                                          <p:attrName>ppt_x</p:attrName>
                                          <p:attrName>ppt_y</p:attrName>
                                        </p:attrNameLst>
                                      </p:cBhvr>
                                    </p:animMotion>
                                    <p:animEffect transition="in" filter="fade">
                                      <p:cBhvr>
                                        <p:cTn id="185" dur="1000"/>
                                        <p:tgtEl>
                                          <p:spTgt spid="104"/>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138"/>
                                        </p:tgtEl>
                                        <p:attrNameLst>
                                          <p:attrName>style.visibility</p:attrName>
                                        </p:attrNameLst>
                                      </p:cBhvr>
                                      <p:to>
                                        <p:strVal val="visible"/>
                                      </p:to>
                                    </p:set>
                                    <p:animEffect transition="in" filter="fade">
                                      <p:cBhvr>
                                        <p:cTn id="189" dur="500"/>
                                        <p:tgtEl>
                                          <p:spTgt spid="138"/>
                                        </p:tgtEl>
                                      </p:cBhvr>
                                    </p:animEffect>
                                  </p:childTnLst>
                                </p:cTn>
                              </p:par>
                              <p:par>
                                <p:cTn id="190" presetID="10" presetClass="entr" presetSubtype="0" fill="hold" nodeType="withEffect">
                                  <p:stCondLst>
                                    <p:cond delay="0"/>
                                  </p:stCondLst>
                                  <p:childTnLst>
                                    <p:set>
                                      <p:cBhvr>
                                        <p:cTn id="191" dur="1" fill="hold">
                                          <p:stCondLst>
                                            <p:cond delay="0"/>
                                          </p:stCondLst>
                                        </p:cTn>
                                        <p:tgtEl>
                                          <p:spTgt spid="137"/>
                                        </p:tgtEl>
                                        <p:attrNameLst>
                                          <p:attrName>style.visibility</p:attrName>
                                        </p:attrNameLst>
                                      </p:cBhvr>
                                      <p:to>
                                        <p:strVal val="visible"/>
                                      </p:to>
                                    </p:set>
                                    <p:animEffect transition="in" filter="fade">
                                      <p:cBhvr>
                                        <p:cTn id="192" dur="500"/>
                                        <p:tgtEl>
                                          <p:spTgt spid="137"/>
                                        </p:tgtEl>
                                      </p:cBhvr>
                                    </p:animEffect>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nodeType="clickEffect">
                                  <p:stCondLst>
                                    <p:cond delay="0"/>
                                  </p:stCondLst>
                                  <p:childTnLst>
                                    <p:set>
                                      <p:cBhvr>
                                        <p:cTn id="196" dur="1" fill="hold">
                                          <p:stCondLst>
                                            <p:cond delay="0"/>
                                          </p:stCondLst>
                                        </p:cTn>
                                        <p:tgtEl>
                                          <p:spTgt spid="109"/>
                                        </p:tgtEl>
                                        <p:attrNameLst>
                                          <p:attrName>style.visibility</p:attrName>
                                        </p:attrNameLst>
                                      </p:cBhvr>
                                      <p:to>
                                        <p:strVal val="visible"/>
                                      </p:to>
                                    </p:set>
                                    <p:animEffect transition="in" filter="fade">
                                      <p:cBhvr>
                                        <p:cTn id="197" dur="1000"/>
                                        <p:tgtEl>
                                          <p:spTgt spid="109"/>
                                        </p:tgtEl>
                                      </p:cBhvr>
                                    </p:animEffect>
                                    <p:anim calcmode="lin" valueType="num">
                                      <p:cBhvr>
                                        <p:cTn id="198" dur="1000" fill="hold"/>
                                        <p:tgtEl>
                                          <p:spTgt spid="109"/>
                                        </p:tgtEl>
                                        <p:attrNameLst>
                                          <p:attrName>ppt_x</p:attrName>
                                        </p:attrNameLst>
                                      </p:cBhvr>
                                      <p:tavLst>
                                        <p:tav tm="0">
                                          <p:val>
                                            <p:strVal val="#ppt_x"/>
                                          </p:val>
                                        </p:tav>
                                        <p:tav tm="100000">
                                          <p:val>
                                            <p:strVal val="#ppt_x"/>
                                          </p:val>
                                        </p:tav>
                                      </p:tavLst>
                                    </p:anim>
                                    <p:anim calcmode="lin" valueType="num">
                                      <p:cBhvr>
                                        <p:cTn id="199" dur="1000" fill="hold"/>
                                        <p:tgtEl>
                                          <p:spTgt spid="109"/>
                                        </p:tgtEl>
                                        <p:attrNameLst>
                                          <p:attrName>ppt_y</p:attrName>
                                        </p:attrNameLst>
                                      </p:cBhvr>
                                      <p:tavLst>
                                        <p:tav tm="0">
                                          <p:val>
                                            <p:strVal val="#ppt_y+.1"/>
                                          </p:val>
                                        </p:tav>
                                        <p:tav tm="100000">
                                          <p:val>
                                            <p:strVal val="#ppt_y"/>
                                          </p:val>
                                        </p:tav>
                                      </p:tavLst>
                                    </p:anim>
                                  </p:childTnLst>
                                </p:cTn>
                              </p:par>
                            </p:childTnLst>
                          </p:cTn>
                        </p:par>
                        <p:par>
                          <p:cTn id="200" fill="hold">
                            <p:stCondLst>
                              <p:cond delay="1000"/>
                            </p:stCondLst>
                            <p:childTnLst>
                              <p:par>
                                <p:cTn id="201" presetID="10" presetClass="entr" presetSubtype="0" fill="hold" grpId="0" nodeType="afterEffect">
                                  <p:stCondLst>
                                    <p:cond delay="0"/>
                                  </p:stCondLst>
                                  <p:childTnLst>
                                    <p:set>
                                      <p:cBhvr>
                                        <p:cTn id="202" dur="1" fill="hold">
                                          <p:stCondLst>
                                            <p:cond delay="0"/>
                                          </p:stCondLst>
                                        </p:cTn>
                                        <p:tgtEl>
                                          <p:spTgt spid="143"/>
                                        </p:tgtEl>
                                        <p:attrNameLst>
                                          <p:attrName>style.visibility</p:attrName>
                                        </p:attrNameLst>
                                      </p:cBhvr>
                                      <p:to>
                                        <p:strVal val="visible"/>
                                      </p:to>
                                    </p:set>
                                    <p:animEffect transition="in" filter="fade">
                                      <p:cBhvr>
                                        <p:cTn id="203" dur="500"/>
                                        <p:tgtEl>
                                          <p:spTgt spid="143"/>
                                        </p:tgtEl>
                                      </p:cBhvr>
                                    </p:animEffect>
                                  </p:childTnLst>
                                </p:cTn>
                              </p:par>
                              <p:par>
                                <p:cTn id="204" presetID="10" presetClass="entr" presetSubtype="0" fill="hold" nodeType="withEffect">
                                  <p:stCondLst>
                                    <p:cond delay="0"/>
                                  </p:stCondLst>
                                  <p:childTnLst>
                                    <p:set>
                                      <p:cBhvr>
                                        <p:cTn id="205" dur="1" fill="hold">
                                          <p:stCondLst>
                                            <p:cond delay="0"/>
                                          </p:stCondLst>
                                        </p:cTn>
                                        <p:tgtEl>
                                          <p:spTgt spid="142"/>
                                        </p:tgtEl>
                                        <p:attrNameLst>
                                          <p:attrName>style.visibility</p:attrName>
                                        </p:attrNameLst>
                                      </p:cBhvr>
                                      <p:to>
                                        <p:strVal val="visible"/>
                                      </p:to>
                                    </p:set>
                                    <p:animEffect transition="in" filter="fade">
                                      <p:cBhvr>
                                        <p:cTn id="206" dur="500"/>
                                        <p:tgtEl>
                                          <p:spTgt spid="142"/>
                                        </p:tgtEl>
                                      </p:cBhvr>
                                    </p:animEffect>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nodeType="clickEffect">
                                  <p:stCondLst>
                                    <p:cond delay="0"/>
                                  </p:stCondLst>
                                  <p:childTnLst>
                                    <p:set>
                                      <p:cBhvr>
                                        <p:cTn id="210" dur="1" fill="hold">
                                          <p:stCondLst>
                                            <p:cond delay="0"/>
                                          </p:stCondLst>
                                        </p:cTn>
                                        <p:tgtEl>
                                          <p:spTgt spid="159"/>
                                        </p:tgtEl>
                                        <p:attrNameLst>
                                          <p:attrName>style.visibility</p:attrName>
                                        </p:attrNameLst>
                                      </p:cBhvr>
                                      <p:to>
                                        <p:strVal val="visible"/>
                                      </p:to>
                                    </p:set>
                                    <p:animEffect transition="in" filter="fade">
                                      <p:cBhvr>
                                        <p:cTn id="211" dur="1000"/>
                                        <p:tgtEl>
                                          <p:spTgt spid="159"/>
                                        </p:tgtEl>
                                      </p:cBhvr>
                                    </p:animEffect>
                                    <p:anim calcmode="lin" valueType="num">
                                      <p:cBhvr>
                                        <p:cTn id="212" dur="1000" fill="hold"/>
                                        <p:tgtEl>
                                          <p:spTgt spid="159"/>
                                        </p:tgtEl>
                                        <p:attrNameLst>
                                          <p:attrName>ppt_x</p:attrName>
                                        </p:attrNameLst>
                                      </p:cBhvr>
                                      <p:tavLst>
                                        <p:tav tm="0">
                                          <p:val>
                                            <p:strVal val="#ppt_x"/>
                                          </p:val>
                                        </p:tav>
                                        <p:tav tm="100000">
                                          <p:val>
                                            <p:strVal val="#ppt_x"/>
                                          </p:val>
                                        </p:tav>
                                      </p:tavLst>
                                    </p:anim>
                                    <p:anim calcmode="lin" valueType="num">
                                      <p:cBhvr>
                                        <p:cTn id="213" dur="1000" fill="hold"/>
                                        <p:tgtEl>
                                          <p:spTgt spid="159"/>
                                        </p:tgtEl>
                                        <p:attrNameLst>
                                          <p:attrName>ppt_y</p:attrName>
                                        </p:attrNameLst>
                                      </p:cBhvr>
                                      <p:tavLst>
                                        <p:tav tm="0">
                                          <p:val>
                                            <p:strVal val="#ppt_y+.1"/>
                                          </p:val>
                                        </p:tav>
                                        <p:tav tm="100000">
                                          <p:val>
                                            <p:strVal val="#ppt_y"/>
                                          </p:val>
                                        </p:tav>
                                      </p:tavLst>
                                    </p:anim>
                                  </p:childTnLst>
                                </p:cTn>
                              </p:par>
                              <p:par>
                                <p:cTn id="214" presetID="10" presetClass="entr" presetSubtype="0" fill="hold" grpId="0" nodeType="withEffect">
                                  <p:stCondLst>
                                    <p:cond delay="0"/>
                                  </p:stCondLst>
                                  <p:childTnLst>
                                    <p:set>
                                      <p:cBhvr>
                                        <p:cTn id="215" dur="1" fill="hold">
                                          <p:stCondLst>
                                            <p:cond delay="0"/>
                                          </p:stCondLst>
                                        </p:cTn>
                                        <p:tgtEl>
                                          <p:spTgt spid="145"/>
                                        </p:tgtEl>
                                        <p:attrNameLst>
                                          <p:attrName>style.visibility</p:attrName>
                                        </p:attrNameLst>
                                      </p:cBhvr>
                                      <p:to>
                                        <p:strVal val="visible"/>
                                      </p:to>
                                    </p:set>
                                    <p:animEffect transition="in" filter="fade">
                                      <p:cBhvr>
                                        <p:cTn id="216" dur="500"/>
                                        <p:tgtEl>
                                          <p:spTgt spid="145"/>
                                        </p:tgtEl>
                                      </p:cBhvr>
                                    </p:animEffect>
                                  </p:childTnLst>
                                </p:cTn>
                              </p:par>
                              <p:par>
                                <p:cTn id="217" presetID="10" presetClass="entr" presetSubtype="0" fill="hold" nodeType="withEffect">
                                  <p:stCondLst>
                                    <p:cond delay="0"/>
                                  </p:stCondLst>
                                  <p:childTnLst>
                                    <p:set>
                                      <p:cBhvr>
                                        <p:cTn id="218" dur="1" fill="hold">
                                          <p:stCondLst>
                                            <p:cond delay="0"/>
                                          </p:stCondLst>
                                        </p:cTn>
                                        <p:tgtEl>
                                          <p:spTgt spid="144"/>
                                        </p:tgtEl>
                                        <p:attrNameLst>
                                          <p:attrName>style.visibility</p:attrName>
                                        </p:attrNameLst>
                                      </p:cBhvr>
                                      <p:to>
                                        <p:strVal val="visible"/>
                                      </p:to>
                                    </p:set>
                                    <p:animEffect transition="in" filter="fade">
                                      <p:cBhvr>
                                        <p:cTn id="219" dur="500"/>
                                        <p:tgtEl>
                                          <p:spTgt spid="144"/>
                                        </p:tgtEl>
                                      </p:cBhvr>
                                    </p:animEffect>
                                  </p:childTnLst>
                                </p:cTn>
                              </p:par>
                              <p:par>
                                <p:cTn id="220" presetID="10" presetClass="entr" presetSubtype="0" fill="hold" nodeType="withEffect">
                                  <p:stCondLst>
                                    <p:cond delay="0"/>
                                  </p:stCondLst>
                                  <p:childTnLst>
                                    <p:set>
                                      <p:cBhvr>
                                        <p:cTn id="221" dur="1" fill="hold">
                                          <p:stCondLst>
                                            <p:cond delay="0"/>
                                          </p:stCondLst>
                                        </p:cTn>
                                        <p:tgtEl>
                                          <p:spTgt spid="163"/>
                                        </p:tgtEl>
                                        <p:attrNameLst>
                                          <p:attrName>style.visibility</p:attrName>
                                        </p:attrNameLst>
                                      </p:cBhvr>
                                      <p:to>
                                        <p:strVal val="visible"/>
                                      </p:to>
                                    </p:set>
                                    <p:animEffect transition="in" filter="fade">
                                      <p:cBhvr>
                                        <p:cTn id="222" dur="500"/>
                                        <p:tgtEl>
                                          <p:spTgt spid="163"/>
                                        </p:tgtEl>
                                      </p:cBhvr>
                                    </p:animEffect>
                                  </p:childTnLst>
                                </p:cTn>
                              </p:par>
                            </p:childTnLst>
                          </p:cTn>
                        </p:par>
                        <p:par>
                          <p:cTn id="223" fill="hold">
                            <p:stCondLst>
                              <p:cond delay="1000"/>
                            </p:stCondLst>
                            <p:childTnLst>
                              <p:par>
                                <p:cTn id="224" presetID="10" presetClass="entr" presetSubtype="0" fill="hold" nodeType="afterEffect">
                                  <p:stCondLst>
                                    <p:cond delay="0"/>
                                  </p:stCondLst>
                                  <p:childTnLst>
                                    <p:set>
                                      <p:cBhvr>
                                        <p:cTn id="225" dur="1" fill="hold">
                                          <p:stCondLst>
                                            <p:cond delay="0"/>
                                          </p:stCondLst>
                                        </p:cTn>
                                        <p:tgtEl>
                                          <p:spTgt spid="7"/>
                                        </p:tgtEl>
                                        <p:attrNameLst>
                                          <p:attrName>style.visibility</p:attrName>
                                        </p:attrNameLst>
                                      </p:cBhvr>
                                      <p:to>
                                        <p:strVal val="visible"/>
                                      </p:to>
                                    </p:set>
                                    <p:animEffect transition="in" filter="fade">
                                      <p:cBhvr>
                                        <p:cTn id="2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2" grpId="0"/>
      <p:bldP spid="93" grpId="0" animBg="1"/>
      <p:bldP spid="94" grpId="0"/>
      <p:bldP spid="103" grpId="0"/>
      <p:bldP spid="108" grpId="0"/>
      <p:bldP spid="114" grpId="0"/>
      <p:bldP spid="136" grpId="0"/>
      <p:bldP spid="138" grpId="0"/>
      <p:bldP spid="143" grpId="0"/>
      <p:bldP spid="145"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F25B9-A049-EF41-920A-85C8CAB166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27051" y="450167"/>
            <a:ext cx="10897644" cy="5979861"/>
          </a:xfrm>
          <a:prstGeom prst="rect">
            <a:avLst/>
          </a:prstGeom>
        </p:spPr>
      </p:pic>
      <p:sp>
        <p:nvSpPr>
          <p:cNvPr id="4" name="TextBox 3">
            <a:extLst>
              <a:ext uri="{FF2B5EF4-FFF2-40B4-BE49-F238E27FC236}">
                <a16:creationId xmlns:a16="http://schemas.microsoft.com/office/drawing/2014/main" id="{CF57D7E9-1FF5-664A-A506-675CA2DF17D8}"/>
              </a:ext>
            </a:extLst>
          </p:cNvPr>
          <p:cNvSpPr txBox="1"/>
          <p:nvPr/>
        </p:nvSpPr>
        <p:spPr>
          <a:xfrm>
            <a:off x="311124" y="989865"/>
            <a:ext cx="5600636" cy="461665"/>
          </a:xfrm>
          <a:prstGeom prst="rect">
            <a:avLst/>
          </a:prstGeom>
          <a:solidFill>
            <a:schemeClr val="bg1"/>
          </a:solidFill>
        </p:spPr>
        <p:txBody>
          <a:bodyPr wrap="none" rtlCol="0">
            <a:spAutoFit/>
          </a:bodyPr>
          <a:lstStyle/>
          <a:p>
            <a:pPr fontAlgn="base"/>
            <a:r>
              <a:rPr lang="en-US" sz="2400" dirty="0"/>
              <a:t>The Diminishing Effectiveness of Antibiotics</a:t>
            </a:r>
          </a:p>
        </p:txBody>
      </p:sp>
      <p:sp>
        <p:nvSpPr>
          <p:cNvPr id="5" name="TextBox 4">
            <a:extLst>
              <a:ext uri="{FF2B5EF4-FFF2-40B4-BE49-F238E27FC236}">
                <a16:creationId xmlns:a16="http://schemas.microsoft.com/office/drawing/2014/main" id="{23035819-4F67-9F43-A2CD-2104FE0DF6DD}"/>
              </a:ext>
            </a:extLst>
          </p:cNvPr>
          <p:cNvSpPr txBox="1"/>
          <p:nvPr/>
        </p:nvSpPr>
        <p:spPr>
          <a:xfrm>
            <a:off x="8192021" y="6430028"/>
            <a:ext cx="3136436" cy="297454"/>
          </a:xfrm>
          <a:prstGeom prst="rect">
            <a:avLst/>
          </a:prstGeom>
          <a:noFill/>
        </p:spPr>
        <p:txBody>
          <a:bodyPr wrap="none" rtlCol="0">
            <a:spAutoFit/>
          </a:bodyPr>
          <a:lstStyle/>
          <a:p>
            <a:r>
              <a:rPr lang="en-US" sz="1333" dirty="0">
                <a:solidFill>
                  <a:schemeClr val="tx1">
                    <a:lumMod val="50000"/>
                    <a:lumOff val="50000"/>
                  </a:schemeClr>
                </a:solidFill>
              </a:rPr>
              <a:t>Data: CDC 2013 Report on Drug Resistance</a:t>
            </a:r>
          </a:p>
        </p:txBody>
      </p:sp>
    </p:spTree>
    <p:extLst>
      <p:ext uri="{BB962C8B-B14F-4D97-AF65-F5344CB8AC3E}">
        <p14:creationId xmlns:p14="http://schemas.microsoft.com/office/powerpoint/2010/main" val="127777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stretch>
            <a:fillRect/>
          </a:stretch>
        </p:blipFill>
        <p:spPr>
          <a:xfrm>
            <a:off x="1625601" y="1"/>
            <a:ext cx="9625265" cy="6858001"/>
          </a:xfrm>
          <a:prstGeom prst="rect">
            <a:avLst/>
          </a:prstGeom>
        </p:spPr>
      </p:pic>
    </p:spTree>
    <p:extLst>
      <p:ext uri="{BB962C8B-B14F-4D97-AF65-F5344CB8AC3E}">
        <p14:creationId xmlns:p14="http://schemas.microsoft.com/office/powerpoint/2010/main" val="401935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12C8613-8B08-544C-942C-8711D92ED3C3}"/>
              </a:ext>
            </a:extLst>
          </p:cNvPr>
          <p:cNvSpPr>
            <a:spLocks noGrp="1"/>
          </p:cNvSpPr>
          <p:nvPr>
            <p:ph idx="1"/>
          </p:nvPr>
        </p:nvSpPr>
        <p:spPr>
          <a:xfrm>
            <a:off x="766677" y="821248"/>
            <a:ext cx="10832199" cy="2753075"/>
          </a:xfrm>
        </p:spPr>
        <p:txBody>
          <a:bodyPr>
            <a:normAutofit/>
          </a:bodyPr>
          <a:lstStyle/>
          <a:p>
            <a:pPr marL="0" indent="0">
              <a:lnSpc>
                <a:spcPct val="150000"/>
              </a:lnSpc>
              <a:buNone/>
            </a:pPr>
            <a:r>
              <a:rPr lang="en-US" sz="3200" i="1" dirty="0"/>
              <a:t>“We are heading for a post-antibiotic era, in which common infections and minor injuries can once again kill.”</a:t>
            </a:r>
            <a:endParaRPr lang="en-US" sz="3200" dirty="0"/>
          </a:p>
          <a:p>
            <a:pPr marL="0" indent="0">
              <a:lnSpc>
                <a:spcPct val="150000"/>
              </a:lnSpc>
              <a:buNone/>
            </a:pPr>
            <a:r>
              <a:rPr lang="en-US" sz="3200" dirty="0"/>
              <a:t>	</a:t>
            </a:r>
            <a:endParaRPr lang="en-US" sz="1867" dirty="0"/>
          </a:p>
        </p:txBody>
      </p:sp>
      <p:pic>
        <p:nvPicPr>
          <p:cNvPr id="5" name="Picture 4">
            <a:extLst>
              <a:ext uri="{FF2B5EF4-FFF2-40B4-BE49-F238E27FC236}">
                <a16:creationId xmlns:a16="http://schemas.microsoft.com/office/drawing/2014/main" id="{43BE7BF9-D2DF-2F41-AA90-69AAE2A1C1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05408" y="3070721"/>
            <a:ext cx="4670323" cy="1238263"/>
          </a:xfrm>
          <a:prstGeom prst="rect">
            <a:avLst/>
          </a:prstGeom>
        </p:spPr>
      </p:pic>
      <p:pic>
        <p:nvPicPr>
          <p:cNvPr id="2" name="Picture 1">
            <a:extLst>
              <a:ext uri="{FF2B5EF4-FFF2-40B4-BE49-F238E27FC236}">
                <a16:creationId xmlns:a16="http://schemas.microsoft.com/office/drawing/2014/main" id="{FDA50496-6A0B-8D47-98A9-820F1FC584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17" b="97101" l="0" r="94000"/>
                    </a14:imgEffect>
                  </a14:imgLayer>
                </a14:imgProps>
              </a:ext>
              <a:ext uri="{28A0092B-C50C-407E-A947-70E740481C1C}">
                <a14:useLocalDpi xmlns:a14="http://schemas.microsoft.com/office/drawing/2010/main"/>
              </a:ext>
            </a:extLst>
          </a:blip>
          <a:srcRect/>
          <a:stretch/>
        </p:blipFill>
        <p:spPr>
          <a:xfrm>
            <a:off x="0" y="1324851"/>
            <a:ext cx="10302256" cy="5532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47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08D812-FEB4-6A46-8B33-5A63AE0F0F16}"/>
              </a:ext>
            </a:extLst>
          </p:cNvPr>
          <p:cNvPicPr>
            <a:picLocks noChangeAspect="1"/>
          </p:cNvPicPr>
          <p:nvPr/>
        </p:nvPicPr>
        <p:blipFill rotWithShape="1">
          <a:blip r:embed="rId2"/>
          <a:srcRect t="9029" r="101" b="6644"/>
          <a:stretch/>
        </p:blipFill>
        <p:spPr>
          <a:xfrm>
            <a:off x="0" y="0"/>
            <a:ext cx="12192000" cy="6858000"/>
          </a:xfrm>
          <a:prstGeom prst="rect">
            <a:avLst/>
          </a:prstGeom>
        </p:spPr>
      </p:pic>
      <p:sp>
        <p:nvSpPr>
          <p:cNvPr id="8" name="TextBox 7">
            <a:extLst>
              <a:ext uri="{FF2B5EF4-FFF2-40B4-BE49-F238E27FC236}">
                <a16:creationId xmlns:a16="http://schemas.microsoft.com/office/drawing/2014/main" id="{5E80E107-67AF-7A4C-BD36-E9587E7A205C}"/>
              </a:ext>
            </a:extLst>
          </p:cNvPr>
          <p:cNvSpPr txBox="1"/>
          <p:nvPr/>
        </p:nvSpPr>
        <p:spPr>
          <a:xfrm>
            <a:off x="0" y="-7495"/>
            <a:ext cx="4984230" cy="1754326"/>
          </a:xfrm>
          <a:prstGeom prst="rect">
            <a:avLst/>
          </a:prstGeom>
          <a:solidFill>
            <a:schemeClr val="bg1">
              <a:alpha val="68000"/>
            </a:schemeClr>
          </a:solidFill>
        </p:spPr>
        <p:txBody>
          <a:bodyPr wrap="square" rtlCol="0">
            <a:spAutoFit/>
          </a:bodyPr>
          <a:lstStyle/>
          <a:p>
            <a:r>
              <a:rPr lang="en-US" sz="3600" b="1" dirty="0"/>
              <a:t>Problem: </a:t>
            </a:r>
          </a:p>
          <a:p>
            <a:r>
              <a:rPr lang="en-US" sz="3600" b="1" dirty="0"/>
              <a:t>Antibiotics are failing</a:t>
            </a:r>
          </a:p>
          <a:p>
            <a:endParaRPr lang="en-US" sz="3600" b="1" dirty="0"/>
          </a:p>
        </p:txBody>
      </p:sp>
    </p:spTree>
    <p:extLst>
      <p:ext uri="{BB962C8B-B14F-4D97-AF65-F5344CB8AC3E}">
        <p14:creationId xmlns:p14="http://schemas.microsoft.com/office/powerpoint/2010/main" val="2510010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10BC3E-226A-2E4F-9946-57342BBB50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133E8C0D-86AF-A74C-B13E-8310E71359D4}"/>
              </a:ext>
            </a:extLst>
          </p:cNvPr>
          <p:cNvSpPr txBox="1"/>
          <p:nvPr/>
        </p:nvSpPr>
        <p:spPr>
          <a:xfrm>
            <a:off x="703975" y="470597"/>
            <a:ext cx="6749861" cy="584775"/>
          </a:xfrm>
          <a:prstGeom prst="rect">
            <a:avLst/>
          </a:prstGeom>
          <a:noFill/>
        </p:spPr>
        <p:txBody>
          <a:bodyPr wrap="none" rtlCol="0">
            <a:spAutoFit/>
          </a:bodyPr>
          <a:lstStyle/>
          <a:p>
            <a:r>
              <a:rPr lang="en-US" sz="3200" b="1" dirty="0">
                <a:solidFill>
                  <a:schemeClr val="bg1"/>
                </a:solidFill>
              </a:rPr>
              <a:t>Historical Challenges of Phage Therapy</a:t>
            </a:r>
          </a:p>
        </p:txBody>
      </p:sp>
      <p:sp>
        <p:nvSpPr>
          <p:cNvPr id="5" name="Rectangle 4">
            <a:extLst>
              <a:ext uri="{FF2B5EF4-FFF2-40B4-BE49-F238E27FC236}">
                <a16:creationId xmlns:a16="http://schemas.microsoft.com/office/drawing/2014/main" id="{99B44548-3AEF-3841-904D-322AEFE343C9}"/>
              </a:ext>
            </a:extLst>
          </p:cNvPr>
          <p:cNvSpPr/>
          <p:nvPr/>
        </p:nvSpPr>
        <p:spPr>
          <a:xfrm>
            <a:off x="1" y="5021141"/>
            <a:ext cx="12192000" cy="1231107"/>
          </a:xfrm>
          <a:prstGeom prst="rect">
            <a:avLst/>
          </a:prstGeom>
          <a:solidFill>
            <a:schemeClr val="tx1">
              <a:alpha val="51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24B4F9E7-888F-D240-8663-3A766827A7CA}"/>
              </a:ext>
            </a:extLst>
          </p:cNvPr>
          <p:cNvSpPr txBox="1"/>
          <p:nvPr/>
        </p:nvSpPr>
        <p:spPr>
          <a:xfrm>
            <a:off x="2" y="5021141"/>
            <a:ext cx="8727967" cy="1200329"/>
          </a:xfrm>
          <a:prstGeom prst="rect">
            <a:avLst/>
          </a:prstGeom>
          <a:noFill/>
        </p:spPr>
        <p:txBody>
          <a:bodyPr wrap="square" rtlCol="0">
            <a:spAutoFit/>
          </a:bodyPr>
          <a:lstStyle/>
          <a:p>
            <a:pPr marL="380990" indent="-380990">
              <a:buFont typeface="Arial" panose="020B0604020202020204" pitchFamily="34" charset="0"/>
              <a:buChar char="•"/>
            </a:pPr>
            <a:r>
              <a:rPr lang="en-US" sz="2400" dirty="0">
                <a:solidFill>
                  <a:schemeClr val="bg1"/>
                </a:solidFill>
              </a:rPr>
              <a:t>Phage have narrow host range = hit or miss</a:t>
            </a:r>
          </a:p>
          <a:p>
            <a:pPr marL="380990" indent="-380990">
              <a:buFont typeface="Arial" panose="020B0604020202020204" pitchFamily="34" charset="0"/>
              <a:buChar char="•"/>
            </a:pPr>
            <a:r>
              <a:rPr lang="en-US" sz="2400" dirty="0">
                <a:solidFill>
                  <a:schemeClr val="bg1"/>
                </a:solidFill>
              </a:rPr>
              <a:t>Toxins produced in manufacturing limited safe dose</a:t>
            </a:r>
          </a:p>
          <a:p>
            <a:pPr marL="380990" indent="-380990">
              <a:buFont typeface="Arial" panose="020B0604020202020204" pitchFamily="34" charset="0"/>
              <a:buChar char="•"/>
            </a:pPr>
            <a:r>
              <a:rPr lang="en-US" sz="2400" dirty="0">
                <a:solidFill>
                  <a:schemeClr val="bg1"/>
                </a:solidFill>
              </a:rPr>
              <a:t>Phage can contain and transmit undesired genes</a:t>
            </a:r>
          </a:p>
        </p:txBody>
      </p:sp>
    </p:spTree>
    <p:extLst>
      <p:ext uri="{BB962C8B-B14F-4D97-AF65-F5344CB8AC3E}">
        <p14:creationId xmlns:p14="http://schemas.microsoft.com/office/powerpoint/2010/main" val="3801072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0A8CC-0C6E-D54F-AF05-480CDF954AF2}"/>
              </a:ext>
            </a:extLst>
          </p:cNvPr>
          <p:cNvPicPr>
            <a:picLocks noChangeAspect="1"/>
          </p:cNvPicPr>
          <p:nvPr/>
        </p:nvPicPr>
        <p:blipFill>
          <a:blip r:embed="rId2"/>
          <a:stretch>
            <a:fillRect/>
          </a:stretch>
        </p:blipFill>
        <p:spPr>
          <a:xfrm>
            <a:off x="-1" y="-1"/>
            <a:ext cx="12196655" cy="6858001"/>
          </a:xfrm>
          <a:prstGeom prst="rect">
            <a:avLst/>
          </a:prstGeom>
        </p:spPr>
      </p:pic>
      <p:sp>
        <p:nvSpPr>
          <p:cNvPr id="12" name="Rectangle 11">
            <a:extLst>
              <a:ext uri="{FF2B5EF4-FFF2-40B4-BE49-F238E27FC236}">
                <a16:creationId xmlns:a16="http://schemas.microsoft.com/office/drawing/2014/main" id="{DA759A8C-B0F1-1843-8FAB-2762926A7F71}"/>
              </a:ext>
            </a:extLst>
          </p:cNvPr>
          <p:cNvSpPr/>
          <p:nvPr/>
        </p:nvSpPr>
        <p:spPr>
          <a:xfrm>
            <a:off x="6254593" y="-782181"/>
            <a:ext cx="6760764" cy="8723152"/>
          </a:xfrm>
          <a:prstGeom prst="rect">
            <a:avLst/>
          </a:prstGeom>
          <a:solidFill>
            <a:schemeClr val="tx1">
              <a:alpha val="61000"/>
            </a:schemeClr>
          </a:solidFill>
          <a:ln>
            <a:noFill/>
          </a:ln>
          <a:effectLst>
            <a:softEdge rad="660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pic>
        <p:nvPicPr>
          <p:cNvPr id="3" name="Graphic 2">
            <a:extLst>
              <a:ext uri="{FF2B5EF4-FFF2-40B4-BE49-F238E27FC236}">
                <a16:creationId xmlns:a16="http://schemas.microsoft.com/office/drawing/2014/main" id="{4FA40DCE-DE87-3C47-86B9-7EC09863F6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528" y="6214533"/>
            <a:ext cx="2513203" cy="387452"/>
          </a:xfrm>
          <a:prstGeom prst="rect">
            <a:avLst/>
          </a:prstGeom>
        </p:spPr>
      </p:pic>
      <p:sp>
        <p:nvSpPr>
          <p:cNvPr id="6" name="TextBox 5">
            <a:extLst>
              <a:ext uri="{FF2B5EF4-FFF2-40B4-BE49-F238E27FC236}">
                <a16:creationId xmlns:a16="http://schemas.microsoft.com/office/drawing/2014/main" id="{305BE15A-B06B-F54E-86F5-3F2DA0FD9A03}"/>
              </a:ext>
            </a:extLst>
          </p:cNvPr>
          <p:cNvSpPr txBox="1"/>
          <p:nvPr/>
        </p:nvSpPr>
        <p:spPr>
          <a:xfrm>
            <a:off x="7363691" y="705333"/>
            <a:ext cx="4828309" cy="3970318"/>
          </a:xfrm>
          <a:prstGeom prst="rect">
            <a:avLst/>
          </a:prstGeom>
          <a:noFill/>
          <a:effectLst>
            <a:outerShdw blurRad="215900" dist="38100" dir="2700000" algn="tl" rotWithShape="0">
              <a:prstClr val="black">
                <a:alpha val="67000"/>
              </a:prstClr>
            </a:outerShdw>
          </a:effectLst>
        </p:spPr>
        <p:txBody>
          <a:bodyPr wrap="square" rtlCol="0">
            <a:spAutoFit/>
          </a:bodyPr>
          <a:lstStyle/>
          <a:p>
            <a:r>
              <a:rPr lang="en-US" sz="2800" b="1">
                <a:solidFill>
                  <a:schemeClr val="accent1">
                    <a:lumMod val="40000"/>
                    <a:lumOff val="60000"/>
                  </a:schemeClr>
                </a:solidFill>
                <a:latin typeface="Arial" panose="020B0604020202020204" pitchFamily="34" charset="0"/>
                <a:cs typeface="Arial" panose="020B0604020202020204" pitchFamily="34" charset="0"/>
              </a:rPr>
              <a:t>2010: </a:t>
            </a:r>
            <a:r>
              <a:rPr lang="en-US" sz="2800">
                <a:solidFill>
                  <a:schemeClr val="bg1"/>
                </a:solidFill>
                <a:latin typeface="Arial" panose="020B0604020202020204" pitchFamily="34" charset="0"/>
                <a:cs typeface="Arial" panose="020B0604020202020204" pitchFamily="34" charset="0"/>
              </a:rPr>
              <a:t>Environmental sampling &amp; development of PHAGEBANK</a:t>
            </a:r>
            <a:r>
              <a:rPr lang="en-US" sz="2800" baseline="30000">
                <a:solidFill>
                  <a:schemeClr val="bg1"/>
                </a:solidFill>
                <a:latin typeface="Arial" panose="020B0604020202020204" pitchFamily="34" charset="0"/>
                <a:cs typeface="Arial" panose="020B0604020202020204" pitchFamily="34" charset="0"/>
              </a:rPr>
              <a:t>™</a:t>
            </a:r>
            <a:r>
              <a:rPr lang="en-US" sz="2800">
                <a:solidFill>
                  <a:schemeClr val="bg1"/>
                </a:solidFill>
                <a:latin typeface="Arial" panose="020B0604020202020204" pitchFamily="34" charset="0"/>
                <a:cs typeface="Arial" panose="020B0604020202020204" pitchFamily="34" charset="0"/>
              </a:rPr>
              <a:t> </a:t>
            </a:r>
          </a:p>
          <a:p>
            <a:endParaRPr lang="en-US" sz="2800" b="1">
              <a:solidFill>
                <a:schemeClr val="bg1"/>
              </a:solidFill>
              <a:latin typeface="Arial" panose="020B0604020202020204" pitchFamily="34" charset="0"/>
              <a:cs typeface="Arial" panose="020B0604020202020204" pitchFamily="34" charset="0"/>
            </a:endParaRPr>
          </a:p>
          <a:p>
            <a:r>
              <a:rPr lang="en-US" sz="2800" b="1">
                <a:solidFill>
                  <a:schemeClr val="accent1">
                    <a:lumMod val="40000"/>
                    <a:lumOff val="60000"/>
                  </a:schemeClr>
                </a:solidFill>
                <a:latin typeface="Arial" panose="020B0604020202020204" pitchFamily="34" charset="0"/>
                <a:cs typeface="Arial" panose="020B0604020202020204" pitchFamily="34" charset="0"/>
              </a:rPr>
              <a:t>2012: </a:t>
            </a:r>
            <a:r>
              <a:rPr lang="en-US" sz="2800">
                <a:solidFill>
                  <a:schemeClr val="bg1"/>
                </a:solidFill>
                <a:latin typeface="Arial" panose="020B0604020202020204" pitchFamily="34" charset="0"/>
                <a:cs typeface="Arial" panose="020B0604020202020204" pitchFamily="34" charset="0"/>
              </a:rPr>
              <a:t>HRQT Companion </a:t>
            </a:r>
            <a:r>
              <a:rPr lang="en-US" sz="2800" err="1">
                <a:solidFill>
                  <a:schemeClr val="bg1"/>
                </a:solidFill>
                <a:latin typeface="Arial" panose="020B0604020202020204" pitchFamily="34" charset="0"/>
                <a:cs typeface="Arial" panose="020B0604020202020204" pitchFamily="34" charset="0"/>
              </a:rPr>
              <a:t>D</a:t>
            </a:r>
            <a:r>
              <a:rPr lang="en-US" sz="2800" baseline="-25000" err="1">
                <a:solidFill>
                  <a:schemeClr val="bg1"/>
                </a:solidFill>
                <a:latin typeface="Arial" panose="020B0604020202020204" pitchFamily="34" charset="0"/>
                <a:cs typeface="Arial" panose="020B0604020202020204" pitchFamily="34" charset="0"/>
              </a:rPr>
              <a:t>x</a:t>
            </a:r>
            <a:endParaRPr lang="en-US" sz="2800" b="1">
              <a:solidFill>
                <a:schemeClr val="accent1">
                  <a:lumMod val="40000"/>
                  <a:lumOff val="60000"/>
                </a:schemeClr>
              </a:solidFill>
              <a:latin typeface="Arial" panose="020B0604020202020204" pitchFamily="34" charset="0"/>
              <a:cs typeface="Arial" panose="020B0604020202020204" pitchFamily="34" charset="0"/>
            </a:endParaRPr>
          </a:p>
          <a:p>
            <a:endParaRPr lang="en-US" sz="2800" b="1">
              <a:solidFill>
                <a:schemeClr val="accent1">
                  <a:lumMod val="40000"/>
                  <a:lumOff val="60000"/>
                </a:schemeClr>
              </a:solidFill>
              <a:latin typeface="Arial" panose="020B0604020202020204" pitchFamily="34" charset="0"/>
              <a:cs typeface="Arial" panose="020B0604020202020204" pitchFamily="34" charset="0"/>
            </a:endParaRPr>
          </a:p>
          <a:p>
            <a:r>
              <a:rPr lang="en-US" sz="2800" b="1">
                <a:solidFill>
                  <a:schemeClr val="accent1">
                    <a:lumMod val="40000"/>
                    <a:lumOff val="60000"/>
                  </a:schemeClr>
                </a:solidFill>
                <a:latin typeface="Arial" panose="020B0604020202020204" pitchFamily="34" charset="0"/>
                <a:cs typeface="Arial" panose="020B0604020202020204" pitchFamily="34" charset="0"/>
              </a:rPr>
              <a:t>2016: </a:t>
            </a:r>
            <a:r>
              <a:rPr lang="en-US" sz="2800">
                <a:solidFill>
                  <a:schemeClr val="bg1"/>
                </a:solidFill>
                <a:latin typeface="Arial" panose="020B0604020202020204" pitchFamily="34" charset="0"/>
                <a:cs typeface="Arial" panose="020B0604020202020204" pitchFamily="34" charset="0"/>
              </a:rPr>
              <a:t>Initial Clinical Success</a:t>
            </a:r>
          </a:p>
          <a:p>
            <a:endParaRPr lang="en-US" sz="2800" b="1">
              <a:solidFill>
                <a:schemeClr val="bg1"/>
              </a:solidFill>
              <a:latin typeface="Arial" panose="020B0604020202020204" pitchFamily="34" charset="0"/>
              <a:cs typeface="Arial" panose="020B0604020202020204" pitchFamily="34" charset="0"/>
            </a:endParaRPr>
          </a:p>
          <a:p>
            <a:r>
              <a:rPr lang="en-US" sz="2800" b="1">
                <a:solidFill>
                  <a:schemeClr val="accent1">
                    <a:lumMod val="40000"/>
                    <a:lumOff val="60000"/>
                  </a:schemeClr>
                </a:solidFill>
                <a:latin typeface="Arial" panose="020B0604020202020204" pitchFamily="34" charset="0"/>
                <a:cs typeface="Arial" panose="020B0604020202020204" pitchFamily="34" charset="0"/>
              </a:rPr>
              <a:t>2017: </a:t>
            </a:r>
            <a:r>
              <a:rPr lang="en-US" sz="2800">
                <a:solidFill>
                  <a:schemeClr val="bg1"/>
                </a:solidFill>
                <a:latin typeface="Arial" panose="020B0604020202020204" pitchFamily="34" charset="0"/>
                <a:cs typeface="Arial" panose="020B0604020202020204" pitchFamily="34" charset="0"/>
              </a:rPr>
              <a:t>APT acquired rights</a:t>
            </a:r>
          </a:p>
        </p:txBody>
      </p:sp>
      <p:sp>
        <p:nvSpPr>
          <p:cNvPr id="13" name="Rectangle 12">
            <a:extLst>
              <a:ext uri="{FF2B5EF4-FFF2-40B4-BE49-F238E27FC236}">
                <a16:creationId xmlns:a16="http://schemas.microsoft.com/office/drawing/2014/main" id="{4BFFC87F-0A35-1042-9A82-CBC0EA36ACD1}"/>
              </a:ext>
            </a:extLst>
          </p:cNvPr>
          <p:cNvSpPr/>
          <p:nvPr/>
        </p:nvSpPr>
        <p:spPr>
          <a:xfrm>
            <a:off x="-87821" y="-518540"/>
            <a:ext cx="4528203" cy="2714890"/>
          </a:xfrm>
          <a:prstGeom prst="rect">
            <a:avLst/>
          </a:prstGeom>
          <a:solidFill>
            <a:schemeClr val="bg1">
              <a:alpha val="80000"/>
            </a:schemeClr>
          </a:solidFill>
          <a:ln>
            <a:noFill/>
          </a:ln>
          <a:effectLst>
            <a:softEdge rad="660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a:p>
        </p:txBody>
      </p:sp>
      <p:pic>
        <p:nvPicPr>
          <p:cNvPr id="14" name="Picture 13">
            <a:extLst>
              <a:ext uri="{FF2B5EF4-FFF2-40B4-BE49-F238E27FC236}">
                <a16:creationId xmlns:a16="http://schemas.microsoft.com/office/drawing/2014/main" id="{EA6B5849-48BC-7C42-B48E-F3B7BFE3041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a14:imgEffect>
                      <a14:saturation sat="400000"/>
                    </a14:imgEffect>
                  </a14:imgLayer>
                </a14:imgProps>
              </a:ext>
            </a:extLst>
          </a:blip>
          <a:stretch>
            <a:fillRect/>
          </a:stretch>
        </p:blipFill>
        <p:spPr>
          <a:xfrm>
            <a:off x="155847" y="264710"/>
            <a:ext cx="1360460" cy="1360460"/>
          </a:xfrm>
          <a:prstGeom prst="rect">
            <a:avLst/>
          </a:prstGeom>
        </p:spPr>
      </p:pic>
      <p:sp>
        <p:nvSpPr>
          <p:cNvPr id="15" name="TextBox 14">
            <a:extLst>
              <a:ext uri="{FF2B5EF4-FFF2-40B4-BE49-F238E27FC236}">
                <a16:creationId xmlns:a16="http://schemas.microsoft.com/office/drawing/2014/main" id="{D27866F0-AD67-8E41-B888-81D88546BF1B}"/>
              </a:ext>
            </a:extLst>
          </p:cNvPr>
          <p:cNvSpPr txBox="1"/>
          <p:nvPr/>
        </p:nvSpPr>
        <p:spPr>
          <a:xfrm>
            <a:off x="1516306" y="226794"/>
            <a:ext cx="2924076" cy="1323439"/>
          </a:xfrm>
          <a:prstGeom prst="rect">
            <a:avLst/>
          </a:prstGeom>
          <a:noFill/>
        </p:spPr>
        <p:txBody>
          <a:bodyPr wrap="square" rtlCol="0">
            <a:spAutoFit/>
          </a:bodyPr>
          <a:lstStyle/>
          <a:p>
            <a:r>
              <a:rPr lang="en-US" sz="2000" b="1" spc="400">
                <a:solidFill>
                  <a:srgbClr val="808C51"/>
                </a:solidFill>
              </a:rPr>
              <a:t>BIOLOGICAL DEFENSE RESEARCH DIRECTORATE</a:t>
            </a:r>
          </a:p>
        </p:txBody>
      </p:sp>
    </p:spTree>
    <p:extLst>
      <p:ext uri="{BB962C8B-B14F-4D97-AF65-F5344CB8AC3E}">
        <p14:creationId xmlns:p14="http://schemas.microsoft.com/office/powerpoint/2010/main" val="234220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533F10-CFF6-A642-A218-D9EF07111E0C}"/>
              </a:ext>
            </a:extLst>
          </p:cNvPr>
          <p:cNvPicPr>
            <a:picLocks noChangeAspect="1"/>
          </p:cNvPicPr>
          <p:nvPr/>
        </p:nvPicPr>
        <p:blipFill rotWithShape="1">
          <a:blip r:embed="rId3">
            <a:duotone>
              <a:prstClr val="black"/>
              <a:srgbClr val="D9C3A5">
                <a:tint val="50000"/>
                <a:satMod val="180000"/>
              </a:srgbClr>
            </a:duotone>
          </a:blip>
          <a:srcRect t="9639" r="60" b="6024"/>
          <a:stretch/>
        </p:blipFill>
        <p:spPr>
          <a:xfrm>
            <a:off x="0" y="0"/>
            <a:ext cx="12192000" cy="6858000"/>
          </a:xfrm>
          <a:prstGeom prst="rect">
            <a:avLst/>
          </a:prstGeom>
        </p:spPr>
      </p:pic>
      <p:sp>
        <p:nvSpPr>
          <p:cNvPr id="10" name="TextBox 9">
            <a:extLst>
              <a:ext uri="{FF2B5EF4-FFF2-40B4-BE49-F238E27FC236}">
                <a16:creationId xmlns:a16="http://schemas.microsoft.com/office/drawing/2014/main" id="{7ED04FC5-5D0E-3043-B2DE-4B8FA17736D0}"/>
              </a:ext>
            </a:extLst>
          </p:cNvPr>
          <p:cNvSpPr txBox="1"/>
          <p:nvPr/>
        </p:nvSpPr>
        <p:spPr>
          <a:xfrm>
            <a:off x="228602" y="5731328"/>
            <a:ext cx="6531428" cy="954107"/>
          </a:xfrm>
          <a:prstGeom prst="rect">
            <a:avLst/>
          </a:prstGeom>
          <a:solidFill>
            <a:schemeClr val="tx1">
              <a:alpha val="50000"/>
            </a:schemeClr>
          </a:solidFill>
        </p:spPr>
        <p:txBody>
          <a:bodyPr wrap="square" rtlCol="0">
            <a:spAutoFit/>
          </a:bodyPr>
          <a:lstStyle/>
          <a:p>
            <a:r>
              <a:rPr lang="en-US" sz="2800" dirty="0">
                <a:solidFill>
                  <a:schemeClr val="bg1"/>
                </a:solidFill>
              </a:rPr>
              <a:t>1896 Ernst </a:t>
            </a:r>
            <a:r>
              <a:rPr lang="en-US" sz="2800" dirty="0" err="1">
                <a:solidFill>
                  <a:schemeClr val="bg1"/>
                </a:solidFill>
              </a:rPr>
              <a:t>Hankin</a:t>
            </a:r>
            <a:r>
              <a:rPr lang="en-US" sz="2800" dirty="0">
                <a:solidFill>
                  <a:schemeClr val="bg1"/>
                </a:solidFill>
              </a:rPr>
              <a:t> </a:t>
            </a:r>
          </a:p>
          <a:p>
            <a:r>
              <a:rPr lang="en-US" sz="2800" dirty="0">
                <a:solidFill>
                  <a:schemeClr val="bg1"/>
                </a:solidFill>
              </a:rPr>
              <a:t>Observed Ganges filled with </a:t>
            </a:r>
            <a:r>
              <a:rPr lang="en-US" sz="2800" i="1" dirty="0">
                <a:solidFill>
                  <a:schemeClr val="bg1"/>
                </a:solidFill>
              </a:rPr>
              <a:t>Vibrio cholera</a:t>
            </a:r>
            <a:endParaRPr lang="en-US" sz="2800" dirty="0">
              <a:solidFill>
                <a:schemeClr val="bg1"/>
              </a:solidFill>
            </a:endParaRPr>
          </a:p>
        </p:txBody>
      </p:sp>
      <p:pic>
        <p:nvPicPr>
          <p:cNvPr id="13" name="Picture 12">
            <a:extLst>
              <a:ext uri="{FF2B5EF4-FFF2-40B4-BE49-F238E27FC236}">
                <a16:creationId xmlns:a16="http://schemas.microsoft.com/office/drawing/2014/main" id="{683E03F7-73F1-EC4A-A79F-16930BA31462}"/>
              </a:ext>
            </a:extLst>
          </p:cNvPr>
          <p:cNvPicPr>
            <a:picLocks noChangeAspect="1"/>
          </p:cNvPicPr>
          <p:nvPr/>
        </p:nvPicPr>
        <p:blipFill rotWithShape="1">
          <a:blip r:embed="rId3"/>
          <a:srcRect l="32926" t="35944" r="13802" b="32128"/>
          <a:stretch/>
        </p:blipFill>
        <p:spPr>
          <a:xfrm>
            <a:off x="4016829" y="2139042"/>
            <a:ext cx="6498772" cy="2596243"/>
          </a:xfrm>
          <a:prstGeom prst="rect">
            <a:avLst/>
          </a:prstGeom>
          <a:effectLst>
            <a:softEdge rad="457200"/>
          </a:effectLst>
        </p:spPr>
      </p:pic>
    </p:spTree>
    <p:extLst>
      <p:ext uri="{BB962C8B-B14F-4D97-AF65-F5344CB8AC3E}">
        <p14:creationId xmlns:p14="http://schemas.microsoft.com/office/powerpoint/2010/main" val="3716004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38572668-8583-E745-94A9-DEFCE4CE0548}"/>
              </a:ext>
            </a:extLst>
          </p:cNvPr>
          <p:cNvSpPr/>
          <p:nvPr/>
        </p:nvSpPr>
        <p:spPr>
          <a:xfrm>
            <a:off x="1375450" y="1588804"/>
            <a:ext cx="1758569" cy="473409"/>
          </a:xfrm>
          <a:prstGeom prst="rect">
            <a:avLst/>
          </a:prstGeom>
          <a:solidFill>
            <a:srgbClr val="FFC98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sp>
        <p:nvSpPr>
          <p:cNvPr id="7" name="Rectangle 6">
            <a:extLst>
              <a:ext uri="{FF2B5EF4-FFF2-40B4-BE49-F238E27FC236}">
                <a16:creationId xmlns:a16="http://schemas.microsoft.com/office/drawing/2014/main" id="{ADF1D067-15A4-2044-91EC-D876A14F271D}"/>
              </a:ext>
            </a:extLst>
          </p:cNvPr>
          <p:cNvSpPr/>
          <p:nvPr/>
        </p:nvSpPr>
        <p:spPr>
          <a:xfrm>
            <a:off x="1375450" y="1589088"/>
            <a:ext cx="9503932" cy="473409"/>
          </a:xfrm>
          <a:prstGeom prst="rect">
            <a:avLst/>
          </a:prstGeom>
          <a:solidFill>
            <a:srgbClr val="FFC98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BBB52F30-CB45-435B-8D9A-AF377847FBB9}"/>
              </a:ext>
            </a:extLst>
          </p:cNvPr>
          <p:cNvGrpSpPr>
            <a:grpSpLocks noChangeAspect="1"/>
          </p:cNvGrpSpPr>
          <p:nvPr/>
        </p:nvGrpSpPr>
        <p:grpSpPr>
          <a:xfrm>
            <a:off x="9827789" y="2644119"/>
            <a:ext cx="1024296" cy="1112784"/>
            <a:chOff x="-379982" y="5222206"/>
            <a:chExt cx="914400" cy="923921"/>
          </a:xfrm>
          <a:solidFill>
            <a:schemeClr val="bg1">
              <a:lumMod val="75000"/>
            </a:schemeClr>
          </a:solidFill>
        </p:grpSpPr>
        <p:pic>
          <p:nvPicPr>
            <p:cNvPr id="12" name="Graphic 11" descr="IV">
              <a:extLst>
                <a:ext uri="{FF2B5EF4-FFF2-40B4-BE49-F238E27FC236}">
                  <a16:creationId xmlns:a16="http://schemas.microsoft.com/office/drawing/2014/main" id="{23C3EDBC-9C82-455B-B7A9-0B9D3C89D71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2955" y="5222206"/>
              <a:ext cx="332955" cy="332955"/>
            </a:xfrm>
            <a:prstGeom prst="rect">
              <a:avLst/>
            </a:prstGeom>
          </p:spPr>
        </p:pic>
        <p:pic>
          <p:nvPicPr>
            <p:cNvPr id="13" name="Graphic 12" descr="Bed">
              <a:extLst>
                <a:ext uri="{FF2B5EF4-FFF2-40B4-BE49-F238E27FC236}">
                  <a16:creationId xmlns:a16="http://schemas.microsoft.com/office/drawing/2014/main" id="{69FF029F-CF27-44A3-92BD-0698EB36ACE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9982" y="5231727"/>
              <a:ext cx="914400" cy="914400"/>
            </a:xfrm>
            <a:prstGeom prst="rect">
              <a:avLst/>
            </a:prstGeom>
          </p:spPr>
        </p:pic>
      </p:grpSp>
      <p:pic>
        <p:nvPicPr>
          <p:cNvPr id="31" name="Picture 30">
            <a:extLst>
              <a:ext uri="{FF2B5EF4-FFF2-40B4-BE49-F238E27FC236}">
                <a16:creationId xmlns:a16="http://schemas.microsoft.com/office/drawing/2014/main" id="{4C950876-70A7-B544-B072-F66643012B6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rot="19368235">
            <a:off x="2908461" y="2718628"/>
            <a:ext cx="894839" cy="882957"/>
          </a:xfrm>
          <a:prstGeom prst="rect">
            <a:avLst/>
          </a:prstGeom>
        </p:spPr>
      </p:pic>
      <p:grpSp>
        <p:nvGrpSpPr>
          <p:cNvPr id="42" name="Group 41">
            <a:extLst>
              <a:ext uri="{FF2B5EF4-FFF2-40B4-BE49-F238E27FC236}">
                <a16:creationId xmlns:a16="http://schemas.microsoft.com/office/drawing/2014/main" id="{45AD802E-D651-2B4A-8CC1-B253FD34F714}"/>
              </a:ext>
            </a:extLst>
          </p:cNvPr>
          <p:cNvGrpSpPr/>
          <p:nvPr/>
        </p:nvGrpSpPr>
        <p:grpSpPr>
          <a:xfrm>
            <a:off x="7147079" y="2686108"/>
            <a:ext cx="735285" cy="912552"/>
            <a:chOff x="609600" y="1752600"/>
            <a:chExt cx="314241" cy="457200"/>
          </a:xfrm>
        </p:grpSpPr>
        <p:pic>
          <p:nvPicPr>
            <p:cNvPr id="43" name="Picture 2" descr="Image result for medicine vial">
              <a:extLst>
                <a:ext uri="{FF2B5EF4-FFF2-40B4-BE49-F238E27FC236}">
                  <a16:creationId xmlns:a16="http://schemas.microsoft.com/office/drawing/2014/main" id="{68602903-9F5A-B040-87D5-E3AEDC24A2C8}"/>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l="28319" r="29204"/>
            <a:stretch/>
          </p:blipFill>
          <p:spPr bwMode="auto">
            <a:xfrm>
              <a:off x="609600" y="1752600"/>
              <a:ext cx="161841" cy="381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medicine vial">
              <a:extLst>
                <a:ext uri="{FF2B5EF4-FFF2-40B4-BE49-F238E27FC236}">
                  <a16:creationId xmlns:a16="http://schemas.microsoft.com/office/drawing/2014/main" id="{D5C1FA23-CD50-154A-9CCD-BB6ED59FC109}"/>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l="28319" r="29204"/>
            <a:stretch/>
          </p:blipFill>
          <p:spPr bwMode="auto">
            <a:xfrm>
              <a:off x="762000" y="1752600"/>
              <a:ext cx="161841" cy="381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medicine vial">
              <a:extLst>
                <a:ext uri="{FF2B5EF4-FFF2-40B4-BE49-F238E27FC236}">
                  <a16:creationId xmlns:a16="http://schemas.microsoft.com/office/drawing/2014/main" id="{015D7B87-C459-6B42-AB87-E92A1BB8EAF3}"/>
                </a:ext>
              </a:extLst>
            </p:cNvPr>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l="28319" r="29204"/>
            <a:stretch/>
          </p:blipFill>
          <p:spPr bwMode="auto">
            <a:xfrm>
              <a:off x="685800" y="1828800"/>
              <a:ext cx="161841" cy="381000"/>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ctangle 48">
            <a:extLst>
              <a:ext uri="{FF2B5EF4-FFF2-40B4-BE49-F238E27FC236}">
                <a16:creationId xmlns:a16="http://schemas.microsoft.com/office/drawing/2014/main" id="{CE36FE8D-7D88-6E49-8CA4-DCDD41B7AB70}"/>
              </a:ext>
            </a:extLst>
          </p:cNvPr>
          <p:cNvSpPr/>
          <p:nvPr/>
        </p:nvSpPr>
        <p:spPr>
          <a:xfrm>
            <a:off x="1375450" y="3887407"/>
            <a:ext cx="1211509" cy="1268420"/>
          </a:xfrm>
          <a:prstGeom prst="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Hospital Ships Bacterial Culture to APT</a:t>
            </a:r>
          </a:p>
        </p:txBody>
      </p:sp>
      <p:sp>
        <p:nvSpPr>
          <p:cNvPr id="50" name="Rectangle 49">
            <a:extLst>
              <a:ext uri="{FF2B5EF4-FFF2-40B4-BE49-F238E27FC236}">
                <a16:creationId xmlns:a16="http://schemas.microsoft.com/office/drawing/2014/main" id="{4A2B2C04-74B6-5F43-8A93-0B77468114D2}"/>
              </a:ext>
            </a:extLst>
          </p:cNvPr>
          <p:cNvSpPr/>
          <p:nvPr/>
        </p:nvSpPr>
        <p:spPr>
          <a:xfrm>
            <a:off x="9586379" y="3923095"/>
            <a:ext cx="1293003" cy="1280853"/>
          </a:xfrm>
          <a:prstGeom prst="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Therapy is Administered to Patient </a:t>
            </a:r>
          </a:p>
        </p:txBody>
      </p:sp>
      <p:sp>
        <p:nvSpPr>
          <p:cNvPr id="53" name="Rectangle 52">
            <a:extLst>
              <a:ext uri="{FF2B5EF4-FFF2-40B4-BE49-F238E27FC236}">
                <a16:creationId xmlns:a16="http://schemas.microsoft.com/office/drawing/2014/main" id="{F9C82804-A5D1-7848-9F77-4A53A222E2FA}"/>
              </a:ext>
            </a:extLst>
          </p:cNvPr>
          <p:cNvSpPr/>
          <p:nvPr/>
        </p:nvSpPr>
        <p:spPr>
          <a:xfrm>
            <a:off x="2729437" y="3902654"/>
            <a:ext cx="1243833" cy="1280809"/>
          </a:xfrm>
          <a:prstGeom prst="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HRQT</a:t>
            </a:r>
          </a:p>
          <a:p>
            <a:pPr algn="ctr"/>
            <a:r>
              <a:rPr lang="en-US" sz="1467">
                <a:solidFill>
                  <a:schemeClr val="tx1"/>
                </a:solidFill>
              </a:rPr>
              <a:t>Companion Diagnostic</a:t>
            </a:r>
          </a:p>
        </p:txBody>
      </p:sp>
      <p:sp>
        <p:nvSpPr>
          <p:cNvPr id="56" name="Rectangle 55">
            <a:extLst>
              <a:ext uri="{FF2B5EF4-FFF2-40B4-BE49-F238E27FC236}">
                <a16:creationId xmlns:a16="http://schemas.microsoft.com/office/drawing/2014/main" id="{784F44AA-C48A-6941-B490-2F1F58F18A3C}"/>
              </a:ext>
            </a:extLst>
          </p:cNvPr>
          <p:cNvSpPr/>
          <p:nvPr/>
        </p:nvSpPr>
        <p:spPr>
          <a:xfrm>
            <a:off x="8281305" y="3912392"/>
            <a:ext cx="1171572" cy="1280853"/>
          </a:xfrm>
          <a:prstGeom prst="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APT Ships </a:t>
            </a:r>
          </a:p>
          <a:p>
            <a:pPr algn="ctr"/>
            <a:r>
              <a:rPr lang="en-US" sz="1467">
                <a:solidFill>
                  <a:schemeClr val="tx1"/>
                </a:solidFill>
              </a:rPr>
              <a:t>PhageBank to Hospital </a:t>
            </a:r>
          </a:p>
        </p:txBody>
      </p:sp>
      <p:sp>
        <p:nvSpPr>
          <p:cNvPr id="57" name="Rectangle 56">
            <a:extLst>
              <a:ext uri="{FF2B5EF4-FFF2-40B4-BE49-F238E27FC236}">
                <a16:creationId xmlns:a16="http://schemas.microsoft.com/office/drawing/2014/main" id="{639A9B99-0A4B-3847-9196-C21EBC477DFB}"/>
              </a:ext>
            </a:extLst>
          </p:cNvPr>
          <p:cNvSpPr/>
          <p:nvPr/>
        </p:nvSpPr>
        <p:spPr>
          <a:xfrm>
            <a:off x="10879382" y="5920010"/>
            <a:ext cx="976287" cy="1829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933">
                <a:solidFill>
                  <a:schemeClr val="tx1"/>
                </a:solidFill>
              </a:rPr>
              <a:t>Hospital</a:t>
            </a:r>
          </a:p>
        </p:txBody>
      </p:sp>
      <p:sp>
        <p:nvSpPr>
          <p:cNvPr id="58" name="Rectangle 57">
            <a:extLst>
              <a:ext uri="{FF2B5EF4-FFF2-40B4-BE49-F238E27FC236}">
                <a16:creationId xmlns:a16="http://schemas.microsoft.com/office/drawing/2014/main" id="{06298092-1211-5C4A-9B6C-A24B5E2F94E4}"/>
              </a:ext>
            </a:extLst>
          </p:cNvPr>
          <p:cNvSpPr/>
          <p:nvPr/>
        </p:nvSpPr>
        <p:spPr>
          <a:xfrm>
            <a:off x="10879382" y="6209336"/>
            <a:ext cx="976287" cy="18295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933">
                <a:solidFill>
                  <a:schemeClr val="tx1"/>
                </a:solidFill>
              </a:rPr>
              <a:t>APT </a:t>
            </a:r>
          </a:p>
        </p:txBody>
      </p:sp>
      <p:cxnSp>
        <p:nvCxnSpPr>
          <p:cNvPr id="59" name="Straight Arrow Connector 58">
            <a:extLst>
              <a:ext uri="{FF2B5EF4-FFF2-40B4-BE49-F238E27FC236}">
                <a16:creationId xmlns:a16="http://schemas.microsoft.com/office/drawing/2014/main" id="{F63C3CD9-DFDF-BE45-9923-56841039C394}"/>
              </a:ext>
            </a:extLst>
          </p:cNvPr>
          <p:cNvCxnSpPr>
            <a:cxnSpLocks/>
          </p:cNvCxnSpPr>
          <p:nvPr/>
        </p:nvCxnSpPr>
        <p:spPr>
          <a:xfrm>
            <a:off x="2445945" y="3143323"/>
            <a:ext cx="43725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574A48E-547F-6440-B0DA-A946CF4B390E}"/>
              </a:ext>
            </a:extLst>
          </p:cNvPr>
          <p:cNvGrpSpPr/>
          <p:nvPr/>
        </p:nvGrpSpPr>
        <p:grpSpPr>
          <a:xfrm>
            <a:off x="8501912" y="2705077"/>
            <a:ext cx="803329" cy="853233"/>
            <a:chOff x="8688387" y="5329982"/>
            <a:chExt cx="392748" cy="419329"/>
          </a:xfrm>
        </p:grpSpPr>
        <p:sp>
          <p:nvSpPr>
            <p:cNvPr id="61" name="Oval 60">
              <a:extLst>
                <a:ext uri="{FF2B5EF4-FFF2-40B4-BE49-F238E27FC236}">
                  <a16:creationId xmlns:a16="http://schemas.microsoft.com/office/drawing/2014/main" id="{DE9E9391-42A2-3541-A368-35B669EE499A}"/>
                </a:ext>
              </a:extLst>
            </p:cNvPr>
            <p:cNvSpPr/>
            <p:nvPr/>
          </p:nvSpPr>
          <p:spPr>
            <a:xfrm>
              <a:off x="8688387" y="5329982"/>
              <a:ext cx="392748" cy="41932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A50522C1-E82B-4B4F-9A56-969C2159BCD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700000">
              <a:off x="8716135" y="5381709"/>
              <a:ext cx="337253" cy="315874"/>
            </a:xfrm>
            <a:prstGeom prst="rect">
              <a:avLst/>
            </a:prstGeom>
          </p:spPr>
        </p:pic>
      </p:grpSp>
      <p:grpSp>
        <p:nvGrpSpPr>
          <p:cNvPr id="64" name="Group 63">
            <a:extLst>
              <a:ext uri="{FF2B5EF4-FFF2-40B4-BE49-F238E27FC236}">
                <a16:creationId xmlns:a16="http://schemas.microsoft.com/office/drawing/2014/main" id="{E75B8B95-00F1-5F44-9D71-007D445599E3}"/>
              </a:ext>
            </a:extLst>
          </p:cNvPr>
          <p:cNvGrpSpPr/>
          <p:nvPr/>
        </p:nvGrpSpPr>
        <p:grpSpPr>
          <a:xfrm>
            <a:off x="1642616" y="2699280"/>
            <a:ext cx="803329" cy="853233"/>
            <a:chOff x="8688387" y="5329982"/>
            <a:chExt cx="392748" cy="419329"/>
          </a:xfrm>
        </p:grpSpPr>
        <p:sp>
          <p:nvSpPr>
            <p:cNvPr id="65" name="Oval 64">
              <a:extLst>
                <a:ext uri="{FF2B5EF4-FFF2-40B4-BE49-F238E27FC236}">
                  <a16:creationId xmlns:a16="http://schemas.microsoft.com/office/drawing/2014/main" id="{C25CE296-7801-C248-9244-C7D420BBEF0F}"/>
                </a:ext>
              </a:extLst>
            </p:cNvPr>
            <p:cNvSpPr/>
            <p:nvPr/>
          </p:nvSpPr>
          <p:spPr>
            <a:xfrm>
              <a:off x="8688387" y="5329982"/>
              <a:ext cx="392748" cy="41932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76E49C13-879B-444E-87CE-05F867D55F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700000">
              <a:off x="8716135" y="5381709"/>
              <a:ext cx="337253" cy="315874"/>
            </a:xfrm>
            <a:prstGeom prst="rect">
              <a:avLst/>
            </a:prstGeom>
          </p:spPr>
        </p:pic>
      </p:grpSp>
      <p:sp>
        <p:nvSpPr>
          <p:cNvPr id="67" name="Rectangle 66">
            <a:extLst>
              <a:ext uri="{FF2B5EF4-FFF2-40B4-BE49-F238E27FC236}">
                <a16:creationId xmlns:a16="http://schemas.microsoft.com/office/drawing/2014/main" id="{94DD0401-8313-F44D-A4B6-583297E30795}"/>
              </a:ext>
            </a:extLst>
          </p:cNvPr>
          <p:cNvSpPr/>
          <p:nvPr/>
        </p:nvSpPr>
        <p:spPr>
          <a:xfrm>
            <a:off x="10879382" y="5695595"/>
            <a:ext cx="976287" cy="182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a:solidFill>
                  <a:schemeClr val="tx1"/>
                </a:solidFill>
              </a:rPr>
              <a:t>Setting </a:t>
            </a:r>
          </a:p>
        </p:txBody>
      </p:sp>
      <p:sp>
        <p:nvSpPr>
          <p:cNvPr id="36" name="Rectangle 35">
            <a:extLst>
              <a:ext uri="{FF2B5EF4-FFF2-40B4-BE49-F238E27FC236}">
                <a16:creationId xmlns:a16="http://schemas.microsoft.com/office/drawing/2014/main" id="{7100E5BE-BB20-1644-9EBD-9692F6DDE7D6}"/>
              </a:ext>
            </a:extLst>
          </p:cNvPr>
          <p:cNvSpPr/>
          <p:nvPr/>
        </p:nvSpPr>
        <p:spPr>
          <a:xfrm>
            <a:off x="4092462" y="3901715"/>
            <a:ext cx="1264804" cy="1280620"/>
          </a:xfrm>
          <a:prstGeom prst="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Phage Grown</a:t>
            </a:r>
          </a:p>
        </p:txBody>
      </p:sp>
      <p:sp>
        <p:nvSpPr>
          <p:cNvPr id="37" name="Rectangle 36">
            <a:extLst>
              <a:ext uri="{FF2B5EF4-FFF2-40B4-BE49-F238E27FC236}">
                <a16:creationId xmlns:a16="http://schemas.microsoft.com/office/drawing/2014/main" id="{82713957-800F-C44D-AAF3-269697B92B30}"/>
              </a:ext>
            </a:extLst>
          </p:cNvPr>
          <p:cNvSpPr/>
          <p:nvPr/>
        </p:nvSpPr>
        <p:spPr>
          <a:xfrm>
            <a:off x="5493381" y="3905274"/>
            <a:ext cx="1264804" cy="1280620"/>
          </a:xfrm>
          <a:prstGeom prst="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Phage Purified</a:t>
            </a:r>
          </a:p>
        </p:txBody>
      </p:sp>
      <p:sp>
        <p:nvSpPr>
          <p:cNvPr id="40" name="Rectangle 39">
            <a:extLst>
              <a:ext uri="{FF2B5EF4-FFF2-40B4-BE49-F238E27FC236}">
                <a16:creationId xmlns:a16="http://schemas.microsoft.com/office/drawing/2014/main" id="{DC1BB6D9-FC72-7841-BE81-840BE38467AB}"/>
              </a:ext>
            </a:extLst>
          </p:cNvPr>
          <p:cNvSpPr/>
          <p:nvPr/>
        </p:nvSpPr>
        <p:spPr>
          <a:xfrm>
            <a:off x="6882321" y="3905274"/>
            <a:ext cx="1264804" cy="1280620"/>
          </a:xfrm>
          <a:prstGeom prst="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67">
                <a:solidFill>
                  <a:schemeClr val="tx1"/>
                </a:solidFill>
              </a:rPr>
              <a:t>QC: </a:t>
            </a:r>
          </a:p>
          <a:p>
            <a:pPr algn="ctr"/>
            <a:r>
              <a:rPr lang="en-US" sz="1467">
                <a:solidFill>
                  <a:schemeClr val="tx1"/>
                </a:solidFill>
              </a:rPr>
              <a:t>24 </a:t>
            </a:r>
            <a:r>
              <a:rPr lang="en-US" sz="1467" err="1">
                <a:solidFill>
                  <a:schemeClr val="tx1"/>
                </a:solidFill>
              </a:rPr>
              <a:t>hr</a:t>
            </a:r>
            <a:r>
              <a:rPr lang="en-US" sz="1467">
                <a:solidFill>
                  <a:schemeClr val="tx1"/>
                </a:solidFill>
              </a:rPr>
              <a:t> Sterility Testing</a:t>
            </a:r>
          </a:p>
        </p:txBody>
      </p:sp>
      <p:cxnSp>
        <p:nvCxnSpPr>
          <p:cNvPr id="44" name="Straight Arrow Connector 43">
            <a:extLst>
              <a:ext uri="{FF2B5EF4-FFF2-40B4-BE49-F238E27FC236}">
                <a16:creationId xmlns:a16="http://schemas.microsoft.com/office/drawing/2014/main" id="{4EB45D31-7FC5-2544-94A7-2F2D2D6F57A2}"/>
              </a:ext>
            </a:extLst>
          </p:cNvPr>
          <p:cNvCxnSpPr>
            <a:cxnSpLocks/>
          </p:cNvCxnSpPr>
          <p:nvPr/>
        </p:nvCxnSpPr>
        <p:spPr>
          <a:xfrm>
            <a:off x="3832922" y="3143323"/>
            <a:ext cx="43725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3FDACAF-389F-1945-899D-FF946E32B9F9}"/>
              </a:ext>
            </a:extLst>
          </p:cNvPr>
          <p:cNvCxnSpPr>
            <a:cxnSpLocks/>
          </p:cNvCxnSpPr>
          <p:nvPr/>
        </p:nvCxnSpPr>
        <p:spPr>
          <a:xfrm>
            <a:off x="5274752" y="3124956"/>
            <a:ext cx="43725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515D81-D673-0546-AEDD-5452D364EA0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4184426" y="2714714"/>
            <a:ext cx="1032044" cy="1032044"/>
          </a:xfrm>
          <a:prstGeom prst="rect">
            <a:avLst/>
          </a:prstGeom>
        </p:spPr>
      </p:pic>
      <p:pic>
        <p:nvPicPr>
          <p:cNvPr id="6" name="Picture 5">
            <a:extLst>
              <a:ext uri="{FF2B5EF4-FFF2-40B4-BE49-F238E27FC236}">
                <a16:creationId xmlns:a16="http://schemas.microsoft.com/office/drawing/2014/main" id="{398D150B-CF78-8243-A747-92D8E8EBB078}"/>
              </a:ext>
            </a:extLst>
          </p:cNvPr>
          <p:cNvPicPr>
            <a:picLocks noChangeAspect="1"/>
          </p:cNvPicPr>
          <p:nvPr/>
        </p:nvPicPr>
        <p:blipFill>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826459" y="2887174"/>
            <a:ext cx="708829" cy="708829"/>
          </a:xfrm>
          <a:prstGeom prst="rect">
            <a:avLst/>
          </a:prstGeom>
        </p:spPr>
      </p:pic>
      <p:cxnSp>
        <p:nvCxnSpPr>
          <p:cNvPr id="73" name="Straight Arrow Connector 72">
            <a:extLst>
              <a:ext uri="{FF2B5EF4-FFF2-40B4-BE49-F238E27FC236}">
                <a16:creationId xmlns:a16="http://schemas.microsoft.com/office/drawing/2014/main" id="{C9CDCD97-E92C-B84B-AEA6-5795FE546B27}"/>
              </a:ext>
            </a:extLst>
          </p:cNvPr>
          <p:cNvCxnSpPr>
            <a:cxnSpLocks/>
          </p:cNvCxnSpPr>
          <p:nvPr/>
        </p:nvCxnSpPr>
        <p:spPr>
          <a:xfrm>
            <a:off x="6586844" y="3193003"/>
            <a:ext cx="43725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82E12DF-850C-CC40-89D7-438D898516DD}"/>
              </a:ext>
            </a:extLst>
          </p:cNvPr>
          <p:cNvCxnSpPr>
            <a:cxnSpLocks/>
          </p:cNvCxnSpPr>
          <p:nvPr/>
        </p:nvCxnSpPr>
        <p:spPr>
          <a:xfrm>
            <a:off x="7984598" y="3193003"/>
            <a:ext cx="43725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B3F3197-7677-9F42-9A08-31A25C7D035C}"/>
              </a:ext>
            </a:extLst>
          </p:cNvPr>
          <p:cNvCxnSpPr>
            <a:cxnSpLocks/>
          </p:cNvCxnSpPr>
          <p:nvPr/>
        </p:nvCxnSpPr>
        <p:spPr>
          <a:xfrm>
            <a:off x="9305241" y="3193003"/>
            <a:ext cx="43725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72AFBC3-9F92-E44A-8DB7-B65C41DCD84E}"/>
              </a:ext>
            </a:extLst>
          </p:cNvPr>
          <p:cNvSpPr txBox="1"/>
          <p:nvPr/>
        </p:nvSpPr>
        <p:spPr>
          <a:xfrm>
            <a:off x="929071" y="458298"/>
            <a:ext cx="10393424" cy="523220"/>
          </a:xfrm>
          <a:prstGeom prst="rect">
            <a:avLst/>
          </a:prstGeom>
          <a:noFill/>
        </p:spPr>
        <p:txBody>
          <a:bodyPr wrap="square" rtlCol="0">
            <a:spAutoFit/>
          </a:bodyPr>
          <a:lstStyle/>
          <a:p>
            <a:r>
              <a:rPr lang="en-US" sz="2800" b="1" err="1">
                <a:solidFill>
                  <a:schemeClr val="accent1">
                    <a:lumMod val="50000"/>
                  </a:schemeClr>
                </a:solidFill>
                <a:latin typeface="Arial" panose="020B0604020202020204" pitchFamily="34" charset="0"/>
                <a:cs typeface="Arial" panose="020B0604020202020204" pitchFamily="34" charset="0"/>
              </a:rPr>
              <a:t>eIND</a:t>
            </a:r>
            <a:r>
              <a:rPr lang="en-US" sz="2800" b="1">
                <a:solidFill>
                  <a:schemeClr val="accent1">
                    <a:lumMod val="50000"/>
                  </a:schemeClr>
                </a:solidFill>
                <a:latin typeface="Arial" panose="020B0604020202020204" pitchFamily="34" charset="0"/>
                <a:cs typeface="Arial" panose="020B0604020202020204" pitchFamily="34" charset="0"/>
              </a:rPr>
              <a:t> Personalized Phage Treatment – SLOW &amp; EXPENSIVE </a:t>
            </a:r>
          </a:p>
        </p:txBody>
      </p:sp>
      <p:sp>
        <p:nvSpPr>
          <p:cNvPr id="99" name="Rectangle 98">
            <a:extLst>
              <a:ext uri="{FF2B5EF4-FFF2-40B4-BE49-F238E27FC236}">
                <a16:creationId xmlns:a16="http://schemas.microsoft.com/office/drawing/2014/main" id="{7A827ECC-F71B-2D44-A324-4497D8661ACC}"/>
              </a:ext>
            </a:extLst>
          </p:cNvPr>
          <p:cNvSpPr/>
          <p:nvPr/>
        </p:nvSpPr>
        <p:spPr>
          <a:xfrm>
            <a:off x="-198195" y="1617535"/>
            <a:ext cx="2928889" cy="4030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t"/>
          <a:lstStyle/>
          <a:p>
            <a:pPr algn="r"/>
            <a:r>
              <a:rPr lang="en-US" sz="2133" b="1">
                <a:solidFill>
                  <a:schemeClr val="accent5"/>
                </a:solidFill>
              </a:rPr>
              <a:t>10 days</a:t>
            </a:r>
          </a:p>
        </p:txBody>
      </p:sp>
      <p:pic>
        <p:nvPicPr>
          <p:cNvPr id="45" name="Graphic 3">
            <a:extLst>
              <a:ext uri="{FF2B5EF4-FFF2-40B4-BE49-F238E27FC236}">
                <a16:creationId xmlns:a16="http://schemas.microsoft.com/office/drawing/2014/main" id="{2E166E62-37B2-7B45-844F-3D6BAEF4190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355437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3DB67-CBFC-3148-83B1-06F373DF33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67967"/>
          </a:xfrm>
          <a:prstGeom prst="rect">
            <a:avLst/>
          </a:prstGeom>
        </p:spPr>
      </p:pic>
      <p:sp>
        <p:nvSpPr>
          <p:cNvPr id="6" name="Rectangle 5">
            <a:extLst>
              <a:ext uri="{FF2B5EF4-FFF2-40B4-BE49-F238E27FC236}">
                <a16:creationId xmlns:a16="http://schemas.microsoft.com/office/drawing/2014/main" id="{572BAE28-D378-AB44-B0FD-8AED94983CB4}"/>
              </a:ext>
            </a:extLst>
          </p:cNvPr>
          <p:cNvSpPr/>
          <p:nvPr/>
        </p:nvSpPr>
        <p:spPr>
          <a:xfrm>
            <a:off x="2358451" y="1084971"/>
            <a:ext cx="9833548" cy="1753167"/>
          </a:xfrm>
          <a:prstGeom prst="rect">
            <a:avLst/>
          </a:prstGeom>
          <a:solidFill>
            <a:schemeClr val="tx1">
              <a:alpha val="51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61EDFF-A5C9-7F46-8407-84C20563D5CB}"/>
              </a:ext>
            </a:extLst>
          </p:cNvPr>
          <p:cNvSpPr txBox="1"/>
          <p:nvPr/>
        </p:nvSpPr>
        <p:spPr>
          <a:xfrm>
            <a:off x="113847" y="162934"/>
            <a:ext cx="5762299" cy="666786"/>
          </a:xfrm>
          <a:prstGeom prst="rect">
            <a:avLst/>
          </a:prstGeom>
          <a:noFill/>
        </p:spPr>
        <p:txBody>
          <a:bodyPr wrap="square" rtlCol="0">
            <a:spAutoFit/>
          </a:bodyPr>
          <a:lstStyle/>
          <a:p>
            <a:r>
              <a:rPr lang="en-US" sz="3733" b="1">
                <a:solidFill>
                  <a:schemeClr val="accent2">
                    <a:lumMod val="60000"/>
                    <a:lumOff val="40000"/>
                  </a:schemeClr>
                </a:solidFill>
                <a:latin typeface="Arial" panose="020B0604020202020204" pitchFamily="34" charset="0"/>
                <a:cs typeface="Arial" panose="020B0604020202020204" pitchFamily="34" charset="0"/>
              </a:rPr>
              <a:t>Therapeutic Overview </a:t>
            </a:r>
          </a:p>
        </p:txBody>
      </p:sp>
      <p:sp>
        <p:nvSpPr>
          <p:cNvPr id="11" name="TextBox 10">
            <a:extLst>
              <a:ext uri="{FF2B5EF4-FFF2-40B4-BE49-F238E27FC236}">
                <a16:creationId xmlns:a16="http://schemas.microsoft.com/office/drawing/2014/main" id="{E13F6EFE-ABCE-3E4E-BF83-C4AB19C675CA}"/>
              </a:ext>
            </a:extLst>
          </p:cNvPr>
          <p:cNvSpPr txBox="1"/>
          <p:nvPr/>
        </p:nvSpPr>
        <p:spPr>
          <a:xfrm>
            <a:off x="3478548" y="1983167"/>
            <a:ext cx="3859236" cy="420564"/>
          </a:xfrm>
          <a:prstGeom prst="rect">
            <a:avLst/>
          </a:prstGeom>
          <a:noFill/>
        </p:spPr>
        <p:txBody>
          <a:bodyPr wrap="square" rtlCol="0">
            <a:spAutoFit/>
          </a:bodyPr>
          <a:lstStyle/>
          <a:p>
            <a:r>
              <a:rPr lang="en-US" sz="2133" b="1">
                <a:solidFill>
                  <a:schemeClr val="bg1"/>
                </a:solidFill>
                <a:latin typeface="Arial" panose="020B0604020202020204" pitchFamily="34" charset="0"/>
                <a:cs typeface="Arial" panose="020B0604020202020204" pitchFamily="34" charset="0"/>
              </a:rPr>
              <a:t>Broad spectrum coverage</a:t>
            </a:r>
            <a:r>
              <a:rPr lang="en-US" sz="2133">
                <a:solidFill>
                  <a:schemeClr val="bg1"/>
                </a:solidFill>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F490AC26-90E4-DA4B-B657-803819055FE6}"/>
              </a:ext>
            </a:extLst>
          </p:cNvPr>
          <p:cNvPicPr>
            <a:picLocks noChangeAspect="1"/>
          </p:cNvPicPr>
          <p:nvPr/>
        </p:nvPicPr>
        <p:blipFill>
          <a:blip r:embed="rId3">
            <a:duotone>
              <a:schemeClr val="accent4">
                <a:shade val="45000"/>
                <a:satMod val="135000"/>
              </a:schemeClr>
              <a:prstClr val="white"/>
            </a:duotone>
          </a:blip>
          <a:stretch>
            <a:fillRect/>
          </a:stretch>
        </p:blipFill>
        <p:spPr>
          <a:xfrm>
            <a:off x="3539593" y="1447065"/>
            <a:ext cx="2763016" cy="594573"/>
          </a:xfrm>
          <a:prstGeom prst="rect">
            <a:avLst/>
          </a:prstGeom>
        </p:spPr>
      </p:pic>
      <p:sp>
        <p:nvSpPr>
          <p:cNvPr id="13" name="Rectangle 12">
            <a:extLst>
              <a:ext uri="{FF2B5EF4-FFF2-40B4-BE49-F238E27FC236}">
                <a16:creationId xmlns:a16="http://schemas.microsoft.com/office/drawing/2014/main" id="{1C49447C-8FFB-AC4A-BF6A-4A900E05A202}"/>
              </a:ext>
            </a:extLst>
          </p:cNvPr>
          <p:cNvSpPr/>
          <p:nvPr/>
        </p:nvSpPr>
        <p:spPr>
          <a:xfrm>
            <a:off x="8774560" y="1291212"/>
            <a:ext cx="1737976" cy="748988"/>
          </a:xfrm>
          <a:prstGeom prst="rect">
            <a:avLst/>
          </a:prstGeom>
        </p:spPr>
        <p:txBody>
          <a:bodyPr wrap="none">
            <a:spAutoFit/>
          </a:bodyPr>
          <a:lstStyle/>
          <a:p>
            <a:r>
              <a:rPr lang="en-US" sz="4267" b="1">
                <a:solidFill>
                  <a:schemeClr val="accent4">
                    <a:lumMod val="60000"/>
                    <a:lumOff val="40000"/>
                  </a:schemeClr>
                </a:solidFill>
                <a:latin typeface="Arial" panose="020B0604020202020204" pitchFamily="34" charset="0"/>
                <a:cs typeface="Arial" panose="020B0604020202020204" pitchFamily="34" charset="0"/>
              </a:rPr>
              <a:t>HRQT</a:t>
            </a:r>
            <a:endParaRPr lang="en-US" sz="4267">
              <a:solidFill>
                <a:schemeClr val="accent4">
                  <a:lumMod val="60000"/>
                  <a:lumOff val="4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2F3D063-C190-9748-9AF1-AE2F60C872EE}"/>
              </a:ext>
            </a:extLst>
          </p:cNvPr>
          <p:cNvSpPr txBox="1"/>
          <p:nvPr/>
        </p:nvSpPr>
        <p:spPr>
          <a:xfrm>
            <a:off x="8747104" y="2018605"/>
            <a:ext cx="3435743" cy="420564"/>
          </a:xfrm>
          <a:prstGeom prst="rect">
            <a:avLst/>
          </a:prstGeom>
          <a:noFill/>
        </p:spPr>
        <p:txBody>
          <a:bodyPr wrap="square" rtlCol="0">
            <a:spAutoFit/>
          </a:bodyPr>
          <a:lstStyle/>
          <a:p>
            <a:r>
              <a:rPr lang="en-US" sz="2133" b="1">
                <a:solidFill>
                  <a:schemeClr val="bg1"/>
                </a:solidFill>
                <a:latin typeface="Arial" panose="020B0604020202020204" pitchFamily="34" charset="0"/>
                <a:cs typeface="Arial" panose="020B0604020202020204" pitchFamily="34" charset="0"/>
              </a:rPr>
              <a:t>Companion Diagnostic</a:t>
            </a:r>
            <a:endParaRPr lang="en-US" sz="2133">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79A81DA-CD97-C144-82BF-11CF442679A0}"/>
              </a:ext>
            </a:extLst>
          </p:cNvPr>
          <p:cNvSpPr txBox="1"/>
          <p:nvPr/>
        </p:nvSpPr>
        <p:spPr>
          <a:xfrm>
            <a:off x="2742617" y="1084972"/>
            <a:ext cx="869149" cy="1569660"/>
          </a:xfrm>
          <a:prstGeom prst="rect">
            <a:avLst/>
          </a:prstGeom>
          <a:noFill/>
        </p:spPr>
        <p:txBody>
          <a:bodyPr wrap="none" rtlCol="0">
            <a:spAutoFit/>
          </a:bodyPr>
          <a:lstStyle/>
          <a:p>
            <a:r>
              <a:rPr lang="en-US" sz="9600" b="1">
                <a:solidFill>
                  <a:schemeClr val="accent2">
                    <a:lumMod val="60000"/>
                    <a:lumOff val="40000"/>
                  </a:schemeClr>
                </a:solidFill>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D9A0B03D-0036-E140-99AB-E16D57B88CF3}"/>
              </a:ext>
            </a:extLst>
          </p:cNvPr>
          <p:cNvSpPr txBox="1"/>
          <p:nvPr/>
        </p:nvSpPr>
        <p:spPr>
          <a:xfrm>
            <a:off x="7905411" y="1084971"/>
            <a:ext cx="869149" cy="1569660"/>
          </a:xfrm>
          <a:prstGeom prst="rect">
            <a:avLst/>
          </a:prstGeom>
          <a:noFill/>
        </p:spPr>
        <p:txBody>
          <a:bodyPr wrap="none" rtlCol="0">
            <a:spAutoFit/>
          </a:bodyPr>
          <a:lstStyle/>
          <a:p>
            <a:r>
              <a:rPr lang="en-US" sz="9600" b="1">
                <a:solidFill>
                  <a:schemeClr val="accent2">
                    <a:lumMod val="60000"/>
                    <a:lumOff val="40000"/>
                  </a:schemeClr>
                </a:solidFill>
                <a:latin typeface="Arial" panose="020B0604020202020204" pitchFamily="34" charset="0"/>
                <a:cs typeface="Arial" panose="020B0604020202020204" pitchFamily="34" charset="0"/>
              </a:rPr>
              <a:t>2</a:t>
            </a:r>
          </a:p>
        </p:txBody>
      </p:sp>
      <p:pic>
        <p:nvPicPr>
          <p:cNvPr id="17" name="Graphic 16">
            <a:extLst>
              <a:ext uri="{FF2B5EF4-FFF2-40B4-BE49-F238E27FC236}">
                <a16:creationId xmlns:a16="http://schemas.microsoft.com/office/drawing/2014/main" id="{A8F9EBCC-7BFA-674E-A26A-42755254E6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528" y="6214533"/>
            <a:ext cx="2513203" cy="387452"/>
          </a:xfrm>
          <a:prstGeom prst="rect">
            <a:avLst/>
          </a:prstGeom>
        </p:spPr>
      </p:pic>
    </p:spTree>
    <p:extLst>
      <p:ext uri="{BB962C8B-B14F-4D97-AF65-F5344CB8AC3E}">
        <p14:creationId xmlns:p14="http://schemas.microsoft.com/office/powerpoint/2010/main" val="33374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78855D-DC43-0E45-9D58-145A4B151913}"/>
              </a:ext>
            </a:extLst>
          </p:cNvPr>
          <p:cNvSpPr txBox="1">
            <a:spLocks/>
          </p:cNvSpPr>
          <p:nvPr/>
        </p:nvSpPr>
        <p:spPr>
          <a:xfrm>
            <a:off x="2" y="718172"/>
            <a:ext cx="11885084" cy="914400"/>
          </a:xfrm>
          <a:prstGeom prst="rect">
            <a:avLst/>
          </a:prstGeom>
          <a:solidFill>
            <a:schemeClr val="tx1">
              <a:lumMod val="75000"/>
              <a:lumOff val="25000"/>
            </a:schemeClr>
          </a:solidFill>
        </p:spPr>
        <p:txBody>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pPr defTabSz="1219140">
              <a:defRPr/>
            </a:pPr>
            <a:r>
              <a:rPr lang="en-US" sz="4267">
                <a:solidFill>
                  <a:prstClr val="white"/>
                </a:solidFill>
              </a:rPr>
              <a:t>	</a:t>
            </a:r>
            <a:r>
              <a:rPr lang="en-US" b="1">
                <a:solidFill>
                  <a:prstClr val="white"/>
                </a:solidFill>
                <a:latin typeface="Arial" panose="020B0604020202020204" pitchFamily="34" charset="0"/>
                <a:cs typeface="Arial" panose="020B0604020202020204" pitchFamily="34" charset="0"/>
              </a:rPr>
              <a:t>Personalized PT: </a:t>
            </a:r>
            <a:r>
              <a:rPr lang="en-US" b="1" i="1">
                <a:solidFill>
                  <a:prstClr val="white"/>
                </a:solidFill>
                <a:latin typeface="Arial" panose="020B0604020202020204" pitchFamily="34" charset="0"/>
                <a:cs typeface="Arial" panose="020B0604020202020204" pitchFamily="34" charset="0"/>
              </a:rPr>
              <a:t>Victim</a:t>
            </a:r>
            <a:r>
              <a:rPr lang="en-US" b="1">
                <a:solidFill>
                  <a:prstClr val="white"/>
                </a:solidFill>
                <a:latin typeface="Arial" panose="020B0604020202020204" pitchFamily="34" charset="0"/>
                <a:cs typeface="Arial" panose="020B0604020202020204" pitchFamily="34" charset="0"/>
              </a:rPr>
              <a:t> of </a:t>
            </a:r>
            <a:r>
              <a:rPr lang="en-US" b="1" err="1">
                <a:solidFill>
                  <a:prstClr val="white"/>
                </a:solidFill>
                <a:latin typeface="Arial" panose="020B0604020202020204" pitchFamily="34" charset="0"/>
                <a:cs typeface="Arial" panose="020B0604020202020204" pitchFamily="34" charset="0"/>
              </a:rPr>
              <a:t>eIND</a:t>
            </a:r>
            <a:r>
              <a:rPr lang="en-US" b="1">
                <a:solidFill>
                  <a:prstClr val="white"/>
                </a:solidFill>
                <a:latin typeface="Arial" panose="020B0604020202020204" pitchFamily="34" charset="0"/>
                <a:cs typeface="Arial" panose="020B0604020202020204" pitchFamily="34" charset="0"/>
              </a:rPr>
              <a:t> Efforts</a:t>
            </a:r>
            <a:endParaRPr lang="en-US" sz="2400" b="1">
              <a:solidFill>
                <a:prstClr val="whit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1EF2D2A-4D61-5443-AB5E-4D0FC3AD98DC}"/>
              </a:ext>
            </a:extLst>
          </p:cNvPr>
          <p:cNvPicPr>
            <a:picLocks noChangeAspect="1"/>
          </p:cNvPicPr>
          <p:nvPr/>
        </p:nvPicPr>
        <p:blipFill>
          <a:blip r:embed="rId2"/>
          <a:stretch>
            <a:fillRect/>
          </a:stretch>
        </p:blipFill>
        <p:spPr>
          <a:xfrm rot="20899356">
            <a:off x="8984677" y="1600417"/>
            <a:ext cx="1783773" cy="189525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37B3B3A-2B44-614B-807B-ED4313C417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939100">
            <a:off x="3469757" y="1664596"/>
            <a:ext cx="1815776" cy="180851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8E3F54C-85B5-D24E-A506-661B2D6CA0DD}"/>
              </a:ext>
            </a:extLst>
          </p:cNvPr>
          <p:cNvSpPr txBox="1"/>
          <p:nvPr/>
        </p:nvSpPr>
        <p:spPr>
          <a:xfrm>
            <a:off x="4592342" y="3466784"/>
            <a:ext cx="2289732" cy="543675"/>
          </a:xfrm>
          <a:prstGeom prst="rect">
            <a:avLst/>
          </a:prstGeom>
          <a:noFill/>
        </p:spPr>
        <p:txBody>
          <a:bodyPr wrap="square" rtlCol="0">
            <a:spAutoFit/>
          </a:bodyPr>
          <a:lstStyle/>
          <a:p>
            <a:r>
              <a:rPr lang="en-US" sz="1600"/>
              <a:t>Tom Patterson</a:t>
            </a:r>
          </a:p>
          <a:p>
            <a:r>
              <a:rPr lang="en-US" sz="1333" i="1">
                <a:solidFill>
                  <a:schemeClr val="accent2"/>
                </a:solidFill>
              </a:rPr>
              <a:t>A. </a:t>
            </a:r>
            <a:r>
              <a:rPr lang="en-US" sz="1333" i="1" err="1">
                <a:solidFill>
                  <a:schemeClr val="accent2"/>
                </a:solidFill>
              </a:rPr>
              <a:t>baumannii</a:t>
            </a:r>
            <a:endParaRPr lang="en-US" sz="1333" i="1">
              <a:solidFill>
                <a:schemeClr val="accent2"/>
              </a:solidFill>
            </a:endParaRPr>
          </a:p>
        </p:txBody>
      </p:sp>
      <p:sp>
        <p:nvSpPr>
          <p:cNvPr id="13" name="TextBox 12">
            <a:extLst>
              <a:ext uri="{FF2B5EF4-FFF2-40B4-BE49-F238E27FC236}">
                <a16:creationId xmlns:a16="http://schemas.microsoft.com/office/drawing/2014/main" id="{5691D67D-6A4F-6041-8745-4A92F1BFB89A}"/>
              </a:ext>
            </a:extLst>
          </p:cNvPr>
          <p:cNvSpPr txBox="1"/>
          <p:nvPr/>
        </p:nvSpPr>
        <p:spPr>
          <a:xfrm>
            <a:off x="5692680" y="3882309"/>
            <a:ext cx="1486224" cy="543675"/>
          </a:xfrm>
          <a:prstGeom prst="rect">
            <a:avLst/>
          </a:prstGeom>
          <a:noFill/>
        </p:spPr>
        <p:txBody>
          <a:bodyPr wrap="square" rtlCol="0">
            <a:spAutoFit/>
          </a:bodyPr>
          <a:lstStyle/>
          <a:p>
            <a:pPr algn="r"/>
            <a:r>
              <a:rPr lang="en-US" sz="1600"/>
              <a:t>John </a:t>
            </a:r>
            <a:r>
              <a:rPr lang="en-US" sz="1600" err="1"/>
              <a:t>Willson</a:t>
            </a:r>
            <a:endParaRPr lang="en-US" sz="1600"/>
          </a:p>
          <a:p>
            <a:pPr algn="r"/>
            <a:r>
              <a:rPr lang="en-US" sz="1333" i="1">
                <a:solidFill>
                  <a:schemeClr val="accent2"/>
                </a:solidFill>
              </a:rPr>
              <a:t>P. aeruginosa</a:t>
            </a:r>
          </a:p>
        </p:txBody>
      </p:sp>
      <p:pic>
        <p:nvPicPr>
          <p:cNvPr id="14" name="Picture 13">
            <a:extLst>
              <a:ext uri="{FF2B5EF4-FFF2-40B4-BE49-F238E27FC236}">
                <a16:creationId xmlns:a16="http://schemas.microsoft.com/office/drawing/2014/main" id="{A8C770B0-6347-9543-865B-073F40FC5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45057">
            <a:off x="7109040" y="2827077"/>
            <a:ext cx="1582459" cy="158245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9FF4EDD-396F-D344-BB24-E84B776E5BE1}"/>
              </a:ext>
            </a:extLst>
          </p:cNvPr>
          <p:cNvSpPr txBox="1"/>
          <p:nvPr/>
        </p:nvSpPr>
        <p:spPr>
          <a:xfrm>
            <a:off x="10868951" y="1856403"/>
            <a:ext cx="1271823" cy="995016"/>
          </a:xfrm>
          <a:prstGeom prst="rect">
            <a:avLst/>
          </a:prstGeom>
          <a:noFill/>
        </p:spPr>
        <p:txBody>
          <a:bodyPr wrap="none" rtlCol="0">
            <a:spAutoFit/>
          </a:bodyPr>
          <a:lstStyle/>
          <a:p>
            <a:r>
              <a:rPr lang="en-US" sz="1600"/>
              <a:t>Tarek Kashan</a:t>
            </a:r>
          </a:p>
          <a:p>
            <a:r>
              <a:rPr lang="en-US" sz="1333" i="1">
                <a:solidFill>
                  <a:schemeClr val="accent2"/>
                </a:solidFill>
              </a:rPr>
              <a:t>A. </a:t>
            </a:r>
            <a:r>
              <a:rPr lang="en-US" sz="1333" i="1" err="1">
                <a:solidFill>
                  <a:schemeClr val="accent2"/>
                </a:solidFill>
              </a:rPr>
              <a:t>baumannii</a:t>
            </a:r>
            <a:endParaRPr lang="en-US" sz="1333" i="1">
              <a:solidFill>
                <a:schemeClr val="accent2"/>
              </a:solidFill>
            </a:endParaRPr>
          </a:p>
          <a:p>
            <a:r>
              <a:rPr lang="en-US" sz="1333" i="1" err="1">
                <a:solidFill>
                  <a:schemeClr val="accent2"/>
                </a:solidFill>
              </a:rPr>
              <a:t>Klebsiella</a:t>
            </a:r>
            <a:endParaRPr lang="en-US" sz="1333" i="1">
              <a:solidFill>
                <a:schemeClr val="accent2"/>
              </a:solidFill>
            </a:endParaRPr>
          </a:p>
          <a:p>
            <a:endParaRPr lang="en-US" sz="1600"/>
          </a:p>
        </p:txBody>
      </p:sp>
      <p:pic>
        <p:nvPicPr>
          <p:cNvPr id="4" name="Picture 3">
            <a:extLst>
              <a:ext uri="{FF2B5EF4-FFF2-40B4-BE49-F238E27FC236}">
                <a16:creationId xmlns:a16="http://schemas.microsoft.com/office/drawing/2014/main" id="{9DDAB3AE-361D-E64A-B47F-14F486988E5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0890016">
            <a:off x="316709" y="1814413"/>
            <a:ext cx="1094243" cy="150887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07BB1B3-0294-C940-8426-2DE3941D9B0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0795816">
            <a:off x="3207589" y="3967226"/>
            <a:ext cx="1468932" cy="162486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DEBCCB44-BAC6-4546-9069-9AD237C68691}"/>
              </a:ext>
            </a:extLst>
          </p:cNvPr>
          <p:cNvSpPr txBox="1"/>
          <p:nvPr/>
        </p:nvSpPr>
        <p:spPr>
          <a:xfrm>
            <a:off x="1358387" y="1767637"/>
            <a:ext cx="2291868" cy="748795"/>
          </a:xfrm>
          <a:prstGeom prst="rect">
            <a:avLst/>
          </a:prstGeom>
          <a:noFill/>
        </p:spPr>
        <p:txBody>
          <a:bodyPr wrap="square" rtlCol="0">
            <a:spAutoFit/>
          </a:bodyPr>
          <a:lstStyle/>
          <a:p>
            <a:r>
              <a:rPr lang="en-US" sz="1600"/>
              <a:t>Patient #2: </a:t>
            </a:r>
          </a:p>
          <a:p>
            <a:r>
              <a:rPr lang="en-US" sz="1333">
                <a:solidFill>
                  <a:schemeClr val="accent2"/>
                </a:solidFill>
              </a:rPr>
              <a:t>2 </a:t>
            </a:r>
            <a:r>
              <a:rPr lang="en-US" sz="1333" err="1">
                <a:solidFill>
                  <a:schemeClr val="accent2"/>
                </a:solidFill>
              </a:rPr>
              <a:t>y.o</a:t>
            </a:r>
            <a:r>
              <a:rPr lang="en-US" sz="1333">
                <a:solidFill>
                  <a:schemeClr val="accent2"/>
                </a:solidFill>
              </a:rPr>
              <a:t>. Male</a:t>
            </a:r>
          </a:p>
          <a:p>
            <a:r>
              <a:rPr lang="en-US" sz="1333" i="1">
                <a:solidFill>
                  <a:schemeClr val="accent2"/>
                </a:solidFill>
              </a:rPr>
              <a:t>P. aeruginosa</a:t>
            </a:r>
          </a:p>
        </p:txBody>
      </p:sp>
      <p:sp>
        <p:nvSpPr>
          <p:cNvPr id="18" name="TextBox 17">
            <a:extLst>
              <a:ext uri="{FF2B5EF4-FFF2-40B4-BE49-F238E27FC236}">
                <a16:creationId xmlns:a16="http://schemas.microsoft.com/office/drawing/2014/main" id="{51AE1BEC-AE19-574E-9817-8423492F6316}"/>
              </a:ext>
            </a:extLst>
          </p:cNvPr>
          <p:cNvSpPr txBox="1"/>
          <p:nvPr/>
        </p:nvSpPr>
        <p:spPr>
          <a:xfrm>
            <a:off x="4281242" y="5553045"/>
            <a:ext cx="2291868" cy="748795"/>
          </a:xfrm>
          <a:prstGeom prst="rect">
            <a:avLst/>
          </a:prstGeom>
          <a:noFill/>
        </p:spPr>
        <p:txBody>
          <a:bodyPr wrap="square" rtlCol="0">
            <a:spAutoFit/>
          </a:bodyPr>
          <a:lstStyle/>
          <a:p>
            <a:r>
              <a:rPr lang="en-US" sz="1600"/>
              <a:t>Patient #3: </a:t>
            </a:r>
          </a:p>
          <a:p>
            <a:r>
              <a:rPr lang="en-US" sz="1333">
                <a:solidFill>
                  <a:schemeClr val="accent2"/>
                </a:solidFill>
              </a:rPr>
              <a:t>77 </a:t>
            </a:r>
            <a:r>
              <a:rPr lang="en-US" sz="1333" err="1">
                <a:solidFill>
                  <a:schemeClr val="accent2"/>
                </a:solidFill>
              </a:rPr>
              <a:t>y.o</a:t>
            </a:r>
            <a:r>
              <a:rPr lang="en-US" sz="1333">
                <a:solidFill>
                  <a:schemeClr val="accent2"/>
                </a:solidFill>
              </a:rPr>
              <a:t>. Male</a:t>
            </a:r>
          </a:p>
          <a:p>
            <a:r>
              <a:rPr lang="en-US" sz="1333" i="1">
                <a:solidFill>
                  <a:schemeClr val="accent2"/>
                </a:solidFill>
              </a:rPr>
              <a:t>A. </a:t>
            </a:r>
            <a:r>
              <a:rPr lang="en-US" sz="1333" i="1" err="1">
                <a:solidFill>
                  <a:schemeClr val="accent2"/>
                </a:solidFill>
              </a:rPr>
              <a:t>baumannii</a:t>
            </a:r>
            <a:endParaRPr lang="en-US" sz="1333" i="1">
              <a:solidFill>
                <a:schemeClr val="accent2"/>
              </a:solidFill>
            </a:endParaRPr>
          </a:p>
        </p:txBody>
      </p:sp>
      <p:pic>
        <p:nvPicPr>
          <p:cNvPr id="19" name="Picture 18">
            <a:extLst>
              <a:ext uri="{FF2B5EF4-FFF2-40B4-BE49-F238E27FC236}">
                <a16:creationId xmlns:a16="http://schemas.microsoft.com/office/drawing/2014/main" id="{341577AA-1750-954D-9197-6668D5F0DB4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0795816">
            <a:off x="5752410" y="1856930"/>
            <a:ext cx="1468932" cy="162486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CE1FA4AB-B59A-0743-9F47-1B4174D854B9}"/>
              </a:ext>
            </a:extLst>
          </p:cNvPr>
          <p:cNvSpPr txBox="1"/>
          <p:nvPr/>
        </p:nvSpPr>
        <p:spPr>
          <a:xfrm>
            <a:off x="7185031" y="1783162"/>
            <a:ext cx="1496377" cy="748795"/>
          </a:xfrm>
          <a:prstGeom prst="rect">
            <a:avLst/>
          </a:prstGeom>
          <a:noFill/>
        </p:spPr>
        <p:txBody>
          <a:bodyPr wrap="square" rtlCol="0">
            <a:spAutoFit/>
          </a:bodyPr>
          <a:lstStyle/>
          <a:p>
            <a:r>
              <a:rPr lang="en-US" sz="1600"/>
              <a:t>Patient #8: </a:t>
            </a:r>
          </a:p>
          <a:p>
            <a:r>
              <a:rPr lang="en-US" sz="1333">
                <a:solidFill>
                  <a:schemeClr val="accent2"/>
                </a:solidFill>
              </a:rPr>
              <a:t>60 </a:t>
            </a:r>
            <a:r>
              <a:rPr lang="en-US" sz="1333" err="1">
                <a:solidFill>
                  <a:schemeClr val="accent2"/>
                </a:solidFill>
              </a:rPr>
              <a:t>y.o</a:t>
            </a:r>
            <a:r>
              <a:rPr lang="en-US" sz="1333">
                <a:solidFill>
                  <a:schemeClr val="accent2"/>
                </a:solidFill>
              </a:rPr>
              <a:t>. Male</a:t>
            </a:r>
          </a:p>
          <a:p>
            <a:r>
              <a:rPr lang="en-US" sz="1333" i="1">
                <a:solidFill>
                  <a:schemeClr val="accent2"/>
                </a:solidFill>
              </a:rPr>
              <a:t>P. aeruginosa</a:t>
            </a:r>
          </a:p>
        </p:txBody>
      </p:sp>
      <p:pic>
        <p:nvPicPr>
          <p:cNvPr id="21" name="Picture 20">
            <a:extLst>
              <a:ext uri="{FF2B5EF4-FFF2-40B4-BE49-F238E27FC236}">
                <a16:creationId xmlns:a16="http://schemas.microsoft.com/office/drawing/2014/main" id="{BEB2C93C-4230-0740-8AA8-FC3289B19B3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0795816">
            <a:off x="9452778" y="3310299"/>
            <a:ext cx="1468932" cy="1624865"/>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01595E2F-4B42-7547-8946-02B52C979ED6}"/>
              </a:ext>
            </a:extLst>
          </p:cNvPr>
          <p:cNvSpPr txBox="1"/>
          <p:nvPr/>
        </p:nvSpPr>
        <p:spPr>
          <a:xfrm>
            <a:off x="11052233" y="3669537"/>
            <a:ext cx="1626124" cy="748795"/>
          </a:xfrm>
          <a:prstGeom prst="rect">
            <a:avLst/>
          </a:prstGeom>
          <a:noFill/>
        </p:spPr>
        <p:txBody>
          <a:bodyPr wrap="square" rtlCol="0">
            <a:spAutoFit/>
          </a:bodyPr>
          <a:lstStyle/>
          <a:p>
            <a:r>
              <a:rPr lang="en-US" sz="1600"/>
              <a:t>Patient #11: </a:t>
            </a:r>
          </a:p>
          <a:p>
            <a:r>
              <a:rPr lang="en-US" sz="1333">
                <a:solidFill>
                  <a:schemeClr val="accent2"/>
                </a:solidFill>
              </a:rPr>
              <a:t>23 </a:t>
            </a:r>
            <a:r>
              <a:rPr lang="en-US" sz="1333" err="1">
                <a:solidFill>
                  <a:schemeClr val="accent2"/>
                </a:solidFill>
              </a:rPr>
              <a:t>y.o</a:t>
            </a:r>
            <a:r>
              <a:rPr lang="en-US" sz="1333">
                <a:solidFill>
                  <a:schemeClr val="accent2"/>
                </a:solidFill>
              </a:rPr>
              <a:t>. Male</a:t>
            </a:r>
          </a:p>
          <a:p>
            <a:r>
              <a:rPr lang="en-US" sz="1333" i="1">
                <a:solidFill>
                  <a:schemeClr val="accent2"/>
                </a:solidFill>
              </a:rPr>
              <a:t>B. gladioli</a:t>
            </a:r>
          </a:p>
        </p:txBody>
      </p:sp>
      <p:pic>
        <p:nvPicPr>
          <p:cNvPr id="23" name="Graphic 3">
            <a:extLst>
              <a:ext uri="{FF2B5EF4-FFF2-40B4-BE49-F238E27FC236}">
                <a16:creationId xmlns:a16="http://schemas.microsoft.com/office/drawing/2014/main" id="{B6A8FDDB-B70E-6E43-8A20-78ECCA421A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240" y="6391509"/>
            <a:ext cx="2071198" cy="319310"/>
          </a:xfrm>
          <a:prstGeom prst="rect">
            <a:avLst/>
          </a:prstGeom>
        </p:spPr>
      </p:pic>
      <p:sp>
        <p:nvSpPr>
          <p:cNvPr id="8" name="TextBox 7">
            <a:extLst>
              <a:ext uri="{FF2B5EF4-FFF2-40B4-BE49-F238E27FC236}">
                <a16:creationId xmlns:a16="http://schemas.microsoft.com/office/drawing/2014/main" id="{92C162B4-407D-FB42-BCA7-A1976A69104A}"/>
              </a:ext>
            </a:extLst>
          </p:cNvPr>
          <p:cNvSpPr txBox="1"/>
          <p:nvPr/>
        </p:nvSpPr>
        <p:spPr>
          <a:xfrm>
            <a:off x="1817573" y="4691376"/>
            <a:ext cx="1973780" cy="543675"/>
          </a:xfrm>
          <a:prstGeom prst="rect">
            <a:avLst/>
          </a:prstGeom>
          <a:noFill/>
        </p:spPr>
        <p:txBody>
          <a:bodyPr wrap="square" rtlCol="0">
            <a:spAutoFit/>
          </a:bodyPr>
          <a:lstStyle/>
          <a:p>
            <a:r>
              <a:rPr lang="en-US" sz="1600"/>
              <a:t>Mallory Smith</a:t>
            </a:r>
          </a:p>
          <a:p>
            <a:r>
              <a:rPr lang="en-US" sz="1333" i="1">
                <a:solidFill>
                  <a:schemeClr val="accent2"/>
                </a:solidFill>
              </a:rPr>
              <a:t>B. </a:t>
            </a:r>
            <a:r>
              <a:rPr lang="en-US" sz="1333" i="1" err="1">
                <a:solidFill>
                  <a:schemeClr val="accent2"/>
                </a:solidFill>
              </a:rPr>
              <a:t>cenocepacia</a:t>
            </a:r>
            <a:endParaRPr lang="en-US" sz="1333" i="1">
              <a:solidFill>
                <a:schemeClr val="accent2"/>
              </a:solidFill>
            </a:endParaRPr>
          </a:p>
        </p:txBody>
      </p:sp>
      <p:pic>
        <p:nvPicPr>
          <p:cNvPr id="12" name="Picture 11">
            <a:extLst>
              <a:ext uri="{FF2B5EF4-FFF2-40B4-BE49-F238E27FC236}">
                <a16:creationId xmlns:a16="http://schemas.microsoft.com/office/drawing/2014/main" id="{53514C2E-C4F9-374B-B9A4-18063AA41E5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915539">
            <a:off x="1475247" y="2882449"/>
            <a:ext cx="1604545" cy="162597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FE8D2F3-7F98-E344-9F38-5E7F930940CE}"/>
              </a:ext>
            </a:extLst>
          </p:cNvPr>
          <p:cNvSpPr txBox="1"/>
          <p:nvPr/>
        </p:nvSpPr>
        <p:spPr>
          <a:xfrm>
            <a:off x="6455008" y="4982896"/>
            <a:ext cx="3461204" cy="1723549"/>
          </a:xfrm>
          <a:prstGeom prst="rect">
            <a:avLst/>
          </a:prstGeom>
          <a:noFill/>
        </p:spPr>
        <p:txBody>
          <a:bodyPr wrap="none" rtlCol="0">
            <a:spAutoFit/>
          </a:bodyPr>
          <a:lstStyle/>
          <a:p>
            <a:pPr>
              <a:spcAft>
                <a:spcPts val="400"/>
              </a:spcAft>
            </a:pPr>
            <a:r>
              <a:rPr lang="en-US" sz="2400" b="1" err="1">
                <a:solidFill>
                  <a:schemeClr val="accent2">
                    <a:lumMod val="75000"/>
                  </a:schemeClr>
                </a:solidFill>
                <a:latin typeface="Arial" panose="020B0604020202020204" pitchFamily="34" charset="0"/>
                <a:cs typeface="Arial" panose="020B0604020202020204" pitchFamily="34" charset="0"/>
              </a:rPr>
              <a:t>eIND</a:t>
            </a:r>
            <a:r>
              <a:rPr lang="en-US" sz="2400" b="1">
                <a:solidFill>
                  <a:schemeClr val="accent2">
                    <a:lumMod val="75000"/>
                  </a:schemeClr>
                </a:solidFill>
                <a:latin typeface="Arial" panose="020B0604020202020204" pitchFamily="34" charset="0"/>
                <a:cs typeface="Arial" panose="020B0604020202020204" pitchFamily="34" charset="0"/>
              </a:rPr>
              <a:t> cases:</a:t>
            </a:r>
          </a:p>
          <a:p>
            <a:pPr marL="285750" indent="-285750">
              <a:spcAft>
                <a:spcPts val="400"/>
              </a:spcAft>
              <a:buFont typeface="Arial" panose="020B0604020202020204" pitchFamily="34" charset="0"/>
              <a:buChar char="•"/>
            </a:pPr>
            <a:r>
              <a:rPr lang="en-US" sz="2400" b="1">
                <a:solidFill>
                  <a:schemeClr val="tx1">
                    <a:lumMod val="50000"/>
                    <a:lumOff val="50000"/>
                  </a:schemeClr>
                </a:solidFill>
                <a:latin typeface="Arial" panose="020B0604020202020204" pitchFamily="34" charset="0"/>
                <a:cs typeface="Arial" panose="020B0604020202020204" pitchFamily="34" charset="0"/>
              </a:rPr>
              <a:t>Get a lot of attention</a:t>
            </a:r>
          </a:p>
          <a:p>
            <a:pPr marL="285750" indent="-285750">
              <a:spcAft>
                <a:spcPts val="400"/>
              </a:spcAft>
              <a:buFont typeface="Arial" panose="020B0604020202020204" pitchFamily="34" charset="0"/>
              <a:buChar char="•"/>
            </a:pPr>
            <a:r>
              <a:rPr lang="en-US" sz="2400" b="1">
                <a:solidFill>
                  <a:schemeClr val="tx1">
                    <a:lumMod val="50000"/>
                    <a:lumOff val="50000"/>
                  </a:schemeClr>
                </a:solidFill>
                <a:latin typeface="Arial" panose="020B0604020202020204" pitchFamily="34" charset="0"/>
                <a:cs typeface="Arial" panose="020B0604020202020204" pitchFamily="34" charset="0"/>
              </a:rPr>
              <a:t>Take a lot of effort</a:t>
            </a:r>
          </a:p>
          <a:p>
            <a:pPr marL="285750" indent="-285750">
              <a:spcAft>
                <a:spcPts val="400"/>
              </a:spcAft>
              <a:buFont typeface="Arial" panose="020B0604020202020204" pitchFamily="34" charset="0"/>
              <a:buChar char="•"/>
            </a:pPr>
            <a:r>
              <a:rPr lang="en-US" sz="2400" b="1">
                <a:solidFill>
                  <a:schemeClr val="tx1">
                    <a:lumMod val="50000"/>
                    <a:lumOff val="50000"/>
                  </a:schemeClr>
                </a:solidFill>
                <a:latin typeface="Arial" panose="020B0604020202020204" pitchFamily="34" charset="0"/>
                <a:cs typeface="Arial" panose="020B0604020202020204" pitchFamily="34" charset="0"/>
              </a:rPr>
              <a:t>Cost a lot of money</a:t>
            </a:r>
          </a:p>
        </p:txBody>
      </p:sp>
    </p:spTree>
    <p:extLst>
      <p:ext uri="{BB962C8B-B14F-4D97-AF65-F5344CB8AC3E}">
        <p14:creationId xmlns:p14="http://schemas.microsoft.com/office/powerpoint/2010/main" val="38716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8" grpId="0"/>
      <p:bldP spid="20" grpId="0"/>
      <p:bldP spid="22"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C00885-EC95-7E43-AEF4-A46DB837214E}"/>
              </a:ext>
            </a:extLst>
          </p:cNvPr>
          <p:cNvSpPr/>
          <p:nvPr/>
        </p:nvSpPr>
        <p:spPr>
          <a:xfrm>
            <a:off x="671332" y="3473819"/>
            <a:ext cx="11296891" cy="13306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F78C7F-A925-774A-95E9-DC85F5A5A985}"/>
              </a:ext>
            </a:extLst>
          </p:cNvPr>
          <p:cNvSpPr/>
          <p:nvPr/>
        </p:nvSpPr>
        <p:spPr>
          <a:xfrm>
            <a:off x="671331" y="4983092"/>
            <a:ext cx="11296891" cy="14524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2CB2D9-EF71-4540-A1C4-5B0C658CC613}"/>
              </a:ext>
            </a:extLst>
          </p:cNvPr>
          <p:cNvSpPr/>
          <p:nvPr/>
        </p:nvSpPr>
        <p:spPr>
          <a:xfrm>
            <a:off x="671332" y="1462574"/>
            <a:ext cx="11296891" cy="18593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4D294E-6015-4347-805B-2708B2FDA3A5}"/>
              </a:ext>
            </a:extLst>
          </p:cNvPr>
          <p:cNvSpPr txBox="1"/>
          <p:nvPr/>
        </p:nvSpPr>
        <p:spPr>
          <a:xfrm>
            <a:off x="1023158" y="5200612"/>
            <a:ext cx="9433827" cy="830997"/>
          </a:xfrm>
          <a:prstGeom prst="rect">
            <a:avLst/>
          </a:prstGeom>
          <a:noFill/>
          <a:effectLst>
            <a:softEdge rad="101600"/>
          </a:effectLst>
        </p:spPr>
        <p:txBody>
          <a:bodyPr wrap="square" rtlCol="0">
            <a:spAutoFit/>
          </a:bodyPr>
          <a:lstStyle/>
          <a:p>
            <a:r>
              <a:rPr lang="en-US" sz="2400" b="1" i="1" dirty="0">
                <a:solidFill>
                  <a:schemeClr val="accent2">
                    <a:lumMod val="50000"/>
                  </a:schemeClr>
                </a:solidFill>
              </a:rPr>
              <a:t>“Tom Patterson’s case is great for Tom, but patient-specific phage is not commercially viable”</a:t>
            </a:r>
          </a:p>
        </p:txBody>
      </p:sp>
      <p:sp>
        <p:nvSpPr>
          <p:cNvPr id="5" name="TextBox 4">
            <a:extLst>
              <a:ext uri="{FF2B5EF4-FFF2-40B4-BE49-F238E27FC236}">
                <a16:creationId xmlns:a16="http://schemas.microsoft.com/office/drawing/2014/main" id="{BF88BAC0-87E1-7E4D-9570-462628DAC430}"/>
              </a:ext>
            </a:extLst>
          </p:cNvPr>
          <p:cNvSpPr txBox="1"/>
          <p:nvPr/>
        </p:nvSpPr>
        <p:spPr>
          <a:xfrm>
            <a:off x="9359524" y="6021457"/>
            <a:ext cx="1962910" cy="369332"/>
          </a:xfrm>
          <a:prstGeom prst="rect">
            <a:avLst/>
          </a:prstGeom>
          <a:noFill/>
          <a:effectLst>
            <a:softEdge rad="50800"/>
          </a:effectLst>
        </p:spPr>
        <p:txBody>
          <a:bodyPr wrap="none" rtlCol="0">
            <a:spAutoFit/>
          </a:bodyPr>
          <a:lstStyle/>
          <a:p>
            <a:r>
              <a:rPr lang="en-US" dirty="0">
                <a:solidFill>
                  <a:schemeClr val="accent2">
                    <a:lumMod val="50000"/>
                  </a:schemeClr>
                </a:solidFill>
              </a:rPr>
              <a:t>Anonymous (2018)</a:t>
            </a:r>
          </a:p>
        </p:txBody>
      </p:sp>
      <p:sp>
        <p:nvSpPr>
          <p:cNvPr id="2" name="TextBox 1">
            <a:extLst>
              <a:ext uri="{FF2B5EF4-FFF2-40B4-BE49-F238E27FC236}">
                <a16:creationId xmlns:a16="http://schemas.microsoft.com/office/drawing/2014/main" id="{AAB6C643-016E-A949-B8C4-519DE6BBDA95}"/>
              </a:ext>
            </a:extLst>
          </p:cNvPr>
          <p:cNvSpPr txBox="1"/>
          <p:nvPr/>
        </p:nvSpPr>
        <p:spPr>
          <a:xfrm>
            <a:off x="1141564" y="1609411"/>
            <a:ext cx="10523889" cy="1220847"/>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000" b="1" i="1" dirty="0">
                <a:solidFill>
                  <a:schemeClr val="accent2">
                    <a:lumMod val="50000"/>
                  </a:schemeClr>
                </a:solidFill>
              </a:rPr>
              <a:t>“… phage therapy has been tried, mostly unsuccessfully, in the past.”</a:t>
            </a:r>
          </a:p>
          <a:p>
            <a:pPr marL="342900" indent="-342900">
              <a:spcAft>
                <a:spcPts val="800"/>
              </a:spcAft>
              <a:buFont typeface="Arial" panose="020B0604020202020204" pitchFamily="34" charset="0"/>
              <a:buChar char="•"/>
            </a:pPr>
            <a:r>
              <a:rPr lang="en-US" sz="2000" b="1" i="1" dirty="0">
                <a:solidFill>
                  <a:schemeClr val="accent2">
                    <a:lumMod val="50000"/>
                  </a:schemeClr>
                </a:solidFill>
              </a:rPr>
              <a:t>“several day turnaround time is too slow for adequate treatment of severe, acute infections.”</a:t>
            </a:r>
          </a:p>
          <a:p>
            <a:pPr marL="342900" indent="-342900">
              <a:spcAft>
                <a:spcPts val="800"/>
              </a:spcAft>
              <a:buFont typeface="Arial" panose="020B0604020202020204" pitchFamily="34" charset="0"/>
              <a:buChar char="•"/>
            </a:pPr>
            <a:r>
              <a:rPr lang="en-US" sz="2000" b="1" i="1" dirty="0">
                <a:solidFill>
                  <a:schemeClr val="accent2">
                    <a:lumMod val="50000"/>
                  </a:schemeClr>
                </a:solidFill>
              </a:rPr>
              <a:t>“There are also cumbersome supply chain issues that make feasibility an issue.”</a:t>
            </a:r>
          </a:p>
        </p:txBody>
      </p:sp>
      <p:sp>
        <p:nvSpPr>
          <p:cNvPr id="7" name="TextBox 6">
            <a:extLst>
              <a:ext uri="{FF2B5EF4-FFF2-40B4-BE49-F238E27FC236}">
                <a16:creationId xmlns:a16="http://schemas.microsoft.com/office/drawing/2014/main" id="{53CC6273-FB97-D144-9D0D-32155674A438}"/>
              </a:ext>
            </a:extLst>
          </p:cNvPr>
          <p:cNvSpPr txBox="1"/>
          <p:nvPr/>
        </p:nvSpPr>
        <p:spPr>
          <a:xfrm>
            <a:off x="7969963" y="2899025"/>
            <a:ext cx="3861057" cy="369332"/>
          </a:xfrm>
          <a:prstGeom prst="rect">
            <a:avLst/>
          </a:prstGeom>
          <a:noFill/>
          <a:effectLst>
            <a:softEdge rad="50800"/>
          </a:effectLst>
        </p:spPr>
        <p:txBody>
          <a:bodyPr wrap="none" rtlCol="0">
            <a:spAutoFit/>
          </a:bodyPr>
          <a:lstStyle/>
          <a:p>
            <a:r>
              <a:rPr lang="en-US" dirty="0">
                <a:solidFill>
                  <a:schemeClr val="accent2">
                    <a:lumMod val="50000"/>
                  </a:schemeClr>
                </a:solidFill>
              </a:rPr>
              <a:t>CARB-X Review Committee (April 2017)</a:t>
            </a:r>
          </a:p>
        </p:txBody>
      </p:sp>
      <p:sp>
        <p:nvSpPr>
          <p:cNvPr id="3" name="TextBox 2">
            <a:extLst>
              <a:ext uri="{FF2B5EF4-FFF2-40B4-BE49-F238E27FC236}">
                <a16:creationId xmlns:a16="http://schemas.microsoft.com/office/drawing/2014/main" id="{54F374A2-6CAD-FD42-9606-74A93EC7DAE4}"/>
              </a:ext>
            </a:extLst>
          </p:cNvPr>
          <p:cNvSpPr txBox="1"/>
          <p:nvPr/>
        </p:nvSpPr>
        <p:spPr>
          <a:xfrm>
            <a:off x="1141564" y="3645201"/>
            <a:ext cx="9766338" cy="461665"/>
          </a:xfrm>
          <a:prstGeom prst="rect">
            <a:avLst/>
          </a:prstGeom>
          <a:noFill/>
        </p:spPr>
        <p:txBody>
          <a:bodyPr wrap="square" rtlCol="0">
            <a:spAutoFit/>
          </a:bodyPr>
          <a:lstStyle/>
          <a:p>
            <a:r>
              <a:rPr lang="en-US" sz="2400" b="1" i="1" dirty="0">
                <a:solidFill>
                  <a:schemeClr val="accent1">
                    <a:lumMod val="50000"/>
                  </a:schemeClr>
                </a:solidFill>
              </a:rPr>
              <a:t> I want to see the clinical trials so we have more than theory + anecdote.</a:t>
            </a:r>
          </a:p>
        </p:txBody>
      </p:sp>
      <p:sp>
        <p:nvSpPr>
          <p:cNvPr id="8" name="TextBox 7">
            <a:extLst>
              <a:ext uri="{FF2B5EF4-FFF2-40B4-BE49-F238E27FC236}">
                <a16:creationId xmlns:a16="http://schemas.microsoft.com/office/drawing/2014/main" id="{A9134CE5-6B69-C645-B534-93779961D90D}"/>
              </a:ext>
            </a:extLst>
          </p:cNvPr>
          <p:cNvSpPr txBox="1"/>
          <p:nvPr/>
        </p:nvSpPr>
        <p:spPr>
          <a:xfrm>
            <a:off x="1726790" y="4360299"/>
            <a:ext cx="10241432" cy="369332"/>
          </a:xfrm>
          <a:prstGeom prst="rect">
            <a:avLst/>
          </a:prstGeom>
          <a:noFill/>
        </p:spPr>
        <p:txBody>
          <a:bodyPr wrap="square" rtlCol="0">
            <a:spAutoFit/>
          </a:bodyPr>
          <a:lstStyle/>
          <a:p>
            <a:r>
              <a:rPr lang="en-US" dirty="0">
                <a:solidFill>
                  <a:schemeClr val="accent1">
                    <a:lumMod val="50000"/>
                  </a:schemeClr>
                </a:solidFill>
              </a:rPr>
              <a:t>Kevin </a:t>
            </a:r>
            <a:r>
              <a:rPr lang="en-US" dirty="0" err="1">
                <a:solidFill>
                  <a:schemeClr val="accent1">
                    <a:lumMod val="50000"/>
                  </a:schemeClr>
                </a:solidFill>
              </a:rPr>
              <a:t>Outterson</a:t>
            </a:r>
            <a:r>
              <a:rPr lang="en-US" dirty="0">
                <a:solidFill>
                  <a:schemeClr val="accent1">
                    <a:lumMod val="50000"/>
                  </a:schemeClr>
                </a:solidFill>
              </a:rPr>
              <a:t>, Executive Director at CARB-X via Twitter (Dec 2018) in response to TIME coverage of phage</a:t>
            </a:r>
          </a:p>
        </p:txBody>
      </p:sp>
      <p:sp>
        <p:nvSpPr>
          <p:cNvPr id="10" name="TextBox 9">
            <a:extLst>
              <a:ext uri="{FF2B5EF4-FFF2-40B4-BE49-F238E27FC236}">
                <a16:creationId xmlns:a16="http://schemas.microsoft.com/office/drawing/2014/main" id="{2EB92124-8AE9-374E-A86C-404A849E8C18}"/>
              </a:ext>
            </a:extLst>
          </p:cNvPr>
          <p:cNvSpPr txBox="1"/>
          <p:nvPr/>
        </p:nvSpPr>
        <p:spPr>
          <a:xfrm>
            <a:off x="518658" y="549066"/>
            <a:ext cx="8494633" cy="584775"/>
          </a:xfrm>
          <a:prstGeom prst="rect">
            <a:avLst/>
          </a:prstGeom>
          <a:noFill/>
        </p:spPr>
        <p:txBody>
          <a:bodyPr wrap="none" rtlCol="0">
            <a:spAutoFit/>
          </a:bodyPr>
          <a:lstStyle/>
          <a:p>
            <a:r>
              <a:rPr lang="en-US" sz="3200" b="1">
                <a:latin typeface="Arial" panose="020B0604020202020204" pitchFamily="34" charset="0"/>
                <a:cs typeface="Arial" panose="020B0604020202020204" pitchFamily="34" charset="0"/>
              </a:rPr>
              <a:t>Perception of Personalized Phage Therapy</a:t>
            </a:r>
          </a:p>
        </p:txBody>
      </p:sp>
    </p:spTree>
    <p:extLst>
      <p:ext uri="{BB962C8B-B14F-4D97-AF65-F5344CB8AC3E}">
        <p14:creationId xmlns:p14="http://schemas.microsoft.com/office/powerpoint/2010/main" val="3818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4" grpId="0"/>
      <p:bldP spid="5" grpId="0"/>
      <p:bldP spid="2" grpId="0"/>
      <p:bldP spid="7" grpId="0"/>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F4B08C-457D-AC4D-A79F-80249FAC47A9}"/>
              </a:ext>
            </a:extLst>
          </p:cNvPr>
          <p:cNvSpPr/>
          <p:nvPr/>
        </p:nvSpPr>
        <p:spPr>
          <a:xfrm>
            <a:off x="208344" y="1313135"/>
            <a:ext cx="11296891" cy="35019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CC6273-FB97-D144-9D0D-32155674A438}"/>
              </a:ext>
            </a:extLst>
          </p:cNvPr>
          <p:cNvSpPr txBox="1"/>
          <p:nvPr/>
        </p:nvSpPr>
        <p:spPr>
          <a:xfrm>
            <a:off x="3690609" y="4168292"/>
            <a:ext cx="7340471" cy="400110"/>
          </a:xfrm>
          <a:prstGeom prst="rect">
            <a:avLst/>
          </a:prstGeom>
          <a:noFill/>
          <a:effectLst>
            <a:softEdge rad="50800"/>
          </a:effectLst>
        </p:spPr>
        <p:txBody>
          <a:bodyPr wrap="none" rtlCol="0">
            <a:spAutoFit/>
          </a:bodyPr>
          <a:lstStyle/>
          <a:p>
            <a:r>
              <a:rPr lang="en-US" sz="2000" dirty="0">
                <a:solidFill>
                  <a:schemeClr val="accent2">
                    <a:lumMod val="50000"/>
                  </a:schemeClr>
                </a:solidFill>
              </a:rPr>
              <a:t>A large pharma’s view of personalized phage therapy (January 2019)</a:t>
            </a:r>
          </a:p>
        </p:txBody>
      </p:sp>
      <p:sp>
        <p:nvSpPr>
          <p:cNvPr id="10" name="TextBox 9">
            <a:extLst>
              <a:ext uri="{FF2B5EF4-FFF2-40B4-BE49-F238E27FC236}">
                <a16:creationId xmlns:a16="http://schemas.microsoft.com/office/drawing/2014/main" id="{2EB92124-8AE9-374E-A86C-404A849E8C18}"/>
              </a:ext>
            </a:extLst>
          </p:cNvPr>
          <p:cNvSpPr txBox="1"/>
          <p:nvPr/>
        </p:nvSpPr>
        <p:spPr>
          <a:xfrm>
            <a:off x="518658" y="549066"/>
            <a:ext cx="8494633" cy="584775"/>
          </a:xfrm>
          <a:prstGeom prst="rect">
            <a:avLst/>
          </a:prstGeom>
          <a:noFill/>
        </p:spPr>
        <p:txBody>
          <a:bodyPr wrap="none" rtlCol="0">
            <a:spAutoFit/>
          </a:bodyPr>
          <a:lstStyle/>
          <a:p>
            <a:r>
              <a:rPr lang="en-US" sz="3200" b="1">
                <a:latin typeface="Arial" panose="020B0604020202020204" pitchFamily="34" charset="0"/>
                <a:cs typeface="Arial" panose="020B0604020202020204" pitchFamily="34" charset="0"/>
              </a:rPr>
              <a:t>Perception of Personalized Phage Therapy</a:t>
            </a:r>
          </a:p>
        </p:txBody>
      </p:sp>
      <p:sp>
        <p:nvSpPr>
          <p:cNvPr id="9" name="TextBox 8">
            <a:extLst>
              <a:ext uri="{FF2B5EF4-FFF2-40B4-BE49-F238E27FC236}">
                <a16:creationId xmlns:a16="http://schemas.microsoft.com/office/drawing/2014/main" id="{FE16636D-FF9A-7F41-BF0A-C3DC6087D2B7}"/>
              </a:ext>
            </a:extLst>
          </p:cNvPr>
          <p:cNvSpPr txBox="1"/>
          <p:nvPr/>
        </p:nvSpPr>
        <p:spPr>
          <a:xfrm>
            <a:off x="884340" y="1639637"/>
            <a:ext cx="9734995" cy="2349361"/>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400" b="1" i="1" dirty="0">
                <a:solidFill>
                  <a:schemeClr val="accent2">
                    <a:lumMod val="50000"/>
                  </a:schemeClr>
                </a:solidFill>
              </a:rPr>
              <a:t>“Personalized” requires on-demand manufacturing – </a:t>
            </a:r>
            <a:r>
              <a:rPr lang="en-US" sz="2400" b="1" i="1" dirty="0">
                <a:solidFill>
                  <a:schemeClr val="accent1">
                    <a:lumMod val="50000"/>
                  </a:schemeClr>
                </a:solidFill>
              </a:rPr>
              <a:t>WRONG</a:t>
            </a:r>
          </a:p>
          <a:p>
            <a:pPr marL="342900" indent="-342900">
              <a:spcAft>
                <a:spcPts val="800"/>
              </a:spcAft>
              <a:buFont typeface="Arial" panose="020B0604020202020204" pitchFamily="34" charset="0"/>
              <a:buChar char="•"/>
            </a:pPr>
            <a:r>
              <a:rPr lang="en-US" sz="2400" b="1" i="1" dirty="0">
                <a:solidFill>
                  <a:schemeClr val="accent2">
                    <a:lumMod val="50000"/>
                  </a:schemeClr>
                </a:solidFill>
              </a:rPr>
              <a:t>Expensive – </a:t>
            </a:r>
            <a:r>
              <a:rPr lang="en-US" sz="2400" b="1" i="1" dirty="0">
                <a:solidFill>
                  <a:schemeClr val="accent1">
                    <a:lumMod val="50000"/>
                  </a:schemeClr>
                </a:solidFill>
              </a:rPr>
              <a:t>WRONG</a:t>
            </a:r>
            <a:endParaRPr lang="en-US" sz="2400" b="1" i="1" dirty="0">
              <a:solidFill>
                <a:schemeClr val="accent2">
                  <a:lumMod val="50000"/>
                </a:schemeClr>
              </a:solidFill>
            </a:endParaRPr>
          </a:p>
          <a:p>
            <a:pPr marL="342900" indent="-342900">
              <a:spcAft>
                <a:spcPts val="800"/>
              </a:spcAft>
              <a:buFont typeface="Arial" panose="020B0604020202020204" pitchFamily="34" charset="0"/>
              <a:buChar char="•"/>
            </a:pPr>
            <a:r>
              <a:rPr lang="en-US" sz="2400" b="1" i="1" dirty="0">
                <a:solidFill>
                  <a:schemeClr val="accent2">
                    <a:lumMod val="50000"/>
                  </a:schemeClr>
                </a:solidFill>
              </a:rPr>
              <a:t>QC on each product, not large lots – </a:t>
            </a:r>
            <a:r>
              <a:rPr lang="en-US" sz="2400" b="1" i="1" dirty="0">
                <a:solidFill>
                  <a:schemeClr val="accent1">
                    <a:lumMod val="50000"/>
                  </a:schemeClr>
                </a:solidFill>
              </a:rPr>
              <a:t>WRONG</a:t>
            </a:r>
            <a:endParaRPr lang="en-US" sz="2400" b="1" i="1" dirty="0">
              <a:solidFill>
                <a:schemeClr val="accent2">
                  <a:lumMod val="50000"/>
                </a:schemeClr>
              </a:solidFill>
            </a:endParaRPr>
          </a:p>
          <a:p>
            <a:pPr marL="342900" indent="-342900">
              <a:spcAft>
                <a:spcPts val="800"/>
              </a:spcAft>
              <a:buFont typeface="Arial" panose="020B0604020202020204" pitchFamily="34" charset="0"/>
              <a:buChar char="•"/>
            </a:pPr>
            <a:r>
              <a:rPr lang="en-US" sz="2400" b="1" i="1" dirty="0">
                <a:solidFill>
                  <a:schemeClr val="accent2">
                    <a:lumMod val="50000"/>
                  </a:schemeClr>
                </a:solidFill>
              </a:rPr>
              <a:t>Requires multiple sites across the world – </a:t>
            </a:r>
            <a:r>
              <a:rPr lang="en-US" sz="2400" b="1" i="1" dirty="0">
                <a:solidFill>
                  <a:schemeClr val="accent1">
                    <a:lumMod val="50000"/>
                  </a:schemeClr>
                </a:solidFill>
              </a:rPr>
              <a:t>WRONG</a:t>
            </a:r>
            <a:endParaRPr lang="en-US" sz="2400" b="1" i="1" dirty="0">
              <a:solidFill>
                <a:schemeClr val="accent2">
                  <a:lumMod val="50000"/>
                </a:schemeClr>
              </a:solidFill>
            </a:endParaRPr>
          </a:p>
          <a:p>
            <a:pPr marL="342900" indent="-342900">
              <a:spcAft>
                <a:spcPts val="800"/>
              </a:spcAft>
              <a:buFont typeface="Arial" panose="020B0604020202020204" pitchFamily="34" charset="0"/>
              <a:buChar char="•"/>
            </a:pPr>
            <a:r>
              <a:rPr lang="en-US" sz="2400" b="1" i="1" dirty="0">
                <a:solidFill>
                  <a:schemeClr val="accent2">
                    <a:lumMod val="50000"/>
                  </a:schemeClr>
                </a:solidFill>
              </a:rPr>
              <a:t>Time consuming - </a:t>
            </a:r>
            <a:r>
              <a:rPr lang="en-US" sz="2400" b="1" i="1" dirty="0">
                <a:solidFill>
                  <a:schemeClr val="accent1">
                    <a:lumMod val="50000"/>
                  </a:schemeClr>
                </a:solidFill>
              </a:rPr>
              <a:t>WRONG</a:t>
            </a:r>
            <a:endParaRPr lang="en-US" sz="2400" b="1" i="1" dirty="0">
              <a:solidFill>
                <a:schemeClr val="accent2">
                  <a:lumMod val="50000"/>
                </a:schemeClr>
              </a:solidFill>
            </a:endParaRPr>
          </a:p>
        </p:txBody>
      </p:sp>
    </p:spTree>
    <p:extLst>
      <p:ext uri="{BB962C8B-B14F-4D97-AF65-F5344CB8AC3E}">
        <p14:creationId xmlns:p14="http://schemas.microsoft.com/office/powerpoint/2010/main" val="40988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170D-F6F0-4240-BEBB-639A40D76C11}"/>
              </a:ext>
            </a:extLst>
          </p:cNvPr>
          <p:cNvSpPr>
            <a:spLocks noGrp="1"/>
          </p:cNvSpPr>
          <p:nvPr>
            <p:ph type="title"/>
          </p:nvPr>
        </p:nvSpPr>
        <p:spPr>
          <a:xfrm>
            <a:off x="-1" y="346272"/>
            <a:ext cx="11552921" cy="1124309"/>
          </a:xfrm>
          <a:solidFill>
            <a:schemeClr val="tx1">
              <a:lumMod val="75000"/>
              <a:lumOff val="25000"/>
            </a:schemeClr>
          </a:solidFill>
        </p:spPr>
        <p:txBody>
          <a:bodyPr>
            <a:noAutofit/>
          </a:bodyPr>
          <a:lstStyle/>
          <a:p>
            <a:r>
              <a:rPr lang="en-US" sz="3733" b="1">
                <a:solidFill>
                  <a:schemeClr val="bg1"/>
                </a:solidFill>
                <a:latin typeface="Arial" panose="020B0604020202020204" pitchFamily="34" charset="0"/>
                <a:cs typeface="Arial" panose="020B0604020202020204" pitchFamily="34" charset="0"/>
              </a:rPr>
              <a:t>	Problems with Antimicrobial Pipeline</a:t>
            </a:r>
          </a:p>
        </p:txBody>
      </p:sp>
      <p:sp>
        <p:nvSpPr>
          <p:cNvPr id="7" name="Rectangle 6">
            <a:extLst>
              <a:ext uri="{FF2B5EF4-FFF2-40B4-BE49-F238E27FC236}">
                <a16:creationId xmlns:a16="http://schemas.microsoft.com/office/drawing/2014/main" id="{BC631EBA-5F7D-AC40-9BA5-CE27CFA54119}"/>
              </a:ext>
            </a:extLst>
          </p:cNvPr>
          <p:cNvSpPr/>
          <p:nvPr/>
        </p:nvSpPr>
        <p:spPr>
          <a:xfrm>
            <a:off x="742919" y="1621367"/>
            <a:ext cx="3416704" cy="684029"/>
          </a:xfrm>
          <a:prstGeom prst="rect">
            <a:avLst/>
          </a:prstGeom>
          <a:solidFill>
            <a:schemeClr val="accent6">
              <a:lumMod val="40000"/>
              <a:lumOff val="60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8" name="Rectangle 7">
            <a:extLst>
              <a:ext uri="{FF2B5EF4-FFF2-40B4-BE49-F238E27FC236}">
                <a16:creationId xmlns:a16="http://schemas.microsoft.com/office/drawing/2014/main" id="{901B64F3-F57E-C347-97A0-C5D12124B7AA}"/>
              </a:ext>
            </a:extLst>
          </p:cNvPr>
          <p:cNvSpPr/>
          <p:nvPr/>
        </p:nvSpPr>
        <p:spPr>
          <a:xfrm>
            <a:off x="742919" y="2445752"/>
            <a:ext cx="3416704" cy="3764977"/>
          </a:xfrm>
          <a:prstGeom prst="rect">
            <a:avLst/>
          </a:prstGeom>
          <a:solidFill>
            <a:schemeClr val="accent6">
              <a:lumMod val="40000"/>
              <a:lumOff val="60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3" name="TextBox 12">
            <a:extLst>
              <a:ext uri="{FF2B5EF4-FFF2-40B4-BE49-F238E27FC236}">
                <a16:creationId xmlns:a16="http://schemas.microsoft.com/office/drawing/2014/main" id="{702E8BC0-8C34-B24D-8D91-6184D444682B}"/>
              </a:ext>
            </a:extLst>
          </p:cNvPr>
          <p:cNvSpPr txBox="1"/>
          <p:nvPr/>
        </p:nvSpPr>
        <p:spPr>
          <a:xfrm>
            <a:off x="1529976" y="1744848"/>
            <a:ext cx="1555554" cy="461665"/>
          </a:xfrm>
          <a:prstGeom prst="rect">
            <a:avLst/>
          </a:prstGeom>
          <a:noFill/>
        </p:spPr>
        <p:txBody>
          <a:bodyPr wrap="none" rtlCol="0">
            <a:spAutoFit/>
          </a:bodyPr>
          <a:lstStyle/>
          <a:p>
            <a:r>
              <a:rPr lang="en-US" sz="2400" b="1"/>
              <a:t>Antibiotics</a:t>
            </a:r>
            <a:endParaRPr lang="en-US" sz="2400"/>
          </a:p>
        </p:txBody>
      </p:sp>
      <p:sp>
        <p:nvSpPr>
          <p:cNvPr id="16" name="TextBox 15">
            <a:extLst>
              <a:ext uri="{FF2B5EF4-FFF2-40B4-BE49-F238E27FC236}">
                <a16:creationId xmlns:a16="http://schemas.microsoft.com/office/drawing/2014/main" id="{F7DE316A-ABA8-2E4C-8728-AEDF9F7A4C23}"/>
              </a:ext>
            </a:extLst>
          </p:cNvPr>
          <p:cNvSpPr txBox="1"/>
          <p:nvPr/>
        </p:nvSpPr>
        <p:spPr>
          <a:xfrm>
            <a:off x="742920" y="2692170"/>
            <a:ext cx="3544489" cy="3293209"/>
          </a:xfrm>
          <a:prstGeom prst="rect">
            <a:avLst/>
          </a:prstGeom>
          <a:noFill/>
        </p:spPr>
        <p:txBody>
          <a:bodyPr wrap="square" rtlCol="0">
            <a:spAutoFit/>
          </a:bodyPr>
          <a:lstStyle/>
          <a:p>
            <a:pPr marL="228594" indent="-228594">
              <a:buFont typeface="Arial" panose="020B0604020202020204" pitchFamily="34" charset="0"/>
              <a:buChar char="•"/>
            </a:pPr>
            <a:r>
              <a:rPr lang="en-US" sz="1600"/>
              <a:t>Nearly every antibiotic compromised by resistance</a:t>
            </a:r>
          </a:p>
          <a:p>
            <a:r>
              <a:rPr lang="en-US" sz="1600"/>
              <a:t>  </a:t>
            </a:r>
          </a:p>
          <a:p>
            <a:pPr marL="228594" indent="-228594">
              <a:buFont typeface="Arial" panose="020B0604020202020204" pitchFamily="34" charset="0"/>
              <a:buChar char="•"/>
            </a:pPr>
            <a:r>
              <a:rPr lang="en-US" sz="1600"/>
              <a:t>150,000 MDR deaths/</a:t>
            </a:r>
            <a:r>
              <a:rPr lang="en-US" sz="1600" err="1"/>
              <a:t>yr</a:t>
            </a:r>
            <a:r>
              <a:rPr lang="en-US" sz="1600"/>
              <a:t> in US</a:t>
            </a:r>
          </a:p>
          <a:p>
            <a:r>
              <a:rPr lang="en-US" sz="1600"/>
              <a:t>     </a:t>
            </a:r>
            <a:r>
              <a:rPr lang="en-US" sz="1400">
                <a:solidFill>
                  <a:schemeClr val="tx1">
                    <a:lumMod val="65000"/>
                    <a:lumOff val="35000"/>
                  </a:schemeClr>
                </a:solidFill>
              </a:rPr>
              <a:t>(2018 data = 7x prior estimates)</a:t>
            </a:r>
          </a:p>
          <a:p>
            <a:pPr marL="228594" indent="-228594">
              <a:buFont typeface="Arial" panose="020B0604020202020204" pitchFamily="34" charset="0"/>
              <a:buChar char="•"/>
            </a:pPr>
            <a:endParaRPr lang="en-US" sz="1600"/>
          </a:p>
          <a:p>
            <a:pPr marL="228594" indent="-228594">
              <a:buFont typeface="Arial" panose="020B0604020202020204" pitchFamily="34" charset="0"/>
              <a:buChar char="•"/>
            </a:pPr>
            <a:r>
              <a:rPr lang="en-US" sz="1600"/>
              <a:t>MDR on track to pass cancer as leading killer</a:t>
            </a:r>
          </a:p>
          <a:p>
            <a:pPr marL="228594" indent="-228594">
              <a:buFont typeface="Arial" panose="020B0604020202020204" pitchFamily="34" charset="0"/>
              <a:buChar char="•"/>
            </a:pPr>
            <a:endParaRPr lang="en-US" sz="1600"/>
          </a:p>
          <a:p>
            <a:pPr marL="228594" indent="-228594">
              <a:buFont typeface="Arial" panose="020B0604020202020204" pitchFamily="34" charset="0"/>
              <a:buChar char="•"/>
            </a:pPr>
            <a:r>
              <a:rPr lang="en-US" sz="1600"/>
              <a:t>Safety – significant issue</a:t>
            </a:r>
          </a:p>
          <a:p>
            <a:endParaRPr lang="en-US" sz="1600"/>
          </a:p>
          <a:p>
            <a:pPr marL="228594" indent="-228594">
              <a:buFont typeface="Arial" panose="020B0604020202020204" pitchFamily="34" charset="0"/>
              <a:buChar char="•"/>
            </a:pPr>
            <a:r>
              <a:rPr lang="en-US" sz="1600"/>
              <a:t>All emerging antibiotics likely to lose efficacy</a:t>
            </a:r>
          </a:p>
        </p:txBody>
      </p:sp>
      <p:sp>
        <p:nvSpPr>
          <p:cNvPr id="17" name="TextBox 16">
            <a:extLst>
              <a:ext uri="{FF2B5EF4-FFF2-40B4-BE49-F238E27FC236}">
                <a16:creationId xmlns:a16="http://schemas.microsoft.com/office/drawing/2014/main" id="{D59E2A62-8841-2E4F-9A3C-8B371CDF78AD}"/>
              </a:ext>
            </a:extLst>
          </p:cNvPr>
          <p:cNvSpPr txBox="1"/>
          <p:nvPr/>
        </p:nvSpPr>
        <p:spPr>
          <a:xfrm>
            <a:off x="4386695" y="1646251"/>
            <a:ext cx="7284719" cy="502766"/>
          </a:xfrm>
          <a:prstGeom prst="rect">
            <a:avLst/>
          </a:prstGeom>
          <a:noFill/>
        </p:spPr>
        <p:txBody>
          <a:bodyPr wrap="square" rtlCol="0">
            <a:spAutoFit/>
          </a:bodyPr>
          <a:lstStyle/>
          <a:p>
            <a:pPr algn="ctr"/>
            <a:r>
              <a:rPr lang="en-US" sz="2667" b="1">
                <a:solidFill>
                  <a:schemeClr val="accent4">
                    <a:lumMod val="50000"/>
                  </a:schemeClr>
                </a:solidFill>
              </a:rPr>
              <a:t>Phage</a:t>
            </a:r>
            <a:endParaRPr lang="en-US" sz="1867"/>
          </a:p>
        </p:txBody>
      </p:sp>
      <p:pic>
        <p:nvPicPr>
          <p:cNvPr id="20" name="Picture 19">
            <a:extLst>
              <a:ext uri="{FF2B5EF4-FFF2-40B4-BE49-F238E27FC236}">
                <a16:creationId xmlns:a16="http://schemas.microsoft.com/office/drawing/2014/main" id="{9EF94413-2102-3E4F-AADC-48C5F5975BF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66" b="89863" l="2500" r="90000"/>
                    </a14:imgEffect>
                  </a14:imgLayer>
                </a14:imgProps>
              </a:ext>
              <a:ext uri="{28A0092B-C50C-407E-A947-70E740481C1C}">
                <a14:useLocalDpi xmlns:a14="http://schemas.microsoft.com/office/drawing/2010/main"/>
              </a:ext>
            </a:extLst>
          </a:blip>
          <a:srcRect/>
          <a:stretch/>
        </p:blipFill>
        <p:spPr>
          <a:xfrm>
            <a:off x="4258909" y="2088539"/>
            <a:ext cx="5257635" cy="2402307"/>
          </a:xfrm>
          <a:prstGeom prst="rect">
            <a:avLst/>
          </a:prstGeom>
          <a:ln>
            <a:noFill/>
          </a:ln>
          <a:effectLst>
            <a:outerShdw blurRad="50800" dist="38100" dir="2700000" algn="tl" rotWithShape="0">
              <a:prstClr val="black">
                <a:alpha val="40000"/>
              </a:prstClr>
            </a:outerShdw>
          </a:effectLst>
        </p:spPr>
      </p:pic>
      <p:sp>
        <p:nvSpPr>
          <p:cNvPr id="21" name="Oval 20">
            <a:extLst>
              <a:ext uri="{FF2B5EF4-FFF2-40B4-BE49-F238E27FC236}">
                <a16:creationId xmlns:a16="http://schemas.microsoft.com/office/drawing/2014/main" id="{4EED3B42-69CA-3146-9A1A-C9965DB20C83}"/>
              </a:ext>
            </a:extLst>
          </p:cNvPr>
          <p:cNvSpPr/>
          <p:nvPr/>
        </p:nvSpPr>
        <p:spPr>
          <a:xfrm>
            <a:off x="5617357" y="1912870"/>
            <a:ext cx="957807" cy="891497"/>
          </a:xfrm>
          <a:prstGeom prst="ellipse">
            <a:avLst/>
          </a:prstGeom>
          <a:noFill/>
          <a:ln w="57150" cmpd="sng">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p>
        </p:txBody>
      </p:sp>
      <p:pic>
        <p:nvPicPr>
          <p:cNvPr id="22" name="Picture 21">
            <a:extLst>
              <a:ext uri="{FF2B5EF4-FFF2-40B4-BE49-F238E27FC236}">
                <a16:creationId xmlns:a16="http://schemas.microsoft.com/office/drawing/2014/main" id="{2D511EA5-5286-B74D-BBFF-AA71B247DD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58877" y="1877201"/>
            <a:ext cx="1707412" cy="2135040"/>
          </a:xfrm>
          <a:prstGeom prst="rect">
            <a:avLst/>
          </a:prstGeom>
        </p:spPr>
      </p:pic>
      <p:cxnSp>
        <p:nvCxnSpPr>
          <p:cNvPr id="23" name="Straight Connector 22">
            <a:extLst>
              <a:ext uri="{FF2B5EF4-FFF2-40B4-BE49-F238E27FC236}">
                <a16:creationId xmlns:a16="http://schemas.microsoft.com/office/drawing/2014/main" id="{55C2ED0F-65E9-374B-BE3D-34E0BBA1632A}"/>
              </a:ext>
            </a:extLst>
          </p:cNvPr>
          <p:cNvCxnSpPr>
            <a:cxnSpLocks/>
          </p:cNvCxnSpPr>
          <p:nvPr/>
        </p:nvCxnSpPr>
        <p:spPr>
          <a:xfrm>
            <a:off x="6562502" y="2391718"/>
            <a:ext cx="2126679" cy="553004"/>
          </a:xfrm>
          <a:prstGeom prst="line">
            <a:avLst/>
          </a:prstGeom>
          <a:ln>
            <a:solidFill>
              <a:schemeClr val="accent2">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643B46F-62A3-6A4F-AE3D-75B581F07CC8}"/>
              </a:ext>
            </a:extLst>
          </p:cNvPr>
          <p:cNvSpPr txBox="1"/>
          <p:nvPr/>
        </p:nvSpPr>
        <p:spPr>
          <a:xfrm>
            <a:off x="4386695" y="4146437"/>
            <a:ext cx="7284719" cy="2103589"/>
          </a:xfrm>
          <a:prstGeom prst="rect">
            <a:avLst/>
          </a:prstGeom>
          <a:noFill/>
        </p:spPr>
        <p:txBody>
          <a:bodyPr wrap="square" rtlCol="0">
            <a:spAutoFit/>
          </a:bodyPr>
          <a:lstStyle/>
          <a:p>
            <a:r>
              <a:rPr lang="en-US" sz="1867" b="1"/>
              <a:t>FDA Commissioner Gottlieb - 14 SEP 2018: </a:t>
            </a:r>
          </a:p>
          <a:p>
            <a:endParaRPr lang="en-US" sz="1867" b="1"/>
          </a:p>
          <a:p>
            <a:pPr marL="380990" indent="-380990">
              <a:buFont typeface="Arial" panose="020B0604020202020204" pitchFamily="34" charset="0"/>
              <a:buChar char="•"/>
            </a:pPr>
            <a:r>
              <a:rPr lang="en-US" sz="1867"/>
              <a:t>Phage first among promising alternative approaches</a:t>
            </a:r>
          </a:p>
          <a:p>
            <a:pPr marL="380990" indent="-380990">
              <a:buFont typeface="Arial" panose="020B0604020202020204" pitchFamily="34" charset="0"/>
              <a:buChar char="•"/>
            </a:pPr>
            <a:endParaRPr lang="en-US" sz="1867"/>
          </a:p>
          <a:p>
            <a:pPr marL="380990" indent="-380990">
              <a:buFont typeface="Arial" panose="020B0604020202020204" pitchFamily="34" charset="0"/>
              <a:buChar char="•"/>
            </a:pPr>
            <a:r>
              <a:rPr lang="en-US" sz="1867"/>
              <a:t>Committed to regulatory path for phage</a:t>
            </a:r>
          </a:p>
          <a:p>
            <a:pPr marL="380990" indent="-380990">
              <a:buFont typeface="Arial" panose="020B0604020202020204" pitchFamily="34" charset="0"/>
              <a:buChar char="•"/>
            </a:pPr>
            <a:endParaRPr lang="en-US" sz="1867"/>
          </a:p>
          <a:p>
            <a:pPr marL="380990" indent="-380990">
              <a:buFont typeface="Arial" panose="020B0604020202020204" pitchFamily="34" charset="0"/>
              <a:buChar char="•"/>
            </a:pPr>
            <a:r>
              <a:rPr lang="en-US" sz="1867"/>
              <a:t>Phage’s positive safety profile is well understood by FDA</a:t>
            </a:r>
          </a:p>
        </p:txBody>
      </p:sp>
      <p:pic>
        <p:nvPicPr>
          <p:cNvPr id="25" name="Graphic 3">
            <a:extLst>
              <a:ext uri="{FF2B5EF4-FFF2-40B4-BE49-F238E27FC236}">
                <a16:creationId xmlns:a16="http://schemas.microsoft.com/office/drawing/2014/main" id="{256EE364-A900-B144-9AEE-6D3F3ABDF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278726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1" grpId="0" animBg="1"/>
      <p:bldP spid="21" grpId="1" animBg="1"/>
      <p:bldP spid="24" grpId="0"/>
      <p:bldP spid="2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7E1794-1D60-5B49-9751-1B0F9F88735D}"/>
              </a:ext>
            </a:extLst>
          </p:cNvPr>
          <p:cNvSpPr/>
          <p:nvPr/>
        </p:nvSpPr>
        <p:spPr>
          <a:xfrm>
            <a:off x="4427070" y="1621367"/>
            <a:ext cx="3416704" cy="684029"/>
          </a:xfrm>
          <a:prstGeom prst="rect">
            <a:avLst/>
          </a:prstGeom>
          <a:solidFill>
            <a:srgbClr val="D9D9DA"/>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4C1A3E3D-ECA2-E343-B68C-54E15BABE5AB}"/>
              </a:ext>
            </a:extLst>
          </p:cNvPr>
          <p:cNvSpPr/>
          <p:nvPr/>
        </p:nvSpPr>
        <p:spPr>
          <a:xfrm>
            <a:off x="4427070" y="2445751"/>
            <a:ext cx="3416704" cy="3764977"/>
          </a:xfrm>
          <a:prstGeom prst="rect">
            <a:avLst/>
          </a:prstGeom>
          <a:solidFill>
            <a:srgbClr val="D9D9DA"/>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1" name="Rectangle 10">
            <a:extLst>
              <a:ext uri="{FF2B5EF4-FFF2-40B4-BE49-F238E27FC236}">
                <a16:creationId xmlns:a16="http://schemas.microsoft.com/office/drawing/2014/main" id="{5461F83C-0211-2349-B5E6-DE693FCE8D12}"/>
              </a:ext>
            </a:extLst>
          </p:cNvPr>
          <p:cNvSpPr/>
          <p:nvPr/>
        </p:nvSpPr>
        <p:spPr>
          <a:xfrm>
            <a:off x="8123719" y="1621367"/>
            <a:ext cx="3416704" cy="684029"/>
          </a:xfrm>
          <a:prstGeom prst="rect">
            <a:avLst/>
          </a:prstGeom>
          <a:solidFill>
            <a:schemeClr val="accent4">
              <a:lumMod val="40000"/>
              <a:lumOff val="60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2" name="Rectangle 11">
            <a:extLst>
              <a:ext uri="{FF2B5EF4-FFF2-40B4-BE49-F238E27FC236}">
                <a16:creationId xmlns:a16="http://schemas.microsoft.com/office/drawing/2014/main" id="{50784170-85AA-954C-A31B-046924516AD3}"/>
              </a:ext>
            </a:extLst>
          </p:cNvPr>
          <p:cNvSpPr/>
          <p:nvPr/>
        </p:nvSpPr>
        <p:spPr>
          <a:xfrm>
            <a:off x="8123719" y="2445751"/>
            <a:ext cx="3416704" cy="3764977"/>
          </a:xfrm>
          <a:prstGeom prst="rect">
            <a:avLst/>
          </a:prstGeom>
          <a:solidFill>
            <a:schemeClr val="accent4">
              <a:lumMod val="40000"/>
              <a:lumOff val="60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4" name="TextBox 13">
            <a:extLst>
              <a:ext uri="{FF2B5EF4-FFF2-40B4-BE49-F238E27FC236}">
                <a16:creationId xmlns:a16="http://schemas.microsoft.com/office/drawing/2014/main" id="{3B83D0CE-672E-5F48-951B-6436F3052265}"/>
              </a:ext>
            </a:extLst>
          </p:cNvPr>
          <p:cNvSpPr txBox="1"/>
          <p:nvPr/>
        </p:nvSpPr>
        <p:spPr>
          <a:xfrm>
            <a:off x="4971717" y="1744847"/>
            <a:ext cx="2042739" cy="461665"/>
          </a:xfrm>
          <a:prstGeom prst="rect">
            <a:avLst/>
          </a:prstGeom>
          <a:noFill/>
        </p:spPr>
        <p:txBody>
          <a:bodyPr wrap="none" rtlCol="0">
            <a:spAutoFit/>
          </a:bodyPr>
          <a:lstStyle/>
          <a:p>
            <a:r>
              <a:rPr lang="en-US" sz="2400" b="1"/>
              <a:t>Phage Cocktail</a:t>
            </a:r>
          </a:p>
        </p:txBody>
      </p:sp>
      <p:sp>
        <p:nvSpPr>
          <p:cNvPr id="15" name="TextBox 14">
            <a:extLst>
              <a:ext uri="{FF2B5EF4-FFF2-40B4-BE49-F238E27FC236}">
                <a16:creationId xmlns:a16="http://schemas.microsoft.com/office/drawing/2014/main" id="{6D09AB96-8BA2-534C-9B31-7C43401B3B84}"/>
              </a:ext>
            </a:extLst>
          </p:cNvPr>
          <p:cNvSpPr txBox="1"/>
          <p:nvPr/>
        </p:nvSpPr>
        <p:spPr>
          <a:xfrm>
            <a:off x="8372462" y="1744847"/>
            <a:ext cx="2645148" cy="461665"/>
          </a:xfrm>
          <a:prstGeom prst="rect">
            <a:avLst/>
          </a:prstGeom>
          <a:noFill/>
        </p:spPr>
        <p:txBody>
          <a:bodyPr wrap="none" rtlCol="0">
            <a:spAutoFit/>
          </a:bodyPr>
          <a:lstStyle/>
          <a:p>
            <a:r>
              <a:rPr lang="en-US" sz="2400" b="1"/>
              <a:t>Personalized Phage</a:t>
            </a:r>
          </a:p>
        </p:txBody>
      </p:sp>
      <p:sp>
        <p:nvSpPr>
          <p:cNvPr id="18" name="TextBox 17">
            <a:extLst>
              <a:ext uri="{FF2B5EF4-FFF2-40B4-BE49-F238E27FC236}">
                <a16:creationId xmlns:a16="http://schemas.microsoft.com/office/drawing/2014/main" id="{E74E228B-0BA8-7A4E-9869-42493E9F023C}"/>
              </a:ext>
            </a:extLst>
          </p:cNvPr>
          <p:cNvSpPr txBox="1"/>
          <p:nvPr/>
        </p:nvSpPr>
        <p:spPr>
          <a:xfrm>
            <a:off x="4427070" y="2498274"/>
            <a:ext cx="3287059" cy="3046988"/>
          </a:xfrm>
          <a:prstGeom prst="rect">
            <a:avLst/>
          </a:prstGeom>
          <a:noFill/>
        </p:spPr>
        <p:txBody>
          <a:bodyPr wrap="square" rtlCol="0">
            <a:spAutoFit/>
          </a:bodyPr>
          <a:lstStyle/>
          <a:p>
            <a:r>
              <a:rPr lang="en-US" sz="1600" dirty="0"/>
              <a:t>Challenges:</a:t>
            </a:r>
          </a:p>
          <a:p>
            <a:endParaRPr lang="en-US" sz="1200" dirty="0"/>
          </a:p>
          <a:p>
            <a:pPr marL="457189" indent="-457189">
              <a:buFont typeface="Arial" panose="020B0604020202020204" pitchFamily="34" charset="0"/>
              <a:buChar char="•"/>
            </a:pPr>
            <a:r>
              <a:rPr lang="en-US" sz="1600" dirty="0"/>
              <a:t>Phage hit or miss</a:t>
            </a:r>
          </a:p>
          <a:p>
            <a:pPr marL="457189" indent="-457189">
              <a:buFont typeface="Arial" panose="020B0604020202020204" pitchFamily="34" charset="0"/>
              <a:buChar char="•"/>
            </a:pPr>
            <a:endParaRPr lang="en-US" sz="1200" dirty="0"/>
          </a:p>
          <a:p>
            <a:pPr marL="457189" indent="-457189">
              <a:buFont typeface="Arial" panose="020B0604020202020204" pitchFamily="34" charset="0"/>
              <a:buChar char="•"/>
            </a:pPr>
            <a:r>
              <a:rPr lang="en-US" sz="1600" dirty="0"/>
              <a:t>Narrow host ranges leads to “resistance” within a patient</a:t>
            </a:r>
          </a:p>
          <a:p>
            <a:pPr marL="457189" indent="-457189">
              <a:buFont typeface="Arial" panose="020B0604020202020204" pitchFamily="34" charset="0"/>
              <a:buChar char="•"/>
            </a:pPr>
            <a:endParaRPr lang="en-US" sz="1200" dirty="0"/>
          </a:p>
          <a:p>
            <a:pPr marL="457189" indent="-457189">
              <a:buFont typeface="Arial" panose="020B0604020202020204" pitchFamily="34" charset="0"/>
              <a:buChar char="•"/>
            </a:pPr>
            <a:r>
              <a:rPr lang="en-US" sz="1600" dirty="0"/>
              <a:t>Phage can compete with each other and decrease effectiveness</a:t>
            </a:r>
          </a:p>
          <a:p>
            <a:pPr marL="457189" indent="-457189">
              <a:buFont typeface="Arial" panose="020B0604020202020204" pitchFamily="34" charset="0"/>
              <a:buChar char="•"/>
            </a:pPr>
            <a:endParaRPr lang="en-US" sz="1200" dirty="0"/>
          </a:p>
          <a:p>
            <a:pPr marL="457189" indent="-457189">
              <a:buFont typeface="Arial" panose="020B0604020202020204" pitchFamily="34" charset="0"/>
              <a:buChar char="•"/>
            </a:pPr>
            <a:r>
              <a:rPr lang="en-US" sz="1600" dirty="0"/>
              <a:t>Resistance will develop, just like with antibiotics</a:t>
            </a:r>
          </a:p>
        </p:txBody>
      </p:sp>
      <p:sp>
        <p:nvSpPr>
          <p:cNvPr id="19" name="TextBox 18">
            <a:extLst>
              <a:ext uri="{FF2B5EF4-FFF2-40B4-BE49-F238E27FC236}">
                <a16:creationId xmlns:a16="http://schemas.microsoft.com/office/drawing/2014/main" id="{F838DAA0-8594-EA4D-A7DF-A8C0CB58D641}"/>
              </a:ext>
            </a:extLst>
          </p:cNvPr>
          <p:cNvSpPr txBox="1"/>
          <p:nvPr/>
        </p:nvSpPr>
        <p:spPr>
          <a:xfrm>
            <a:off x="8136215" y="2465408"/>
            <a:ext cx="3416705" cy="3108543"/>
          </a:xfrm>
          <a:prstGeom prst="rect">
            <a:avLst/>
          </a:prstGeom>
          <a:noFill/>
        </p:spPr>
        <p:txBody>
          <a:bodyPr wrap="square" rtlCol="0">
            <a:spAutoFit/>
          </a:bodyPr>
          <a:lstStyle/>
          <a:p>
            <a:pPr marL="228594" indent="-228594" defTabSz="1219170">
              <a:buFont typeface="Arial" panose="020B0604020202020204" pitchFamily="34" charset="0"/>
              <a:buChar char="•"/>
              <a:defRPr/>
            </a:pPr>
            <a:r>
              <a:rPr lang="en-US" sz="1600" dirty="0"/>
              <a:t>In vitro lysis established for each patient</a:t>
            </a:r>
          </a:p>
          <a:p>
            <a:pPr marL="228594" indent="-228594" defTabSz="1219170">
              <a:buFont typeface="Arial" panose="020B0604020202020204" pitchFamily="34" charset="0"/>
              <a:buChar char="•"/>
              <a:defRPr/>
            </a:pPr>
            <a:endParaRPr lang="en-US" sz="1200" dirty="0"/>
          </a:p>
          <a:p>
            <a:pPr marL="228594" indent="-228594" defTabSz="1219170">
              <a:buFont typeface="Arial" panose="020B0604020202020204" pitchFamily="34" charset="0"/>
              <a:buChar char="•"/>
              <a:defRPr/>
            </a:pPr>
            <a:r>
              <a:rPr lang="en-US" sz="1600" dirty="0"/>
              <a:t>Can  adapt to infection</a:t>
            </a:r>
          </a:p>
          <a:p>
            <a:pPr marL="228594" indent="-228594" defTabSz="1219170">
              <a:buFont typeface="Arial" panose="020B0604020202020204" pitchFamily="34" charset="0"/>
              <a:buChar char="•"/>
              <a:defRPr/>
            </a:pPr>
            <a:endParaRPr lang="en-US" sz="1200" dirty="0"/>
          </a:p>
          <a:p>
            <a:pPr marL="228594" indent="-228594">
              <a:buFont typeface="Arial" panose="020B0604020202020204" pitchFamily="34" charset="0"/>
              <a:buChar char="•"/>
            </a:pPr>
            <a:r>
              <a:rPr lang="en-US" sz="1600" dirty="0"/>
              <a:t>Match synergy w/ other phage and antibiotics</a:t>
            </a:r>
          </a:p>
          <a:p>
            <a:pPr marL="228594" indent="-228594">
              <a:buFont typeface="Arial" panose="020B0604020202020204" pitchFamily="34" charset="0"/>
              <a:buChar char="•"/>
            </a:pPr>
            <a:endParaRPr lang="en-US" sz="1200" dirty="0"/>
          </a:p>
          <a:p>
            <a:pPr marL="228594" indent="-228594">
              <a:buFont typeface="Arial" panose="020B0604020202020204" pitchFamily="34" charset="0"/>
              <a:buChar char="•"/>
            </a:pPr>
            <a:r>
              <a:rPr lang="en-US" sz="1600" dirty="0"/>
              <a:t>Historically challenged:</a:t>
            </a:r>
          </a:p>
          <a:p>
            <a:pPr marL="838179" lvl="1" indent="-228594">
              <a:buFont typeface="Arial" panose="020B0604020202020204" pitchFamily="34" charset="0"/>
              <a:buChar char="•"/>
            </a:pPr>
            <a:r>
              <a:rPr lang="en-US" sz="1600" dirty="0"/>
              <a:t>Time for match effort</a:t>
            </a:r>
          </a:p>
          <a:p>
            <a:pPr marL="838179" lvl="1" indent="-228594" defTabSz="1219170">
              <a:buFont typeface="Arial" panose="020B0604020202020204" pitchFamily="34" charset="0"/>
              <a:buChar char="•"/>
              <a:defRPr/>
            </a:pPr>
            <a:r>
              <a:rPr lang="en-US" sz="1600" dirty="0"/>
              <a:t>Time due to logistics </a:t>
            </a:r>
          </a:p>
          <a:p>
            <a:pPr marL="838179" lvl="1" indent="-228594">
              <a:buFont typeface="Arial" panose="020B0604020202020204" pitchFamily="34" charset="0"/>
              <a:buChar char="•"/>
            </a:pPr>
            <a:r>
              <a:rPr lang="en-US" sz="1600" dirty="0"/>
              <a:t>Regulatory challenges re: personalized medicine</a:t>
            </a:r>
          </a:p>
        </p:txBody>
      </p:sp>
      <p:sp>
        <p:nvSpPr>
          <p:cNvPr id="2" name="Title 1">
            <a:extLst>
              <a:ext uri="{FF2B5EF4-FFF2-40B4-BE49-F238E27FC236}">
                <a16:creationId xmlns:a16="http://schemas.microsoft.com/office/drawing/2014/main" id="{2DCE170D-F6F0-4240-BEBB-639A40D76C11}"/>
              </a:ext>
            </a:extLst>
          </p:cNvPr>
          <p:cNvSpPr>
            <a:spLocks noGrp="1"/>
          </p:cNvSpPr>
          <p:nvPr>
            <p:ph type="title"/>
          </p:nvPr>
        </p:nvSpPr>
        <p:spPr>
          <a:xfrm>
            <a:off x="-1" y="346272"/>
            <a:ext cx="11552921" cy="1124309"/>
          </a:xfrm>
          <a:solidFill>
            <a:schemeClr val="tx1">
              <a:lumMod val="75000"/>
              <a:lumOff val="25000"/>
            </a:schemeClr>
          </a:solidFill>
        </p:spPr>
        <p:txBody>
          <a:bodyPr>
            <a:noAutofit/>
          </a:bodyPr>
          <a:lstStyle/>
          <a:p>
            <a:r>
              <a:rPr lang="en-US" sz="3733" b="1" dirty="0">
                <a:solidFill>
                  <a:schemeClr val="bg1"/>
                </a:solidFill>
                <a:latin typeface="Arial" panose="020B0604020202020204" pitchFamily="34" charset="0"/>
                <a:cs typeface="Arial" panose="020B0604020202020204" pitchFamily="34" charset="0"/>
              </a:rPr>
              <a:t>	Problems with Antimicrobial Pipeline</a:t>
            </a:r>
          </a:p>
        </p:txBody>
      </p:sp>
      <p:sp>
        <p:nvSpPr>
          <p:cNvPr id="7" name="Rectangle 6">
            <a:extLst>
              <a:ext uri="{FF2B5EF4-FFF2-40B4-BE49-F238E27FC236}">
                <a16:creationId xmlns:a16="http://schemas.microsoft.com/office/drawing/2014/main" id="{BC631EBA-5F7D-AC40-9BA5-CE27CFA54119}"/>
              </a:ext>
            </a:extLst>
          </p:cNvPr>
          <p:cNvSpPr/>
          <p:nvPr/>
        </p:nvSpPr>
        <p:spPr>
          <a:xfrm>
            <a:off x="742919" y="1621367"/>
            <a:ext cx="3416704" cy="684029"/>
          </a:xfrm>
          <a:prstGeom prst="rect">
            <a:avLst/>
          </a:prstGeom>
          <a:solidFill>
            <a:schemeClr val="accent6">
              <a:lumMod val="40000"/>
              <a:lumOff val="60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sp>
        <p:nvSpPr>
          <p:cNvPr id="8" name="Rectangle 7">
            <a:extLst>
              <a:ext uri="{FF2B5EF4-FFF2-40B4-BE49-F238E27FC236}">
                <a16:creationId xmlns:a16="http://schemas.microsoft.com/office/drawing/2014/main" id="{901B64F3-F57E-C347-97A0-C5D12124B7AA}"/>
              </a:ext>
            </a:extLst>
          </p:cNvPr>
          <p:cNvSpPr/>
          <p:nvPr/>
        </p:nvSpPr>
        <p:spPr>
          <a:xfrm>
            <a:off x="742919" y="2445752"/>
            <a:ext cx="3416704" cy="3764977"/>
          </a:xfrm>
          <a:prstGeom prst="rect">
            <a:avLst/>
          </a:prstGeom>
          <a:solidFill>
            <a:schemeClr val="accent6">
              <a:lumMod val="40000"/>
              <a:lumOff val="60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sp>
        <p:nvSpPr>
          <p:cNvPr id="13" name="TextBox 12">
            <a:extLst>
              <a:ext uri="{FF2B5EF4-FFF2-40B4-BE49-F238E27FC236}">
                <a16:creationId xmlns:a16="http://schemas.microsoft.com/office/drawing/2014/main" id="{702E8BC0-8C34-B24D-8D91-6184D444682B}"/>
              </a:ext>
            </a:extLst>
          </p:cNvPr>
          <p:cNvSpPr txBox="1"/>
          <p:nvPr/>
        </p:nvSpPr>
        <p:spPr>
          <a:xfrm>
            <a:off x="1529976" y="1744848"/>
            <a:ext cx="1555554" cy="461665"/>
          </a:xfrm>
          <a:prstGeom prst="rect">
            <a:avLst/>
          </a:prstGeom>
          <a:noFill/>
        </p:spPr>
        <p:txBody>
          <a:bodyPr wrap="none" rtlCol="0">
            <a:spAutoFit/>
          </a:bodyPr>
          <a:lstStyle/>
          <a:p>
            <a:r>
              <a:rPr lang="en-US" sz="2400" b="1" dirty="0"/>
              <a:t>Antibiotics</a:t>
            </a:r>
            <a:endParaRPr lang="en-US" sz="2400" dirty="0"/>
          </a:p>
        </p:txBody>
      </p:sp>
      <p:sp>
        <p:nvSpPr>
          <p:cNvPr id="16" name="TextBox 15">
            <a:extLst>
              <a:ext uri="{FF2B5EF4-FFF2-40B4-BE49-F238E27FC236}">
                <a16:creationId xmlns:a16="http://schemas.microsoft.com/office/drawing/2014/main" id="{F7DE316A-ABA8-2E4C-8728-AEDF9F7A4C23}"/>
              </a:ext>
            </a:extLst>
          </p:cNvPr>
          <p:cNvSpPr txBox="1"/>
          <p:nvPr/>
        </p:nvSpPr>
        <p:spPr>
          <a:xfrm>
            <a:off x="742920" y="2692170"/>
            <a:ext cx="3544489" cy="3293209"/>
          </a:xfrm>
          <a:prstGeom prst="rect">
            <a:avLst/>
          </a:prstGeom>
          <a:noFill/>
        </p:spPr>
        <p:txBody>
          <a:bodyPr wrap="square" rtlCol="0">
            <a:spAutoFit/>
          </a:bodyPr>
          <a:lstStyle/>
          <a:p>
            <a:pPr marL="228594" indent="-228594">
              <a:buFont typeface="Arial" panose="020B0604020202020204" pitchFamily="34" charset="0"/>
              <a:buChar char="•"/>
            </a:pPr>
            <a:r>
              <a:rPr lang="en-US" sz="1600" dirty="0"/>
              <a:t>Nearly every antibiotic compromised by resistance</a:t>
            </a:r>
          </a:p>
          <a:p>
            <a:r>
              <a:rPr lang="en-US" sz="1600" dirty="0"/>
              <a:t>  </a:t>
            </a:r>
          </a:p>
          <a:p>
            <a:pPr marL="228594" indent="-228594">
              <a:buFont typeface="Arial" panose="020B0604020202020204" pitchFamily="34" charset="0"/>
              <a:buChar char="•"/>
            </a:pPr>
            <a:r>
              <a:rPr lang="en-US" sz="1600" dirty="0"/>
              <a:t>150,000 MDR deaths/</a:t>
            </a:r>
            <a:r>
              <a:rPr lang="en-US" sz="1600" dirty="0" err="1"/>
              <a:t>yr</a:t>
            </a:r>
            <a:r>
              <a:rPr lang="en-US" sz="1600" dirty="0"/>
              <a:t> in US</a:t>
            </a:r>
          </a:p>
          <a:p>
            <a:r>
              <a:rPr lang="en-US" sz="1600" dirty="0"/>
              <a:t>     </a:t>
            </a:r>
            <a:r>
              <a:rPr lang="en-US" sz="1400" dirty="0">
                <a:solidFill>
                  <a:schemeClr val="tx1">
                    <a:lumMod val="65000"/>
                    <a:lumOff val="35000"/>
                  </a:schemeClr>
                </a:solidFill>
              </a:rPr>
              <a:t>(2018 data = 7x prior estimates)</a:t>
            </a:r>
          </a:p>
          <a:p>
            <a:pPr marL="228594" indent="-228594">
              <a:buFont typeface="Arial" panose="020B0604020202020204" pitchFamily="34" charset="0"/>
              <a:buChar char="•"/>
            </a:pPr>
            <a:endParaRPr lang="en-US" sz="1600" dirty="0"/>
          </a:p>
          <a:p>
            <a:pPr marL="228594" indent="-228594">
              <a:buFont typeface="Arial" panose="020B0604020202020204" pitchFamily="34" charset="0"/>
              <a:buChar char="•"/>
            </a:pPr>
            <a:r>
              <a:rPr lang="en-US" sz="1600" dirty="0"/>
              <a:t>MDR on track to pass cancer as leading killer</a:t>
            </a:r>
          </a:p>
          <a:p>
            <a:pPr marL="228594" indent="-228594">
              <a:buFont typeface="Arial" panose="020B0604020202020204" pitchFamily="34" charset="0"/>
              <a:buChar char="•"/>
            </a:pPr>
            <a:endParaRPr lang="en-US" sz="1600" dirty="0"/>
          </a:p>
          <a:p>
            <a:pPr marL="228594" indent="-228594">
              <a:buFont typeface="Arial" panose="020B0604020202020204" pitchFamily="34" charset="0"/>
              <a:buChar char="•"/>
            </a:pPr>
            <a:r>
              <a:rPr lang="en-US" sz="1600" dirty="0"/>
              <a:t>Safety – significant issue</a:t>
            </a:r>
          </a:p>
          <a:p>
            <a:endParaRPr lang="en-US" sz="1600" dirty="0"/>
          </a:p>
          <a:p>
            <a:pPr marL="228594" indent="-228594">
              <a:buFont typeface="Arial" panose="020B0604020202020204" pitchFamily="34" charset="0"/>
              <a:buChar char="•"/>
            </a:pPr>
            <a:r>
              <a:rPr lang="en-US" sz="1600" dirty="0"/>
              <a:t>All emerging antibiotics likely to lose efficacy</a:t>
            </a:r>
          </a:p>
        </p:txBody>
      </p:sp>
      <p:pic>
        <p:nvPicPr>
          <p:cNvPr id="25" name="Graphic 3">
            <a:extLst>
              <a:ext uri="{FF2B5EF4-FFF2-40B4-BE49-F238E27FC236}">
                <a16:creationId xmlns:a16="http://schemas.microsoft.com/office/drawing/2014/main" id="{256EE364-A900-B144-9AEE-6D3F3ABDFD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412424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P spid="15"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9B8C7D98-9217-4A46-839B-01D84EF6A49A}"/>
              </a:ext>
            </a:extLst>
          </p:cNvPr>
          <p:cNvCxnSpPr>
            <a:cxnSpLocks/>
          </p:cNvCxnSpPr>
          <p:nvPr/>
        </p:nvCxnSpPr>
        <p:spPr>
          <a:xfrm>
            <a:off x="784300"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7463999-37AF-8F4C-AC39-1E7071BDE8D7}"/>
              </a:ext>
            </a:extLst>
          </p:cNvPr>
          <p:cNvCxnSpPr>
            <a:cxnSpLocks/>
          </p:cNvCxnSpPr>
          <p:nvPr/>
        </p:nvCxnSpPr>
        <p:spPr>
          <a:xfrm>
            <a:off x="2639863"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9285EF-7171-CC47-A0A4-2353B0C297DB}"/>
              </a:ext>
            </a:extLst>
          </p:cNvPr>
          <p:cNvCxnSpPr>
            <a:cxnSpLocks/>
          </p:cNvCxnSpPr>
          <p:nvPr/>
        </p:nvCxnSpPr>
        <p:spPr>
          <a:xfrm>
            <a:off x="10062115"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B915150-5223-A44F-9B91-825E3CF699A5}"/>
              </a:ext>
            </a:extLst>
          </p:cNvPr>
          <p:cNvCxnSpPr>
            <a:cxnSpLocks/>
          </p:cNvCxnSpPr>
          <p:nvPr/>
        </p:nvCxnSpPr>
        <p:spPr>
          <a:xfrm>
            <a:off x="4495426"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A828A0-63A0-DE41-B2BB-2EF3101288BC}"/>
              </a:ext>
            </a:extLst>
          </p:cNvPr>
          <p:cNvCxnSpPr>
            <a:cxnSpLocks/>
          </p:cNvCxnSpPr>
          <p:nvPr/>
        </p:nvCxnSpPr>
        <p:spPr>
          <a:xfrm>
            <a:off x="6350989"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EDC8D6E-5E2A-D44E-9D0F-447024261206}"/>
              </a:ext>
            </a:extLst>
          </p:cNvPr>
          <p:cNvCxnSpPr>
            <a:cxnSpLocks/>
          </p:cNvCxnSpPr>
          <p:nvPr/>
        </p:nvCxnSpPr>
        <p:spPr>
          <a:xfrm>
            <a:off x="8206552"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1D06C72-A9C9-D641-B0EC-8CCADDC8470A}"/>
              </a:ext>
            </a:extLst>
          </p:cNvPr>
          <p:cNvSpPr/>
          <p:nvPr/>
        </p:nvSpPr>
        <p:spPr>
          <a:xfrm>
            <a:off x="261273" y="1890238"/>
            <a:ext cx="11801139" cy="13493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ACD8AFB-84E6-F249-A3C7-1518FF4D53F3}"/>
              </a:ext>
            </a:extLst>
          </p:cNvPr>
          <p:cNvSpPr txBox="1"/>
          <p:nvPr/>
        </p:nvSpPr>
        <p:spPr>
          <a:xfrm>
            <a:off x="249407" y="2044161"/>
            <a:ext cx="1648480" cy="830997"/>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Pathogens collected from clinical sites</a:t>
            </a:r>
          </a:p>
        </p:txBody>
      </p:sp>
      <p:sp>
        <p:nvSpPr>
          <p:cNvPr id="5" name="TextBox 4">
            <a:extLst>
              <a:ext uri="{FF2B5EF4-FFF2-40B4-BE49-F238E27FC236}">
                <a16:creationId xmlns:a16="http://schemas.microsoft.com/office/drawing/2014/main" id="{535FF0FA-FA5C-1741-953F-66BC4D1AC93B}"/>
              </a:ext>
            </a:extLst>
          </p:cNvPr>
          <p:cNvSpPr txBox="1"/>
          <p:nvPr/>
        </p:nvSpPr>
        <p:spPr>
          <a:xfrm>
            <a:off x="2090603" y="2081389"/>
            <a:ext cx="1313848" cy="830997"/>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Drug/phage candidate ID</a:t>
            </a:r>
          </a:p>
        </p:txBody>
      </p:sp>
      <p:sp>
        <p:nvSpPr>
          <p:cNvPr id="7" name="TextBox 6">
            <a:extLst>
              <a:ext uri="{FF2B5EF4-FFF2-40B4-BE49-F238E27FC236}">
                <a16:creationId xmlns:a16="http://schemas.microsoft.com/office/drawing/2014/main" id="{C48A7625-A4AD-9D4C-9F8F-47844B2F9FAD}"/>
              </a:ext>
            </a:extLst>
          </p:cNvPr>
          <p:cNvSpPr txBox="1"/>
          <p:nvPr/>
        </p:nvSpPr>
        <p:spPr>
          <a:xfrm>
            <a:off x="3747696" y="2074939"/>
            <a:ext cx="1765967" cy="769441"/>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Pre-clinical R&amp;D </a:t>
            </a:r>
          </a:p>
          <a:p>
            <a:pPr algn="ctr"/>
            <a:r>
              <a:rPr lang="en-US" sz="1400">
                <a:latin typeface="Arial" panose="020B0604020202020204" pitchFamily="34" charset="0"/>
                <a:cs typeface="Arial" panose="020B0604020202020204" pitchFamily="34" charset="0"/>
              </a:rPr>
              <a:t>(</a:t>
            </a:r>
            <a:r>
              <a:rPr lang="en-US" sz="1400" err="1">
                <a:latin typeface="Arial" panose="020B0604020202020204" pitchFamily="34" charset="0"/>
                <a:cs typeface="Arial" panose="020B0604020202020204" pitchFamily="34" charset="0"/>
              </a:rPr>
              <a:t>incl</a:t>
            </a:r>
            <a:r>
              <a:rPr lang="en-US" sz="1400">
                <a:latin typeface="Arial" panose="020B0604020202020204" pitchFamily="34" charset="0"/>
                <a:cs typeface="Arial" panose="020B0604020202020204" pitchFamily="34" charset="0"/>
              </a:rPr>
              <a:t> cocktail development)</a:t>
            </a:r>
            <a:endParaRPr lang="en-US" sz="16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840CC4C-6B45-7A47-B11E-3F410EDD63C1}"/>
              </a:ext>
            </a:extLst>
          </p:cNvPr>
          <p:cNvSpPr txBox="1"/>
          <p:nvPr/>
        </p:nvSpPr>
        <p:spPr>
          <a:xfrm>
            <a:off x="6058967" y="2167272"/>
            <a:ext cx="99770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Clinical Study 1</a:t>
            </a:r>
          </a:p>
        </p:txBody>
      </p:sp>
      <p:sp>
        <p:nvSpPr>
          <p:cNvPr id="10" name="TextBox 9">
            <a:extLst>
              <a:ext uri="{FF2B5EF4-FFF2-40B4-BE49-F238E27FC236}">
                <a16:creationId xmlns:a16="http://schemas.microsoft.com/office/drawing/2014/main" id="{0FB4F78A-A971-6046-AE34-C302DC5930F9}"/>
              </a:ext>
            </a:extLst>
          </p:cNvPr>
          <p:cNvSpPr txBox="1"/>
          <p:nvPr/>
        </p:nvSpPr>
        <p:spPr>
          <a:xfrm>
            <a:off x="7533480" y="2167272"/>
            <a:ext cx="98746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Clinical Study 2</a:t>
            </a:r>
          </a:p>
        </p:txBody>
      </p:sp>
      <p:sp>
        <p:nvSpPr>
          <p:cNvPr id="11" name="TextBox 10">
            <a:extLst>
              <a:ext uri="{FF2B5EF4-FFF2-40B4-BE49-F238E27FC236}">
                <a16:creationId xmlns:a16="http://schemas.microsoft.com/office/drawing/2014/main" id="{ED0B6992-FC1D-9747-8916-A2F38745BB02}"/>
              </a:ext>
            </a:extLst>
          </p:cNvPr>
          <p:cNvSpPr txBox="1"/>
          <p:nvPr/>
        </p:nvSpPr>
        <p:spPr>
          <a:xfrm>
            <a:off x="10048286" y="2167272"/>
            <a:ext cx="121430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Market Adoption</a:t>
            </a:r>
          </a:p>
        </p:txBody>
      </p:sp>
      <p:sp>
        <p:nvSpPr>
          <p:cNvPr id="18" name="TextBox 17">
            <a:extLst>
              <a:ext uri="{FF2B5EF4-FFF2-40B4-BE49-F238E27FC236}">
                <a16:creationId xmlns:a16="http://schemas.microsoft.com/office/drawing/2014/main" id="{63CFAD97-1260-E948-BFEF-390D39C7C313}"/>
              </a:ext>
            </a:extLst>
          </p:cNvPr>
          <p:cNvSpPr txBox="1"/>
          <p:nvPr/>
        </p:nvSpPr>
        <p:spPr>
          <a:xfrm>
            <a:off x="8854106" y="2167272"/>
            <a:ext cx="674493"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FDA BLA</a:t>
            </a:r>
          </a:p>
        </p:txBody>
      </p:sp>
      <p:sp>
        <p:nvSpPr>
          <p:cNvPr id="28" name="TextBox 27">
            <a:extLst>
              <a:ext uri="{FF2B5EF4-FFF2-40B4-BE49-F238E27FC236}">
                <a16:creationId xmlns:a16="http://schemas.microsoft.com/office/drawing/2014/main" id="{C63EC038-D75F-094A-9527-5D5377C648BD}"/>
              </a:ext>
            </a:extLst>
          </p:cNvPr>
          <p:cNvSpPr txBox="1"/>
          <p:nvPr/>
        </p:nvSpPr>
        <p:spPr>
          <a:xfrm>
            <a:off x="-21256" y="326876"/>
            <a:ext cx="12192000" cy="523220"/>
          </a:xfrm>
          <a:prstGeom prst="rect">
            <a:avLst/>
          </a:prstGeom>
          <a:noFill/>
        </p:spPr>
        <p:txBody>
          <a:bodyPr wrap="square" rtlCol="0">
            <a:spAutoFit/>
          </a:bodyPr>
          <a:lstStyle/>
          <a:p>
            <a:pPr algn="ctr"/>
            <a:r>
              <a:rPr lang="en-US" sz="2800" b="1">
                <a:solidFill>
                  <a:schemeClr val="accent1">
                    <a:lumMod val="50000"/>
                  </a:schemeClr>
                </a:solidFill>
                <a:latin typeface="Arial" panose="020B0604020202020204" pitchFamily="34" charset="0"/>
                <a:cs typeface="Arial" panose="020B0604020202020204" pitchFamily="34" charset="0"/>
              </a:rPr>
              <a:t>Problems with Narrow Spectrum Rx</a:t>
            </a:r>
          </a:p>
        </p:txBody>
      </p:sp>
      <p:sp>
        <p:nvSpPr>
          <p:cNvPr id="30" name="Right Arrow 29">
            <a:extLst>
              <a:ext uri="{FF2B5EF4-FFF2-40B4-BE49-F238E27FC236}">
                <a16:creationId xmlns:a16="http://schemas.microsoft.com/office/drawing/2014/main" id="{E714BDBB-9B14-B640-B5E1-6AFC36FD34F8}"/>
              </a:ext>
            </a:extLst>
          </p:cNvPr>
          <p:cNvSpPr/>
          <p:nvPr/>
        </p:nvSpPr>
        <p:spPr>
          <a:xfrm>
            <a:off x="1868009" y="2249202"/>
            <a:ext cx="296321"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ight Arrow 30">
            <a:extLst>
              <a:ext uri="{FF2B5EF4-FFF2-40B4-BE49-F238E27FC236}">
                <a16:creationId xmlns:a16="http://schemas.microsoft.com/office/drawing/2014/main" id="{E7C5B579-C62B-A54C-BEAE-56A66A90F8E7}"/>
              </a:ext>
            </a:extLst>
          </p:cNvPr>
          <p:cNvSpPr/>
          <p:nvPr/>
        </p:nvSpPr>
        <p:spPr>
          <a:xfrm>
            <a:off x="3334419" y="2249202"/>
            <a:ext cx="473654"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ight Arrow 31">
            <a:extLst>
              <a:ext uri="{FF2B5EF4-FFF2-40B4-BE49-F238E27FC236}">
                <a16:creationId xmlns:a16="http://schemas.microsoft.com/office/drawing/2014/main" id="{83C7BB60-13BB-9A44-A2B5-C1853EAC89B0}"/>
              </a:ext>
            </a:extLst>
          </p:cNvPr>
          <p:cNvSpPr/>
          <p:nvPr/>
        </p:nvSpPr>
        <p:spPr>
          <a:xfrm>
            <a:off x="5453710" y="2249202"/>
            <a:ext cx="584610"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ight Arrow 32">
            <a:extLst>
              <a:ext uri="{FF2B5EF4-FFF2-40B4-BE49-F238E27FC236}">
                <a16:creationId xmlns:a16="http://schemas.microsoft.com/office/drawing/2014/main" id="{0746CCB3-A13E-B04A-965A-91147B0B5F3F}"/>
              </a:ext>
            </a:extLst>
          </p:cNvPr>
          <p:cNvSpPr/>
          <p:nvPr/>
        </p:nvSpPr>
        <p:spPr>
          <a:xfrm>
            <a:off x="7076361" y="2249202"/>
            <a:ext cx="542407"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ight Arrow 33">
            <a:extLst>
              <a:ext uri="{FF2B5EF4-FFF2-40B4-BE49-F238E27FC236}">
                <a16:creationId xmlns:a16="http://schemas.microsoft.com/office/drawing/2014/main" id="{BE6B2D63-2887-4948-B3C0-7153B8094994}"/>
              </a:ext>
            </a:extLst>
          </p:cNvPr>
          <p:cNvSpPr/>
          <p:nvPr/>
        </p:nvSpPr>
        <p:spPr>
          <a:xfrm>
            <a:off x="8511169" y="2249202"/>
            <a:ext cx="394519"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ight Arrow 34">
            <a:extLst>
              <a:ext uri="{FF2B5EF4-FFF2-40B4-BE49-F238E27FC236}">
                <a16:creationId xmlns:a16="http://schemas.microsoft.com/office/drawing/2014/main" id="{6D6E44F3-499E-D64C-9081-BA39D09C5908}"/>
              </a:ext>
            </a:extLst>
          </p:cNvPr>
          <p:cNvSpPr/>
          <p:nvPr/>
        </p:nvSpPr>
        <p:spPr>
          <a:xfrm>
            <a:off x="9524980" y="2249202"/>
            <a:ext cx="516392"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E6ACAA6C-363E-E141-9B9E-7F8A81F71C3D}"/>
              </a:ext>
            </a:extLst>
          </p:cNvPr>
          <p:cNvSpPr txBox="1"/>
          <p:nvPr/>
        </p:nvSpPr>
        <p:spPr>
          <a:xfrm>
            <a:off x="9452814" y="2762401"/>
            <a:ext cx="2527784" cy="369332"/>
          </a:xfrm>
          <a:prstGeom prst="rect">
            <a:avLst/>
          </a:prstGeom>
          <a:solidFill>
            <a:schemeClr val="accent2">
              <a:lumMod val="75000"/>
            </a:schemeClr>
          </a:solidFill>
          <a:ln w="12700">
            <a:solidFill>
              <a:srgbClr val="FF0000"/>
            </a:solidFill>
          </a:ln>
        </p:spPr>
        <p:txBody>
          <a:bodyPr wrap="square" rtlCol="0">
            <a:spAutoFit/>
          </a:bodyPr>
          <a:lstStyle/>
          <a:p>
            <a:r>
              <a:rPr lang="en-US" b="1">
                <a:solidFill>
                  <a:schemeClr val="bg1"/>
                </a:solidFill>
              </a:rPr>
              <a:t>Product targets these</a:t>
            </a:r>
          </a:p>
        </p:txBody>
      </p:sp>
      <p:cxnSp>
        <p:nvCxnSpPr>
          <p:cNvPr id="39" name="Straight Arrow Connector 38">
            <a:extLst>
              <a:ext uri="{FF2B5EF4-FFF2-40B4-BE49-F238E27FC236}">
                <a16:creationId xmlns:a16="http://schemas.microsoft.com/office/drawing/2014/main" id="{AFE0091E-FBE6-C349-A618-64206C916998}"/>
              </a:ext>
            </a:extLst>
          </p:cNvPr>
          <p:cNvCxnSpPr>
            <a:cxnSpLocks/>
            <a:stCxn id="37" idx="1"/>
          </p:cNvCxnSpPr>
          <p:nvPr/>
        </p:nvCxnSpPr>
        <p:spPr>
          <a:xfrm flipH="1">
            <a:off x="2798162" y="2947067"/>
            <a:ext cx="6654652" cy="11647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3A271A3-C7B7-2744-A0FD-3DE09E0AAD65}"/>
              </a:ext>
            </a:extLst>
          </p:cNvPr>
          <p:cNvSpPr txBox="1"/>
          <p:nvPr/>
        </p:nvSpPr>
        <p:spPr>
          <a:xfrm>
            <a:off x="9775201" y="3513097"/>
            <a:ext cx="1374877" cy="369332"/>
          </a:xfrm>
          <a:prstGeom prst="rect">
            <a:avLst/>
          </a:prstGeom>
          <a:solidFill>
            <a:schemeClr val="accent2">
              <a:lumMod val="75000"/>
            </a:schemeClr>
          </a:solidFill>
          <a:ln w="12700">
            <a:solidFill>
              <a:srgbClr val="FF0000"/>
            </a:solidFill>
          </a:ln>
        </p:spPr>
        <p:txBody>
          <a:bodyPr wrap="square" rtlCol="0">
            <a:spAutoFit/>
          </a:bodyPr>
          <a:lstStyle/>
          <a:p>
            <a:r>
              <a:rPr lang="en-US" b="1">
                <a:solidFill>
                  <a:schemeClr val="bg1"/>
                </a:solidFill>
              </a:rPr>
              <a:t>Not these</a:t>
            </a:r>
          </a:p>
        </p:txBody>
      </p:sp>
      <p:sp>
        <p:nvSpPr>
          <p:cNvPr id="13" name="TextBox 12">
            <a:extLst>
              <a:ext uri="{FF2B5EF4-FFF2-40B4-BE49-F238E27FC236}">
                <a16:creationId xmlns:a16="http://schemas.microsoft.com/office/drawing/2014/main" id="{2613F4AE-E6A4-4F46-8942-BC3A52E40717}"/>
              </a:ext>
            </a:extLst>
          </p:cNvPr>
          <p:cNvSpPr txBox="1"/>
          <p:nvPr/>
        </p:nvSpPr>
        <p:spPr>
          <a:xfrm>
            <a:off x="539327" y="4730990"/>
            <a:ext cx="2023609" cy="646331"/>
          </a:xfrm>
          <a:prstGeom prst="rect">
            <a:avLst/>
          </a:prstGeom>
          <a:solidFill>
            <a:srgbClr val="FFFFFF">
              <a:alpha val="58824"/>
            </a:srgbClr>
          </a:solidFill>
        </p:spPr>
        <p:txBody>
          <a:bodyPr wrap="square" rtlCol="0">
            <a:spAutoFit/>
          </a:bodyPr>
          <a:lstStyle/>
          <a:p>
            <a:pPr algn="ctr"/>
            <a:r>
              <a:rPr lang="en-US" b="1"/>
              <a:t>MDR Microbiome at Hospital X</a:t>
            </a:r>
          </a:p>
        </p:txBody>
      </p:sp>
      <p:pic>
        <p:nvPicPr>
          <p:cNvPr id="8" name="Picture 7">
            <a:extLst>
              <a:ext uri="{FF2B5EF4-FFF2-40B4-BE49-F238E27FC236}">
                <a16:creationId xmlns:a16="http://schemas.microsoft.com/office/drawing/2014/main" id="{CC6170B4-46BB-6240-BBBE-0513629CC2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5369" y1="17829" x2="21812" y2="71318"/>
                        <a14:foregroundMark x1="41163" y1="21318" x2="59172" y2="69767"/>
                        <a14:foregroundMark x1="9732" y1="26357" x2="18904" y2="27907"/>
                        <a14:foregroundMark x1="12274" y1="90000" x2="20578" y2="16875"/>
                        <a14:foregroundMark x1="45848" y1="75000" x2="56137" y2="21250"/>
                        <a14:foregroundMark x1="53069" y1="90000" x2="37545" y2="65000"/>
                        <a14:foregroundMark x1="77256" y1="33750" x2="86282" y2="81250"/>
                      </a14:backgroundRemoval>
                    </a14:imgEffect>
                  </a14:imgLayer>
                </a14:imgProps>
              </a:ext>
              <a:ext uri="{28A0092B-C50C-407E-A947-70E740481C1C}">
                <a14:useLocalDpi xmlns:a14="http://schemas.microsoft.com/office/drawing/2010/main"/>
              </a:ext>
            </a:extLst>
          </a:blip>
          <a:srcRect/>
          <a:stretch/>
        </p:blipFill>
        <p:spPr>
          <a:xfrm>
            <a:off x="9237270" y="3960164"/>
            <a:ext cx="2301362" cy="666480"/>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3496C77B-D1AA-D648-9E4E-6DE95F706E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99107">
                        <a14:foregroundMark x1="41071" y1="28137" x2="52232" y2="76046"/>
                        <a14:foregroundMark x1="52679" y1="72624" x2="49777" y2="38023"/>
                        <a14:foregroundMark x1="5804" y1="26616" x2="16964" y2="82510"/>
                        <a14:foregroundMark x1="17411" y1="80989" x2="17411" y2="80989"/>
                        <a14:foregroundMark x1="20313" y1="66160" x2="12612" y2="24715"/>
                        <a14:foregroundMark x1="21802" y1="23313" x2="5586" y2="74847"/>
                        <a14:foregroundMark x1="78919" y1="23313" x2="89730" y2="78528"/>
                      </a14:backgroundRemoval>
                    </a14:imgEffect>
                  </a14:imgLayer>
                </a14:imgProps>
              </a:ext>
              <a:ext uri="{28A0092B-C50C-407E-A947-70E740481C1C}">
                <a14:useLocalDpi xmlns:a14="http://schemas.microsoft.com/office/drawing/2010/main"/>
              </a:ext>
            </a:extLst>
          </a:blip>
          <a:srcRect/>
          <a:stretch/>
        </p:blipFill>
        <p:spPr>
          <a:xfrm>
            <a:off x="397841" y="3844774"/>
            <a:ext cx="2306582" cy="676644"/>
          </a:xfrm>
          <a:prstGeom prst="rect">
            <a:avLst/>
          </a:prstGeom>
          <a:ln>
            <a:noFill/>
          </a:ln>
          <a:effectLst>
            <a:outerShdw blurRad="292100" dist="139700" dir="2700000" algn="tl" rotWithShape="0">
              <a:srgbClr val="333333">
                <a:alpha val="65000"/>
              </a:srgbClr>
            </a:outerShdw>
          </a:effectLst>
        </p:spPr>
      </p:pic>
      <p:sp>
        <p:nvSpPr>
          <p:cNvPr id="61" name="Right Arrow 60">
            <a:extLst>
              <a:ext uri="{FF2B5EF4-FFF2-40B4-BE49-F238E27FC236}">
                <a16:creationId xmlns:a16="http://schemas.microsoft.com/office/drawing/2014/main" id="{1DC81765-23EF-5242-AEF9-5D505A79CF86}"/>
              </a:ext>
            </a:extLst>
          </p:cNvPr>
          <p:cNvSpPr/>
          <p:nvPr/>
        </p:nvSpPr>
        <p:spPr>
          <a:xfrm>
            <a:off x="9761563" y="4602962"/>
            <a:ext cx="2261870" cy="738441"/>
          </a:xfrm>
          <a:prstGeom prst="rightArrow">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9C1EB16-554C-944D-BF40-C0109643B864}"/>
              </a:ext>
            </a:extLst>
          </p:cNvPr>
          <p:cNvSpPr txBox="1"/>
          <p:nvPr/>
        </p:nvSpPr>
        <p:spPr>
          <a:xfrm>
            <a:off x="10189300" y="4778865"/>
            <a:ext cx="1272247" cy="369332"/>
          </a:xfrm>
          <a:prstGeom prst="rect">
            <a:avLst/>
          </a:prstGeom>
          <a:noFill/>
          <a:ln>
            <a:noFill/>
          </a:ln>
        </p:spPr>
        <p:txBody>
          <a:bodyPr wrap="square" rtlCol="0">
            <a:spAutoFit/>
          </a:bodyPr>
          <a:lstStyle/>
          <a:p>
            <a:r>
              <a:rPr lang="en-US" b="1">
                <a:solidFill>
                  <a:schemeClr val="bg1"/>
                </a:solidFill>
              </a:rPr>
              <a:t>Not those</a:t>
            </a:r>
          </a:p>
        </p:txBody>
      </p:sp>
      <p:sp>
        <p:nvSpPr>
          <p:cNvPr id="79" name="TextBox 78">
            <a:extLst>
              <a:ext uri="{FF2B5EF4-FFF2-40B4-BE49-F238E27FC236}">
                <a16:creationId xmlns:a16="http://schemas.microsoft.com/office/drawing/2014/main" id="{C2B23402-359B-D344-A016-48EA33C2C1AA}"/>
              </a:ext>
            </a:extLst>
          </p:cNvPr>
          <p:cNvSpPr txBox="1"/>
          <p:nvPr/>
        </p:nvSpPr>
        <p:spPr>
          <a:xfrm>
            <a:off x="518687" y="1359648"/>
            <a:ext cx="884603" cy="369332"/>
          </a:xfrm>
          <a:prstGeom prst="rect">
            <a:avLst/>
          </a:prstGeom>
          <a:noFill/>
        </p:spPr>
        <p:txBody>
          <a:bodyPr wrap="square" rtlCol="0">
            <a:spAutoFit/>
          </a:bodyPr>
          <a:lstStyle/>
          <a:p>
            <a:r>
              <a:rPr lang="en-US" b="1">
                <a:solidFill>
                  <a:schemeClr val="accent2">
                    <a:lumMod val="75000"/>
                  </a:schemeClr>
                </a:solidFill>
              </a:rPr>
              <a:t>Year 1</a:t>
            </a:r>
          </a:p>
        </p:txBody>
      </p:sp>
      <p:sp>
        <p:nvSpPr>
          <p:cNvPr id="80" name="TextBox 79">
            <a:extLst>
              <a:ext uri="{FF2B5EF4-FFF2-40B4-BE49-F238E27FC236}">
                <a16:creationId xmlns:a16="http://schemas.microsoft.com/office/drawing/2014/main" id="{5F09E937-D90A-4040-BFB9-C8C696A69EE6}"/>
              </a:ext>
            </a:extLst>
          </p:cNvPr>
          <p:cNvSpPr txBox="1"/>
          <p:nvPr/>
        </p:nvSpPr>
        <p:spPr>
          <a:xfrm>
            <a:off x="9748283" y="1359648"/>
            <a:ext cx="810711" cy="369332"/>
          </a:xfrm>
          <a:prstGeom prst="rect">
            <a:avLst/>
          </a:prstGeom>
          <a:noFill/>
        </p:spPr>
        <p:txBody>
          <a:bodyPr wrap="square" rtlCol="0">
            <a:spAutoFit/>
          </a:bodyPr>
          <a:lstStyle/>
          <a:p>
            <a:r>
              <a:rPr lang="en-US" b="1">
                <a:solidFill>
                  <a:schemeClr val="accent2">
                    <a:lumMod val="75000"/>
                  </a:schemeClr>
                </a:solidFill>
              </a:rPr>
              <a:t>Year 6</a:t>
            </a:r>
          </a:p>
        </p:txBody>
      </p:sp>
      <p:sp>
        <p:nvSpPr>
          <p:cNvPr id="81" name="TextBox 80">
            <a:extLst>
              <a:ext uri="{FF2B5EF4-FFF2-40B4-BE49-F238E27FC236}">
                <a16:creationId xmlns:a16="http://schemas.microsoft.com/office/drawing/2014/main" id="{4DEDC487-0DC1-934E-BB1C-F2053203B46B}"/>
              </a:ext>
            </a:extLst>
          </p:cNvPr>
          <p:cNvSpPr txBox="1"/>
          <p:nvPr/>
        </p:nvSpPr>
        <p:spPr>
          <a:xfrm>
            <a:off x="2364607" y="1359648"/>
            <a:ext cx="829686" cy="369332"/>
          </a:xfrm>
          <a:prstGeom prst="rect">
            <a:avLst/>
          </a:prstGeom>
          <a:noFill/>
        </p:spPr>
        <p:txBody>
          <a:bodyPr wrap="square" rtlCol="0">
            <a:spAutoFit/>
          </a:bodyPr>
          <a:lstStyle/>
          <a:p>
            <a:r>
              <a:rPr lang="en-US" b="1">
                <a:solidFill>
                  <a:schemeClr val="accent2">
                    <a:lumMod val="75000"/>
                  </a:schemeClr>
                </a:solidFill>
              </a:rPr>
              <a:t>Year 2</a:t>
            </a:r>
          </a:p>
        </p:txBody>
      </p:sp>
      <p:sp>
        <p:nvSpPr>
          <p:cNvPr id="82" name="TextBox 81">
            <a:extLst>
              <a:ext uri="{FF2B5EF4-FFF2-40B4-BE49-F238E27FC236}">
                <a16:creationId xmlns:a16="http://schemas.microsoft.com/office/drawing/2014/main" id="{0D5741F5-47DE-CC49-BD9A-25A0649E6B92}"/>
              </a:ext>
            </a:extLst>
          </p:cNvPr>
          <p:cNvSpPr txBox="1"/>
          <p:nvPr/>
        </p:nvSpPr>
        <p:spPr>
          <a:xfrm>
            <a:off x="4210525" y="1359648"/>
            <a:ext cx="805385" cy="369332"/>
          </a:xfrm>
          <a:prstGeom prst="rect">
            <a:avLst/>
          </a:prstGeom>
          <a:noFill/>
        </p:spPr>
        <p:txBody>
          <a:bodyPr wrap="square" rtlCol="0">
            <a:spAutoFit/>
          </a:bodyPr>
          <a:lstStyle/>
          <a:p>
            <a:r>
              <a:rPr lang="en-US" b="1">
                <a:solidFill>
                  <a:schemeClr val="accent2">
                    <a:lumMod val="75000"/>
                  </a:schemeClr>
                </a:solidFill>
              </a:rPr>
              <a:t>Year 3</a:t>
            </a:r>
          </a:p>
        </p:txBody>
      </p:sp>
      <p:sp>
        <p:nvSpPr>
          <p:cNvPr id="83" name="TextBox 82">
            <a:extLst>
              <a:ext uri="{FF2B5EF4-FFF2-40B4-BE49-F238E27FC236}">
                <a16:creationId xmlns:a16="http://schemas.microsoft.com/office/drawing/2014/main" id="{0A4E1EED-2A18-5A4B-A3B1-49B82CD8DF5C}"/>
              </a:ext>
            </a:extLst>
          </p:cNvPr>
          <p:cNvSpPr txBox="1"/>
          <p:nvPr/>
        </p:nvSpPr>
        <p:spPr>
          <a:xfrm>
            <a:off x="6056444" y="1359648"/>
            <a:ext cx="919623" cy="369332"/>
          </a:xfrm>
          <a:prstGeom prst="rect">
            <a:avLst/>
          </a:prstGeom>
          <a:noFill/>
        </p:spPr>
        <p:txBody>
          <a:bodyPr wrap="square" rtlCol="0">
            <a:spAutoFit/>
          </a:bodyPr>
          <a:lstStyle/>
          <a:p>
            <a:r>
              <a:rPr lang="en-US" b="1">
                <a:solidFill>
                  <a:schemeClr val="accent2">
                    <a:lumMod val="75000"/>
                  </a:schemeClr>
                </a:solidFill>
              </a:rPr>
              <a:t>Year 4</a:t>
            </a:r>
          </a:p>
        </p:txBody>
      </p:sp>
      <p:sp>
        <p:nvSpPr>
          <p:cNvPr id="84" name="TextBox 83">
            <a:extLst>
              <a:ext uri="{FF2B5EF4-FFF2-40B4-BE49-F238E27FC236}">
                <a16:creationId xmlns:a16="http://schemas.microsoft.com/office/drawing/2014/main" id="{3B1013E9-7899-5843-BC8F-317B4704B912}"/>
              </a:ext>
            </a:extLst>
          </p:cNvPr>
          <p:cNvSpPr txBox="1"/>
          <p:nvPr/>
        </p:nvSpPr>
        <p:spPr>
          <a:xfrm>
            <a:off x="7902364" y="1359648"/>
            <a:ext cx="771908" cy="369332"/>
          </a:xfrm>
          <a:prstGeom prst="rect">
            <a:avLst/>
          </a:prstGeom>
          <a:noFill/>
        </p:spPr>
        <p:txBody>
          <a:bodyPr wrap="square" rtlCol="0">
            <a:spAutoFit/>
          </a:bodyPr>
          <a:lstStyle/>
          <a:p>
            <a:r>
              <a:rPr lang="en-US" b="1">
                <a:solidFill>
                  <a:schemeClr val="accent2">
                    <a:lumMod val="75000"/>
                  </a:schemeClr>
                </a:solidFill>
              </a:rPr>
              <a:t>Year 5</a:t>
            </a:r>
          </a:p>
        </p:txBody>
      </p:sp>
      <p:sp>
        <p:nvSpPr>
          <p:cNvPr id="85" name="TextBox 84">
            <a:extLst>
              <a:ext uri="{FF2B5EF4-FFF2-40B4-BE49-F238E27FC236}">
                <a16:creationId xmlns:a16="http://schemas.microsoft.com/office/drawing/2014/main" id="{70A37BED-484E-D14A-B430-A47F6FECBDFB}"/>
              </a:ext>
            </a:extLst>
          </p:cNvPr>
          <p:cNvSpPr txBox="1"/>
          <p:nvPr/>
        </p:nvSpPr>
        <p:spPr>
          <a:xfrm>
            <a:off x="11280884" y="1359648"/>
            <a:ext cx="810711" cy="369332"/>
          </a:xfrm>
          <a:prstGeom prst="rect">
            <a:avLst/>
          </a:prstGeom>
          <a:noFill/>
        </p:spPr>
        <p:txBody>
          <a:bodyPr wrap="square" rtlCol="0">
            <a:spAutoFit/>
          </a:bodyPr>
          <a:lstStyle/>
          <a:p>
            <a:r>
              <a:rPr lang="en-US" b="1">
                <a:solidFill>
                  <a:schemeClr val="accent2">
                    <a:lumMod val="75000"/>
                  </a:schemeClr>
                </a:solidFill>
              </a:rPr>
              <a:t>Future</a:t>
            </a:r>
          </a:p>
        </p:txBody>
      </p:sp>
      <p:sp>
        <p:nvSpPr>
          <p:cNvPr id="49" name="Right Arrow 48">
            <a:extLst>
              <a:ext uri="{FF2B5EF4-FFF2-40B4-BE49-F238E27FC236}">
                <a16:creationId xmlns:a16="http://schemas.microsoft.com/office/drawing/2014/main" id="{96202C2A-4BBF-054F-9FDF-DC8EE22A5233}"/>
              </a:ext>
            </a:extLst>
          </p:cNvPr>
          <p:cNvSpPr/>
          <p:nvPr/>
        </p:nvSpPr>
        <p:spPr>
          <a:xfrm rot="16200000">
            <a:off x="390088" y="3279866"/>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ight Arrow 49">
            <a:extLst>
              <a:ext uri="{FF2B5EF4-FFF2-40B4-BE49-F238E27FC236}">
                <a16:creationId xmlns:a16="http://schemas.microsoft.com/office/drawing/2014/main" id="{263628F9-1CCA-5C49-8C4F-4476513F1D7F}"/>
              </a:ext>
            </a:extLst>
          </p:cNvPr>
          <p:cNvSpPr/>
          <p:nvPr/>
        </p:nvSpPr>
        <p:spPr>
          <a:xfrm rot="16200000">
            <a:off x="1209142" y="3295552"/>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ight Arrow 51">
            <a:extLst>
              <a:ext uri="{FF2B5EF4-FFF2-40B4-BE49-F238E27FC236}">
                <a16:creationId xmlns:a16="http://schemas.microsoft.com/office/drawing/2014/main" id="{58D380AF-F01F-1943-89E2-526A9AB4761B}"/>
              </a:ext>
            </a:extLst>
          </p:cNvPr>
          <p:cNvSpPr/>
          <p:nvPr/>
        </p:nvSpPr>
        <p:spPr>
          <a:xfrm rot="16200000">
            <a:off x="2026425" y="3333209"/>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3" name="Graphic 3">
            <a:extLst>
              <a:ext uri="{FF2B5EF4-FFF2-40B4-BE49-F238E27FC236}">
                <a16:creationId xmlns:a16="http://schemas.microsoft.com/office/drawing/2014/main" id="{5B0FA9F1-FA21-D245-8E48-205A940792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5637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ntr" presetSubtype="0" fill="hold"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5" grpId="0"/>
      <p:bldP spid="7" grpId="0"/>
      <p:bldP spid="9" grpId="0"/>
      <p:bldP spid="10" grpId="0"/>
      <p:bldP spid="11" grpId="0"/>
      <p:bldP spid="18" grpId="0"/>
      <p:bldP spid="30" grpId="0" animBg="1"/>
      <p:bldP spid="31" grpId="0" animBg="1"/>
      <p:bldP spid="32" grpId="0" animBg="1"/>
      <p:bldP spid="33" grpId="0" animBg="1"/>
      <p:bldP spid="34" grpId="0" animBg="1"/>
      <p:bldP spid="35" grpId="0" animBg="1"/>
      <p:bldP spid="37" grpId="0" animBg="1"/>
      <p:bldP spid="42" grpId="0" animBg="1"/>
      <p:bldP spid="61" grpId="0" animBg="1"/>
      <p:bldP spid="64" grpId="0"/>
      <p:bldP spid="49" grpId="0" animBg="1"/>
      <p:bldP spid="50" grpId="0" animBg="1"/>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9B8C7D98-9217-4A46-839B-01D84EF6A49A}"/>
              </a:ext>
            </a:extLst>
          </p:cNvPr>
          <p:cNvCxnSpPr>
            <a:cxnSpLocks/>
          </p:cNvCxnSpPr>
          <p:nvPr/>
        </p:nvCxnSpPr>
        <p:spPr>
          <a:xfrm>
            <a:off x="784300"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7463999-37AF-8F4C-AC39-1E7071BDE8D7}"/>
              </a:ext>
            </a:extLst>
          </p:cNvPr>
          <p:cNvCxnSpPr>
            <a:cxnSpLocks/>
          </p:cNvCxnSpPr>
          <p:nvPr/>
        </p:nvCxnSpPr>
        <p:spPr>
          <a:xfrm>
            <a:off x="2639863"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9285EF-7171-CC47-A0A4-2353B0C297DB}"/>
              </a:ext>
            </a:extLst>
          </p:cNvPr>
          <p:cNvCxnSpPr>
            <a:cxnSpLocks/>
          </p:cNvCxnSpPr>
          <p:nvPr/>
        </p:nvCxnSpPr>
        <p:spPr>
          <a:xfrm>
            <a:off x="10062115"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B915150-5223-A44F-9B91-825E3CF699A5}"/>
              </a:ext>
            </a:extLst>
          </p:cNvPr>
          <p:cNvCxnSpPr>
            <a:cxnSpLocks/>
          </p:cNvCxnSpPr>
          <p:nvPr/>
        </p:nvCxnSpPr>
        <p:spPr>
          <a:xfrm>
            <a:off x="4495426"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A828A0-63A0-DE41-B2BB-2EF3101288BC}"/>
              </a:ext>
            </a:extLst>
          </p:cNvPr>
          <p:cNvCxnSpPr>
            <a:cxnSpLocks/>
          </p:cNvCxnSpPr>
          <p:nvPr/>
        </p:nvCxnSpPr>
        <p:spPr>
          <a:xfrm>
            <a:off x="6350989"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EDC8D6E-5E2A-D44E-9D0F-447024261206}"/>
              </a:ext>
            </a:extLst>
          </p:cNvPr>
          <p:cNvCxnSpPr>
            <a:cxnSpLocks/>
          </p:cNvCxnSpPr>
          <p:nvPr/>
        </p:nvCxnSpPr>
        <p:spPr>
          <a:xfrm>
            <a:off x="8206552" y="1723158"/>
            <a:ext cx="0" cy="476685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1D06C72-A9C9-D641-B0EC-8CCADDC8470A}"/>
              </a:ext>
            </a:extLst>
          </p:cNvPr>
          <p:cNvSpPr/>
          <p:nvPr/>
        </p:nvSpPr>
        <p:spPr>
          <a:xfrm>
            <a:off x="261273" y="1890238"/>
            <a:ext cx="11801139" cy="1878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44E3D40-46F8-4A44-AEC0-BB9702B30687}"/>
              </a:ext>
            </a:extLst>
          </p:cNvPr>
          <p:cNvSpPr txBox="1"/>
          <p:nvPr/>
        </p:nvSpPr>
        <p:spPr>
          <a:xfrm>
            <a:off x="518687" y="1359648"/>
            <a:ext cx="884603" cy="369332"/>
          </a:xfrm>
          <a:prstGeom prst="rect">
            <a:avLst/>
          </a:prstGeom>
          <a:noFill/>
        </p:spPr>
        <p:txBody>
          <a:bodyPr wrap="square" rtlCol="0">
            <a:spAutoFit/>
          </a:bodyPr>
          <a:lstStyle/>
          <a:p>
            <a:r>
              <a:rPr lang="en-US" b="1">
                <a:solidFill>
                  <a:schemeClr val="accent2">
                    <a:lumMod val="75000"/>
                  </a:schemeClr>
                </a:solidFill>
              </a:rPr>
              <a:t>Year 1</a:t>
            </a:r>
          </a:p>
        </p:txBody>
      </p:sp>
      <p:sp>
        <p:nvSpPr>
          <p:cNvPr id="9" name="TextBox 8">
            <a:extLst>
              <a:ext uri="{FF2B5EF4-FFF2-40B4-BE49-F238E27FC236}">
                <a16:creationId xmlns:a16="http://schemas.microsoft.com/office/drawing/2014/main" id="{C840CC4C-6B45-7A47-B11E-3F410EDD63C1}"/>
              </a:ext>
            </a:extLst>
          </p:cNvPr>
          <p:cNvSpPr txBox="1"/>
          <p:nvPr/>
        </p:nvSpPr>
        <p:spPr>
          <a:xfrm>
            <a:off x="6058967" y="1933101"/>
            <a:ext cx="99770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Clinical Study 1</a:t>
            </a:r>
          </a:p>
        </p:txBody>
      </p:sp>
      <p:sp>
        <p:nvSpPr>
          <p:cNvPr id="10" name="TextBox 9">
            <a:extLst>
              <a:ext uri="{FF2B5EF4-FFF2-40B4-BE49-F238E27FC236}">
                <a16:creationId xmlns:a16="http://schemas.microsoft.com/office/drawing/2014/main" id="{0FB4F78A-A971-6046-AE34-C302DC5930F9}"/>
              </a:ext>
            </a:extLst>
          </p:cNvPr>
          <p:cNvSpPr txBox="1"/>
          <p:nvPr/>
        </p:nvSpPr>
        <p:spPr>
          <a:xfrm>
            <a:off x="7533480" y="1933101"/>
            <a:ext cx="98746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Clinical Study 2</a:t>
            </a:r>
          </a:p>
        </p:txBody>
      </p:sp>
      <p:sp>
        <p:nvSpPr>
          <p:cNvPr id="11" name="TextBox 10">
            <a:extLst>
              <a:ext uri="{FF2B5EF4-FFF2-40B4-BE49-F238E27FC236}">
                <a16:creationId xmlns:a16="http://schemas.microsoft.com/office/drawing/2014/main" id="{ED0B6992-FC1D-9747-8916-A2F38745BB02}"/>
              </a:ext>
            </a:extLst>
          </p:cNvPr>
          <p:cNvSpPr txBox="1"/>
          <p:nvPr/>
        </p:nvSpPr>
        <p:spPr>
          <a:xfrm>
            <a:off x="10048286" y="1933101"/>
            <a:ext cx="121430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Market Adoption</a:t>
            </a:r>
          </a:p>
        </p:txBody>
      </p:sp>
      <p:sp>
        <p:nvSpPr>
          <p:cNvPr id="12" name="TextBox 11">
            <a:extLst>
              <a:ext uri="{FF2B5EF4-FFF2-40B4-BE49-F238E27FC236}">
                <a16:creationId xmlns:a16="http://schemas.microsoft.com/office/drawing/2014/main" id="{B2A9E6DF-1230-3E42-B0A1-3F92CB95D40D}"/>
              </a:ext>
            </a:extLst>
          </p:cNvPr>
          <p:cNvSpPr txBox="1"/>
          <p:nvPr/>
        </p:nvSpPr>
        <p:spPr>
          <a:xfrm>
            <a:off x="9748283" y="1359648"/>
            <a:ext cx="810711" cy="369332"/>
          </a:xfrm>
          <a:prstGeom prst="rect">
            <a:avLst/>
          </a:prstGeom>
          <a:noFill/>
        </p:spPr>
        <p:txBody>
          <a:bodyPr wrap="square" rtlCol="0">
            <a:spAutoFit/>
          </a:bodyPr>
          <a:lstStyle/>
          <a:p>
            <a:r>
              <a:rPr lang="en-US" b="1">
                <a:solidFill>
                  <a:schemeClr val="accent2">
                    <a:lumMod val="75000"/>
                  </a:schemeClr>
                </a:solidFill>
              </a:rPr>
              <a:t>Year 6</a:t>
            </a:r>
          </a:p>
        </p:txBody>
      </p:sp>
      <p:sp>
        <p:nvSpPr>
          <p:cNvPr id="18" name="TextBox 17">
            <a:extLst>
              <a:ext uri="{FF2B5EF4-FFF2-40B4-BE49-F238E27FC236}">
                <a16:creationId xmlns:a16="http://schemas.microsoft.com/office/drawing/2014/main" id="{63CFAD97-1260-E948-BFEF-390D39C7C313}"/>
              </a:ext>
            </a:extLst>
          </p:cNvPr>
          <p:cNvSpPr txBox="1"/>
          <p:nvPr/>
        </p:nvSpPr>
        <p:spPr>
          <a:xfrm>
            <a:off x="8854106" y="1933101"/>
            <a:ext cx="674493"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FDA BLA</a:t>
            </a:r>
          </a:p>
        </p:txBody>
      </p:sp>
      <p:sp>
        <p:nvSpPr>
          <p:cNvPr id="30" name="Right Arrow 29">
            <a:extLst>
              <a:ext uri="{FF2B5EF4-FFF2-40B4-BE49-F238E27FC236}">
                <a16:creationId xmlns:a16="http://schemas.microsoft.com/office/drawing/2014/main" id="{E714BDBB-9B14-B640-B5E1-6AFC36FD34F8}"/>
              </a:ext>
            </a:extLst>
          </p:cNvPr>
          <p:cNvSpPr/>
          <p:nvPr/>
        </p:nvSpPr>
        <p:spPr>
          <a:xfrm rot="18259669">
            <a:off x="638441" y="3229513"/>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ight Arrow 32">
            <a:extLst>
              <a:ext uri="{FF2B5EF4-FFF2-40B4-BE49-F238E27FC236}">
                <a16:creationId xmlns:a16="http://schemas.microsoft.com/office/drawing/2014/main" id="{0746CCB3-A13E-B04A-965A-91147B0B5F3F}"/>
              </a:ext>
            </a:extLst>
          </p:cNvPr>
          <p:cNvSpPr/>
          <p:nvPr/>
        </p:nvSpPr>
        <p:spPr>
          <a:xfrm>
            <a:off x="7076361" y="2015031"/>
            <a:ext cx="542407"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ight Arrow 33">
            <a:extLst>
              <a:ext uri="{FF2B5EF4-FFF2-40B4-BE49-F238E27FC236}">
                <a16:creationId xmlns:a16="http://schemas.microsoft.com/office/drawing/2014/main" id="{BE6B2D63-2887-4948-B3C0-7153B8094994}"/>
              </a:ext>
            </a:extLst>
          </p:cNvPr>
          <p:cNvSpPr/>
          <p:nvPr/>
        </p:nvSpPr>
        <p:spPr>
          <a:xfrm>
            <a:off x="8511169" y="2015031"/>
            <a:ext cx="394519"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ight Arrow 34">
            <a:extLst>
              <a:ext uri="{FF2B5EF4-FFF2-40B4-BE49-F238E27FC236}">
                <a16:creationId xmlns:a16="http://schemas.microsoft.com/office/drawing/2014/main" id="{6D6E44F3-499E-D64C-9081-BA39D09C5908}"/>
              </a:ext>
            </a:extLst>
          </p:cNvPr>
          <p:cNvSpPr/>
          <p:nvPr/>
        </p:nvSpPr>
        <p:spPr>
          <a:xfrm>
            <a:off x="9524980" y="2015031"/>
            <a:ext cx="516392" cy="4209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CC6170B4-46BB-6240-BBBE-0513629CC2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3487" y1="21318" x2="39967" y2="69767"/>
                      </a14:backgroundRemoval>
                    </a14:imgEffect>
                  </a14:imgLayer>
                </a14:imgProps>
              </a:ext>
              <a:ext uri="{28A0092B-C50C-407E-A947-70E740481C1C}">
                <a14:useLocalDpi xmlns:a14="http://schemas.microsoft.com/office/drawing/2010/main"/>
              </a:ext>
            </a:extLst>
          </a:blip>
          <a:srcRect/>
          <a:stretch/>
        </p:blipFill>
        <p:spPr>
          <a:xfrm>
            <a:off x="10375948" y="3890398"/>
            <a:ext cx="1565853" cy="666480"/>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48A10D25-453D-7C4B-8FD0-DA5CD3C2C2FA}"/>
              </a:ext>
            </a:extLst>
          </p:cNvPr>
          <p:cNvSpPr txBox="1"/>
          <p:nvPr/>
        </p:nvSpPr>
        <p:spPr>
          <a:xfrm>
            <a:off x="2364607" y="1359648"/>
            <a:ext cx="829686" cy="369332"/>
          </a:xfrm>
          <a:prstGeom prst="rect">
            <a:avLst/>
          </a:prstGeom>
          <a:noFill/>
        </p:spPr>
        <p:txBody>
          <a:bodyPr wrap="square" rtlCol="0">
            <a:spAutoFit/>
          </a:bodyPr>
          <a:lstStyle/>
          <a:p>
            <a:r>
              <a:rPr lang="en-US" b="1">
                <a:solidFill>
                  <a:schemeClr val="accent2">
                    <a:lumMod val="75000"/>
                  </a:schemeClr>
                </a:solidFill>
              </a:rPr>
              <a:t>Year 2</a:t>
            </a:r>
          </a:p>
        </p:txBody>
      </p:sp>
      <p:sp>
        <p:nvSpPr>
          <p:cNvPr id="41" name="TextBox 40">
            <a:extLst>
              <a:ext uri="{FF2B5EF4-FFF2-40B4-BE49-F238E27FC236}">
                <a16:creationId xmlns:a16="http://schemas.microsoft.com/office/drawing/2014/main" id="{7A376C51-8518-5248-BA6B-47CDBA8902F2}"/>
              </a:ext>
            </a:extLst>
          </p:cNvPr>
          <p:cNvSpPr txBox="1"/>
          <p:nvPr/>
        </p:nvSpPr>
        <p:spPr>
          <a:xfrm>
            <a:off x="4210525" y="1359648"/>
            <a:ext cx="805385" cy="369332"/>
          </a:xfrm>
          <a:prstGeom prst="rect">
            <a:avLst/>
          </a:prstGeom>
          <a:noFill/>
        </p:spPr>
        <p:txBody>
          <a:bodyPr wrap="square" rtlCol="0">
            <a:spAutoFit/>
          </a:bodyPr>
          <a:lstStyle/>
          <a:p>
            <a:r>
              <a:rPr lang="en-US" b="1">
                <a:solidFill>
                  <a:schemeClr val="accent2">
                    <a:lumMod val="75000"/>
                  </a:schemeClr>
                </a:solidFill>
              </a:rPr>
              <a:t>Year 3</a:t>
            </a:r>
          </a:p>
        </p:txBody>
      </p:sp>
      <p:sp>
        <p:nvSpPr>
          <p:cNvPr id="44" name="TextBox 43">
            <a:extLst>
              <a:ext uri="{FF2B5EF4-FFF2-40B4-BE49-F238E27FC236}">
                <a16:creationId xmlns:a16="http://schemas.microsoft.com/office/drawing/2014/main" id="{E1210E38-E9D7-1F41-9293-A6C0D450609D}"/>
              </a:ext>
            </a:extLst>
          </p:cNvPr>
          <p:cNvSpPr txBox="1"/>
          <p:nvPr/>
        </p:nvSpPr>
        <p:spPr>
          <a:xfrm>
            <a:off x="6056444" y="1359648"/>
            <a:ext cx="919623" cy="369332"/>
          </a:xfrm>
          <a:prstGeom prst="rect">
            <a:avLst/>
          </a:prstGeom>
          <a:noFill/>
        </p:spPr>
        <p:txBody>
          <a:bodyPr wrap="square" rtlCol="0">
            <a:spAutoFit/>
          </a:bodyPr>
          <a:lstStyle/>
          <a:p>
            <a:r>
              <a:rPr lang="en-US" b="1">
                <a:solidFill>
                  <a:schemeClr val="accent2">
                    <a:lumMod val="75000"/>
                  </a:schemeClr>
                </a:solidFill>
              </a:rPr>
              <a:t>Year 4</a:t>
            </a:r>
          </a:p>
        </p:txBody>
      </p:sp>
      <p:sp>
        <p:nvSpPr>
          <p:cNvPr id="45" name="TextBox 44">
            <a:extLst>
              <a:ext uri="{FF2B5EF4-FFF2-40B4-BE49-F238E27FC236}">
                <a16:creationId xmlns:a16="http://schemas.microsoft.com/office/drawing/2014/main" id="{27139DC4-FF9B-7846-8A84-1483BCD9C861}"/>
              </a:ext>
            </a:extLst>
          </p:cNvPr>
          <p:cNvSpPr txBox="1"/>
          <p:nvPr/>
        </p:nvSpPr>
        <p:spPr>
          <a:xfrm>
            <a:off x="7902364" y="1359648"/>
            <a:ext cx="771908" cy="369332"/>
          </a:xfrm>
          <a:prstGeom prst="rect">
            <a:avLst/>
          </a:prstGeom>
          <a:noFill/>
        </p:spPr>
        <p:txBody>
          <a:bodyPr wrap="square" rtlCol="0">
            <a:spAutoFit/>
          </a:bodyPr>
          <a:lstStyle/>
          <a:p>
            <a:r>
              <a:rPr lang="en-US" b="1">
                <a:solidFill>
                  <a:schemeClr val="accent2">
                    <a:lumMod val="75000"/>
                  </a:schemeClr>
                </a:solidFill>
              </a:rPr>
              <a:t>Year 5</a:t>
            </a:r>
          </a:p>
        </p:txBody>
      </p:sp>
      <p:sp>
        <p:nvSpPr>
          <p:cNvPr id="59" name="TextBox 58">
            <a:extLst>
              <a:ext uri="{FF2B5EF4-FFF2-40B4-BE49-F238E27FC236}">
                <a16:creationId xmlns:a16="http://schemas.microsoft.com/office/drawing/2014/main" id="{D6B51774-1401-4943-8FD7-9ACFDF5B4C65}"/>
              </a:ext>
            </a:extLst>
          </p:cNvPr>
          <p:cNvSpPr txBox="1"/>
          <p:nvPr/>
        </p:nvSpPr>
        <p:spPr>
          <a:xfrm>
            <a:off x="11280884" y="1359648"/>
            <a:ext cx="810711" cy="369332"/>
          </a:xfrm>
          <a:prstGeom prst="rect">
            <a:avLst/>
          </a:prstGeom>
          <a:noFill/>
        </p:spPr>
        <p:txBody>
          <a:bodyPr wrap="square" rtlCol="0">
            <a:spAutoFit/>
          </a:bodyPr>
          <a:lstStyle/>
          <a:p>
            <a:r>
              <a:rPr lang="en-US" b="1">
                <a:solidFill>
                  <a:schemeClr val="accent2">
                    <a:lumMod val="75000"/>
                  </a:schemeClr>
                </a:solidFill>
              </a:rPr>
              <a:t>Future</a:t>
            </a:r>
          </a:p>
        </p:txBody>
      </p:sp>
      <p:pic>
        <p:nvPicPr>
          <p:cNvPr id="53" name="Picture 52">
            <a:extLst>
              <a:ext uri="{FF2B5EF4-FFF2-40B4-BE49-F238E27FC236}">
                <a16:creationId xmlns:a16="http://schemas.microsoft.com/office/drawing/2014/main" id="{9D8D43BC-E134-044D-8ECF-03CD42564177}"/>
              </a:ext>
            </a:extLst>
          </p:cNvPr>
          <p:cNvPicPr/>
          <p:nvPr/>
        </p:nvPicPr>
        <p:blipFill>
          <a:blip r:embed="rId4" cstate="print">
            <a:extLst>
              <a:ext uri="{28A0092B-C50C-407E-A947-70E740481C1C}">
                <a14:useLocalDpi xmlns:a14="http://schemas.microsoft.com/office/drawing/2010/main"/>
              </a:ext>
            </a:extLst>
          </a:blip>
          <a:stretch>
            <a:fillRect/>
          </a:stretch>
        </p:blipFill>
        <p:spPr>
          <a:xfrm>
            <a:off x="4544002" y="371686"/>
            <a:ext cx="2901433" cy="724073"/>
          </a:xfrm>
          <a:prstGeom prst="rect">
            <a:avLst/>
          </a:prstGeom>
        </p:spPr>
      </p:pic>
      <p:pic>
        <p:nvPicPr>
          <p:cNvPr id="60" name="Picture 59">
            <a:extLst>
              <a:ext uri="{FF2B5EF4-FFF2-40B4-BE49-F238E27FC236}">
                <a16:creationId xmlns:a16="http://schemas.microsoft.com/office/drawing/2014/main" id="{DAA30AC6-09DB-564B-995E-06F7BF29BC0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99330">
                        <a14:foregroundMark x1="5363" y1="22433" x2="21341" y2="71863"/>
                        <a14:foregroundMark x1="40670" y1="23954" x2="58101" y2="78327"/>
                        <a14:foregroundMark x1="17989" y1="27376" x2="15531" y2="43726"/>
                        <a14:foregroundMark x1="5922" y1="69962" x2="5922" y2="69962"/>
                        <a14:foregroundMark x1="13874" y1="85276" x2="24685" y2="65031"/>
                      </a14:backgroundRemoval>
                    </a14:imgEffect>
                  </a14:imgLayer>
                </a14:imgProps>
              </a:ext>
              <a:ext uri="{28A0092B-C50C-407E-A947-70E740481C1C}">
                <a14:useLocalDpi xmlns:a14="http://schemas.microsoft.com/office/drawing/2010/main"/>
              </a:ext>
            </a:extLst>
          </a:blip>
          <a:srcRect/>
          <a:stretch/>
        </p:blipFill>
        <p:spPr>
          <a:xfrm>
            <a:off x="2907047" y="3896117"/>
            <a:ext cx="2306582" cy="676644"/>
          </a:xfrm>
          <a:prstGeom prst="rect">
            <a:avLst/>
          </a:prstGeom>
          <a:ln>
            <a:noFill/>
          </a:ln>
          <a:effectLst>
            <a:outerShdw blurRad="292100" dist="139700" dir="2700000" algn="tl" rotWithShape="0">
              <a:srgbClr val="333333">
                <a:alpha val="65000"/>
              </a:srgbClr>
            </a:outerShdw>
          </a:effectLst>
        </p:spPr>
      </p:pic>
      <p:pic>
        <p:nvPicPr>
          <p:cNvPr id="62" name="Picture 61">
            <a:extLst>
              <a:ext uri="{FF2B5EF4-FFF2-40B4-BE49-F238E27FC236}">
                <a16:creationId xmlns:a16="http://schemas.microsoft.com/office/drawing/2014/main" id="{13D4B5C4-2D67-364B-822A-832342B9EDD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8582" l="10065" r="89935">
                        <a14:foregroundMark x1="23701" y1="39586" x2="23701" y2="39586"/>
                        <a14:foregroundMark x1="30844" y1="40131" x2="54545" y2="58561"/>
                        <a14:foregroundMark x1="58766" y1="21701" x2="33442" y2="3708"/>
                      </a14:backgroundRemoval>
                    </a14:imgEffect>
                  </a14:imgLayer>
                </a14:imgProps>
              </a:ext>
              <a:ext uri="{28A0092B-C50C-407E-A947-70E740481C1C}">
                <a14:useLocalDpi xmlns:a14="http://schemas.microsoft.com/office/drawing/2010/main"/>
              </a:ext>
            </a:extLst>
          </a:blip>
          <a:srcRect/>
          <a:stretch/>
        </p:blipFill>
        <p:spPr>
          <a:xfrm rot="16200000">
            <a:off x="6241402" y="3058495"/>
            <a:ext cx="792760" cy="2362078"/>
          </a:xfrm>
          <a:prstGeom prst="rect">
            <a:avLst/>
          </a:prstGeom>
          <a:ln>
            <a:noFill/>
          </a:ln>
          <a:effectLst>
            <a:outerShdw blurRad="292100" dist="139700" dir="2700000" algn="tl" rotWithShape="0">
              <a:srgbClr val="333333">
                <a:alpha val="65000"/>
              </a:srgbClr>
            </a:outerShdw>
          </a:effectLst>
        </p:spPr>
      </p:pic>
      <p:pic>
        <p:nvPicPr>
          <p:cNvPr id="63" name="Picture 62">
            <a:extLst>
              <a:ext uri="{FF2B5EF4-FFF2-40B4-BE49-F238E27FC236}">
                <a16:creationId xmlns:a16="http://schemas.microsoft.com/office/drawing/2014/main" id="{61C48949-9C71-484E-AFEC-1E02BED12CF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9455" l="7166" r="87296">
                        <a14:foregroundMark x1="64495" y1="40850" x2="23453" y2="55882"/>
                        <a14:foregroundMark x1="70033" y1="6863" x2="19218" y2="20044"/>
                      </a14:backgroundRemoval>
                    </a14:imgEffect>
                  </a14:imgLayer>
                </a14:imgProps>
              </a:ext>
              <a:ext uri="{28A0092B-C50C-407E-A947-70E740481C1C}">
                <a14:useLocalDpi xmlns:a14="http://schemas.microsoft.com/office/drawing/2010/main"/>
              </a:ext>
            </a:extLst>
          </a:blip>
          <a:srcRect/>
          <a:stretch/>
        </p:blipFill>
        <p:spPr>
          <a:xfrm rot="16200000">
            <a:off x="8731848" y="3015491"/>
            <a:ext cx="792760" cy="2362078"/>
          </a:xfrm>
          <a:prstGeom prst="rect">
            <a:avLst/>
          </a:prstGeom>
          <a:ln>
            <a:noFill/>
          </a:ln>
          <a:effectLst>
            <a:outerShdw blurRad="292100" dist="139700" dir="2700000" algn="tl" rotWithShape="0">
              <a:srgbClr val="333333">
                <a:alpha val="65000"/>
              </a:srgbClr>
            </a:outerShdw>
          </a:effectLst>
        </p:spPr>
      </p:pic>
      <p:sp>
        <p:nvSpPr>
          <p:cNvPr id="66" name="Right Arrow 65">
            <a:extLst>
              <a:ext uri="{FF2B5EF4-FFF2-40B4-BE49-F238E27FC236}">
                <a16:creationId xmlns:a16="http://schemas.microsoft.com/office/drawing/2014/main" id="{19E3BC24-90B1-A84B-9763-2D60B6B429FF}"/>
              </a:ext>
            </a:extLst>
          </p:cNvPr>
          <p:cNvSpPr/>
          <p:nvPr/>
        </p:nvSpPr>
        <p:spPr>
          <a:xfrm>
            <a:off x="784299" y="2570177"/>
            <a:ext cx="11307295" cy="569713"/>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TextBox 67">
            <a:extLst>
              <a:ext uri="{FF2B5EF4-FFF2-40B4-BE49-F238E27FC236}">
                <a16:creationId xmlns:a16="http://schemas.microsoft.com/office/drawing/2014/main" id="{C1C02845-0F51-DB49-A5DB-BC075FC50E6F}"/>
              </a:ext>
            </a:extLst>
          </p:cNvPr>
          <p:cNvSpPr txBox="1"/>
          <p:nvPr/>
        </p:nvSpPr>
        <p:spPr>
          <a:xfrm>
            <a:off x="851858" y="2670366"/>
            <a:ext cx="8276370"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Ongoing phage discovery</a:t>
            </a:r>
          </a:p>
        </p:txBody>
      </p:sp>
      <p:pic>
        <p:nvPicPr>
          <p:cNvPr id="46" name="Picture 45">
            <a:extLst>
              <a:ext uri="{FF2B5EF4-FFF2-40B4-BE49-F238E27FC236}">
                <a16:creationId xmlns:a16="http://schemas.microsoft.com/office/drawing/2014/main" id="{7B2A4A3A-5FDD-4845-AB54-CD0E5CFC34C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100000" l="0" r="99107">
                        <a14:foregroundMark x1="41071" y1="28137" x2="52232" y2="76046"/>
                        <a14:foregroundMark x1="52679" y1="72624" x2="49777" y2="38023"/>
                        <a14:foregroundMark x1="5804" y1="26616" x2="16964" y2="82510"/>
                        <a14:foregroundMark x1="17411" y1="80989" x2="17411" y2="80989"/>
                        <a14:foregroundMark x1="20313" y1="66160" x2="12612" y2="24715"/>
                        <a14:foregroundMark x1="21802" y1="23313" x2="5586" y2="74847"/>
                        <a14:foregroundMark x1="78919" y1="23313" x2="89730" y2="78528"/>
                      </a14:backgroundRemoval>
                    </a14:imgEffect>
                  </a14:imgLayer>
                </a14:imgProps>
              </a:ext>
              <a:ext uri="{28A0092B-C50C-407E-A947-70E740481C1C}">
                <a14:useLocalDpi xmlns:a14="http://schemas.microsoft.com/office/drawing/2010/main"/>
              </a:ext>
            </a:extLst>
          </a:blip>
          <a:srcRect/>
          <a:stretch/>
        </p:blipFill>
        <p:spPr>
          <a:xfrm>
            <a:off x="397841" y="3844774"/>
            <a:ext cx="2306582" cy="676644"/>
          </a:xfrm>
          <a:prstGeom prst="rect">
            <a:avLst/>
          </a:prstGeom>
          <a:ln>
            <a:noFill/>
          </a:ln>
          <a:effectLst>
            <a:outerShdw blurRad="292100" dist="139700" dir="2700000" algn="tl" rotWithShape="0">
              <a:srgbClr val="333333">
                <a:alpha val="65000"/>
              </a:srgbClr>
            </a:outerShdw>
          </a:effectLst>
        </p:spPr>
      </p:pic>
      <p:sp>
        <p:nvSpPr>
          <p:cNvPr id="42" name="Right Arrow 41">
            <a:extLst>
              <a:ext uri="{FF2B5EF4-FFF2-40B4-BE49-F238E27FC236}">
                <a16:creationId xmlns:a16="http://schemas.microsoft.com/office/drawing/2014/main" id="{6C816C1C-FA2B-8C46-A161-28E08912950E}"/>
              </a:ext>
            </a:extLst>
          </p:cNvPr>
          <p:cNvSpPr/>
          <p:nvPr/>
        </p:nvSpPr>
        <p:spPr>
          <a:xfrm rot="18259669">
            <a:off x="1457495" y="3245199"/>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ight Arrow 42">
            <a:extLst>
              <a:ext uri="{FF2B5EF4-FFF2-40B4-BE49-F238E27FC236}">
                <a16:creationId xmlns:a16="http://schemas.microsoft.com/office/drawing/2014/main" id="{D629BD49-1DD8-BD4E-8F8F-C6F172BBEDAA}"/>
              </a:ext>
            </a:extLst>
          </p:cNvPr>
          <p:cNvSpPr/>
          <p:nvPr/>
        </p:nvSpPr>
        <p:spPr>
          <a:xfrm rot="18259669">
            <a:off x="2274778" y="3282856"/>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ight Arrow 46">
            <a:extLst>
              <a:ext uri="{FF2B5EF4-FFF2-40B4-BE49-F238E27FC236}">
                <a16:creationId xmlns:a16="http://schemas.microsoft.com/office/drawing/2014/main" id="{522F3854-7415-5B44-9CCD-371353F034AC}"/>
              </a:ext>
            </a:extLst>
          </p:cNvPr>
          <p:cNvSpPr/>
          <p:nvPr/>
        </p:nvSpPr>
        <p:spPr>
          <a:xfrm rot="18259669">
            <a:off x="3103779" y="3274485"/>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ight Arrow 47">
            <a:extLst>
              <a:ext uri="{FF2B5EF4-FFF2-40B4-BE49-F238E27FC236}">
                <a16:creationId xmlns:a16="http://schemas.microsoft.com/office/drawing/2014/main" id="{6AE3C6EB-A5E9-EF4B-915C-7E6631986402}"/>
              </a:ext>
            </a:extLst>
          </p:cNvPr>
          <p:cNvSpPr/>
          <p:nvPr/>
        </p:nvSpPr>
        <p:spPr>
          <a:xfrm rot="18259669">
            <a:off x="3922833" y="3290171"/>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ight Arrow 48">
            <a:extLst>
              <a:ext uri="{FF2B5EF4-FFF2-40B4-BE49-F238E27FC236}">
                <a16:creationId xmlns:a16="http://schemas.microsoft.com/office/drawing/2014/main" id="{E180048D-F2A1-D543-BDFF-42CFC3C4FFF5}"/>
              </a:ext>
            </a:extLst>
          </p:cNvPr>
          <p:cNvSpPr/>
          <p:nvPr/>
        </p:nvSpPr>
        <p:spPr>
          <a:xfrm rot="18259669">
            <a:off x="4740116" y="3327828"/>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ight Arrow 49">
            <a:extLst>
              <a:ext uri="{FF2B5EF4-FFF2-40B4-BE49-F238E27FC236}">
                <a16:creationId xmlns:a16="http://schemas.microsoft.com/office/drawing/2014/main" id="{CF36BD2B-AB68-A249-B46C-1865B4B58A2A}"/>
              </a:ext>
            </a:extLst>
          </p:cNvPr>
          <p:cNvSpPr/>
          <p:nvPr/>
        </p:nvSpPr>
        <p:spPr>
          <a:xfrm rot="18259669">
            <a:off x="5671289" y="3295358"/>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ight Arrow 51">
            <a:extLst>
              <a:ext uri="{FF2B5EF4-FFF2-40B4-BE49-F238E27FC236}">
                <a16:creationId xmlns:a16="http://schemas.microsoft.com/office/drawing/2014/main" id="{D9714F9D-4527-3649-9DB9-2899C93808F5}"/>
              </a:ext>
            </a:extLst>
          </p:cNvPr>
          <p:cNvSpPr/>
          <p:nvPr/>
        </p:nvSpPr>
        <p:spPr>
          <a:xfrm rot="18259669">
            <a:off x="6490343" y="3311044"/>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Right Arrow 60">
            <a:extLst>
              <a:ext uri="{FF2B5EF4-FFF2-40B4-BE49-F238E27FC236}">
                <a16:creationId xmlns:a16="http://schemas.microsoft.com/office/drawing/2014/main" id="{E25A9044-D787-C244-A2E3-0177805D2A7B}"/>
              </a:ext>
            </a:extLst>
          </p:cNvPr>
          <p:cNvSpPr/>
          <p:nvPr/>
        </p:nvSpPr>
        <p:spPr>
          <a:xfrm rot="18259669">
            <a:off x="7307626" y="3348701"/>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ight Arrow 63">
            <a:extLst>
              <a:ext uri="{FF2B5EF4-FFF2-40B4-BE49-F238E27FC236}">
                <a16:creationId xmlns:a16="http://schemas.microsoft.com/office/drawing/2014/main" id="{47F9E75C-8A80-6641-83B8-4062D609D1B7}"/>
              </a:ext>
            </a:extLst>
          </p:cNvPr>
          <p:cNvSpPr/>
          <p:nvPr/>
        </p:nvSpPr>
        <p:spPr>
          <a:xfrm rot="18259669">
            <a:off x="8167602" y="3342842"/>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ight Arrow 64">
            <a:extLst>
              <a:ext uri="{FF2B5EF4-FFF2-40B4-BE49-F238E27FC236}">
                <a16:creationId xmlns:a16="http://schemas.microsoft.com/office/drawing/2014/main" id="{0D3E5F90-2431-E742-9ED9-6E905A669077}"/>
              </a:ext>
            </a:extLst>
          </p:cNvPr>
          <p:cNvSpPr/>
          <p:nvPr/>
        </p:nvSpPr>
        <p:spPr>
          <a:xfrm rot="18259669">
            <a:off x="8986656" y="3358528"/>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ight Arrow 66">
            <a:extLst>
              <a:ext uri="{FF2B5EF4-FFF2-40B4-BE49-F238E27FC236}">
                <a16:creationId xmlns:a16="http://schemas.microsoft.com/office/drawing/2014/main" id="{78FC5020-DE39-2D45-9921-7956CC94628A}"/>
              </a:ext>
            </a:extLst>
          </p:cNvPr>
          <p:cNvSpPr/>
          <p:nvPr/>
        </p:nvSpPr>
        <p:spPr>
          <a:xfrm rot="18259669">
            <a:off x="9803939" y="3396185"/>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Right Arrow 68">
            <a:extLst>
              <a:ext uri="{FF2B5EF4-FFF2-40B4-BE49-F238E27FC236}">
                <a16:creationId xmlns:a16="http://schemas.microsoft.com/office/drawing/2014/main" id="{CD782FD2-19A3-B540-BC4A-A3B67D3629CF}"/>
              </a:ext>
            </a:extLst>
          </p:cNvPr>
          <p:cNvSpPr/>
          <p:nvPr/>
        </p:nvSpPr>
        <p:spPr>
          <a:xfrm rot="18259669">
            <a:off x="10738184" y="3360493"/>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Right Arrow 69">
            <a:extLst>
              <a:ext uri="{FF2B5EF4-FFF2-40B4-BE49-F238E27FC236}">
                <a16:creationId xmlns:a16="http://schemas.microsoft.com/office/drawing/2014/main" id="{CE63FAEE-97AB-2542-A49D-53B7E7C7EC3F}"/>
              </a:ext>
            </a:extLst>
          </p:cNvPr>
          <p:cNvSpPr/>
          <p:nvPr/>
        </p:nvSpPr>
        <p:spPr>
          <a:xfrm rot="18259669">
            <a:off x="11557238" y="3376179"/>
            <a:ext cx="673074" cy="37459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TextBox 71">
            <a:extLst>
              <a:ext uri="{FF2B5EF4-FFF2-40B4-BE49-F238E27FC236}">
                <a16:creationId xmlns:a16="http://schemas.microsoft.com/office/drawing/2014/main" id="{06920B6F-629E-9C45-9406-F2E9968BAC6E}"/>
              </a:ext>
            </a:extLst>
          </p:cNvPr>
          <p:cNvSpPr txBox="1"/>
          <p:nvPr/>
        </p:nvSpPr>
        <p:spPr>
          <a:xfrm>
            <a:off x="3537426" y="3355470"/>
            <a:ext cx="3492513" cy="338554"/>
          </a:xfrm>
          <a:prstGeom prst="rect">
            <a:avLst/>
          </a:prstGeom>
          <a:solidFill>
            <a:schemeClr val="accent1">
              <a:lumMod val="20000"/>
              <a:lumOff val="80000"/>
              <a:alpha val="78000"/>
            </a:schemeClr>
          </a:solidFill>
          <a:effectLst>
            <a:softEdge rad="76200"/>
          </a:effectLst>
        </p:spPr>
        <p:txBody>
          <a:bodyPr wrap="square" rtlCol="0">
            <a:spAutoFit/>
          </a:bodyPr>
          <a:lstStyle/>
          <a:p>
            <a:pPr algn="ctr"/>
            <a:r>
              <a:rPr lang="en-US" sz="1600" b="1">
                <a:solidFill>
                  <a:schemeClr val="accent1">
                    <a:lumMod val="50000"/>
                  </a:schemeClr>
                </a:solidFill>
                <a:latin typeface="Arial" panose="020B0604020202020204" pitchFamily="34" charset="0"/>
                <a:cs typeface="Arial" panose="020B0604020202020204" pitchFamily="34" charset="0"/>
              </a:rPr>
              <a:t>Ongoing collection from patients</a:t>
            </a:r>
          </a:p>
        </p:txBody>
      </p:sp>
      <p:sp>
        <p:nvSpPr>
          <p:cNvPr id="73" name="TextBox 72">
            <a:extLst>
              <a:ext uri="{FF2B5EF4-FFF2-40B4-BE49-F238E27FC236}">
                <a16:creationId xmlns:a16="http://schemas.microsoft.com/office/drawing/2014/main" id="{31178274-1BB3-714E-A6E3-FE4E2CBFCB38}"/>
              </a:ext>
            </a:extLst>
          </p:cNvPr>
          <p:cNvSpPr txBox="1"/>
          <p:nvPr/>
        </p:nvSpPr>
        <p:spPr>
          <a:xfrm>
            <a:off x="539327" y="4730990"/>
            <a:ext cx="2023609" cy="646331"/>
          </a:xfrm>
          <a:prstGeom prst="rect">
            <a:avLst/>
          </a:prstGeom>
          <a:solidFill>
            <a:srgbClr val="FFFFFF">
              <a:alpha val="58824"/>
            </a:srgbClr>
          </a:solidFill>
        </p:spPr>
        <p:txBody>
          <a:bodyPr wrap="square" rtlCol="0">
            <a:spAutoFit/>
          </a:bodyPr>
          <a:lstStyle/>
          <a:p>
            <a:pPr algn="ctr"/>
            <a:r>
              <a:rPr lang="en-US" b="1"/>
              <a:t>MDR Microbiome at Hospital X</a:t>
            </a:r>
          </a:p>
        </p:txBody>
      </p:sp>
      <p:pic>
        <p:nvPicPr>
          <p:cNvPr id="74" name="Graphic 3">
            <a:extLst>
              <a:ext uri="{FF2B5EF4-FFF2-40B4-BE49-F238E27FC236}">
                <a16:creationId xmlns:a16="http://schemas.microsoft.com/office/drawing/2014/main" id="{3B38333E-0A69-2647-8689-8DBB3C008A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281535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6" grpId="0" animBg="1"/>
      <p:bldP spid="68" grpId="0"/>
      <p:bldP spid="42" grpId="0" animBg="1"/>
      <p:bldP spid="43" grpId="0" animBg="1"/>
      <p:bldP spid="47" grpId="0" animBg="1"/>
      <p:bldP spid="48" grpId="0" animBg="1"/>
      <p:bldP spid="49" grpId="0" animBg="1"/>
      <p:bldP spid="50" grpId="0" animBg="1"/>
      <p:bldP spid="52" grpId="0" animBg="1"/>
      <p:bldP spid="61" grpId="0" animBg="1"/>
      <p:bldP spid="64" grpId="0" animBg="1"/>
      <p:bldP spid="65" grpId="0" animBg="1"/>
      <p:bldP spid="67" grpId="0" animBg="1"/>
      <p:bldP spid="69" grpId="0" animBg="1"/>
      <p:bldP spid="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4936C5-5592-624F-94E7-D2DDE96E732A}"/>
              </a:ext>
            </a:extLst>
          </p:cNvPr>
          <p:cNvSpPr txBox="1"/>
          <p:nvPr/>
        </p:nvSpPr>
        <p:spPr>
          <a:xfrm>
            <a:off x="4790519" y="5932102"/>
            <a:ext cx="3644007" cy="369332"/>
          </a:xfrm>
          <a:prstGeom prst="rect">
            <a:avLst/>
          </a:prstGeom>
          <a:noFill/>
        </p:spPr>
        <p:txBody>
          <a:bodyPr wrap="square" rtlCol="0">
            <a:spAutoFit/>
          </a:bodyPr>
          <a:lstStyle/>
          <a:p>
            <a:pPr algn="ctr"/>
            <a:r>
              <a:rPr lang="en-US" b="1">
                <a:solidFill>
                  <a:schemeClr val="accent2">
                    <a:lumMod val="75000"/>
                  </a:schemeClr>
                </a:solidFill>
                <a:latin typeface="Arial" panose="020B0604020202020204" pitchFamily="34" charset="0"/>
                <a:cs typeface="Arial" panose="020B0604020202020204" pitchFamily="34" charset="0"/>
              </a:rPr>
              <a:t>Coverage get’s better with time</a:t>
            </a:r>
          </a:p>
        </p:txBody>
      </p:sp>
      <p:sp>
        <p:nvSpPr>
          <p:cNvPr id="8" name="Rounded Rectangle 7">
            <a:extLst>
              <a:ext uri="{FF2B5EF4-FFF2-40B4-BE49-F238E27FC236}">
                <a16:creationId xmlns:a16="http://schemas.microsoft.com/office/drawing/2014/main" id="{B795BC10-8FFA-1E4E-8B8C-C2A781647DAE}"/>
              </a:ext>
            </a:extLst>
          </p:cNvPr>
          <p:cNvSpPr/>
          <p:nvPr/>
        </p:nvSpPr>
        <p:spPr>
          <a:xfrm>
            <a:off x="1510104" y="1721425"/>
            <a:ext cx="2966743" cy="1214616"/>
          </a:xfrm>
          <a:prstGeom prst="roundRect">
            <a:avLst/>
          </a:prstGeom>
          <a:solidFill>
            <a:schemeClr val="accent1">
              <a:lumMod val="40000"/>
              <a:lumOff val="60000"/>
            </a:schemeClr>
          </a:solidFill>
          <a:ln w="25400">
            <a:noFill/>
          </a:ln>
        </p:spPr>
        <p:style>
          <a:lnRef idx="2">
            <a:schemeClr val="accent6"/>
          </a:lnRef>
          <a:fillRef idx="1">
            <a:schemeClr val="lt1"/>
          </a:fillRef>
          <a:effectRef idx="0">
            <a:schemeClr val="accent6"/>
          </a:effectRef>
          <a:fontRef idx="minor">
            <a:schemeClr val="dk1"/>
          </a:fontRef>
        </p:style>
        <p:txBody>
          <a:bodyPr rtlCol="0" anchor="ctr"/>
          <a:lstStyle/>
          <a:p>
            <a:pPr lvl="1"/>
            <a:r>
              <a:rPr lang="en-US" sz="2400" b="1">
                <a:latin typeface="Arial" panose="020B0604020202020204" pitchFamily="34" charset="0"/>
                <a:cs typeface="Arial" panose="020B0604020202020204" pitchFamily="34" charset="0"/>
              </a:rPr>
              <a:t>BDRD Environmental Collection</a:t>
            </a:r>
          </a:p>
        </p:txBody>
      </p:sp>
      <p:pic>
        <p:nvPicPr>
          <p:cNvPr id="9" name="Picture 8">
            <a:extLst>
              <a:ext uri="{FF2B5EF4-FFF2-40B4-BE49-F238E27FC236}">
                <a16:creationId xmlns:a16="http://schemas.microsoft.com/office/drawing/2014/main" id="{9AA689C0-B306-F046-923C-CB72A31A9284}"/>
              </a:ext>
            </a:extLst>
          </p:cNvPr>
          <p:cNvPicPr>
            <a:picLocks noChangeAspect="1"/>
          </p:cNvPicPr>
          <p:nvPr/>
        </p:nvPicPr>
        <p:blipFill rotWithShape="1">
          <a:blip r:embed="rId2"/>
          <a:srcRect l="15982" r="15695"/>
          <a:stretch/>
        </p:blipFill>
        <p:spPr>
          <a:xfrm>
            <a:off x="666259" y="1660632"/>
            <a:ext cx="1400454" cy="1366477"/>
          </a:xfrm>
          <a:prstGeom prst="ellipse">
            <a:avLst/>
          </a:prstGeom>
        </p:spPr>
      </p:pic>
      <p:sp>
        <p:nvSpPr>
          <p:cNvPr id="11" name="TextBox 10">
            <a:extLst>
              <a:ext uri="{FF2B5EF4-FFF2-40B4-BE49-F238E27FC236}">
                <a16:creationId xmlns:a16="http://schemas.microsoft.com/office/drawing/2014/main" id="{C406AC07-0D9E-7345-9475-9C5277C45BE0}"/>
              </a:ext>
            </a:extLst>
          </p:cNvPr>
          <p:cNvSpPr txBox="1"/>
          <p:nvPr/>
        </p:nvSpPr>
        <p:spPr>
          <a:xfrm>
            <a:off x="564852" y="566892"/>
            <a:ext cx="9677649" cy="584775"/>
          </a:xfrm>
          <a:prstGeom prst="rect">
            <a:avLst/>
          </a:prstGeom>
          <a:noFill/>
        </p:spPr>
        <p:txBody>
          <a:bodyPr wrap="none" rtlCol="0">
            <a:spAutoFit/>
          </a:bodyPr>
          <a:lstStyle/>
          <a:p>
            <a:r>
              <a:rPr lang="en-US" sz="3200" b="1">
                <a:solidFill>
                  <a:schemeClr val="accent1">
                    <a:lumMod val="75000"/>
                  </a:schemeClr>
                </a:solidFill>
                <a:latin typeface="Arial" panose="020B0604020202020204" pitchFamily="34" charset="0"/>
                <a:cs typeface="Arial" panose="020B0604020202020204" pitchFamily="34" charset="0"/>
              </a:rPr>
              <a:t>Phage Discovery: </a:t>
            </a:r>
            <a:r>
              <a:rPr lang="en-US" sz="3200" b="1">
                <a:solidFill>
                  <a:schemeClr val="tx1">
                    <a:lumMod val="50000"/>
                    <a:lumOff val="50000"/>
                  </a:schemeClr>
                </a:solidFill>
                <a:latin typeface="Arial" panose="020B0604020202020204" pitchFamily="34" charset="0"/>
                <a:cs typeface="Arial" panose="020B0604020202020204" pitchFamily="34" charset="0"/>
              </a:rPr>
              <a:t>On-Going Coverage Extension</a:t>
            </a:r>
          </a:p>
        </p:txBody>
      </p:sp>
      <p:pic>
        <p:nvPicPr>
          <p:cNvPr id="12" name="Graphic 3">
            <a:extLst>
              <a:ext uri="{FF2B5EF4-FFF2-40B4-BE49-F238E27FC236}">
                <a16:creationId xmlns:a16="http://schemas.microsoft.com/office/drawing/2014/main" id="{023A2677-A5E3-9545-930A-649FA7470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240" y="6391509"/>
            <a:ext cx="2071198" cy="319310"/>
          </a:xfrm>
          <a:prstGeom prst="rect">
            <a:avLst/>
          </a:prstGeom>
        </p:spPr>
      </p:pic>
      <p:sp>
        <p:nvSpPr>
          <p:cNvPr id="14" name="TextBox 13">
            <a:extLst>
              <a:ext uri="{FF2B5EF4-FFF2-40B4-BE49-F238E27FC236}">
                <a16:creationId xmlns:a16="http://schemas.microsoft.com/office/drawing/2014/main" id="{12D76E1C-E3A2-2349-AEE0-31B3615EDB49}"/>
              </a:ext>
            </a:extLst>
          </p:cNvPr>
          <p:cNvSpPr txBox="1"/>
          <p:nvPr/>
        </p:nvSpPr>
        <p:spPr>
          <a:xfrm>
            <a:off x="2056749" y="4634848"/>
            <a:ext cx="2365038"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Un-covered Pathogen</a:t>
            </a:r>
          </a:p>
        </p:txBody>
      </p:sp>
      <p:pic>
        <p:nvPicPr>
          <p:cNvPr id="15" name="Picture 14">
            <a:extLst>
              <a:ext uri="{FF2B5EF4-FFF2-40B4-BE49-F238E27FC236}">
                <a16:creationId xmlns:a16="http://schemas.microsoft.com/office/drawing/2014/main" id="{A961C321-58ED-AD47-8013-B59F7F2BF2E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99330">
                        <a14:foregroundMark x1="5363" y1="22433" x2="21341" y2="71863"/>
                        <a14:foregroundMark x1="40670" y1="23954" x2="58101" y2="78327"/>
                        <a14:foregroundMark x1="17989" y1="27376" x2="15531" y2="43726"/>
                        <a14:foregroundMark x1="5922" y1="69962" x2="5922" y2="69962"/>
                        <a14:foregroundMark x1="13874" y1="85276" x2="24685" y2="65031"/>
                      </a14:backgroundRemoval>
                    </a14:imgEffect>
                  </a14:imgLayer>
                </a14:imgProps>
              </a:ext>
              <a:ext uri="{28A0092B-C50C-407E-A947-70E740481C1C}">
                <a14:useLocalDpi xmlns:a14="http://schemas.microsoft.com/office/drawing/2010/main"/>
              </a:ext>
            </a:extLst>
          </a:blip>
          <a:srcRect r="66007"/>
          <a:stretch/>
        </p:blipFill>
        <p:spPr>
          <a:xfrm>
            <a:off x="2907047" y="3896117"/>
            <a:ext cx="784082" cy="676644"/>
          </a:xfrm>
          <a:prstGeom prst="rect">
            <a:avLst/>
          </a:prstGeom>
          <a:ln>
            <a:noFill/>
          </a:ln>
          <a:effectLst>
            <a:outerShdw blurRad="292100" dist="139700" dir="2700000" algn="tl" rotWithShape="0">
              <a:srgbClr val="333333">
                <a:alpha val="65000"/>
              </a:srgbClr>
            </a:outerShdw>
          </a:effectLst>
        </p:spPr>
      </p:pic>
      <p:sp>
        <p:nvSpPr>
          <p:cNvPr id="16" name="Up Arrow 15">
            <a:extLst>
              <a:ext uri="{FF2B5EF4-FFF2-40B4-BE49-F238E27FC236}">
                <a16:creationId xmlns:a16="http://schemas.microsoft.com/office/drawing/2014/main" id="{7D1AA71A-8F5C-B548-9384-2E98ECC368E8}"/>
              </a:ext>
            </a:extLst>
          </p:cNvPr>
          <p:cNvSpPr/>
          <p:nvPr/>
        </p:nvSpPr>
        <p:spPr>
          <a:xfrm>
            <a:off x="3033994" y="3117499"/>
            <a:ext cx="410547" cy="597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F6CCC0B-594B-864E-9B9A-19C13F4219CC}"/>
              </a:ext>
            </a:extLst>
          </p:cNvPr>
          <p:cNvPicPr>
            <a:picLocks noChangeAspect="1"/>
          </p:cNvPicPr>
          <p:nvPr/>
        </p:nvPicPr>
        <p:blipFill>
          <a:blip r:embed="rId7"/>
          <a:stretch>
            <a:fillRect/>
          </a:stretch>
        </p:blipFill>
        <p:spPr>
          <a:xfrm>
            <a:off x="5506227" y="1660632"/>
            <a:ext cx="1956286" cy="1825867"/>
          </a:xfrm>
          <a:prstGeom prst="rect">
            <a:avLst/>
          </a:prstGeom>
        </p:spPr>
      </p:pic>
      <p:sp>
        <p:nvSpPr>
          <p:cNvPr id="18" name="Up Arrow 17">
            <a:extLst>
              <a:ext uri="{FF2B5EF4-FFF2-40B4-BE49-F238E27FC236}">
                <a16:creationId xmlns:a16="http://schemas.microsoft.com/office/drawing/2014/main" id="{CDAE6872-6699-5747-9A5B-D6945F8135C7}"/>
              </a:ext>
            </a:extLst>
          </p:cNvPr>
          <p:cNvSpPr/>
          <p:nvPr/>
        </p:nvSpPr>
        <p:spPr>
          <a:xfrm rot="5400000">
            <a:off x="4816839" y="2069712"/>
            <a:ext cx="410547" cy="597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6874A15-E6C2-AF42-9F37-D45566CA94BE}"/>
              </a:ext>
            </a:extLst>
          </p:cNvPr>
          <p:cNvSpPr txBox="1"/>
          <p:nvPr/>
        </p:nvSpPr>
        <p:spPr>
          <a:xfrm>
            <a:off x="8741482" y="3583772"/>
            <a:ext cx="2365038"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Screening</a:t>
            </a:r>
          </a:p>
        </p:txBody>
      </p:sp>
      <p:pic>
        <p:nvPicPr>
          <p:cNvPr id="22" name="Picture 21">
            <a:extLst>
              <a:ext uri="{FF2B5EF4-FFF2-40B4-BE49-F238E27FC236}">
                <a16:creationId xmlns:a16="http://schemas.microsoft.com/office/drawing/2014/main" id="{0681864D-0514-3A4C-9AD6-FF0BFE9A27CC}"/>
              </a:ext>
            </a:extLst>
          </p:cNvPr>
          <p:cNvPicPr>
            <a:picLocks noChangeAspect="1"/>
          </p:cNvPicPr>
          <p:nvPr/>
        </p:nvPicPr>
        <p:blipFill rotWithShape="1">
          <a:blip r:embed="rId8">
            <a:extLst>
              <a:ext uri="{BEBA8EAE-BF5A-486C-A8C5-ECC9F3942E4B}">
                <a14:imgProps xmlns:a14="http://schemas.microsoft.com/office/drawing/2010/main">
                  <a14:imgLayer>
                    <a14:imgEffect>
                      <a14:saturation sat="300000"/>
                    </a14:imgEffect>
                  </a14:imgLayer>
                </a14:imgProps>
              </a:ext>
            </a:extLst>
          </a:blip>
          <a:srcRect l="2650" t="6243" r="1336" b="1844"/>
          <a:stretch/>
        </p:blipFill>
        <p:spPr>
          <a:xfrm>
            <a:off x="8491893" y="1660632"/>
            <a:ext cx="2928580" cy="1639735"/>
          </a:xfrm>
          <a:prstGeom prst="rect">
            <a:avLst/>
          </a:prstGeom>
          <a:effectLst>
            <a:glow rad="520700">
              <a:schemeClr val="accent1">
                <a:alpha val="40000"/>
              </a:schemeClr>
            </a:glow>
          </a:effectLst>
        </p:spPr>
      </p:pic>
      <p:sp>
        <p:nvSpPr>
          <p:cNvPr id="23" name="Up Arrow 22">
            <a:extLst>
              <a:ext uri="{FF2B5EF4-FFF2-40B4-BE49-F238E27FC236}">
                <a16:creationId xmlns:a16="http://schemas.microsoft.com/office/drawing/2014/main" id="{5D7E0813-99B5-7449-BD33-DAF2FD6BAADB}"/>
              </a:ext>
            </a:extLst>
          </p:cNvPr>
          <p:cNvSpPr/>
          <p:nvPr/>
        </p:nvSpPr>
        <p:spPr>
          <a:xfrm rot="5400000">
            <a:off x="7736311" y="2181919"/>
            <a:ext cx="410547" cy="597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4B8AA921-3A09-3845-B826-5DFB65826B32}"/>
              </a:ext>
            </a:extLst>
          </p:cNvPr>
          <p:cNvSpPr/>
          <p:nvPr/>
        </p:nvSpPr>
        <p:spPr>
          <a:xfrm rot="10800000">
            <a:off x="9718727" y="4029416"/>
            <a:ext cx="410547" cy="597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AD6B9C4-7D10-AD45-976E-25B5F44543B4}"/>
              </a:ext>
            </a:extLst>
          </p:cNvPr>
          <p:cNvSpPr txBox="1"/>
          <p:nvPr/>
        </p:nvSpPr>
        <p:spPr>
          <a:xfrm>
            <a:off x="5711501" y="3583772"/>
            <a:ext cx="1603700"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Phage Plaques</a:t>
            </a:r>
          </a:p>
        </p:txBody>
      </p:sp>
      <p:sp>
        <p:nvSpPr>
          <p:cNvPr id="21" name="TextBox 20">
            <a:extLst>
              <a:ext uri="{FF2B5EF4-FFF2-40B4-BE49-F238E27FC236}">
                <a16:creationId xmlns:a16="http://schemas.microsoft.com/office/drawing/2014/main" id="{A41CD143-4DBC-3245-980B-A9BE4E6A8B0F}"/>
              </a:ext>
            </a:extLst>
          </p:cNvPr>
          <p:cNvSpPr txBox="1"/>
          <p:nvPr/>
        </p:nvSpPr>
        <p:spPr>
          <a:xfrm>
            <a:off x="9481214" y="5879331"/>
            <a:ext cx="1555078"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DMF Review</a:t>
            </a:r>
          </a:p>
        </p:txBody>
      </p:sp>
      <p:pic>
        <p:nvPicPr>
          <p:cNvPr id="3" name="Picture 2">
            <a:extLst>
              <a:ext uri="{FF2B5EF4-FFF2-40B4-BE49-F238E27FC236}">
                <a16:creationId xmlns:a16="http://schemas.microsoft.com/office/drawing/2014/main" id="{FEA91D9A-A212-2C41-8299-D002AA2EB9FE}"/>
              </a:ext>
            </a:extLst>
          </p:cNvPr>
          <p:cNvPicPr>
            <a:picLocks noChangeAspect="1"/>
          </p:cNvPicPr>
          <p:nvPr/>
        </p:nvPicPr>
        <p:blipFill>
          <a:blip r:embed="rId9"/>
          <a:stretch>
            <a:fillRect/>
          </a:stretch>
        </p:blipFill>
        <p:spPr>
          <a:xfrm>
            <a:off x="9481214" y="4768892"/>
            <a:ext cx="1555078" cy="1034127"/>
          </a:xfrm>
          <a:prstGeom prst="rect">
            <a:avLst/>
          </a:prstGeom>
        </p:spPr>
      </p:pic>
      <p:sp>
        <p:nvSpPr>
          <p:cNvPr id="27" name="Up Arrow 26">
            <a:extLst>
              <a:ext uri="{FF2B5EF4-FFF2-40B4-BE49-F238E27FC236}">
                <a16:creationId xmlns:a16="http://schemas.microsoft.com/office/drawing/2014/main" id="{61FBE0ED-71C2-2543-AC01-127E5684F1BD}"/>
              </a:ext>
            </a:extLst>
          </p:cNvPr>
          <p:cNvSpPr/>
          <p:nvPr/>
        </p:nvSpPr>
        <p:spPr>
          <a:xfrm rot="16200000">
            <a:off x="8859876" y="5105796"/>
            <a:ext cx="410547" cy="5971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8FA0F1-F105-F248-88A0-374A31B08A8A}"/>
              </a:ext>
            </a:extLst>
          </p:cNvPr>
          <p:cNvPicPr>
            <a:picLocks noChangeAspect="1"/>
          </p:cNvPicPr>
          <p:nvPr/>
        </p:nvPicPr>
        <p:blipFill>
          <a:blip r:embed="rId10"/>
          <a:stretch>
            <a:fillRect/>
          </a:stretch>
        </p:blipFill>
        <p:spPr>
          <a:xfrm>
            <a:off x="4406627" y="4801599"/>
            <a:ext cx="4242458" cy="912934"/>
          </a:xfrm>
          <a:prstGeom prst="rect">
            <a:avLst/>
          </a:prstGeom>
        </p:spPr>
      </p:pic>
    </p:spTree>
    <p:extLst>
      <p:ext uri="{BB962C8B-B14F-4D97-AF65-F5344CB8AC3E}">
        <p14:creationId xmlns:p14="http://schemas.microsoft.com/office/powerpoint/2010/main" val="115881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4" grpId="0"/>
      <p:bldP spid="16" grpId="0" animBg="1"/>
      <p:bldP spid="18" grpId="0" animBg="1"/>
      <p:bldP spid="20" grpId="0"/>
      <p:bldP spid="23" grpId="0" animBg="1"/>
      <p:bldP spid="25" grpId="0" animBg="1"/>
      <p:bldP spid="26" grpId="0"/>
      <p:bldP spid="21"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2E19D6-8411-0B42-9B09-7872DEA51156}"/>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a14:imgEffect>
                      <a14:brightnessContrast bright="20000"/>
                    </a14:imgEffect>
                  </a14:imgLayer>
                </a14:imgProps>
              </a:ext>
            </a:extLst>
          </a:blip>
          <a:srcRect l="178" t="12633" r="178" b="12633"/>
          <a:stretch/>
        </p:blipFill>
        <p:spPr>
          <a:xfrm>
            <a:off x="0" y="0"/>
            <a:ext cx="12192000" cy="6858000"/>
          </a:xfrm>
          <a:prstGeom prst="rect">
            <a:avLst/>
          </a:prstGeom>
        </p:spPr>
      </p:pic>
      <p:sp>
        <p:nvSpPr>
          <p:cNvPr id="7" name="TextBox 6">
            <a:extLst>
              <a:ext uri="{FF2B5EF4-FFF2-40B4-BE49-F238E27FC236}">
                <a16:creationId xmlns:a16="http://schemas.microsoft.com/office/drawing/2014/main" id="{511669E6-A344-5F42-B27B-049A8B596682}"/>
              </a:ext>
            </a:extLst>
          </p:cNvPr>
          <p:cNvSpPr txBox="1"/>
          <p:nvPr/>
        </p:nvSpPr>
        <p:spPr>
          <a:xfrm>
            <a:off x="228602" y="5731328"/>
            <a:ext cx="8343898" cy="954107"/>
          </a:xfrm>
          <a:prstGeom prst="rect">
            <a:avLst/>
          </a:prstGeom>
          <a:solidFill>
            <a:schemeClr val="tx1">
              <a:alpha val="50000"/>
            </a:schemeClr>
          </a:solidFill>
        </p:spPr>
        <p:txBody>
          <a:bodyPr wrap="square" rtlCol="0">
            <a:spAutoFit/>
          </a:bodyPr>
          <a:lstStyle/>
          <a:p>
            <a:r>
              <a:rPr lang="en-US" sz="2800" dirty="0">
                <a:solidFill>
                  <a:schemeClr val="bg1"/>
                </a:solidFill>
              </a:rPr>
              <a:t>1896 Ernst </a:t>
            </a:r>
            <a:r>
              <a:rPr lang="en-US" sz="2800" dirty="0" err="1">
                <a:solidFill>
                  <a:schemeClr val="bg1"/>
                </a:solidFill>
              </a:rPr>
              <a:t>Hankin</a:t>
            </a:r>
            <a:r>
              <a:rPr lang="en-US" sz="2800" dirty="0">
                <a:solidFill>
                  <a:schemeClr val="bg1"/>
                </a:solidFill>
              </a:rPr>
              <a:t> </a:t>
            </a:r>
          </a:p>
          <a:p>
            <a:r>
              <a:rPr lang="en-US" sz="2800" dirty="0">
                <a:solidFill>
                  <a:schemeClr val="bg1"/>
                </a:solidFill>
              </a:rPr>
              <a:t>Observed Ganges filled with </a:t>
            </a:r>
            <a:r>
              <a:rPr lang="en-US" sz="2800" i="1" dirty="0">
                <a:solidFill>
                  <a:schemeClr val="bg1"/>
                </a:solidFill>
              </a:rPr>
              <a:t>Vibrio cholera…. but</a:t>
            </a:r>
            <a:endParaRPr lang="en-US" sz="2800" dirty="0">
              <a:solidFill>
                <a:schemeClr val="bg1"/>
              </a:solidFill>
            </a:endParaRPr>
          </a:p>
        </p:txBody>
      </p:sp>
      <p:pic>
        <p:nvPicPr>
          <p:cNvPr id="8" name="Picture 7">
            <a:extLst>
              <a:ext uri="{FF2B5EF4-FFF2-40B4-BE49-F238E27FC236}">
                <a16:creationId xmlns:a16="http://schemas.microsoft.com/office/drawing/2014/main" id="{9CABC4B8-5EA5-3640-9246-DABB45C4C245}"/>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l="29137" t="29358" r="35631" b="20284"/>
          <a:stretch/>
        </p:blipFill>
        <p:spPr>
          <a:xfrm>
            <a:off x="3543300" y="1534886"/>
            <a:ext cx="4310743" cy="4620985"/>
          </a:xfrm>
          <a:prstGeom prst="rect">
            <a:avLst/>
          </a:prstGeom>
          <a:effectLst>
            <a:softEdge rad="774700"/>
          </a:effectLst>
        </p:spPr>
      </p:pic>
    </p:spTree>
    <p:extLst>
      <p:ext uri="{BB962C8B-B14F-4D97-AF65-F5344CB8AC3E}">
        <p14:creationId xmlns:p14="http://schemas.microsoft.com/office/powerpoint/2010/main" val="1369201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406AC07-0D9E-7345-9475-9C5277C45BE0}"/>
              </a:ext>
            </a:extLst>
          </p:cNvPr>
          <p:cNvSpPr txBox="1"/>
          <p:nvPr/>
        </p:nvSpPr>
        <p:spPr>
          <a:xfrm>
            <a:off x="564852" y="566892"/>
            <a:ext cx="2347117" cy="584775"/>
          </a:xfrm>
          <a:prstGeom prst="rect">
            <a:avLst/>
          </a:prstGeom>
          <a:noFill/>
        </p:spPr>
        <p:txBody>
          <a:bodyPr wrap="none" rtlCol="0">
            <a:spAutoFit/>
          </a:bodyPr>
          <a:lstStyle/>
          <a:p>
            <a:r>
              <a:rPr lang="en-US" sz="3200" b="1">
                <a:solidFill>
                  <a:schemeClr val="accent1">
                    <a:lumMod val="75000"/>
                  </a:schemeClr>
                </a:solidFill>
                <a:latin typeface="Arial" panose="020B0604020202020204" pitchFamily="34" charset="0"/>
                <a:cs typeface="Arial" panose="020B0604020202020204" pitchFamily="34" charset="0"/>
              </a:rPr>
              <a:t>Resistance</a:t>
            </a:r>
            <a:endParaRPr lang="en-US" sz="3200" b="1">
              <a:solidFill>
                <a:schemeClr val="tx1">
                  <a:lumMod val="50000"/>
                  <a:lumOff val="50000"/>
                </a:schemeClr>
              </a:solidFill>
              <a:latin typeface="Arial" panose="020B0604020202020204" pitchFamily="34" charset="0"/>
              <a:cs typeface="Arial" panose="020B0604020202020204" pitchFamily="34" charset="0"/>
            </a:endParaRPr>
          </a:p>
        </p:txBody>
      </p:sp>
      <p:pic>
        <p:nvPicPr>
          <p:cNvPr id="12" name="Graphic 3">
            <a:extLst>
              <a:ext uri="{FF2B5EF4-FFF2-40B4-BE49-F238E27FC236}">
                <a16:creationId xmlns:a16="http://schemas.microsoft.com/office/drawing/2014/main" id="{023A2677-A5E3-9545-930A-649FA74706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40" y="6391509"/>
            <a:ext cx="2071198" cy="319310"/>
          </a:xfrm>
          <a:prstGeom prst="rect">
            <a:avLst/>
          </a:prstGeom>
        </p:spPr>
      </p:pic>
      <p:sp>
        <p:nvSpPr>
          <p:cNvPr id="3" name="Rectangle 2">
            <a:extLst>
              <a:ext uri="{FF2B5EF4-FFF2-40B4-BE49-F238E27FC236}">
                <a16:creationId xmlns:a16="http://schemas.microsoft.com/office/drawing/2014/main" id="{53D056F9-2555-0B4B-90F7-ACD12113288B}"/>
              </a:ext>
            </a:extLst>
          </p:cNvPr>
          <p:cNvSpPr/>
          <p:nvPr/>
        </p:nvSpPr>
        <p:spPr>
          <a:xfrm>
            <a:off x="2350438" y="1643959"/>
            <a:ext cx="7607808" cy="4224528"/>
          </a:xfrm>
          <a:prstGeom prst="rect">
            <a:avLst/>
          </a:prstGeom>
          <a:solidFill>
            <a:schemeClr val="accent3">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1BB4A9-0F69-CC4E-A12F-D9ED96E7C116}"/>
              </a:ext>
            </a:extLst>
          </p:cNvPr>
          <p:cNvSpPr txBox="1"/>
          <p:nvPr/>
        </p:nvSpPr>
        <p:spPr>
          <a:xfrm>
            <a:off x="1727197" y="5499155"/>
            <a:ext cx="518091" cy="369332"/>
          </a:xfrm>
          <a:prstGeom prst="rect">
            <a:avLst/>
          </a:prstGeom>
          <a:noFill/>
        </p:spPr>
        <p:txBody>
          <a:bodyPr wrap="none" rtlCol="0">
            <a:spAutoFit/>
          </a:bodyPr>
          <a:lstStyle/>
          <a:p>
            <a:pPr algn="r"/>
            <a:r>
              <a:rPr lang="en-US" b="1">
                <a:solidFill>
                  <a:schemeClr val="accent2">
                    <a:lumMod val="75000"/>
                  </a:schemeClr>
                </a:solidFill>
                <a:latin typeface="Arial" panose="020B0604020202020204" pitchFamily="34" charset="0"/>
                <a:cs typeface="Arial" panose="020B0604020202020204" pitchFamily="34" charset="0"/>
              </a:rPr>
              <a:t>0%</a:t>
            </a:r>
          </a:p>
        </p:txBody>
      </p:sp>
      <p:sp>
        <p:nvSpPr>
          <p:cNvPr id="21" name="TextBox 20">
            <a:extLst>
              <a:ext uri="{FF2B5EF4-FFF2-40B4-BE49-F238E27FC236}">
                <a16:creationId xmlns:a16="http://schemas.microsoft.com/office/drawing/2014/main" id="{578F3F5A-DF20-AC4E-8B16-A0517D213065}"/>
              </a:ext>
            </a:extLst>
          </p:cNvPr>
          <p:cNvSpPr txBox="1"/>
          <p:nvPr/>
        </p:nvSpPr>
        <p:spPr>
          <a:xfrm>
            <a:off x="1463567" y="1561468"/>
            <a:ext cx="774571" cy="369332"/>
          </a:xfrm>
          <a:prstGeom prst="rect">
            <a:avLst/>
          </a:prstGeom>
          <a:noFill/>
        </p:spPr>
        <p:txBody>
          <a:bodyPr wrap="none" rtlCol="0">
            <a:spAutoFit/>
          </a:bodyPr>
          <a:lstStyle/>
          <a:p>
            <a:pPr algn="r"/>
            <a:r>
              <a:rPr lang="en-US" b="1">
                <a:solidFill>
                  <a:schemeClr val="accent2">
                    <a:lumMod val="75000"/>
                  </a:schemeClr>
                </a:solidFill>
                <a:latin typeface="Arial" panose="020B0604020202020204" pitchFamily="34" charset="0"/>
                <a:cs typeface="Arial" panose="020B0604020202020204" pitchFamily="34" charset="0"/>
              </a:rPr>
              <a:t>100%</a:t>
            </a:r>
          </a:p>
        </p:txBody>
      </p:sp>
      <p:sp>
        <p:nvSpPr>
          <p:cNvPr id="27" name="TextBox 26">
            <a:extLst>
              <a:ext uri="{FF2B5EF4-FFF2-40B4-BE49-F238E27FC236}">
                <a16:creationId xmlns:a16="http://schemas.microsoft.com/office/drawing/2014/main" id="{D081BD8F-9B5C-B04D-8373-2DCA9831B181}"/>
              </a:ext>
            </a:extLst>
          </p:cNvPr>
          <p:cNvSpPr txBox="1"/>
          <p:nvPr/>
        </p:nvSpPr>
        <p:spPr>
          <a:xfrm>
            <a:off x="1598957" y="3386891"/>
            <a:ext cx="646331" cy="369332"/>
          </a:xfrm>
          <a:prstGeom prst="rect">
            <a:avLst/>
          </a:prstGeom>
          <a:noFill/>
        </p:spPr>
        <p:txBody>
          <a:bodyPr wrap="none" rtlCol="0">
            <a:spAutoFit/>
          </a:bodyPr>
          <a:lstStyle/>
          <a:p>
            <a:pPr algn="r"/>
            <a:r>
              <a:rPr lang="en-US" b="1">
                <a:solidFill>
                  <a:schemeClr val="accent2">
                    <a:lumMod val="75000"/>
                  </a:schemeClr>
                </a:solidFill>
                <a:latin typeface="Arial" panose="020B0604020202020204" pitchFamily="34" charset="0"/>
                <a:cs typeface="Arial" panose="020B0604020202020204" pitchFamily="34" charset="0"/>
              </a:rPr>
              <a:t>50%</a:t>
            </a:r>
          </a:p>
        </p:txBody>
      </p:sp>
      <p:sp>
        <p:nvSpPr>
          <p:cNvPr id="28" name="TextBox 27">
            <a:extLst>
              <a:ext uri="{FF2B5EF4-FFF2-40B4-BE49-F238E27FC236}">
                <a16:creationId xmlns:a16="http://schemas.microsoft.com/office/drawing/2014/main" id="{FE3D122E-DB11-9541-938C-A353CA4A4A28}"/>
              </a:ext>
            </a:extLst>
          </p:cNvPr>
          <p:cNvSpPr txBox="1"/>
          <p:nvPr/>
        </p:nvSpPr>
        <p:spPr>
          <a:xfrm>
            <a:off x="5325468" y="6088420"/>
            <a:ext cx="979756" cy="369332"/>
          </a:xfrm>
          <a:prstGeom prst="rect">
            <a:avLst/>
          </a:prstGeom>
          <a:noFill/>
        </p:spPr>
        <p:txBody>
          <a:bodyPr wrap="none" rtlCol="0">
            <a:spAutoFit/>
          </a:bodyPr>
          <a:lstStyle/>
          <a:p>
            <a:pPr algn="r"/>
            <a:r>
              <a:rPr lang="en-US" b="1">
                <a:solidFill>
                  <a:schemeClr val="accent2">
                    <a:lumMod val="75000"/>
                  </a:schemeClr>
                </a:solidFill>
                <a:latin typeface="Arial" panose="020B0604020202020204" pitchFamily="34" charset="0"/>
                <a:cs typeface="Arial" panose="020B0604020202020204" pitchFamily="34" charset="0"/>
              </a:rPr>
              <a:t>YEARS</a:t>
            </a:r>
          </a:p>
        </p:txBody>
      </p:sp>
      <p:sp>
        <p:nvSpPr>
          <p:cNvPr id="5" name="Right Arrow 4">
            <a:extLst>
              <a:ext uri="{FF2B5EF4-FFF2-40B4-BE49-F238E27FC236}">
                <a16:creationId xmlns:a16="http://schemas.microsoft.com/office/drawing/2014/main" id="{FE7EE19F-F396-6D4E-A9B3-2E33DFD80C13}"/>
              </a:ext>
            </a:extLst>
          </p:cNvPr>
          <p:cNvSpPr/>
          <p:nvPr/>
        </p:nvSpPr>
        <p:spPr>
          <a:xfrm rot="1224334">
            <a:off x="2424727" y="3499388"/>
            <a:ext cx="7480252" cy="878273"/>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CD85D1-1A8D-9A4E-880E-88E1D21A6480}"/>
              </a:ext>
            </a:extLst>
          </p:cNvPr>
          <p:cNvSpPr txBox="1"/>
          <p:nvPr/>
        </p:nvSpPr>
        <p:spPr>
          <a:xfrm>
            <a:off x="10114124" y="4954087"/>
            <a:ext cx="1934441" cy="1200329"/>
          </a:xfrm>
          <a:prstGeom prst="rect">
            <a:avLst/>
          </a:prstGeom>
          <a:noFill/>
        </p:spPr>
        <p:txBody>
          <a:bodyPr wrap="square" rtlCol="0">
            <a:spAutoFit/>
          </a:bodyPr>
          <a:lstStyle/>
          <a:p>
            <a:r>
              <a:rPr lang="en-US" sz="2400" b="1">
                <a:solidFill>
                  <a:schemeClr val="accent2">
                    <a:lumMod val="50000"/>
                  </a:schemeClr>
                </a:solidFill>
                <a:latin typeface="Arial" panose="020B0604020202020204" pitchFamily="34" charset="0"/>
                <a:cs typeface="Arial" panose="020B0604020202020204" pitchFamily="34" charset="0"/>
              </a:rPr>
              <a:t>Antibiotics</a:t>
            </a:r>
          </a:p>
          <a:p>
            <a:r>
              <a:rPr lang="en-US" sz="2400" b="1">
                <a:solidFill>
                  <a:schemeClr val="accent2">
                    <a:lumMod val="50000"/>
                  </a:schemeClr>
                </a:solidFill>
                <a:latin typeface="Arial" panose="020B0604020202020204" pitchFamily="34" charset="0"/>
                <a:cs typeface="Arial" panose="020B0604020202020204" pitchFamily="34" charset="0"/>
              </a:rPr>
              <a:t>&amp; fixed cocktails</a:t>
            </a:r>
          </a:p>
        </p:txBody>
      </p:sp>
      <p:sp>
        <p:nvSpPr>
          <p:cNvPr id="29" name="Right Arrow 28">
            <a:extLst>
              <a:ext uri="{FF2B5EF4-FFF2-40B4-BE49-F238E27FC236}">
                <a16:creationId xmlns:a16="http://schemas.microsoft.com/office/drawing/2014/main" id="{4AC0D029-259A-8C42-9607-2884F72D9023}"/>
              </a:ext>
            </a:extLst>
          </p:cNvPr>
          <p:cNvSpPr/>
          <p:nvPr/>
        </p:nvSpPr>
        <p:spPr>
          <a:xfrm rot="21296032">
            <a:off x="2652159" y="1922476"/>
            <a:ext cx="7004366" cy="878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8AA288E-4BA5-3748-B777-790853FFC0E8}"/>
              </a:ext>
            </a:extLst>
          </p:cNvPr>
          <p:cNvPicPr/>
          <p:nvPr/>
        </p:nvPicPr>
        <p:blipFill>
          <a:blip r:embed="rId4" cstate="print">
            <a:extLst>
              <a:ext uri="{28A0092B-C50C-407E-A947-70E740481C1C}">
                <a14:useLocalDpi xmlns:a14="http://schemas.microsoft.com/office/drawing/2010/main"/>
              </a:ext>
            </a:extLst>
          </a:blip>
          <a:stretch>
            <a:fillRect/>
          </a:stretch>
        </p:blipFill>
        <p:spPr>
          <a:xfrm>
            <a:off x="9979269" y="1743148"/>
            <a:ext cx="2212732" cy="532672"/>
          </a:xfrm>
          <a:prstGeom prst="rect">
            <a:avLst/>
          </a:prstGeom>
        </p:spPr>
      </p:pic>
      <p:sp>
        <p:nvSpPr>
          <p:cNvPr id="31" name="TextBox 30">
            <a:extLst>
              <a:ext uri="{FF2B5EF4-FFF2-40B4-BE49-F238E27FC236}">
                <a16:creationId xmlns:a16="http://schemas.microsoft.com/office/drawing/2014/main" id="{0B25F273-FEA1-AC40-9CF5-13B2EC4F314F}"/>
              </a:ext>
            </a:extLst>
          </p:cNvPr>
          <p:cNvSpPr txBox="1"/>
          <p:nvPr/>
        </p:nvSpPr>
        <p:spPr>
          <a:xfrm>
            <a:off x="229351" y="3191658"/>
            <a:ext cx="1264456" cy="646331"/>
          </a:xfrm>
          <a:prstGeom prst="rect">
            <a:avLst/>
          </a:prstGeom>
          <a:noFill/>
        </p:spPr>
        <p:txBody>
          <a:bodyPr wrap="square" rtlCol="0">
            <a:spAutoFit/>
          </a:bodyPr>
          <a:lstStyle/>
          <a:p>
            <a:r>
              <a:rPr lang="en-US" b="1">
                <a:solidFill>
                  <a:schemeClr val="accent1">
                    <a:lumMod val="75000"/>
                  </a:schemeClr>
                </a:solidFill>
                <a:latin typeface="Arial" panose="020B0604020202020204" pitchFamily="34" charset="0"/>
                <a:cs typeface="Arial" panose="020B0604020202020204" pitchFamily="34" charset="0"/>
              </a:rPr>
              <a:t>Pathogen Coverage</a:t>
            </a:r>
            <a:endParaRPr lang="en-US" b="1">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3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an">
            <a:extLst>
              <a:ext uri="{FF2B5EF4-FFF2-40B4-BE49-F238E27FC236}">
                <a16:creationId xmlns:a16="http://schemas.microsoft.com/office/drawing/2014/main" id="{E5E429C6-2235-614F-A4A7-C25ECA7E7D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97182" y="3047567"/>
            <a:ext cx="1042861" cy="1219200"/>
          </a:xfrm>
          <a:prstGeom prst="rect">
            <a:avLst/>
          </a:prstGeom>
        </p:spPr>
      </p:pic>
      <p:sp>
        <p:nvSpPr>
          <p:cNvPr id="10" name="Rectangle 9">
            <a:extLst>
              <a:ext uri="{FF2B5EF4-FFF2-40B4-BE49-F238E27FC236}">
                <a16:creationId xmlns:a16="http://schemas.microsoft.com/office/drawing/2014/main" id="{098B3637-A93F-6B4B-B7AB-DA9006F7A206}"/>
              </a:ext>
            </a:extLst>
          </p:cNvPr>
          <p:cNvSpPr/>
          <p:nvPr/>
        </p:nvSpPr>
        <p:spPr>
          <a:xfrm>
            <a:off x="3693916" y="3498271"/>
            <a:ext cx="1926513" cy="578676"/>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867" b="1">
                <a:solidFill>
                  <a:schemeClr val="tx1"/>
                </a:solidFill>
              </a:rPr>
              <a:t>Patient A</a:t>
            </a:r>
          </a:p>
          <a:p>
            <a:r>
              <a:rPr lang="en-US" sz="1600" i="1">
                <a:solidFill>
                  <a:schemeClr val="tx1"/>
                </a:solidFill>
              </a:rPr>
              <a:t>MDR A. </a:t>
            </a:r>
            <a:r>
              <a:rPr lang="en-US" sz="1600" i="1" err="1">
                <a:solidFill>
                  <a:schemeClr val="tx1"/>
                </a:solidFill>
              </a:rPr>
              <a:t>baumannii</a:t>
            </a:r>
            <a:r>
              <a:rPr lang="en-US" sz="1600" i="1">
                <a:solidFill>
                  <a:schemeClr val="tx1"/>
                </a:solidFill>
              </a:rPr>
              <a:t>  </a:t>
            </a:r>
          </a:p>
        </p:txBody>
      </p:sp>
      <p:pic>
        <p:nvPicPr>
          <p:cNvPr id="11" name="Graphic 10" descr="Woman">
            <a:extLst>
              <a:ext uri="{FF2B5EF4-FFF2-40B4-BE49-F238E27FC236}">
                <a16:creationId xmlns:a16="http://schemas.microsoft.com/office/drawing/2014/main" id="{4579ACC5-BB23-5645-AA06-172569CE9C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7813" y="3059076"/>
            <a:ext cx="1219200" cy="1219200"/>
          </a:xfrm>
          <a:prstGeom prst="rect">
            <a:avLst/>
          </a:prstGeom>
        </p:spPr>
      </p:pic>
      <p:sp>
        <p:nvSpPr>
          <p:cNvPr id="12" name="Rectangle 11">
            <a:extLst>
              <a:ext uri="{FF2B5EF4-FFF2-40B4-BE49-F238E27FC236}">
                <a16:creationId xmlns:a16="http://schemas.microsoft.com/office/drawing/2014/main" id="{89547FFB-8C4F-3348-B21E-1CFE827A2EA4}"/>
              </a:ext>
            </a:extLst>
          </p:cNvPr>
          <p:cNvSpPr/>
          <p:nvPr/>
        </p:nvSpPr>
        <p:spPr>
          <a:xfrm>
            <a:off x="6612396" y="3410651"/>
            <a:ext cx="1966313" cy="748499"/>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60960" tIns="0" rIns="60960" bIns="0" rtlCol="0" anchor="ctr"/>
          <a:lstStyle/>
          <a:p>
            <a:r>
              <a:rPr lang="en-US" sz="1867" b="1">
                <a:solidFill>
                  <a:schemeClr val="tx1"/>
                </a:solidFill>
              </a:rPr>
              <a:t>Patient B</a:t>
            </a:r>
          </a:p>
          <a:p>
            <a:r>
              <a:rPr lang="en-US" sz="1600" i="1">
                <a:solidFill>
                  <a:schemeClr val="tx1"/>
                </a:solidFill>
              </a:rPr>
              <a:t>MDR E. coli &amp; </a:t>
            </a:r>
            <a:r>
              <a:rPr lang="en-US" sz="1600" i="1" err="1">
                <a:solidFill>
                  <a:schemeClr val="tx1"/>
                </a:solidFill>
              </a:rPr>
              <a:t>Kleb</a:t>
            </a:r>
            <a:endParaRPr lang="en-US" sz="1600" i="1">
              <a:solidFill>
                <a:schemeClr val="tx1"/>
              </a:solidFill>
            </a:endParaRPr>
          </a:p>
        </p:txBody>
      </p:sp>
      <p:sp>
        <p:nvSpPr>
          <p:cNvPr id="6" name="TextBox 5">
            <a:extLst>
              <a:ext uri="{FF2B5EF4-FFF2-40B4-BE49-F238E27FC236}">
                <a16:creationId xmlns:a16="http://schemas.microsoft.com/office/drawing/2014/main" id="{8683EF16-3E05-E14A-943D-07C00F907581}"/>
              </a:ext>
            </a:extLst>
          </p:cNvPr>
          <p:cNvSpPr txBox="1"/>
          <p:nvPr/>
        </p:nvSpPr>
        <p:spPr>
          <a:xfrm>
            <a:off x="8001629" y="1096801"/>
            <a:ext cx="3837720" cy="420564"/>
          </a:xfrm>
          <a:prstGeom prst="rect">
            <a:avLst/>
          </a:prstGeom>
          <a:noFill/>
        </p:spPr>
        <p:txBody>
          <a:bodyPr wrap="square" rtlCol="0">
            <a:spAutoFit/>
          </a:bodyPr>
          <a:lstStyle/>
          <a:p>
            <a:pPr algn="ctr"/>
            <a:r>
              <a:rPr lang="en-US" sz="2133" b="1">
                <a:solidFill>
                  <a:schemeClr val="accent2">
                    <a:lumMod val="75000"/>
                  </a:schemeClr>
                </a:solidFill>
              </a:rPr>
              <a:t>Companion Diagnostic</a:t>
            </a:r>
            <a:endParaRPr lang="en-US" sz="2133" baseline="30000">
              <a:solidFill>
                <a:schemeClr val="accent2">
                  <a:lumMod val="75000"/>
                </a:schemeClr>
              </a:solidFill>
            </a:endParaRPr>
          </a:p>
        </p:txBody>
      </p:sp>
      <p:pic>
        <p:nvPicPr>
          <p:cNvPr id="25" name="Picture 24">
            <a:extLst>
              <a:ext uri="{FF2B5EF4-FFF2-40B4-BE49-F238E27FC236}">
                <a16:creationId xmlns:a16="http://schemas.microsoft.com/office/drawing/2014/main" id="{A0F61158-B310-FF4C-B488-BFDEE6B788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01629" y="1551858"/>
            <a:ext cx="3837720" cy="2157285"/>
          </a:xfrm>
          <a:prstGeom prst="rect">
            <a:avLst/>
          </a:prstGeom>
        </p:spPr>
      </p:pic>
      <p:pic>
        <p:nvPicPr>
          <p:cNvPr id="57" name="Picture 56">
            <a:extLst>
              <a:ext uri="{FF2B5EF4-FFF2-40B4-BE49-F238E27FC236}">
                <a16:creationId xmlns:a16="http://schemas.microsoft.com/office/drawing/2014/main" id="{829FC48A-A927-DB4D-88C1-5E96442B675D}"/>
              </a:ext>
            </a:extLst>
          </p:cNvPr>
          <p:cNvPicPr>
            <a:picLocks noChangeAspect="1"/>
          </p:cNvPicPr>
          <p:nvPr/>
        </p:nvPicPr>
        <p:blipFill>
          <a:blip r:embed="rId7"/>
          <a:stretch>
            <a:fillRect/>
          </a:stretch>
        </p:blipFill>
        <p:spPr>
          <a:xfrm rot="16200000">
            <a:off x="-311526" y="5006728"/>
            <a:ext cx="2369443" cy="509880"/>
          </a:xfrm>
          <a:prstGeom prst="rect">
            <a:avLst/>
          </a:prstGeom>
        </p:spPr>
      </p:pic>
      <p:grpSp>
        <p:nvGrpSpPr>
          <p:cNvPr id="4" name="Group 3">
            <a:extLst>
              <a:ext uri="{FF2B5EF4-FFF2-40B4-BE49-F238E27FC236}">
                <a16:creationId xmlns:a16="http://schemas.microsoft.com/office/drawing/2014/main" id="{048EF1C2-3311-BC45-9511-53D99F6D97F7}"/>
              </a:ext>
            </a:extLst>
          </p:cNvPr>
          <p:cNvGrpSpPr/>
          <p:nvPr/>
        </p:nvGrpSpPr>
        <p:grpSpPr>
          <a:xfrm>
            <a:off x="1278778" y="4439266"/>
            <a:ext cx="10089761" cy="1635580"/>
            <a:chOff x="666427" y="3609928"/>
            <a:chExt cx="8299342" cy="1345348"/>
          </a:xfrm>
        </p:grpSpPr>
        <p:sp>
          <p:nvSpPr>
            <p:cNvPr id="46" name="Rectangle 45">
              <a:extLst>
                <a:ext uri="{FF2B5EF4-FFF2-40B4-BE49-F238E27FC236}">
                  <a16:creationId xmlns:a16="http://schemas.microsoft.com/office/drawing/2014/main" id="{7F257293-9D23-7E47-AFE9-881B5521F118}"/>
                </a:ext>
              </a:extLst>
            </p:cNvPr>
            <p:cNvSpPr/>
            <p:nvPr/>
          </p:nvSpPr>
          <p:spPr>
            <a:xfrm>
              <a:off x="666427" y="3609928"/>
              <a:ext cx="8299342" cy="1341731"/>
            </a:xfrm>
            <a:prstGeom prst="rect">
              <a:avLst/>
            </a:prstGeom>
            <a:solidFill>
              <a:schemeClr val="bg1">
                <a:lumMod val="75000"/>
              </a:schemeClr>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pic>
          <p:nvPicPr>
            <p:cNvPr id="47" name="Picture 46">
              <a:extLst>
                <a:ext uri="{FF2B5EF4-FFF2-40B4-BE49-F238E27FC236}">
                  <a16:creationId xmlns:a16="http://schemas.microsoft.com/office/drawing/2014/main" id="{DF0F82D6-CFA8-0048-957F-3F6CCE62CB8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46602" y="3831652"/>
              <a:ext cx="1230535" cy="509962"/>
            </a:xfrm>
            <a:prstGeom prst="rect">
              <a:avLst/>
            </a:prstGeom>
            <a:ln w="38100">
              <a:noFill/>
            </a:ln>
          </p:spPr>
        </p:pic>
        <p:sp>
          <p:nvSpPr>
            <p:cNvPr id="51" name="Rectangle 50">
              <a:extLst>
                <a:ext uri="{FF2B5EF4-FFF2-40B4-BE49-F238E27FC236}">
                  <a16:creationId xmlns:a16="http://schemas.microsoft.com/office/drawing/2014/main" id="{C85DE2DF-29A2-0043-8E8D-FAD2A74ADD16}"/>
                </a:ext>
              </a:extLst>
            </p:cNvPr>
            <p:cNvSpPr/>
            <p:nvPr/>
          </p:nvSpPr>
          <p:spPr>
            <a:xfrm>
              <a:off x="746602" y="4347704"/>
              <a:ext cx="1230536" cy="214178"/>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b="1" i="1">
                  <a:solidFill>
                    <a:schemeClr val="tx1"/>
                  </a:solidFill>
                </a:rPr>
                <a:t>S. aureus </a:t>
              </a:r>
            </a:p>
          </p:txBody>
        </p:sp>
        <p:pic>
          <p:nvPicPr>
            <p:cNvPr id="58" name="Picture 57">
              <a:extLst>
                <a:ext uri="{FF2B5EF4-FFF2-40B4-BE49-F238E27FC236}">
                  <a16:creationId xmlns:a16="http://schemas.microsoft.com/office/drawing/2014/main" id="{38778050-3FC5-AF46-920C-6C5224668360}"/>
                </a:ext>
              </a:extLst>
            </p:cNvPr>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29525" y="3831652"/>
              <a:ext cx="1230535" cy="509962"/>
            </a:xfrm>
            <a:prstGeom prst="rect">
              <a:avLst/>
            </a:prstGeom>
            <a:ln w="38100">
              <a:noFill/>
            </a:ln>
          </p:spPr>
        </p:pic>
        <p:pic>
          <p:nvPicPr>
            <p:cNvPr id="59" name="Picture 58">
              <a:extLst>
                <a:ext uri="{FF2B5EF4-FFF2-40B4-BE49-F238E27FC236}">
                  <a16:creationId xmlns:a16="http://schemas.microsoft.com/office/drawing/2014/main" id="{1D693EBD-8512-D641-943A-9F27F8646669}"/>
                </a:ext>
              </a:extLst>
            </p:cNvPr>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3512448" y="3831652"/>
              <a:ext cx="1230535" cy="509962"/>
            </a:xfrm>
            <a:prstGeom prst="rect">
              <a:avLst/>
            </a:prstGeom>
            <a:ln w="38100">
              <a:noFill/>
            </a:ln>
          </p:spPr>
        </p:pic>
        <p:pic>
          <p:nvPicPr>
            <p:cNvPr id="60" name="Picture 59">
              <a:extLst>
                <a:ext uri="{FF2B5EF4-FFF2-40B4-BE49-F238E27FC236}">
                  <a16:creationId xmlns:a16="http://schemas.microsoft.com/office/drawing/2014/main" id="{E24DBDFF-0967-9045-8FA3-CED904C09108}"/>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4895371" y="3831652"/>
              <a:ext cx="1230535" cy="509962"/>
            </a:xfrm>
            <a:prstGeom prst="rect">
              <a:avLst/>
            </a:prstGeom>
            <a:ln w="38100">
              <a:noFill/>
            </a:ln>
          </p:spPr>
        </p:pic>
        <p:pic>
          <p:nvPicPr>
            <p:cNvPr id="61" name="Picture 60">
              <a:extLst>
                <a:ext uri="{FF2B5EF4-FFF2-40B4-BE49-F238E27FC236}">
                  <a16:creationId xmlns:a16="http://schemas.microsoft.com/office/drawing/2014/main" id="{DFD3BDEE-034A-7843-8CC5-5998FE134BE7}"/>
                </a:ext>
              </a:extLst>
            </p:cNvPr>
            <p:cNvPicPr>
              <a:picLocks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278294" y="3831652"/>
              <a:ext cx="1230535" cy="509962"/>
            </a:xfrm>
            <a:prstGeom prst="rect">
              <a:avLst/>
            </a:prstGeom>
            <a:ln w="38100">
              <a:noFill/>
            </a:ln>
          </p:spPr>
        </p:pic>
        <p:pic>
          <p:nvPicPr>
            <p:cNvPr id="62" name="Picture 61">
              <a:extLst>
                <a:ext uri="{FF2B5EF4-FFF2-40B4-BE49-F238E27FC236}">
                  <a16:creationId xmlns:a16="http://schemas.microsoft.com/office/drawing/2014/main" id="{D084AC33-6EC8-3F49-B9D9-FD3770315AC9}"/>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7661216" y="3831652"/>
              <a:ext cx="1230535" cy="509962"/>
            </a:xfrm>
            <a:prstGeom prst="rect">
              <a:avLst/>
            </a:prstGeom>
            <a:ln w="38100">
              <a:noFill/>
            </a:ln>
          </p:spPr>
        </p:pic>
        <p:pic>
          <p:nvPicPr>
            <p:cNvPr id="63" name="Picture 62">
              <a:extLst>
                <a:ext uri="{FF2B5EF4-FFF2-40B4-BE49-F238E27FC236}">
                  <a16:creationId xmlns:a16="http://schemas.microsoft.com/office/drawing/2014/main" id="{7A642540-DC9A-8848-9D76-1A58FEC3A8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278293" y="4694586"/>
              <a:ext cx="1230535" cy="247858"/>
            </a:xfrm>
            <a:prstGeom prst="rect">
              <a:avLst/>
            </a:prstGeom>
            <a:ln w="38100">
              <a:noFill/>
            </a:ln>
          </p:spPr>
        </p:pic>
        <p:pic>
          <p:nvPicPr>
            <p:cNvPr id="64" name="Picture 63">
              <a:extLst>
                <a:ext uri="{FF2B5EF4-FFF2-40B4-BE49-F238E27FC236}">
                  <a16:creationId xmlns:a16="http://schemas.microsoft.com/office/drawing/2014/main" id="{C3F9A762-3F8C-5642-8572-37E4A6EC48C1}"/>
                </a:ext>
              </a:extLst>
            </p:cNvPr>
            <p:cNvPicPr>
              <a:picLocks noChangeAspect="1"/>
            </p:cNvPicPr>
            <p:nvPr/>
          </p:nvPicPr>
          <p:blipFill rotWithShape="1">
            <a:blip r:embed="rId11">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7661216" y="4701903"/>
              <a:ext cx="1230535" cy="249756"/>
            </a:xfrm>
            <a:prstGeom prst="rect">
              <a:avLst/>
            </a:prstGeom>
            <a:ln w="38100">
              <a:noFill/>
            </a:ln>
          </p:spPr>
        </p:pic>
        <p:sp>
          <p:nvSpPr>
            <p:cNvPr id="66" name="Rectangle 65">
              <a:extLst>
                <a:ext uri="{FF2B5EF4-FFF2-40B4-BE49-F238E27FC236}">
                  <a16:creationId xmlns:a16="http://schemas.microsoft.com/office/drawing/2014/main" id="{9C08DE96-B5BD-A848-8DF7-668E97F6FFAF}"/>
                </a:ext>
              </a:extLst>
            </p:cNvPr>
            <p:cNvSpPr/>
            <p:nvPr/>
          </p:nvSpPr>
          <p:spPr>
            <a:xfrm>
              <a:off x="2129522" y="4350726"/>
              <a:ext cx="1230535" cy="223909"/>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60960" tIns="0" rIns="60960" bIns="0" rtlCol="0" anchor="t"/>
            <a:lstStyle/>
            <a:p>
              <a:pPr algn="ctr"/>
              <a:r>
                <a:rPr lang="en-US" sz="1600" b="1" i="1">
                  <a:solidFill>
                    <a:schemeClr val="tx1"/>
                  </a:solidFill>
                </a:rPr>
                <a:t>A. </a:t>
              </a:r>
              <a:r>
                <a:rPr lang="en-US" sz="1600" b="1" i="1" err="1">
                  <a:solidFill>
                    <a:schemeClr val="tx1"/>
                  </a:solidFill>
                </a:rPr>
                <a:t>baumannii</a:t>
              </a:r>
              <a:r>
                <a:rPr lang="en-US" sz="1600" b="1" i="1">
                  <a:solidFill>
                    <a:schemeClr val="tx1"/>
                  </a:solidFill>
                </a:rPr>
                <a:t>  </a:t>
              </a:r>
            </a:p>
          </p:txBody>
        </p:sp>
        <p:sp>
          <p:nvSpPr>
            <p:cNvPr id="67" name="Rectangle 66">
              <a:extLst>
                <a:ext uri="{FF2B5EF4-FFF2-40B4-BE49-F238E27FC236}">
                  <a16:creationId xmlns:a16="http://schemas.microsoft.com/office/drawing/2014/main" id="{B869A393-2F38-914D-9C3B-FF0E15A04BCF}"/>
                </a:ext>
              </a:extLst>
            </p:cNvPr>
            <p:cNvSpPr/>
            <p:nvPr/>
          </p:nvSpPr>
          <p:spPr>
            <a:xfrm>
              <a:off x="4830382" y="4342838"/>
              <a:ext cx="1230535" cy="223909"/>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60960" tIns="0" rIns="60960" bIns="0" rtlCol="0" anchor="t"/>
            <a:lstStyle/>
            <a:p>
              <a:pPr algn="ctr"/>
              <a:r>
                <a:rPr lang="en-US" sz="1600" b="1" i="1">
                  <a:solidFill>
                    <a:schemeClr val="tx1"/>
                  </a:solidFill>
                </a:rPr>
                <a:t>E. coli  </a:t>
              </a:r>
            </a:p>
          </p:txBody>
        </p:sp>
        <p:sp>
          <p:nvSpPr>
            <p:cNvPr id="68" name="Rectangle 67">
              <a:extLst>
                <a:ext uri="{FF2B5EF4-FFF2-40B4-BE49-F238E27FC236}">
                  <a16:creationId xmlns:a16="http://schemas.microsoft.com/office/drawing/2014/main" id="{174077C4-C075-484F-8683-B9435F16FFAC}"/>
                </a:ext>
              </a:extLst>
            </p:cNvPr>
            <p:cNvSpPr/>
            <p:nvPr/>
          </p:nvSpPr>
          <p:spPr>
            <a:xfrm>
              <a:off x="3514835" y="4353443"/>
              <a:ext cx="1230535" cy="223909"/>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60960" tIns="0" rIns="60960" bIns="0" rtlCol="0" anchor="t"/>
            <a:lstStyle/>
            <a:p>
              <a:pPr algn="ctr"/>
              <a:r>
                <a:rPr lang="en-US" sz="1600" b="1" i="1">
                  <a:solidFill>
                    <a:schemeClr val="tx1"/>
                  </a:solidFill>
                </a:rPr>
                <a:t>P. </a:t>
              </a:r>
              <a:r>
                <a:rPr lang="en-US" sz="1600" b="1">
                  <a:solidFill>
                    <a:schemeClr val="tx1"/>
                  </a:solidFill>
                </a:rPr>
                <a:t>aeruginosa</a:t>
              </a:r>
              <a:r>
                <a:rPr lang="en-US" sz="1600" b="1" i="1">
                  <a:solidFill>
                    <a:schemeClr val="tx1"/>
                  </a:solidFill>
                </a:rPr>
                <a:t>  </a:t>
              </a:r>
            </a:p>
          </p:txBody>
        </p:sp>
        <p:sp>
          <p:nvSpPr>
            <p:cNvPr id="69" name="Rectangle 68">
              <a:extLst>
                <a:ext uri="{FF2B5EF4-FFF2-40B4-BE49-F238E27FC236}">
                  <a16:creationId xmlns:a16="http://schemas.microsoft.com/office/drawing/2014/main" id="{FF5FFC4C-A208-4347-BF32-B521BD3754E6}"/>
                </a:ext>
              </a:extLst>
            </p:cNvPr>
            <p:cNvSpPr/>
            <p:nvPr/>
          </p:nvSpPr>
          <p:spPr>
            <a:xfrm>
              <a:off x="6213305" y="4353443"/>
              <a:ext cx="1378150" cy="223909"/>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60960" tIns="0" rIns="60960" bIns="0" rtlCol="0" anchor="t"/>
            <a:lstStyle/>
            <a:p>
              <a:pPr algn="ctr"/>
              <a:r>
                <a:rPr lang="en-US" sz="1600" b="1" i="1">
                  <a:solidFill>
                    <a:schemeClr val="tx1"/>
                  </a:solidFill>
                </a:rPr>
                <a:t>K. </a:t>
              </a:r>
              <a:r>
                <a:rPr lang="en-US" sz="1600" b="1">
                  <a:solidFill>
                    <a:schemeClr val="tx1"/>
                  </a:solidFill>
                </a:rPr>
                <a:t>pneumoniae</a:t>
              </a:r>
              <a:r>
                <a:rPr lang="en-US" sz="1600" b="1" i="1">
                  <a:solidFill>
                    <a:schemeClr val="tx1"/>
                  </a:solidFill>
                </a:rPr>
                <a:t>  </a:t>
              </a:r>
            </a:p>
          </p:txBody>
        </p:sp>
        <p:sp>
          <p:nvSpPr>
            <p:cNvPr id="70" name="Rectangle 69">
              <a:extLst>
                <a:ext uri="{FF2B5EF4-FFF2-40B4-BE49-F238E27FC236}">
                  <a16:creationId xmlns:a16="http://schemas.microsoft.com/office/drawing/2014/main" id="{65E0313B-CFAE-5649-9D26-C00E8269F4D8}"/>
                </a:ext>
              </a:extLst>
            </p:cNvPr>
            <p:cNvSpPr/>
            <p:nvPr/>
          </p:nvSpPr>
          <p:spPr>
            <a:xfrm>
              <a:off x="7667185" y="4353443"/>
              <a:ext cx="1230535" cy="223909"/>
            </a:xfrm>
            <a:prstGeom prst="rect">
              <a:avLst/>
            </a:prstGeom>
            <a:no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60960" tIns="0" rIns="60960" bIns="0" rtlCol="0" anchor="t"/>
            <a:lstStyle/>
            <a:p>
              <a:pPr algn="ctr"/>
              <a:r>
                <a:rPr lang="en-US" sz="1600" b="1" i="1">
                  <a:solidFill>
                    <a:schemeClr val="tx1"/>
                  </a:solidFill>
                </a:rPr>
                <a:t>E. </a:t>
              </a:r>
              <a:r>
                <a:rPr lang="en-US" sz="1600" b="1">
                  <a:solidFill>
                    <a:schemeClr val="tx1"/>
                  </a:solidFill>
                </a:rPr>
                <a:t>faecium</a:t>
              </a:r>
              <a:r>
                <a:rPr lang="en-US" sz="1600" b="1" i="1">
                  <a:solidFill>
                    <a:schemeClr val="tx1"/>
                  </a:solidFill>
                </a:rPr>
                <a:t>  </a:t>
              </a:r>
            </a:p>
          </p:txBody>
        </p:sp>
        <p:pic>
          <p:nvPicPr>
            <p:cNvPr id="36" name="Picture 35">
              <a:extLst>
                <a:ext uri="{FF2B5EF4-FFF2-40B4-BE49-F238E27FC236}">
                  <a16:creationId xmlns:a16="http://schemas.microsoft.com/office/drawing/2014/main" id="{5DE234E3-CA9D-9843-A75A-35ECC77C86E7}"/>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3512447" y="4698203"/>
              <a:ext cx="1230535" cy="247858"/>
            </a:xfrm>
            <a:prstGeom prst="rect">
              <a:avLst/>
            </a:prstGeom>
            <a:ln w="38100">
              <a:noFill/>
            </a:ln>
          </p:spPr>
        </p:pic>
        <p:pic>
          <p:nvPicPr>
            <p:cNvPr id="37" name="Picture 36">
              <a:extLst>
                <a:ext uri="{FF2B5EF4-FFF2-40B4-BE49-F238E27FC236}">
                  <a16:creationId xmlns:a16="http://schemas.microsoft.com/office/drawing/2014/main" id="{6FC40FA8-CB70-D94B-8694-ADDD39C266BF}"/>
                </a:ext>
              </a:extLst>
            </p:cNvPr>
            <p:cNvPicPr>
              <a:picLocks noChangeAspect="1"/>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895370" y="4705520"/>
              <a:ext cx="1230535" cy="249756"/>
            </a:xfrm>
            <a:prstGeom prst="rect">
              <a:avLst/>
            </a:prstGeom>
            <a:ln w="38100">
              <a:noFill/>
            </a:ln>
          </p:spPr>
        </p:pic>
        <p:pic>
          <p:nvPicPr>
            <p:cNvPr id="39" name="Picture 38">
              <a:extLst>
                <a:ext uri="{FF2B5EF4-FFF2-40B4-BE49-F238E27FC236}">
                  <a16:creationId xmlns:a16="http://schemas.microsoft.com/office/drawing/2014/main" id="{12C74A18-1AE6-FF42-91F7-105B5A21531B}"/>
                </a:ext>
              </a:extLst>
            </p:cNvPr>
            <p:cNvPicPr>
              <a:picLocks noChangeAspect="1"/>
            </p:cNvPicPr>
            <p:nvPr/>
          </p:nvPicPr>
          <p:blipFill rotWithShape="1">
            <a:blip r:embed="rId9">
              <a:duotone>
                <a:prstClr val="black"/>
                <a:srgbClr val="FFC98E">
                  <a:tint val="45000"/>
                  <a:satMod val="400000"/>
                </a:srgb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746601" y="4684960"/>
              <a:ext cx="1230535" cy="247858"/>
            </a:xfrm>
            <a:prstGeom prst="rect">
              <a:avLst/>
            </a:prstGeom>
            <a:ln w="38100">
              <a:noFill/>
            </a:ln>
          </p:spPr>
        </p:pic>
        <p:pic>
          <p:nvPicPr>
            <p:cNvPr id="40" name="Picture 39">
              <a:extLst>
                <a:ext uri="{FF2B5EF4-FFF2-40B4-BE49-F238E27FC236}">
                  <a16:creationId xmlns:a16="http://schemas.microsoft.com/office/drawing/2014/main" id="{3A4E3B3B-D68E-2348-8832-AB9BE23AECE3}"/>
                </a:ext>
              </a:extLst>
            </p:cNvPr>
            <p:cNvPicPr>
              <a:picLocks noChangeAspect="1"/>
            </p:cNvPicPr>
            <p:nvPr/>
          </p:nvPicPr>
          <p:blipFill rotWithShape="1">
            <a:blip r:embed="rId11">
              <a:duotone>
                <a:prstClr val="black"/>
                <a:srgbClr val="00B0F0">
                  <a:tint val="45000"/>
                  <a:satMod val="400000"/>
                </a:srgbClr>
              </a:duotone>
              <a:extLst>
                <a:ext uri="{28A0092B-C50C-407E-A947-70E740481C1C}">
                  <a14:useLocalDpi xmlns:a14="http://schemas.microsoft.com/office/drawing/2010/main"/>
                </a:ext>
              </a:extLst>
            </a:blip>
            <a:srcRect/>
            <a:stretch/>
          </p:blipFill>
          <p:spPr>
            <a:xfrm>
              <a:off x="2129524" y="4700430"/>
              <a:ext cx="1230535" cy="249756"/>
            </a:xfrm>
            <a:prstGeom prst="rect">
              <a:avLst/>
            </a:prstGeom>
            <a:ln w="38100">
              <a:noFill/>
            </a:ln>
          </p:spPr>
        </p:pic>
      </p:grpSp>
      <p:cxnSp>
        <p:nvCxnSpPr>
          <p:cNvPr id="48" name="Connector: Elbow 57">
            <a:extLst>
              <a:ext uri="{FF2B5EF4-FFF2-40B4-BE49-F238E27FC236}">
                <a16:creationId xmlns:a16="http://schemas.microsoft.com/office/drawing/2014/main" id="{498641BF-C0D4-9549-BF1B-A7BB7FD7D209}"/>
              </a:ext>
            </a:extLst>
          </p:cNvPr>
          <p:cNvCxnSpPr>
            <a:cxnSpLocks/>
          </p:cNvCxnSpPr>
          <p:nvPr/>
        </p:nvCxnSpPr>
        <p:spPr>
          <a:xfrm flipV="1">
            <a:off x="3418613" y="1673644"/>
            <a:ext cx="4506575" cy="1808933"/>
          </a:xfrm>
          <a:prstGeom prst="bentConnector3">
            <a:avLst>
              <a:gd name="adj1" fmla="val 50000"/>
            </a:avLst>
          </a:prstGeom>
          <a:ln w="34925">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547D5697-E6BC-C345-8278-7D71E62147D4}"/>
              </a:ext>
            </a:extLst>
          </p:cNvPr>
          <p:cNvSpPr/>
          <p:nvPr/>
        </p:nvSpPr>
        <p:spPr>
          <a:xfrm>
            <a:off x="6845776" y="4663688"/>
            <a:ext cx="254771" cy="298033"/>
          </a:xfrm>
          <a:prstGeom prst="rect">
            <a:avLst/>
          </a:prstGeom>
          <a:noFill/>
          <a:ln w="34925">
            <a:solidFill>
              <a:schemeClr val="accent6">
                <a:lumMod val="75000"/>
              </a:schemeClr>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5" name="Rectangle 74">
            <a:extLst>
              <a:ext uri="{FF2B5EF4-FFF2-40B4-BE49-F238E27FC236}">
                <a16:creationId xmlns:a16="http://schemas.microsoft.com/office/drawing/2014/main" id="{EC04BB2C-72ED-9849-88ED-23279C56A411}"/>
              </a:ext>
            </a:extLst>
          </p:cNvPr>
          <p:cNvSpPr/>
          <p:nvPr/>
        </p:nvSpPr>
        <p:spPr>
          <a:xfrm>
            <a:off x="7267361" y="5081468"/>
            <a:ext cx="254771" cy="298033"/>
          </a:xfrm>
          <a:prstGeom prst="rect">
            <a:avLst/>
          </a:prstGeom>
          <a:noFill/>
          <a:ln w="34925">
            <a:solidFill>
              <a:schemeClr val="accent6">
                <a:lumMod val="75000"/>
              </a:schemeClr>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2" name="Rectangle 71">
            <a:extLst>
              <a:ext uri="{FF2B5EF4-FFF2-40B4-BE49-F238E27FC236}">
                <a16:creationId xmlns:a16="http://schemas.microsoft.com/office/drawing/2014/main" id="{0B6DC653-C067-8944-BF42-A6EAB8F2F81B}"/>
              </a:ext>
            </a:extLst>
          </p:cNvPr>
          <p:cNvSpPr/>
          <p:nvPr/>
        </p:nvSpPr>
        <p:spPr>
          <a:xfrm>
            <a:off x="4216343" y="4867698"/>
            <a:ext cx="254771" cy="298033"/>
          </a:xfrm>
          <a:prstGeom prst="rect">
            <a:avLst/>
          </a:prstGeom>
          <a:noFill/>
          <a:ln w="34925">
            <a:solidFill>
              <a:srgbClr val="FFC000"/>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cxnSp>
        <p:nvCxnSpPr>
          <p:cNvPr id="73" name="Connector: Elbow 42">
            <a:extLst>
              <a:ext uri="{FF2B5EF4-FFF2-40B4-BE49-F238E27FC236}">
                <a16:creationId xmlns:a16="http://schemas.microsoft.com/office/drawing/2014/main" id="{5482E06F-9A48-FB4C-B166-4163EACB103D}"/>
              </a:ext>
            </a:extLst>
          </p:cNvPr>
          <p:cNvCxnSpPr>
            <a:cxnSpLocks/>
          </p:cNvCxnSpPr>
          <p:nvPr/>
        </p:nvCxnSpPr>
        <p:spPr>
          <a:xfrm rot="16200000" flipV="1">
            <a:off x="3234189" y="3727477"/>
            <a:ext cx="1331936" cy="937785"/>
          </a:xfrm>
          <a:prstGeom prst="bentConnector3">
            <a:avLst>
              <a:gd name="adj1" fmla="val 50000"/>
            </a:avLst>
          </a:prstGeom>
          <a:ln w="3492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Connector: Elbow 49">
            <a:extLst>
              <a:ext uri="{FF2B5EF4-FFF2-40B4-BE49-F238E27FC236}">
                <a16:creationId xmlns:a16="http://schemas.microsoft.com/office/drawing/2014/main" id="{7B879541-9A2B-814F-8CE5-75AA2CF04238}"/>
              </a:ext>
            </a:extLst>
          </p:cNvPr>
          <p:cNvCxnSpPr>
            <a:cxnSpLocks/>
          </p:cNvCxnSpPr>
          <p:nvPr/>
        </p:nvCxnSpPr>
        <p:spPr>
          <a:xfrm rot="16200000" flipV="1">
            <a:off x="6127931" y="3846322"/>
            <a:ext cx="1493581" cy="1040055"/>
          </a:xfrm>
          <a:prstGeom prst="bentConnector3">
            <a:avLst>
              <a:gd name="adj1" fmla="val 65022"/>
            </a:avLst>
          </a:prstGeom>
          <a:ln w="349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Connector: Elbow 57">
            <a:extLst>
              <a:ext uri="{FF2B5EF4-FFF2-40B4-BE49-F238E27FC236}">
                <a16:creationId xmlns:a16="http://schemas.microsoft.com/office/drawing/2014/main" id="{C8BA0784-4D64-6945-84D7-CA916092A56E}"/>
              </a:ext>
            </a:extLst>
          </p:cNvPr>
          <p:cNvCxnSpPr>
            <a:cxnSpLocks/>
            <a:stCxn id="74" idx="0"/>
          </p:cNvCxnSpPr>
          <p:nvPr/>
        </p:nvCxnSpPr>
        <p:spPr>
          <a:xfrm rot="16200000" flipV="1">
            <a:off x="6139286" y="3829810"/>
            <a:ext cx="1049285" cy="618468"/>
          </a:xfrm>
          <a:prstGeom prst="bentConnector3">
            <a:avLst>
              <a:gd name="adj1" fmla="val 50000"/>
            </a:avLst>
          </a:prstGeom>
          <a:ln w="349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Connector: Elbow 57">
            <a:extLst>
              <a:ext uri="{FF2B5EF4-FFF2-40B4-BE49-F238E27FC236}">
                <a16:creationId xmlns:a16="http://schemas.microsoft.com/office/drawing/2014/main" id="{9D68BAD3-1338-D64C-ADCD-CFE274B26F1F}"/>
              </a:ext>
            </a:extLst>
          </p:cNvPr>
          <p:cNvCxnSpPr>
            <a:cxnSpLocks/>
          </p:cNvCxnSpPr>
          <p:nvPr/>
        </p:nvCxnSpPr>
        <p:spPr>
          <a:xfrm flipV="1">
            <a:off x="6354694" y="1877572"/>
            <a:ext cx="1570493" cy="1564331"/>
          </a:xfrm>
          <a:prstGeom prst="bentConnector3">
            <a:avLst>
              <a:gd name="adj1" fmla="val 50000"/>
            </a:avLst>
          </a:prstGeom>
          <a:ln w="34925">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11DB6242-756C-7649-B288-378295CC4B6D}"/>
              </a:ext>
            </a:extLst>
          </p:cNvPr>
          <p:cNvSpPr/>
          <p:nvPr/>
        </p:nvSpPr>
        <p:spPr>
          <a:xfrm>
            <a:off x="8934952" y="4651601"/>
            <a:ext cx="254771" cy="298033"/>
          </a:xfrm>
          <a:prstGeom prst="rect">
            <a:avLst/>
          </a:prstGeom>
          <a:noFill/>
          <a:ln w="34925">
            <a:solidFill>
              <a:srgbClr val="7030A0"/>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cxnSp>
        <p:nvCxnSpPr>
          <p:cNvPr id="86" name="Connector: Elbow 49">
            <a:extLst>
              <a:ext uri="{FF2B5EF4-FFF2-40B4-BE49-F238E27FC236}">
                <a16:creationId xmlns:a16="http://schemas.microsoft.com/office/drawing/2014/main" id="{606FBB3E-BFF2-AE42-B2C9-E2AF5D9ADE46}"/>
              </a:ext>
            </a:extLst>
          </p:cNvPr>
          <p:cNvCxnSpPr>
            <a:cxnSpLocks/>
          </p:cNvCxnSpPr>
          <p:nvPr/>
        </p:nvCxnSpPr>
        <p:spPr>
          <a:xfrm rot="10800000">
            <a:off x="7366048" y="4146323"/>
            <a:ext cx="1568904" cy="641463"/>
          </a:xfrm>
          <a:prstGeom prst="bentConnector3">
            <a:avLst>
              <a:gd name="adj1" fmla="val 50000"/>
            </a:avLst>
          </a:prstGeom>
          <a:ln w="34925">
            <a:solidFill>
              <a:srgbClr val="7030A0"/>
            </a:solidFill>
            <a:tailEnd type="non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C0A247BD-7CBC-B94C-8A41-882CA1CCD087}"/>
              </a:ext>
            </a:extLst>
          </p:cNvPr>
          <p:cNvSpPr txBox="1"/>
          <p:nvPr/>
        </p:nvSpPr>
        <p:spPr>
          <a:xfrm>
            <a:off x="0" y="318680"/>
            <a:ext cx="12192000" cy="523220"/>
          </a:xfrm>
          <a:prstGeom prst="rect">
            <a:avLst/>
          </a:prstGeom>
          <a:noFill/>
        </p:spPr>
        <p:txBody>
          <a:bodyPr wrap="square" rtlCol="0">
            <a:spAutoFit/>
          </a:bodyPr>
          <a:lstStyle/>
          <a:p>
            <a:pPr algn="ctr"/>
            <a:r>
              <a:rPr lang="en-US" sz="2800" b="1" dirty="0" err="1">
                <a:solidFill>
                  <a:schemeClr val="accent5"/>
                </a:solidFill>
                <a:latin typeface="Arial" panose="020B0604020202020204" pitchFamily="34" charset="0"/>
                <a:cs typeface="Arial" panose="020B0604020202020204" pitchFamily="34" charset="0"/>
              </a:rPr>
              <a:t>PhageBank</a:t>
            </a:r>
            <a:r>
              <a:rPr lang="en-US" sz="2800" b="1" dirty="0">
                <a:solidFill>
                  <a:schemeClr val="accent5"/>
                </a:solidFill>
                <a:latin typeface="Arial" panose="020B0604020202020204" pitchFamily="34" charset="0"/>
                <a:cs typeface="Arial" panose="020B0604020202020204" pitchFamily="34" charset="0"/>
              </a:rPr>
              <a:t> Personalized Approach</a:t>
            </a:r>
          </a:p>
        </p:txBody>
      </p:sp>
      <p:sp>
        <p:nvSpPr>
          <p:cNvPr id="41" name="TextBox 40">
            <a:extLst>
              <a:ext uri="{FF2B5EF4-FFF2-40B4-BE49-F238E27FC236}">
                <a16:creationId xmlns:a16="http://schemas.microsoft.com/office/drawing/2014/main" id="{B9081392-935B-C345-9666-CB1BD814CC53}"/>
              </a:ext>
            </a:extLst>
          </p:cNvPr>
          <p:cNvSpPr txBox="1"/>
          <p:nvPr/>
        </p:nvSpPr>
        <p:spPr>
          <a:xfrm>
            <a:off x="1139261" y="2064834"/>
            <a:ext cx="6154163" cy="461665"/>
          </a:xfrm>
          <a:prstGeom prst="rect">
            <a:avLst/>
          </a:prstGeom>
          <a:noFill/>
        </p:spPr>
        <p:txBody>
          <a:bodyPr wrap="square" rtlCol="0">
            <a:spAutoFit/>
          </a:bodyPr>
          <a:lstStyle/>
          <a:p>
            <a:r>
              <a:rPr lang="en-US" sz="2400"/>
              <a:t>2.  Companion diagnostic</a:t>
            </a:r>
          </a:p>
        </p:txBody>
      </p:sp>
      <p:sp>
        <p:nvSpPr>
          <p:cNvPr id="42" name="TextBox 41">
            <a:extLst>
              <a:ext uri="{FF2B5EF4-FFF2-40B4-BE49-F238E27FC236}">
                <a16:creationId xmlns:a16="http://schemas.microsoft.com/office/drawing/2014/main" id="{5CA1D029-D566-B542-8013-5A0C99CB646A}"/>
              </a:ext>
            </a:extLst>
          </p:cNvPr>
          <p:cNvSpPr txBox="1"/>
          <p:nvPr/>
        </p:nvSpPr>
        <p:spPr>
          <a:xfrm>
            <a:off x="1108348" y="1513045"/>
            <a:ext cx="6154163" cy="461665"/>
          </a:xfrm>
          <a:prstGeom prst="rect">
            <a:avLst/>
          </a:prstGeom>
          <a:noFill/>
        </p:spPr>
        <p:txBody>
          <a:bodyPr wrap="square" rtlCol="0">
            <a:spAutoFit/>
          </a:bodyPr>
          <a:lstStyle/>
          <a:p>
            <a:r>
              <a:rPr lang="en-US" sz="2400"/>
              <a:t>1.  Large phage collection</a:t>
            </a:r>
          </a:p>
        </p:txBody>
      </p:sp>
    </p:spTree>
    <p:extLst>
      <p:ext uri="{BB962C8B-B14F-4D97-AF65-F5344CB8AC3E}">
        <p14:creationId xmlns:p14="http://schemas.microsoft.com/office/powerpoint/2010/main" val="37548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cTn>
                              </p:par>
                              <p:par>
                                <p:cTn id="37" presetID="10"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fade">
                                      <p:cBhvr>
                                        <p:cTn id="49" dur="500"/>
                                        <p:tgtEl>
                                          <p:spTgt spid="7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500"/>
                                        <p:tgtEl>
                                          <p:spTgt spid="75"/>
                                        </p:tgtEl>
                                      </p:cBhvr>
                                    </p:animEffect>
                                  </p:childTnLst>
                                </p:cTn>
                              </p:par>
                              <p:par>
                                <p:cTn id="53" presetID="10" presetClass="entr" presetSubtype="0"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par>
                                <p:cTn id="56" presetID="10" presetClass="entr" presetSubtype="0"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par>
                                <p:cTn id="62" presetID="10" presetClass="entr" presetSubtype="0" fill="hold" nodeType="with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fade">
                                      <p:cBhvr>
                                        <p:cTn id="6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4" grpId="0" animBg="1"/>
      <p:bldP spid="75" grpId="0" animBg="1"/>
      <p:bldP spid="72" grpId="0" animBg="1"/>
      <p:bldP spid="85" grpId="0" animBg="1"/>
      <p:bldP spid="41" grpId="0"/>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EDB47CD-FEB5-EB41-95AF-2CE126341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40" y="6391509"/>
            <a:ext cx="2071198" cy="319310"/>
          </a:xfrm>
          <a:prstGeom prst="rect">
            <a:avLst/>
          </a:prstGeom>
        </p:spPr>
      </p:pic>
      <p:sp>
        <p:nvSpPr>
          <p:cNvPr id="5" name="TextBox 4">
            <a:extLst>
              <a:ext uri="{FF2B5EF4-FFF2-40B4-BE49-F238E27FC236}">
                <a16:creationId xmlns:a16="http://schemas.microsoft.com/office/drawing/2014/main" id="{62D1C4BF-AD3F-094A-A0EB-3374C133BB01}"/>
              </a:ext>
            </a:extLst>
          </p:cNvPr>
          <p:cNvSpPr txBox="1"/>
          <p:nvPr/>
        </p:nvSpPr>
        <p:spPr>
          <a:xfrm>
            <a:off x="605482" y="386414"/>
            <a:ext cx="11174142" cy="584775"/>
          </a:xfrm>
          <a:prstGeom prst="rect">
            <a:avLst/>
          </a:prstGeom>
          <a:noFill/>
        </p:spPr>
        <p:txBody>
          <a:bodyPr wrap="square" rtlCol="0">
            <a:spAutoFit/>
          </a:bodyPr>
          <a:lstStyle/>
          <a:p>
            <a:r>
              <a:rPr lang="en-US" sz="3200" b="1">
                <a:solidFill>
                  <a:schemeClr val="accent1">
                    <a:lumMod val="50000"/>
                  </a:schemeClr>
                </a:solidFill>
                <a:latin typeface="Arial" panose="020B0604020202020204" pitchFamily="34" charset="0"/>
                <a:cs typeface="Arial" panose="020B0604020202020204" pitchFamily="34" charset="0"/>
              </a:rPr>
              <a:t>OK… looks good. </a:t>
            </a:r>
            <a:r>
              <a:rPr lang="en-US" sz="3200" b="1">
                <a:solidFill>
                  <a:schemeClr val="accent2">
                    <a:lumMod val="75000"/>
                  </a:schemeClr>
                </a:solidFill>
                <a:latin typeface="Arial" panose="020B0604020202020204" pitchFamily="34" charset="0"/>
                <a:cs typeface="Arial" panose="020B0604020202020204" pitchFamily="34" charset="0"/>
              </a:rPr>
              <a:t>But how does it scale?</a:t>
            </a:r>
          </a:p>
        </p:txBody>
      </p:sp>
      <p:sp>
        <p:nvSpPr>
          <p:cNvPr id="6" name="Content Placeholder 2">
            <a:extLst>
              <a:ext uri="{FF2B5EF4-FFF2-40B4-BE49-F238E27FC236}">
                <a16:creationId xmlns:a16="http://schemas.microsoft.com/office/drawing/2014/main" id="{51FFFA18-392A-4A43-B51E-5E665131C5EA}"/>
              </a:ext>
            </a:extLst>
          </p:cNvPr>
          <p:cNvSpPr txBox="1">
            <a:spLocks/>
          </p:cNvSpPr>
          <p:nvPr/>
        </p:nvSpPr>
        <p:spPr>
          <a:xfrm>
            <a:off x="1849930" y="1241288"/>
            <a:ext cx="8154042" cy="5150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accent1">
                    <a:lumMod val="75000"/>
                  </a:schemeClr>
                </a:solidFill>
                <a:latin typeface="Arial" panose="020B0604020202020204" pitchFamily="34" charset="0"/>
                <a:cs typeface="Arial" panose="020B0604020202020204" pitchFamily="34" charset="0"/>
              </a:rPr>
              <a:t>Manufacturing</a:t>
            </a:r>
            <a:r>
              <a:rPr lang="en-US" dirty="0">
                <a:solidFill>
                  <a:schemeClr val="accent1">
                    <a:lumMod val="75000"/>
                  </a:schemeClr>
                </a:solidFill>
                <a:latin typeface="Arial" panose="020B0604020202020204" pitchFamily="34" charset="0"/>
                <a:cs typeface="Arial" panose="020B0604020202020204" pitchFamily="34" charset="0"/>
              </a:rPr>
              <a:t>:</a:t>
            </a:r>
          </a:p>
          <a:p>
            <a:pPr lvl="2"/>
            <a:r>
              <a:rPr lang="en-US" dirty="0">
                <a:latin typeface="Arial" panose="020B0604020202020204" pitchFamily="34" charset="0"/>
                <a:cs typeface="Arial" panose="020B0604020202020204" pitchFamily="34" charset="0"/>
              </a:rPr>
              <a:t>Just In Time (JIT)… not </a:t>
            </a:r>
            <a:r>
              <a:rPr lang="en-US" dirty="0" err="1">
                <a:latin typeface="Arial" panose="020B0604020202020204" pitchFamily="34" charset="0"/>
                <a:cs typeface="Arial" panose="020B0604020202020204" pitchFamily="34" charset="0"/>
              </a:rPr>
              <a:t>gonna</a:t>
            </a:r>
            <a:r>
              <a:rPr lang="en-US" dirty="0">
                <a:latin typeface="Arial" panose="020B0604020202020204" pitchFamily="34" charset="0"/>
                <a:cs typeface="Arial" panose="020B0604020202020204" pitchFamily="34" charset="0"/>
              </a:rPr>
              <a:t> be “in time”</a:t>
            </a:r>
          </a:p>
          <a:p>
            <a:pPr lvl="2"/>
            <a:r>
              <a:rPr lang="en-US" dirty="0">
                <a:latin typeface="Arial" panose="020B0604020202020204" pitchFamily="34" charset="0"/>
                <a:cs typeface="Arial" panose="020B0604020202020204" pitchFamily="34" charset="0"/>
              </a:rPr>
              <a:t>Needs to allow for bulk QC – including stability data</a:t>
            </a:r>
          </a:p>
          <a:p>
            <a:pPr lvl="2"/>
            <a:r>
              <a:rPr lang="en-US" dirty="0">
                <a:latin typeface="Arial" panose="020B0604020202020204" pitchFamily="34" charset="0"/>
                <a:cs typeface="Arial" panose="020B0604020202020204" pitchFamily="34" charset="0"/>
              </a:rPr>
              <a:t>Need to be sensitive to COGs</a:t>
            </a:r>
          </a:p>
          <a:p>
            <a:pPr marL="914400" lvl="2" indent="0">
              <a:buNone/>
            </a:pPr>
            <a:endParaRPr lang="en-US" dirty="0">
              <a:latin typeface="Arial" panose="020B0604020202020204" pitchFamily="34" charset="0"/>
              <a:cs typeface="Arial" panose="020B0604020202020204" pitchFamily="34" charset="0"/>
            </a:endParaRPr>
          </a:p>
          <a:p>
            <a:pPr lvl="1"/>
            <a:r>
              <a:rPr lang="en-US" b="1" dirty="0">
                <a:solidFill>
                  <a:schemeClr val="accent1">
                    <a:lumMod val="75000"/>
                  </a:schemeClr>
                </a:solidFill>
                <a:latin typeface="Arial" panose="020B0604020202020204" pitchFamily="34" charset="0"/>
                <a:cs typeface="Arial" panose="020B0604020202020204" pitchFamily="34" charset="0"/>
              </a:rPr>
              <a:t>Matching</a:t>
            </a:r>
            <a:r>
              <a:rPr lang="en-US"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Has to be same-day </a:t>
            </a:r>
            <a:r>
              <a:rPr lang="en-US" b="1" i="1" dirty="0">
                <a:latin typeface="Arial" panose="020B0604020202020204" pitchFamily="34" charset="0"/>
                <a:cs typeface="Arial" panose="020B0604020202020204" pitchFamily="34" charset="0"/>
              </a:rPr>
              <a:t>FAST</a:t>
            </a:r>
            <a:r>
              <a:rPr lang="en-US" dirty="0">
                <a:latin typeface="Arial" panose="020B0604020202020204" pitchFamily="34" charset="0"/>
                <a:cs typeface="Arial" panose="020B0604020202020204" pitchFamily="34" charset="0"/>
              </a:rPr>
              <a:t> – to treat acute infections</a:t>
            </a:r>
          </a:p>
          <a:p>
            <a:pPr lvl="2"/>
            <a:r>
              <a:rPr lang="en-US" dirty="0">
                <a:latin typeface="Arial" panose="020B0604020202020204" pitchFamily="34" charset="0"/>
                <a:cs typeface="Arial" panose="020B0604020202020204" pitchFamily="34" charset="0"/>
              </a:rPr>
              <a:t>Has to be scalable with logistics</a:t>
            </a:r>
          </a:p>
          <a:p>
            <a:pPr marL="914400" lvl="2" indent="0">
              <a:buNone/>
            </a:pPr>
            <a:endParaRPr lang="en-US" dirty="0">
              <a:latin typeface="Arial" panose="020B0604020202020204" pitchFamily="34" charset="0"/>
              <a:cs typeface="Arial" panose="020B0604020202020204" pitchFamily="34" charset="0"/>
            </a:endParaRPr>
          </a:p>
          <a:p>
            <a:pPr lvl="1"/>
            <a:r>
              <a:rPr lang="en-US" b="1" dirty="0">
                <a:solidFill>
                  <a:schemeClr val="accent1">
                    <a:lumMod val="75000"/>
                  </a:schemeClr>
                </a:solidFill>
                <a:latin typeface="Arial" panose="020B0604020202020204" pitchFamily="34" charset="0"/>
                <a:cs typeface="Arial" panose="020B0604020202020204" pitchFamily="34" charset="0"/>
              </a:rPr>
              <a:t>Distribution</a:t>
            </a:r>
            <a:r>
              <a:rPr lang="en-US" dirty="0">
                <a:latin typeface="Arial" panose="020B0604020202020204" pitchFamily="34" charset="0"/>
                <a:cs typeface="Arial" panose="020B0604020202020204" pitchFamily="34" charset="0"/>
              </a:rPr>
              <a:t>:</a:t>
            </a:r>
          </a:p>
          <a:p>
            <a:pPr lvl="2"/>
            <a:r>
              <a:rPr lang="en-US" dirty="0">
                <a:latin typeface="Arial" panose="020B0604020202020204" pitchFamily="34" charset="0"/>
                <a:cs typeface="Arial" panose="020B0604020202020204" pitchFamily="34" charset="0"/>
              </a:rPr>
              <a:t>Has to be same-day </a:t>
            </a:r>
            <a:r>
              <a:rPr lang="en-US" b="1" i="1" dirty="0">
                <a:latin typeface="Arial" panose="020B0604020202020204" pitchFamily="34" charset="0"/>
                <a:cs typeface="Arial" panose="020B0604020202020204" pitchFamily="34" charset="0"/>
              </a:rPr>
              <a:t>FAST</a:t>
            </a:r>
            <a:r>
              <a:rPr lang="en-US" dirty="0">
                <a:latin typeface="Arial" panose="020B0604020202020204" pitchFamily="34" charset="0"/>
                <a:cs typeface="Arial" panose="020B0604020202020204" pitchFamily="34" charset="0"/>
              </a:rPr>
              <a:t> – to treat acute infections</a:t>
            </a:r>
          </a:p>
          <a:p>
            <a:pPr lvl="2"/>
            <a:r>
              <a:rPr lang="en-US" dirty="0">
                <a:latin typeface="Arial" panose="020B0604020202020204" pitchFamily="34" charset="0"/>
                <a:cs typeface="Arial" panose="020B0604020202020204" pitchFamily="34" charset="0"/>
              </a:rPr>
              <a:t>Has to be scalable with logistics</a:t>
            </a:r>
          </a:p>
          <a:p>
            <a:pPr marL="914400" lvl="2" indent="0">
              <a:buNone/>
            </a:pPr>
            <a:endParaRPr lang="en-US" dirty="0">
              <a:latin typeface="Arial" panose="020B0604020202020204" pitchFamily="34" charset="0"/>
              <a:cs typeface="Arial" panose="020B0604020202020204" pitchFamily="34" charset="0"/>
            </a:endParaRPr>
          </a:p>
          <a:p>
            <a:pPr lvl="1"/>
            <a:r>
              <a:rPr lang="en-US" b="1" dirty="0">
                <a:solidFill>
                  <a:schemeClr val="accent1">
                    <a:lumMod val="75000"/>
                  </a:schemeClr>
                </a:solidFill>
                <a:latin typeface="Arial" panose="020B0604020202020204" pitchFamily="34" charset="0"/>
                <a:cs typeface="Arial" panose="020B0604020202020204" pitchFamily="34" charset="0"/>
              </a:rPr>
              <a:t>Regulatory</a:t>
            </a:r>
            <a:r>
              <a:rPr lang="en-US" dirty="0">
                <a:latin typeface="Arial" panose="020B0604020202020204" pitchFamily="34" charset="0"/>
                <a:cs typeface="Arial" panose="020B0604020202020204" pitchFamily="34" charset="0"/>
              </a:rPr>
              <a:t> – has to be acceptable to the FDA </a:t>
            </a: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831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3F87C6-6D07-8A4B-B93B-F2B69D1197CA}"/>
              </a:ext>
            </a:extLst>
          </p:cNvPr>
          <p:cNvPicPr>
            <a:picLocks noChangeAspect="1"/>
          </p:cNvPicPr>
          <p:nvPr/>
        </p:nvPicPr>
        <p:blipFill>
          <a:blip r:embed="rId2"/>
          <a:stretch>
            <a:fillRect/>
          </a:stretch>
        </p:blipFill>
        <p:spPr>
          <a:xfrm>
            <a:off x="8572500" y="0"/>
            <a:ext cx="3619500" cy="1587500"/>
          </a:xfrm>
          <a:prstGeom prst="rect">
            <a:avLst/>
          </a:prstGeom>
        </p:spPr>
      </p:pic>
      <p:sp>
        <p:nvSpPr>
          <p:cNvPr id="2" name="Title 1">
            <a:extLst>
              <a:ext uri="{FF2B5EF4-FFF2-40B4-BE49-F238E27FC236}">
                <a16:creationId xmlns:a16="http://schemas.microsoft.com/office/drawing/2014/main" id="{9FEF8669-C81E-C849-8ABF-B58F58D6CCFF}"/>
              </a:ext>
            </a:extLst>
          </p:cNvPr>
          <p:cNvSpPr>
            <a:spLocks noGrp="1"/>
          </p:cNvSpPr>
          <p:nvPr>
            <p:ph type="title"/>
          </p:nvPr>
        </p:nvSpPr>
        <p:spPr/>
        <p:txBody>
          <a:bodyPr>
            <a:normAutofit/>
          </a:bodyPr>
          <a:lstStyle/>
          <a:p>
            <a:r>
              <a:rPr lang="en-US" sz="3200" b="1">
                <a:solidFill>
                  <a:schemeClr val="accent2">
                    <a:lumMod val="50000"/>
                  </a:schemeClr>
                </a:solidFill>
                <a:latin typeface="Arial" panose="020B0604020202020204" pitchFamily="34" charset="0"/>
                <a:cs typeface="Arial" panose="020B0604020202020204" pitchFamily="34" charset="0"/>
              </a:rPr>
              <a:t>Manufacturing: J.I.T. – </a:t>
            </a:r>
            <a:r>
              <a:rPr lang="en-US" sz="3200" b="1" u="sng">
                <a:solidFill>
                  <a:schemeClr val="accent2">
                    <a:lumMod val="50000"/>
                  </a:schemeClr>
                </a:solidFill>
                <a:latin typeface="Arial" panose="020B0604020202020204" pitchFamily="34" charset="0"/>
                <a:cs typeface="Arial" panose="020B0604020202020204" pitchFamily="34" charset="0"/>
              </a:rPr>
              <a:t>not an option</a:t>
            </a:r>
          </a:p>
        </p:txBody>
      </p:sp>
      <p:sp>
        <p:nvSpPr>
          <p:cNvPr id="3" name="Content Placeholder 2">
            <a:extLst>
              <a:ext uri="{FF2B5EF4-FFF2-40B4-BE49-F238E27FC236}">
                <a16:creationId xmlns:a16="http://schemas.microsoft.com/office/drawing/2014/main" id="{AF7390A1-3C3A-3A4E-8E8E-873DF03EEB22}"/>
              </a:ext>
            </a:extLst>
          </p:cNvPr>
          <p:cNvSpPr>
            <a:spLocks noGrp="1"/>
          </p:cNvSpPr>
          <p:nvPr>
            <p:ph idx="1"/>
          </p:nvPr>
        </p:nvSpPr>
        <p:spPr/>
        <p:txBody>
          <a:bodyPr/>
          <a:lstStyle/>
          <a:p>
            <a:pPr marL="0" indent="0">
              <a:buNone/>
            </a:pPr>
            <a:r>
              <a:rPr lang="en-US" sz="2400"/>
              <a:t>Prior attempts at personalized phage based on JIT</a:t>
            </a:r>
          </a:p>
          <a:p>
            <a:pPr lvl="1"/>
            <a:r>
              <a:rPr lang="en-US" sz="2000"/>
              <a:t>Phage growth and purification takes a few days – and sometimes fails</a:t>
            </a:r>
          </a:p>
          <a:p>
            <a:pPr lvl="1"/>
            <a:r>
              <a:rPr lang="en-US" sz="2000"/>
              <a:t>Aseptic fill and sterility testing takes time – and sometimes fails</a:t>
            </a:r>
          </a:p>
          <a:p>
            <a:pPr lvl="1"/>
            <a:r>
              <a:rPr lang="en-US" sz="2000"/>
              <a:t>Genomic sequencing and screening for potential deleterious genes takes time</a:t>
            </a:r>
          </a:p>
          <a:p>
            <a:pPr lvl="1"/>
            <a:r>
              <a:rPr lang="en-US" sz="2000"/>
              <a:t>FDA review of this data takes time</a:t>
            </a:r>
          </a:p>
          <a:p>
            <a:endParaRPr lang="en-US"/>
          </a:p>
          <a:p>
            <a:pPr marL="0" indent="0">
              <a:buNone/>
            </a:pPr>
            <a:r>
              <a:rPr lang="en-US"/>
              <a:t>Acutely sick patients don’t have time… 7.6% decrease in survival with </a:t>
            </a:r>
            <a:r>
              <a:rPr lang="en-US" b="1"/>
              <a:t>every hour delay</a:t>
            </a:r>
            <a:r>
              <a:rPr lang="en-US"/>
              <a:t> in receiving antibiotics for sepsis patients admitted to ICU. </a:t>
            </a:r>
            <a:r>
              <a:rPr lang="en-US" sz="1400"/>
              <a:t>(Kumar et al)</a:t>
            </a:r>
            <a:endParaRPr lang="en-US"/>
          </a:p>
        </p:txBody>
      </p:sp>
      <p:pic>
        <p:nvPicPr>
          <p:cNvPr id="5" name="Graphic 4">
            <a:extLst>
              <a:ext uri="{FF2B5EF4-FFF2-40B4-BE49-F238E27FC236}">
                <a16:creationId xmlns:a16="http://schemas.microsoft.com/office/drawing/2014/main" id="{8C5629FD-99E8-8A4D-9948-7BE968C425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1980908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8B49D1-283B-934F-8D09-6A527821794B}"/>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9745B69-967A-8847-AC3E-1FB6220A113B}"/>
              </a:ext>
            </a:extLst>
          </p:cNvPr>
          <p:cNvPicPr>
            <a:picLocks noChangeAspect="1"/>
          </p:cNvPicPr>
          <p:nvPr/>
        </p:nvPicPr>
        <p:blipFill>
          <a:blip r:embed="rId3"/>
          <a:stretch>
            <a:fillRect/>
          </a:stretch>
        </p:blipFill>
        <p:spPr>
          <a:xfrm>
            <a:off x="200386" y="294145"/>
            <a:ext cx="3338880" cy="718493"/>
          </a:xfrm>
          <a:prstGeom prst="rect">
            <a:avLst/>
          </a:prstGeom>
        </p:spPr>
      </p:pic>
      <p:sp>
        <p:nvSpPr>
          <p:cNvPr id="5" name="TextBox 4">
            <a:extLst>
              <a:ext uri="{FF2B5EF4-FFF2-40B4-BE49-F238E27FC236}">
                <a16:creationId xmlns:a16="http://schemas.microsoft.com/office/drawing/2014/main" id="{F9FCE1D9-4AA0-7146-BC1E-EFDBB6AA3B58}"/>
              </a:ext>
            </a:extLst>
          </p:cNvPr>
          <p:cNvSpPr txBox="1"/>
          <p:nvPr/>
        </p:nvSpPr>
        <p:spPr>
          <a:xfrm>
            <a:off x="5036236" y="4412033"/>
            <a:ext cx="6356112" cy="2062103"/>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Pre-manufacturing highly purified doses is part of the answer</a:t>
            </a:r>
          </a:p>
          <a:p>
            <a:pPr marL="914400" lvl="1" indent="-457200">
              <a:buFont typeface="Arial" panose="020B0604020202020204" pitchFamily="34" charset="0"/>
              <a:buChar char="•"/>
            </a:pPr>
            <a:r>
              <a:rPr lang="en-US" sz="2400" b="1">
                <a:solidFill>
                  <a:schemeClr val="bg1"/>
                </a:solidFill>
                <a:latin typeface="Arial" panose="020B0604020202020204" pitchFamily="34" charset="0"/>
                <a:cs typeface="Arial" panose="020B0604020202020204" pitchFamily="34" charset="0"/>
              </a:rPr>
              <a:t>Large batch economics</a:t>
            </a:r>
          </a:p>
          <a:p>
            <a:pPr marL="914400" lvl="1" indent="-457200">
              <a:buFont typeface="Arial" panose="020B0604020202020204" pitchFamily="34" charset="0"/>
              <a:buChar char="•"/>
            </a:pPr>
            <a:r>
              <a:rPr lang="en-US" sz="2400" b="1">
                <a:solidFill>
                  <a:schemeClr val="bg1"/>
                </a:solidFill>
                <a:latin typeface="Arial" panose="020B0604020202020204" pitchFamily="34" charset="0"/>
                <a:cs typeface="Arial" panose="020B0604020202020204" pitchFamily="34" charset="0"/>
              </a:rPr>
              <a:t>Allows time for QC</a:t>
            </a:r>
          </a:p>
          <a:p>
            <a:pPr marL="914400" lvl="1" indent="-457200">
              <a:buFont typeface="Arial" panose="020B0604020202020204" pitchFamily="34" charset="0"/>
              <a:buChar char="•"/>
            </a:pPr>
            <a:r>
              <a:rPr lang="en-US" sz="2400" b="1">
                <a:solidFill>
                  <a:schemeClr val="bg1"/>
                </a:solidFill>
                <a:latin typeface="Arial" panose="020B0604020202020204" pitchFamily="34" charset="0"/>
                <a:cs typeface="Arial" panose="020B0604020202020204" pitchFamily="34" charset="0"/>
              </a:rPr>
              <a:t>Immediate availability (after match)</a:t>
            </a:r>
          </a:p>
        </p:txBody>
      </p:sp>
      <p:pic>
        <p:nvPicPr>
          <p:cNvPr id="10" name="Graphic 9">
            <a:extLst>
              <a:ext uri="{FF2B5EF4-FFF2-40B4-BE49-F238E27FC236}">
                <a16:creationId xmlns:a16="http://schemas.microsoft.com/office/drawing/2014/main" id="{C2F072A4-B8D3-C84A-A52C-988ECF8604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386" y="6290789"/>
            <a:ext cx="2378562" cy="366695"/>
          </a:xfrm>
          <a:prstGeom prst="rect">
            <a:avLst/>
          </a:prstGeom>
        </p:spPr>
      </p:pic>
    </p:spTree>
    <p:extLst>
      <p:ext uri="{BB962C8B-B14F-4D97-AF65-F5344CB8AC3E}">
        <p14:creationId xmlns:p14="http://schemas.microsoft.com/office/powerpoint/2010/main" val="1182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C416B6-3888-5A4A-8494-6633AEFC27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3" cy="6858000"/>
          </a:xfrm>
          <a:prstGeom prst="rect">
            <a:avLst/>
          </a:prstGeom>
        </p:spPr>
      </p:pic>
      <p:sp>
        <p:nvSpPr>
          <p:cNvPr id="10" name="TextBox 9">
            <a:extLst>
              <a:ext uri="{FF2B5EF4-FFF2-40B4-BE49-F238E27FC236}">
                <a16:creationId xmlns:a16="http://schemas.microsoft.com/office/drawing/2014/main" id="{70B22655-AA68-6C44-91E0-60F61EAFD519}"/>
              </a:ext>
            </a:extLst>
          </p:cNvPr>
          <p:cNvSpPr txBox="1"/>
          <p:nvPr/>
        </p:nvSpPr>
        <p:spPr>
          <a:xfrm>
            <a:off x="4343403" y="5750004"/>
            <a:ext cx="7848597" cy="1077026"/>
          </a:xfrm>
          <a:prstGeom prst="rect">
            <a:avLst/>
          </a:prstGeom>
          <a:solidFill>
            <a:schemeClr val="accent1">
              <a:lumMod val="40000"/>
              <a:lumOff val="60000"/>
              <a:alpha val="72000"/>
            </a:schemeClr>
          </a:solidFill>
        </p:spPr>
        <p:txBody>
          <a:bodyPr wrap="square" rtlCol="0">
            <a:spAutoFit/>
          </a:bodyPr>
          <a:lstStyle/>
          <a:p>
            <a:pPr marL="380990" indent="-380990">
              <a:buFont typeface="Arial" panose="020B0604020202020204" pitchFamily="34" charset="0"/>
              <a:buChar char="•"/>
            </a:pPr>
            <a:r>
              <a:rPr lang="en-US" sz="2133" dirty="0"/>
              <a:t>Automated high-throughput </a:t>
            </a:r>
            <a:r>
              <a:rPr lang="en-US" sz="2133" b="1" dirty="0"/>
              <a:t>HRQT</a:t>
            </a:r>
            <a:r>
              <a:rPr lang="en-US" sz="1600" baseline="-25000" dirty="0"/>
              <a:t>™</a:t>
            </a:r>
            <a:r>
              <a:rPr lang="en-US" sz="2133" dirty="0"/>
              <a:t> assay</a:t>
            </a:r>
          </a:p>
          <a:p>
            <a:pPr marL="380990" indent="-380990">
              <a:buFont typeface="Arial" panose="020B0604020202020204" pitchFamily="34" charset="0"/>
              <a:buChar char="•"/>
            </a:pPr>
            <a:r>
              <a:rPr lang="en-US" sz="2133" dirty="0"/>
              <a:t>Simultaneously tests 100s of phage vs patent’s bacteria</a:t>
            </a:r>
          </a:p>
          <a:p>
            <a:pPr marL="380990" indent="-380990">
              <a:buFont typeface="Arial" panose="020B0604020202020204" pitchFamily="34" charset="0"/>
              <a:buChar char="•"/>
            </a:pPr>
            <a:r>
              <a:rPr lang="en-US" sz="2133" dirty="0"/>
              <a:t>Identifies precision </a:t>
            </a:r>
            <a:r>
              <a:rPr lang="en-US" sz="2133" dirty="0" err="1"/>
              <a:t>PhageBank</a:t>
            </a:r>
            <a:r>
              <a:rPr lang="en-US" sz="2133" dirty="0"/>
              <a:t> therapy in 8 hours</a:t>
            </a:r>
          </a:p>
        </p:txBody>
      </p:sp>
      <p:grpSp>
        <p:nvGrpSpPr>
          <p:cNvPr id="9" name="Group 8">
            <a:extLst>
              <a:ext uri="{FF2B5EF4-FFF2-40B4-BE49-F238E27FC236}">
                <a16:creationId xmlns:a16="http://schemas.microsoft.com/office/drawing/2014/main" id="{2BBB8EA5-0311-784D-86AD-D86ED5E942AC}"/>
              </a:ext>
            </a:extLst>
          </p:cNvPr>
          <p:cNvGrpSpPr/>
          <p:nvPr/>
        </p:nvGrpSpPr>
        <p:grpSpPr>
          <a:xfrm>
            <a:off x="210066" y="6096001"/>
            <a:ext cx="2309156" cy="477225"/>
            <a:chOff x="6030780" y="343626"/>
            <a:chExt cx="5531864" cy="1143252"/>
          </a:xfrm>
        </p:grpSpPr>
        <p:pic>
          <p:nvPicPr>
            <p:cNvPr id="12" name="Picture 11" descr="apt-logo.png">
              <a:extLst>
                <a:ext uri="{FF2B5EF4-FFF2-40B4-BE49-F238E27FC236}">
                  <a16:creationId xmlns:a16="http://schemas.microsoft.com/office/drawing/2014/main" id="{3C0C8A31-4707-A242-ADEF-F59C54FC8F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0780" y="343626"/>
              <a:ext cx="1185643" cy="1143252"/>
            </a:xfrm>
            <a:prstGeom prst="rect">
              <a:avLst/>
            </a:prstGeom>
          </p:spPr>
        </p:pic>
        <p:pic>
          <p:nvPicPr>
            <p:cNvPr id="13" name="Picture 12" descr="apt-logo.png">
              <a:extLst>
                <a:ext uri="{FF2B5EF4-FFF2-40B4-BE49-F238E27FC236}">
                  <a16:creationId xmlns:a16="http://schemas.microsoft.com/office/drawing/2014/main" id="{C66D6F61-D41B-4543-BA4C-81F5463DD1A7}"/>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l="21433"/>
            <a:stretch/>
          </p:blipFill>
          <p:spPr>
            <a:xfrm>
              <a:off x="7216423" y="343626"/>
              <a:ext cx="4346221" cy="1143252"/>
            </a:xfrm>
            <a:prstGeom prst="rect">
              <a:avLst/>
            </a:prstGeom>
          </p:spPr>
        </p:pic>
      </p:grpSp>
      <p:sp>
        <p:nvSpPr>
          <p:cNvPr id="14" name="Title 1">
            <a:extLst>
              <a:ext uri="{FF2B5EF4-FFF2-40B4-BE49-F238E27FC236}">
                <a16:creationId xmlns:a16="http://schemas.microsoft.com/office/drawing/2014/main" id="{DF0BB803-9E5D-FE45-9D4F-9FEA71EF5ED9}"/>
              </a:ext>
            </a:extLst>
          </p:cNvPr>
          <p:cNvSpPr>
            <a:spLocks noGrp="1"/>
          </p:cNvSpPr>
          <p:nvPr>
            <p:ph type="title"/>
          </p:nvPr>
        </p:nvSpPr>
        <p:spPr>
          <a:xfrm>
            <a:off x="2" y="324341"/>
            <a:ext cx="4343401" cy="1504460"/>
          </a:xfrm>
          <a:solidFill>
            <a:schemeClr val="tx2">
              <a:alpha val="79000"/>
            </a:schemeClr>
          </a:solidFill>
        </p:spPr>
        <p:txBody>
          <a:bodyPr>
            <a:noAutofit/>
          </a:bodyPr>
          <a:lstStyle/>
          <a:p>
            <a:r>
              <a:rPr lang="en-US" sz="2667" b="1" dirty="0"/>
              <a:t>GMP Manufacturing Facility</a:t>
            </a:r>
          </a:p>
        </p:txBody>
      </p:sp>
    </p:spTree>
    <p:extLst>
      <p:ext uri="{BB962C8B-B14F-4D97-AF65-F5344CB8AC3E}">
        <p14:creationId xmlns:p14="http://schemas.microsoft.com/office/powerpoint/2010/main" val="530734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CEDE53-4A2D-C947-809A-B98438B17643}"/>
              </a:ext>
            </a:extLst>
          </p:cNvPr>
          <p:cNvPicPr>
            <a:picLocks noChangeAspect="1"/>
          </p:cNvPicPr>
          <p:nvPr/>
        </p:nvPicPr>
        <p:blipFill rotWithShape="1">
          <a:blip r:embed="rId2"/>
          <a:srcRect t="8512" b="14197"/>
          <a:stretch/>
        </p:blipFill>
        <p:spPr>
          <a:xfrm>
            <a:off x="1" y="0"/>
            <a:ext cx="12191999" cy="6858000"/>
          </a:xfrm>
          <a:prstGeom prst="rect">
            <a:avLst/>
          </a:prstGeom>
        </p:spPr>
      </p:pic>
      <p:sp>
        <p:nvSpPr>
          <p:cNvPr id="2" name="Title 1">
            <a:extLst>
              <a:ext uri="{FF2B5EF4-FFF2-40B4-BE49-F238E27FC236}">
                <a16:creationId xmlns:a16="http://schemas.microsoft.com/office/drawing/2014/main" id="{E098C68C-248C-4144-8EAC-4BF1FCE839AB}"/>
              </a:ext>
            </a:extLst>
          </p:cNvPr>
          <p:cNvSpPr>
            <a:spLocks noGrp="1"/>
          </p:cNvSpPr>
          <p:nvPr>
            <p:ph type="title"/>
          </p:nvPr>
        </p:nvSpPr>
        <p:spPr>
          <a:xfrm>
            <a:off x="4141694" y="0"/>
            <a:ext cx="8050306" cy="925158"/>
          </a:xfrm>
          <a:solidFill>
            <a:schemeClr val="tx1">
              <a:alpha val="70000"/>
            </a:schemeClr>
          </a:solidFill>
        </p:spPr>
        <p:txBody>
          <a:bodyPr>
            <a:normAutofit/>
          </a:bodyPr>
          <a:lstStyle/>
          <a:p>
            <a:r>
              <a:rPr lang="en-US" sz="2800" b="1">
                <a:solidFill>
                  <a:schemeClr val="bg1"/>
                </a:solidFill>
                <a:latin typeface="Arial" panose="020B0604020202020204" pitchFamily="34" charset="0"/>
                <a:cs typeface="Arial" panose="020B0604020202020204" pitchFamily="34" charset="0"/>
              </a:rPr>
              <a:t>Pre-manufacturing has it’s own challenges</a:t>
            </a:r>
          </a:p>
        </p:txBody>
      </p:sp>
      <p:sp>
        <p:nvSpPr>
          <p:cNvPr id="3" name="Content Placeholder 2">
            <a:extLst>
              <a:ext uri="{FF2B5EF4-FFF2-40B4-BE49-F238E27FC236}">
                <a16:creationId xmlns:a16="http://schemas.microsoft.com/office/drawing/2014/main" id="{506CF329-4701-E549-A188-A7D13779335D}"/>
              </a:ext>
            </a:extLst>
          </p:cNvPr>
          <p:cNvSpPr>
            <a:spLocks noGrp="1"/>
          </p:cNvSpPr>
          <p:nvPr>
            <p:ph idx="1"/>
          </p:nvPr>
        </p:nvSpPr>
        <p:spPr>
          <a:xfrm>
            <a:off x="8166847" y="925158"/>
            <a:ext cx="4012602" cy="2808642"/>
          </a:xfrm>
          <a:solidFill>
            <a:schemeClr val="tx1">
              <a:alpha val="55000"/>
            </a:schemeClr>
          </a:solidFill>
        </p:spPr>
        <p:txBody>
          <a:bodyPr>
            <a:normAutofit/>
          </a:bodyPr>
          <a:lstStyle/>
          <a:p>
            <a:r>
              <a:rPr lang="en-US" sz="2400" b="1" dirty="0">
                <a:solidFill>
                  <a:schemeClr val="bg1"/>
                </a:solidFill>
                <a:latin typeface="Arial" panose="020B0604020202020204" pitchFamily="34" charset="0"/>
                <a:cs typeface="Arial" panose="020B0604020202020204" pitchFamily="34" charset="0"/>
              </a:rPr>
              <a:t>Fill: Typical 3 days/batch</a:t>
            </a:r>
          </a:p>
          <a:p>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A library of 1,000 phage: </a:t>
            </a:r>
            <a:r>
              <a:rPr lang="en-US" sz="2400" dirty="0">
                <a:solidFill>
                  <a:schemeClr val="bg1"/>
                </a:solidFill>
                <a:latin typeface="Arial" panose="020B0604020202020204" pitchFamily="34" charset="0"/>
                <a:cs typeface="Arial" panose="020B0604020202020204" pitchFamily="34" charset="0"/>
              </a:rPr>
              <a:t>~10 years</a:t>
            </a:r>
          </a:p>
        </p:txBody>
      </p:sp>
      <p:sp>
        <p:nvSpPr>
          <p:cNvPr id="6" name="TextBox 5">
            <a:extLst>
              <a:ext uri="{FF2B5EF4-FFF2-40B4-BE49-F238E27FC236}">
                <a16:creationId xmlns:a16="http://schemas.microsoft.com/office/drawing/2014/main" id="{CA2CBDD5-5E3D-F042-8E90-D85750196B87}"/>
              </a:ext>
            </a:extLst>
          </p:cNvPr>
          <p:cNvSpPr txBox="1"/>
          <p:nvPr/>
        </p:nvSpPr>
        <p:spPr>
          <a:xfrm>
            <a:off x="8719522" y="3093848"/>
            <a:ext cx="3135217" cy="461665"/>
          </a:xfrm>
          <a:prstGeom prst="rect">
            <a:avLst/>
          </a:prstGeom>
          <a:noFill/>
        </p:spPr>
        <p:txBody>
          <a:bodyPr wrap="none" rtlCol="0">
            <a:spAutoFit/>
          </a:bodyPr>
          <a:lstStyle/>
          <a:p>
            <a:r>
              <a:rPr lang="en-US" sz="2400" b="1" dirty="0">
                <a:solidFill>
                  <a:schemeClr val="bg1"/>
                </a:solidFill>
              </a:rPr>
              <a:t>Photo: Typical Fill Suite</a:t>
            </a:r>
          </a:p>
        </p:txBody>
      </p:sp>
    </p:spTree>
    <p:extLst>
      <p:ext uri="{BB962C8B-B14F-4D97-AF65-F5344CB8AC3E}">
        <p14:creationId xmlns:p14="http://schemas.microsoft.com/office/powerpoint/2010/main" val="975380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6D662-F998-1D4B-AA8D-B4BD543923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2" name="Rounded Rectangle 11">
            <a:extLst>
              <a:ext uri="{FF2B5EF4-FFF2-40B4-BE49-F238E27FC236}">
                <a16:creationId xmlns:a16="http://schemas.microsoft.com/office/drawing/2014/main" id="{6E436EF4-9243-9D4F-ABC5-372FE4FFAC3E}"/>
              </a:ext>
            </a:extLst>
          </p:cNvPr>
          <p:cNvSpPr/>
          <p:nvPr/>
        </p:nvSpPr>
        <p:spPr>
          <a:xfrm rot="359716">
            <a:off x="4166104" y="1970858"/>
            <a:ext cx="566587" cy="282255"/>
          </a:xfrm>
          <a:prstGeom prst="roundRect">
            <a:avLst/>
          </a:prstGeom>
          <a:solidFill>
            <a:srgbClr val="878281"/>
          </a:solidFill>
          <a:ln>
            <a:noFill/>
          </a:ln>
          <a:effectLst>
            <a:softEdge rad="38100"/>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F916B727-8CF6-6349-89C0-B9D382D4820A}"/>
              </a:ext>
            </a:extLst>
          </p:cNvPr>
          <p:cNvSpPr>
            <a:spLocks noGrp="1"/>
          </p:cNvSpPr>
          <p:nvPr>
            <p:ph type="title"/>
          </p:nvPr>
        </p:nvSpPr>
        <p:spPr>
          <a:xfrm>
            <a:off x="1" y="324341"/>
            <a:ext cx="11150601" cy="901700"/>
          </a:xfrm>
          <a:solidFill>
            <a:schemeClr val="tx1"/>
          </a:solidFill>
        </p:spPr>
        <p:txBody>
          <a:bodyPr>
            <a:noAutofit/>
          </a:bodyPr>
          <a:lstStyle/>
          <a:p>
            <a:r>
              <a:rPr lang="en-US" sz="3200" b="1">
                <a:solidFill>
                  <a:schemeClr val="bg1"/>
                </a:solidFill>
                <a:latin typeface="Arial" panose="020B0604020202020204" pitchFamily="34" charset="0"/>
                <a:cs typeface="Arial" panose="020B0604020202020204" pitchFamily="34" charset="0"/>
              </a:rPr>
              <a:t>Innovative Fill Tech: </a:t>
            </a:r>
            <a:r>
              <a:rPr lang="en-US" sz="3200">
                <a:solidFill>
                  <a:schemeClr val="bg1"/>
                </a:solidFill>
                <a:latin typeface="Arial" panose="020B0604020202020204" pitchFamily="34" charset="0"/>
                <a:cs typeface="Arial" panose="020B0604020202020204" pitchFamily="34" charset="0"/>
              </a:rPr>
              <a:t>10x Improvement in Throughput</a:t>
            </a:r>
          </a:p>
        </p:txBody>
      </p:sp>
      <p:pic>
        <p:nvPicPr>
          <p:cNvPr id="13" name="Graphic 12">
            <a:extLst>
              <a:ext uri="{FF2B5EF4-FFF2-40B4-BE49-F238E27FC236}">
                <a16:creationId xmlns:a16="http://schemas.microsoft.com/office/drawing/2014/main" id="{DE506527-A2EB-1042-92C6-8FA31CA4E6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426" y="6040611"/>
            <a:ext cx="3024429" cy="466266"/>
          </a:xfrm>
          <a:prstGeom prst="rect">
            <a:avLst/>
          </a:prstGeom>
        </p:spPr>
      </p:pic>
      <p:sp>
        <p:nvSpPr>
          <p:cNvPr id="6" name="TextBox 5">
            <a:extLst>
              <a:ext uri="{FF2B5EF4-FFF2-40B4-BE49-F238E27FC236}">
                <a16:creationId xmlns:a16="http://schemas.microsoft.com/office/drawing/2014/main" id="{2D66B452-3EB8-4946-A0BE-4CD7C9BF57B7}"/>
              </a:ext>
            </a:extLst>
          </p:cNvPr>
          <p:cNvSpPr txBox="1"/>
          <p:nvPr/>
        </p:nvSpPr>
        <p:spPr>
          <a:xfrm>
            <a:off x="4310743" y="5891476"/>
            <a:ext cx="2752998" cy="461665"/>
          </a:xfrm>
          <a:prstGeom prst="rect">
            <a:avLst/>
          </a:prstGeom>
          <a:noFill/>
        </p:spPr>
        <p:txBody>
          <a:bodyPr wrap="none" rtlCol="0">
            <a:spAutoFit/>
          </a:bodyPr>
          <a:lstStyle/>
          <a:p>
            <a:r>
              <a:rPr lang="en-US" sz="2400" b="1" dirty="0">
                <a:solidFill>
                  <a:schemeClr val="bg1"/>
                </a:solidFill>
              </a:rPr>
              <a:t>Photo: APT Fill Suite</a:t>
            </a:r>
          </a:p>
        </p:txBody>
      </p:sp>
    </p:spTree>
    <p:extLst>
      <p:ext uri="{BB962C8B-B14F-4D97-AF65-F5344CB8AC3E}">
        <p14:creationId xmlns:p14="http://schemas.microsoft.com/office/powerpoint/2010/main" val="4130340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3DB67-CBFC-3148-83B1-06F373DF33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74"/>
            <a:ext cx="12192000" cy="6853452"/>
          </a:xfrm>
          <a:prstGeom prst="rect">
            <a:avLst/>
          </a:prstGeom>
        </p:spPr>
      </p:pic>
      <p:sp>
        <p:nvSpPr>
          <p:cNvPr id="11" name="Title 1">
            <a:extLst>
              <a:ext uri="{FF2B5EF4-FFF2-40B4-BE49-F238E27FC236}">
                <a16:creationId xmlns:a16="http://schemas.microsoft.com/office/drawing/2014/main" id="{2010B24B-B432-EB4E-B92F-3174865D3892}"/>
              </a:ext>
            </a:extLst>
          </p:cNvPr>
          <p:cNvSpPr>
            <a:spLocks noGrp="1"/>
          </p:cNvSpPr>
          <p:nvPr>
            <p:ph type="title"/>
          </p:nvPr>
        </p:nvSpPr>
        <p:spPr>
          <a:xfrm>
            <a:off x="5666282" y="106539"/>
            <a:ext cx="6525718" cy="1663391"/>
          </a:xfrm>
          <a:solidFill>
            <a:schemeClr val="bg1">
              <a:alpha val="66000"/>
            </a:schemeClr>
          </a:solidFill>
          <a:effectLst>
            <a:softEdge rad="292100"/>
          </a:effectLst>
        </p:spPr>
        <p:txBody>
          <a:bodyPr>
            <a:noAutofit/>
          </a:bodyPr>
          <a:lstStyle/>
          <a:p>
            <a:pPr algn="ctr"/>
            <a:r>
              <a:rPr lang="en-US" sz="4267" b="1">
                <a:solidFill>
                  <a:schemeClr val="accent1">
                    <a:lumMod val="50000"/>
                  </a:schemeClr>
                </a:solidFill>
                <a:latin typeface="Arial" panose="020B0604020202020204" pitchFamily="34" charset="0"/>
                <a:cs typeface="Arial" panose="020B0604020202020204" pitchFamily="34" charset="0"/>
              </a:rPr>
              <a:t>Easily Scalable Rapid Companion Diagnostic</a:t>
            </a:r>
            <a:endParaRPr lang="en-US" sz="4267" b="1" baseline="-25000">
              <a:solidFill>
                <a:schemeClr val="accent1">
                  <a:lumMod val="50000"/>
                </a:schemeClr>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6842B67E-0B95-B247-9F99-F65A5E392D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426" y="6040611"/>
            <a:ext cx="3024429" cy="466266"/>
          </a:xfrm>
          <a:prstGeom prst="rect">
            <a:avLst/>
          </a:prstGeom>
        </p:spPr>
      </p:pic>
      <p:sp>
        <p:nvSpPr>
          <p:cNvPr id="12" name="Title 1">
            <a:extLst>
              <a:ext uri="{FF2B5EF4-FFF2-40B4-BE49-F238E27FC236}">
                <a16:creationId xmlns:a16="http://schemas.microsoft.com/office/drawing/2014/main" id="{2066C21C-90DF-2E43-A22D-8E4AA6FFC18D}"/>
              </a:ext>
            </a:extLst>
          </p:cNvPr>
          <p:cNvSpPr txBox="1">
            <a:spLocks/>
          </p:cNvSpPr>
          <p:nvPr/>
        </p:nvSpPr>
        <p:spPr>
          <a:xfrm>
            <a:off x="0" y="563481"/>
            <a:ext cx="5081666" cy="20597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bg1"/>
                </a:solidFill>
                <a:latin typeface="Arial" panose="020B0604020202020204" pitchFamily="34" charset="0"/>
                <a:cs typeface="Arial" panose="020B0604020202020204" pitchFamily="34" charset="0"/>
              </a:rPr>
              <a:t>Iterative Path to Ideal:</a:t>
            </a:r>
          </a:p>
          <a:p>
            <a:endParaRPr lang="en-US" sz="2000" b="1">
              <a:solidFill>
                <a:schemeClr val="bg1"/>
              </a:solidFill>
              <a:latin typeface="Arial" panose="020B0604020202020204" pitchFamily="34" charset="0"/>
              <a:cs typeface="Arial" panose="020B0604020202020204" pitchFamily="34" charset="0"/>
            </a:endParaRPr>
          </a:p>
          <a:p>
            <a:pPr marL="1028700" lvl="1" indent="-571500">
              <a:spcAft>
                <a:spcPts val="800"/>
              </a:spcAft>
              <a:buFont typeface="+mj-lt"/>
              <a:buAutoNum type="arabicPeriod"/>
            </a:pPr>
            <a:r>
              <a:rPr lang="en-US" sz="2000" b="1">
                <a:solidFill>
                  <a:schemeClr val="bg1"/>
                </a:solidFill>
                <a:latin typeface="Arial" panose="020B0604020202020204" pitchFamily="34" charset="0"/>
                <a:cs typeface="Arial" panose="020B0604020202020204" pitchFamily="34" charset="0"/>
              </a:rPr>
              <a:t>Centralize </a:t>
            </a:r>
            <a:r>
              <a:rPr lang="en-US" b="1">
                <a:solidFill>
                  <a:schemeClr val="bg1"/>
                </a:solidFill>
                <a:latin typeface="Arial" panose="020B0604020202020204" pitchFamily="34" charset="0"/>
                <a:cs typeface="Arial" panose="020B0604020202020204" pitchFamily="34" charset="0"/>
              </a:rPr>
              <a:t>(24hr TOT)</a:t>
            </a:r>
          </a:p>
          <a:p>
            <a:pPr marL="1028700" lvl="1" indent="-571500">
              <a:spcAft>
                <a:spcPts val="800"/>
              </a:spcAft>
              <a:buFont typeface="+mj-lt"/>
              <a:buAutoNum type="arabicPeriod"/>
            </a:pPr>
            <a:r>
              <a:rPr lang="en-US" sz="2000" b="1">
                <a:solidFill>
                  <a:schemeClr val="bg1"/>
                </a:solidFill>
                <a:latin typeface="Arial" panose="020B0604020202020204" pitchFamily="34" charset="0"/>
                <a:cs typeface="Arial" panose="020B0604020202020204" pitchFamily="34" charset="0"/>
              </a:rPr>
              <a:t>CLIA diagnostic labs </a:t>
            </a:r>
            <a:r>
              <a:rPr lang="en-US" b="1">
                <a:solidFill>
                  <a:schemeClr val="bg1"/>
                </a:solidFill>
                <a:latin typeface="Arial" panose="020B0604020202020204" pitchFamily="34" charset="0"/>
                <a:cs typeface="Arial" panose="020B0604020202020204" pitchFamily="34" charset="0"/>
              </a:rPr>
              <a:t>(18hr TOT)</a:t>
            </a:r>
          </a:p>
          <a:p>
            <a:pPr marL="1028700" lvl="1" indent="-571500">
              <a:spcAft>
                <a:spcPts val="800"/>
              </a:spcAft>
              <a:buFont typeface="+mj-lt"/>
              <a:buAutoNum type="arabicPeriod"/>
            </a:pPr>
            <a:r>
              <a:rPr lang="en-US" sz="2000" b="1">
                <a:solidFill>
                  <a:schemeClr val="bg1"/>
                </a:solidFill>
                <a:latin typeface="Arial" panose="020B0604020202020204" pitchFamily="34" charset="0"/>
                <a:cs typeface="Arial" panose="020B0604020202020204" pitchFamily="34" charset="0"/>
              </a:rPr>
              <a:t>AI software </a:t>
            </a:r>
            <a:r>
              <a:rPr lang="en-US" b="1">
                <a:solidFill>
                  <a:schemeClr val="bg1"/>
                </a:solidFill>
                <a:latin typeface="Arial" panose="020B0604020202020204" pitchFamily="34" charset="0"/>
                <a:cs typeface="Arial" panose="020B0604020202020204" pitchFamily="34" charset="0"/>
              </a:rPr>
              <a:t>(sub-minute?)</a:t>
            </a:r>
            <a:endParaRPr lang="en-US" sz="2000" b="1">
              <a:solidFill>
                <a:schemeClr val="bg1"/>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11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8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174645-F922-4C3B-94A3-D47BCFCC87CC}"/>
              </a:ext>
            </a:extLst>
          </p:cNvPr>
          <p:cNvSpPr/>
          <p:nvPr/>
        </p:nvSpPr>
        <p:spPr>
          <a:xfrm>
            <a:off x="1891758" y="3867622"/>
            <a:ext cx="3986760" cy="2073725"/>
          </a:xfrm>
          <a:prstGeom prst="rect">
            <a:avLst/>
          </a:prstGeom>
          <a:solidFill>
            <a:srgbClr val="F2F2F2"/>
          </a:solidFill>
          <a:ln>
            <a:solidFill>
              <a:schemeClr val="bg1">
                <a:lumMod val="85000"/>
              </a:schemeClr>
            </a:solidFill>
          </a:ln>
          <a:effectLst>
            <a:outerShdw blurRad="50800" dist="38100" dir="5400000" algn="t" rotWithShape="0">
              <a:prstClr val="black">
                <a:alpha val="40000"/>
              </a:prstClr>
            </a:outerShdw>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6C671FCF-239D-48B3-8880-38A87D03CF43}"/>
              </a:ext>
            </a:extLst>
          </p:cNvPr>
          <p:cNvSpPr/>
          <p:nvPr/>
        </p:nvSpPr>
        <p:spPr>
          <a:xfrm>
            <a:off x="879676" y="278191"/>
            <a:ext cx="7951808" cy="830997"/>
          </a:xfrm>
          <a:prstGeom prst="rect">
            <a:avLst/>
          </a:prstGeom>
        </p:spPr>
        <p:txBody>
          <a:bodyPr wrap="square">
            <a:spAutoFit/>
          </a:bodyPr>
          <a:lstStyle/>
          <a:p>
            <a:r>
              <a:rPr lang="en-US" sz="2400" b="1">
                <a:solidFill>
                  <a:schemeClr val="accent2">
                    <a:lumMod val="50000"/>
                  </a:schemeClr>
                </a:solidFill>
                <a:latin typeface="Arial" panose="020B0604020202020204" pitchFamily="34" charset="0"/>
                <a:cs typeface="Arial" panose="020B0604020202020204" pitchFamily="34" charset="0"/>
              </a:rPr>
              <a:t>Personalized Approach Adapts Phage Mix to Rapidly Treat Each Patient Until the Infection Resolves.  </a:t>
            </a:r>
            <a:endParaRPr lang="en-US" sz="2400">
              <a:solidFill>
                <a:schemeClr val="accent2">
                  <a:lumMod val="50000"/>
                </a:schemeClr>
              </a:solidFill>
              <a:latin typeface="Arial" panose="020B0604020202020204" pitchFamily="34" charset="0"/>
              <a:cs typeface="Arial" panose="020B0604020202020204" pitchFamily="34" charset="0"/>
            </a:endParaRPr>
          </a:p>
        </p:txBody>
      </p:sp>
      <p:pic>
        <p:nvPicPr>
          <p:cNvPr id="117" name="Picture 116">
            <a:extLst>
              <a:ext uri="{FF2B5EF4-FFF2-40B4-BE49-F238E27FC236}">
                <a16:creationId xmlns:a16="http://schemas.microsoft.com/office/drawing/2014/main" id="{B349A19E-E6F9-4AED-8FCE-6D63B52301C7}"/>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1423688" y="1367853"/>
            <a:ext cx="1501544" cy="2160314"/>
          </a:xfrm>
          <a:prstGeom prst="rect">
            <a:avLst/>
          </a:prstGeom>
        </p:spPr>
      </p:pic>
      <p:pic>
        <p:nvPicPr>
          <p:cNvPr id="4" name="Picture 3">
            <a:extLst>
              <a:ext uri="{FF2B5EF4-FFF2-40B4-BE49-F238E27FC236}">
                <a16:creationId xmlns:a16="http://schemas.microsoft.com/office/drawing/2014/main" id="{C9F03591-2A8F-4011-A203-4181416493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73718" y="3923289"/>
            <a:ext cx="3822844" cy="1962393"/>
          </a:xfrm>
          <a:prstGeom prst="rect">
            <a:avLst/>
          </a:prstGeom>
          <a:ln>
            <a:noFill/>
          </a:ln>
          <a:effectLst/>
        </p:spPr>
      </p:pic>
      <p:sp>
        <p:nvSpPr>
          <p:cNvPr id="118" name="Trapezoid 127">
            <a:extLst>
              <a:ext uri="{FF2B5EF4-FFF2-40B4-BE49-F238E27FC236}">
                <a16:creationId xmlns:a16="http://schemas.microsoft.com/office/drawing/2014/main" id="{38943C1C-2C2C-4DDE-835A-B65F85D0ACAF}"/>
              </a:ext>
            </a:extLst>
          </p:cNvPr>
          <p:cNvSpPr/>
          <p:nvPr/>
        </p:nvSpPr>
        <p:spPr>
          <a:xfrm flipH="1">
            <a:off x="1891756" y="3576147"/>
            <a:ext cx="3986760" cy="286703"/>
          </a:xfrm>
          <a:custGeom>
            <a:avLst/>
            <a:gdLst>
              <a:gd name="connsiteX0" fmla="*/ 0 w 8534765"/>
              <a:gd name="connsiteY0" fmla="*/ 159391 h 159391"/>
              <a:gd name="connsiteX1" fmla="*/ 39848 w 8534765"/>
              <a:gd name="connsiteY1" fmla="*/ 0 h 159391"/>
              <a:gd name="connsiteX2" fmla="*/ 8494917 w 8534765"/>
              <a:gd name="connsiteY2" fmla="*/ 0 h 159391"/>
              <a:gd name="connsiteX3" fmla="*/ 8534765 w 8534765"/>
              <a:gd name="connsiteY3" fmla="*/ 159391 h 159391"/>
              <a:gd name="connsiteX4" fmla="*/ 0 w 8534765"/>
              <a:gd name="connsiteY4" fmla="*/ 159391 h 159391"/>
              <a:gd name="connsiteX0" fmla="*/ 0 w 8534765"/>
              <a:gd name="connsiteY0" fmla="*/ 327031 h 327031"/>
              <a:gd name="connsiteX1" fmla="*/ 6364448 w 8534765"/>
              <a:gd name="connsiteY1" fmla="*/ 0 h 327031"/>
              <a:gd name="connsiteX2" fmla="*/ 8494917 w 8534765"/>
              <a:gd name="connsiteY2" fmla="*/ 167640 h 327031"/>
              <a:gd name="connsiteX3" fmla="*/ 8534765 w 8534765"/>
              <a:gd name="connsiteY3" fmla="*/ 327031 h 327031"/>
              <a:gd name="connsiteX4" fmla="*/ 0 w 8534765"/>
              <a:gd name="connsiteY4" fmla="*/ 327031 h 327031"/>
              <a:gd name="connsiteX0" fmla="*/ 0 w 8534765"/>
              <a:gd name="connsiteY0" fmla="*/ 327031 h 327031"/>
              <a:gd name="connsiteX1" fmla="*/ 6364448 w 8534765"/>
              <a:gd name="connsiteY1" fmla="*/ 0 h 327031"/>
              <a:gd name="connsiteX2" fmla="*/ 8403477 w 8534765"/>
              <a:gd name="connsiteY2" fmla="*/ 0 h 327031"/>
              <a:gd name="connsiteX3" fmla="*/ 8534765 w 8534765"/>
              <a:gd name="connsiteY3" fmla="*/ 327031 h 327031"/>
              <a:gd name="connsiteX4" fmla="*/ 0 w 8534765"/>
              <a:gd name="connsiteY4" fmla="*/ 327031 h 327031"/>
              <a:gd name="connsiteX0" fmla="*/ 0 w 8534765"/>
              <a:gd name="connsiteY0" fmla="*/ 327031 h 327031"/>
              <a:gd name="connsiteX1" fmla="*/ 5926299 w 8534765"/>
              <a:gd name="connsiteY1" fmla="*/ 0 h 327031"/>
              <a:gd name="connsiteX2" fmla="*/ 8403477 w 8534765"/>
              <a:gd name="connsiteY2" fmla="*/ 0 h 327031"/>
              <a:gd name="connsiteX3" fmla="*/ 8534765 w 8534765"/>
              <a:gd name="connsiteY3" fmla="*/ 327031 h 327031"/>
              <a:gd name="connsiteX4" fmla="*/ 0 w 8534765"/>
              <a:gd name="connsiteY4" fmla="*/ 327031 h 327031"/>
              <a:gd name="connsiteX0" fmla="*/ 0 w 8534765"/>
              <a:gd name="connsiteY0" fmla="*/ 327031 h 327031"/>
              <a:gd name="connsiteX1" fmla="*/ 5926299 w 8534765"/>
              <a:gd name="connsiteY1" fmla="*/ 0 h 327031"/>
              <a:gd name="connsiteX2" fmla="*/ 7936752 w 8534765"/>
              <a:gd name="connsiteY2" fmla="*/ 0 h 327031"/>
              <a:gd name="connsiteX3" fmla="*/ 8534765 w 8534765"/>
              <a:gd name="connsiteY3" fmla="*/ 327031 h 327031"/>
              <a:gd name="connsiteX4" fmla="*/ 0 w 8534765"/>
              <a:gd name="connsiteY4" fmla="*/ 327031 h 327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765" h="327031">
                <a:moveTo>
                  <a:pt x="0" y="327031"/>
                </a:moveTo>
                <a:lnTo>
                  <a:pt x="5926299" y="0"/>
                </a:lnTo>
                <a:lnTo>
                  <a:pt x="7936752" y="0"/>
                </a:lnTo>
                <a:lnTo>
                  <a:pt x="8534765" y="327031"/>
                </a:lnTo>
                <a:lnTo>
                  <a:pt x="0" y="327031"/>
                </a:lnTo>
                <a:close/>
              </a:path>
            </a:pathLst>
          </a:custGeom>
          <a:solidFill>
            <a:schemeClr val="bg1">
              <a:lumMod val="95000"/>
            </a:schemeClr>
          </a:solidFill>
          <a:ln>
            <a:no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E3BDCDF2-61F0-45CC-955C-1FD83C9F0C4E}"/>
              </a:ext>
            </a:extLst>
          </p:cNvPr>
          <p:cNvSpPr txBox="1"/>
          <p:nvPr/>
        </p:nvSpPr>
        <p:spPr>
          <a:xfrm>
            <a:off x="2925232" y="2390976"/>
            <a:ext cx="2075034" cy="584775"/>
          </a:xfrm>
          <a:prstGeom prst="rect">
            <a:avLst/>
          </a:prstGeom>
          <a:noFill/>
        </p:spPr>
        <p:txBody>
          <a:bodyPr wrap="square" rtlCol="0">
            <a:spAutoFit/>
          </a:bodyPr>
          <a:lstStyle/>
          <a:p>
            <a:r>
              <a:rPr lang="en-US" sz="1600" b="1" i="1">
                <a:solidFill>
                  <a:schemeClr val="dk1"/>
                </a:solidFill>
                <a:latin typeface="Arial" panose="020B0604020202020204" pitchFamily="34" charset="0"/>
                <a:cs typeface="Arial" panose="020B0604020202020204" pitchFamily="34" charset="0"/>
              </a:rPr>
              <a:t>Hospital-based </a:t>
            </a:r>
            <a:r>
              <a:rPr lang="en-US" sz="1600" b="1" i="1" err="1">
                <a:solidFill>
                  <a:schemeClr val="dk1"/>
                </a:solidFill>
                <a:latin typeface="Arial" panose="020B0604020202020204" pitchFamily="34" charset="0"/>
                <a:cs typeface="Arial" panose="020B0604020202020204" pitchFamily="34" charset="0"/>
              </a:rPr>
              <a:t>PhageBank</a:t>
            </a:r>
            <a:r>
              <a:rPr lang="en-US" sz="1600" b="1" i="1">
                <a:solidFill>
                  <a:schemeClr val="dk1"/>
                </a:solidFill>
                <a:latin typeface="Arial" panose="020B0604020202020204" pitchFamily="34" charset="0"/>
                <a:cs typeface="Arial" panose="020B0604020202020204" pitchFamily="34" charset="0"/>
              </a:rPr>
              <a:t> ATMs</a:t>
            </a:r>
            <a:endParaRPr lang="en-US" sz="2800" b="1" i="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EE5D55B-ACF5-41AA-9622-A6593D4E3959}"/>
              </a:ext>
            </a:extLst>
          </p:cNvPr>
          <p:cNvSpPr txBox="1"/>
          <p:nvPr/>
        </p:nvSpPr>
        <p:spPr>
          <a:xfrm>
            <a:off x="1423687" y="6199349"/>
            <a:ext cx="9598972" cy="318100"/>
          </a:xfrm>
          <a:prstGeom prst="rect">
            <a:avLst/>
          </a:prstGeom>
          <a:noFill/>
        </p:spPr>
        <p:txBody>
          <a:bodyPr wrap="square" rtlCol="0">
            <a:spAutoFit/>
          </a:bodyPr>
          <a:lstStyle/>
          <a:p>
            <a:pPr algn="ctr"/>
            <a:r>
              <a:rPr lang="en-US" sz="1467" i="1">
                <a:solidFill>
                  <a:schemeClr val="dk1"/>
                </a:solidFill>
                <a:latin typeface="Arial" panose="020B0604020202020204" pitchFamily="34" charset="0"/>
                <a:cs typeface="Arial" panose="020B0604020202020204" pitchFamily="34" charset="0"/>
              </a:rPr>
              <a:t>HRQT in regional CLIA labs and major medical centers</a:t>
            </a:r>
            <a:endParaRPr lang="en-US" sz="2400" i="1">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5EECA417-C57D-49DE-8753-F22528474788}"/>
              </a:ext>
            </a:extLst>
          </p:cNvPr>
          <p:cNvSpPr txBox="1">
            <a:spLocks/>
          </p:cNvSpPr>
          <p:nvPr/>
        </p:nvSpPr>
        <p:spPr>
          <a:xfrm>
            <a:off x="6169117" y="1822485"/>
            <a:ext cx="5709702" cy="1897013"/>
          </a:xfrm>
          <a:prstGeom prst="rect">
            <a:avLst/>
          </a:prstGeom>
        </p:spPr>
        <p:txBody>
          <a:bodyPr>
            <a:normAutofit/>
          </a:bodyPr>
          <a:lstStyle>
            <a:lvl1pPr marL="182880" indent="-182880" algn="l" defTabSz="914400" rtl="0" eaLnBrk="1" latinLnBrk="0" hangingPunct="1">
              <a:spcBef>
                <a:spcPts val="2000"/>
              </a:spcBef>
              <a:buClrTx/>
              <a:buFont typeface="Arial" panose="020B0604020202020204" pitchFamily="34" charset="0"/>
              <a:buChar char="•"/>
              <a:defRPr sz="1200" kern="1200">
                <a:solidFill>
                  <a:schemeClr val="tx1"/>
                </a:solidFill>
                <a:latin typeface="+mn-lt"/>
                <a:ea typeface="+mn-ea"/>
                <a:cs typeface="+mn-cs"/>
              </a:defRPr>
            </a:lvl1pPr>
            <a:lvl2pPr marL="365760" marR="0" indent="-182880" algn="l" defTabSz="914400" rtl="0" eaLnBrk="1" fontAlgn="auto" latinLnBrk="0" hangingPunct="1">
              <a:lnSpc>
                <a:spcPct val="100000"/>
              </a:lnSpc>
              <a:spcBef>
                <a:spcPts val="600"/>
              </a:spcBef>
              <a:spcAft>
                <a:spcPts val="0"/>
              </a:spcAft>
              <a:buClr>
                <a:schemeClr val="accent1">
                  <a:lumMod val="50000"/>
                </a:schemeClr>
              </a:buClr>
              <a:buSzTx/>
              <a:buFont typeface="Calibri" panose="020F0502020204030204" pitchFamily="34" charset="0"/>
              <a:buChar char="–"/>
              <a:tabLst/>
              <a:defRPr sz="1200" kern="1200">
                <a:solidFill>
                  <a:schemeClr val="tx1"/>
                </a:solidFill>
                <a:latin typeface="+mn-lt"/>
                <a:ea typeface="+mn-ea"/>
                <a:cs typeface="+mn-cs"/>
              </a:defRPr>
            </a:lvl2pPr>
            <a:lvl3pPr marL="182880" indent="-182880" algn="l" defTabSz="914400" rtl="0" eaLnBrk="1" latinLnBrk="0" hangingPunct="1">
              <a:spcBef>
                <a:spcPts val="600"/>
              </a:spcBef>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82880" indent="-182880" algn="l" defTabSz="914400" rtl="0" eaLnBrk="1" latinLnBrk="0" hangingPunct="1">
              <a:spcBef>
                <a:spcPts val="600"/>
              </a:spcBef>
              <a:buClr>
                <a:schemeClr val="accent1">
                  <a:lumMod val="50000"/>
                </a:schemeClr>
              </a:buClr>
              <a:buFont typeface="Wingdings 2" pitchFamily="18" charset="2"/>
              <a:buChar char=""/>
              <a:defRPr sz="1200" kern="1200">
                <a:solidFill>
                  <a:schemeClr val="tx1">
                    <a:lumMod val="65000"/>
                    <a:lumOff val="35000"/>
                  </a:schemeClr>
                </a:solidFill>
                <a:latin typeface="+mn-lt"/>
                <a:ea typeface="+mn-ea"/>
                <a:cs typeface="+mn-cs"/>
              </a:defRPr>
            </a:lvl4pPr>
            <a:lvl5pPr marL="182880" indent="-182880" algn="l" defTabSz="914400" rtl="0" eaLnBrk="1" latinLnBrk="0" hangingPunct="1">
              <a:spcBef>
                <a:spcPts val="600"/>
              </a:spcBef>
              <a:buClr>
                <a:schemeClr val="accent1"/>
              </a:buClr>
              <a:buFont typeface="Wingdings 2" pitchFamily="18" charset="2"/>
              <a:buChar char=""/>
              <a:defRPr sz="12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spcAft>
                <a:spcPts val="3200"/>
              </a:spcAft>
            </a:pPr>
            <a:r>
              <a:rPr lang="en-US" sz="2000" b="1" err="1">
                <a:solidFill>
                  <a:srgbClr val="3C5DAB"/>
                </a:solidFill>
                <a:latin typeface="Arial" panose="020B0604020202020204" pitchFamily="34" charset="0"/>
                <a:cs typeface="Arial" panose="020B0604020202020204" pitchFamily="34" charset="0"/>
              </a:rPr>
              <a:t>PhageBank</a:t>
            </a:r>
            <a:r>
              <a:rPr lang="en-US" sz="2000" b="1">
                <a:solidFill>
                  <a:srgbClr val="3C5DAB"/>
                </a:solidFill>
                <a:latin typeface="Arial" panose="020B0604020202020204" pitchFamily="34" charset="0"/>
                <a:cs typeface="Arial" panose="020B0604020202020204" pitchFamily="34" charset="0"/>
              </a:rPr>
              <a:t> ATMs:</a:t>
            </a:r>
            <a:r>
              <a:rPr lang="en-US" sz="2000">
                <a:latin typeface="Arial" panose="020B0604020202020204" pitchFamily="34" charset="0"/>
                <a:cs typeface="Arial" panose="020B0604020202020204" pitchFamily="34" charset="0"/>
              </a:rPr>
              <a:t>  Hospital-based inventory enable treatment within one day </a:t>
            </a:r>
          </a:p>
          <a:p>
            <a:pPr>
              <a:spcBef>
                <a:spcPts val="0"/>
              </a:spcBef>
              <a:spcAft>
                <a:spcPts val="3200"/>
              </a:spcAft>
            </a:pPr>
            <a:r>
              <a:rPr lang="en-US" sz="2000" b="1">
                <a:solidFill>
                  <a:srgbClr val="3C5DAB"/>
                </a:solidFill>
                <a:latin typeface="Arial" panose="020B0604020202020204" pitchFamily="34" charset="0"/>
                <a:cs typeface="Arial" panose="020B0604020202020204" pitchFamily="34" charset="0"/>
              </a:rPr>
              <a:t>HRQT in Regional CLIA Labs</a:t>
            </a:r>
            <a:endParaRPr lang="en-US" sz="20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526CB9C-8F04-ED44-95A4-A3BDD2A45DD0}"/>
              </a:ext>
            </a:extLst>
          </p:cNvPr>
          <p:cNvSpPr/>
          <p:nvPr/>
        </p:nvSpPr>
        <p:spPr>
          <a:xfrm>
            <a:off x="6169118" y="3887631"/>
            <a:ext cx="3713818" cy="2073725"/>
          </a:xfrm>
          <a:prstGeom prst="rect">
            <a:avLst/>
          </a:prstGeom>
          <a:solidFill>
            <a:srgbClr val="F2F2F2"/>
          </a:solidFill>
          <a:ln>
            <a:solidFill>
              <a:schemeClr val="bg1">
                <a:lumMod val="85000"/>
              </a:schemeClr>
            </a:solidFill>
          </a:ln>
          <a:effectLst>
            <a:outerShdw blurRad="50800" dist="38100" dir="5400000" algn="t" rotWithShape="0">
              <a:prstClr val="black">
                <a:alpha val="40000"/>
              </a:prstClr>
            </a:outerShdw>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89EA23DF-EB42-E342-9501-9F2A49F975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9117" y="3867622"/>
            <a:ext cx="3713819" cy="2092059"/>
          </a:xfrm>
          <a:prstGeom prst="rect">
            <a:avLst/>
          </a:prstGeom>
          <a:ln>
            <a:noFill/>
          </a:ln>
          <a:effectLst/>
        </p:spPr>
      </p:pic>
      <p:pic>
        <p:nvPicPr>
          <p:cNvPr id="17" name="Graphic 3">
            <a:extLst>
              <a:ext uri="{FF2B5EF4-FFF2-40B4-BE49-F238E27FC236}">
                <a16:creationId xmlns:a16="http://schemas.microsoft.com/office/drawing/2014/main" id="{8A3FD238-6B30-5145-9B0E-6C3C9A31E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240" y="6391509"/>
            <a:ext cx="2071198" cy="319310"/>
          </a:xfrm>
          <a:prstGeom prst="rect">
            <a:avLst/>
          </a:prstGeom>
        </p:spPr>
      </p:pic>
    </p:spTree>
    <p:extLst>
      <p:ext uri="{BB962C8B-B14F-4D97-AF65-F5344CB8AC3E}">
        <p14:creationId xmlns:p14="http://schemas.microsoft.com/office/powerpoint/2010/main" val="369589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6E22B5-E5DC-D941-899F-B7F16008880C}"/>
              </a:ext>
            </a:extLst>
          </p:cNvPr>
          <p:cNvPicPr>
            <a:picLocks noChangeAspect="1"/>
          </p:cNvPicPr>
          <p:nvPr/>
        </p:nvPicPr>
        <p:blipFill rotWithShape="1">
          <a:blip r:embed="rId3"/>
          <a:srcRect l="40" t="5215" b="4598"/>
          <a:stretch/>
        </p:blipFill>
        <p:spPr>
          <a:xfrm>
            <a:off x="0" y="0"/>
            <a:ext cx="12192000" cy="6858000"/>
          </a:xfrm>
          <a:prstGeom prst="rect">
            <a:avLst/>
          </a:prstGeom>
        </p:spPr>
      </p:pic>
      <p:sp>
        <p:nvSpPr>
          <p:cNvPr id="5" name="TextBox 4">
            <a:extLst>
              <a:ext uri="{FF2B5EF4-FFF2-40B4-BE49-F238E27FC236}">
                <a16:creationId xmlns:a16="http://schemas.microsoft.com/office/drawing/2014/main" id="{3E9B23C4-C55E-354A-85FB-864BABA745F7}"/>
              </a:ext>
            </a:extLst>
          </p:cNvPr>
          <p:cNvSpPr txBox="1"/>
          <p:nvPr/>
        </p:nvSpPr>
        <p:spPr>
          <a:xfrm>
            <a:off x="696685" y="313509"/>
            <a:ext cx="3535681" cy="1077218"/>
          </a:xfrm>
          <a:prstGeom prst="rect">
            <a:avLst/>
          </a:prstGeom>
          <a:noFill/>
        </p:spPr>
        <p:txBody>
          <a:bodyPr wrap="square" rtlCol="0">
            <a:spAutoFit/>
          </a:bodyPr>
          <a:lstStyle/>
          <a:p>
            <a:r>
              <a:rPr lang="en-US" sz="3200" b="1" dirty="0"/>
              <a:t>Antibiotics didn’t exist before 1941</a:t>
            </a:r>
          </a:p>
        </p:txBody>
      </p:sp>
    </p:spTree>
    <p:extLst>
      <p:ext uri="{BB962C8B-B14F-4D97-AF65-F5344CB8AC3E}">
        <p14:creationId xmlns:p14="http://schemas.microsoft.com/office/powerpoint/2010/main" val="782819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4616" y="2162451"/>
            <a:ext cx="2655363" cy="1367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70247" y="4681319"/>
            <a:ext cx="2269408" cy="728341"/>
          </a:xfrm>
          <a:prstGeom prst="rect">
            <a:avLst/>
          </a:prstGeom>
          <a:noFill/>
        </p:spPr>
        <p:txBody>
          <a:bodyPr wrap="square" rtlCol="0">
            <a:spAutoFit/>
          </a:bodyPr>
          <a:lstStyle/>
          <a:p>
            <a:pPr algn="ctr"/>
            <a:r>
              <a:rPr lang="en-US" sz="1467" b="1" dirty="0"/>
              <a:t>Collected</a:t>
            </a:r>
          </a:p>
          <a:p>
            <a:pPr algn="ctr"/>
            <a:r>
              <a:rPr lang="en-US" sz="1333" dirty="0"/>
              <a:t>Environmental samples and clinical isolates</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029" y="3335455"/>
            <a:ext cx="1851424" cy="1234900"/>
          </a:xfrm>
          <a:prstGeom prst="rect">
            <a:avLst/>
          </a:prstGeom>
          <a:ln>
            <a:noFill/>
          </a:ln>
          <a:effectLst/>
        </p:spPr>
      </p:pic>
      <p:sp>
        <p:nvSpPr>
          <p:cNvPr id="20" name="TextBox 19"/>
          <p:cNvSpPr txBox="1"/>
          <p:nvPr/>
        </p:nvSpPr>
        <p:spPr>
          <a:xfrm>
            <a:off x="5649752" y="4681318"/>
            <a:ext cx="2329413" cy="523220"/>
          </a:xfrm>
          <a:prstGeom prst="rect">
            <a:avLst/>
          </a:prstGeom>
          <a:noFill/>
        </p:spPr>
        <p:txBody>
          <a:bodyPr wrap="square" rtlCol="0">
            <a:spAutoFit/>
          </a:bodyPr>
          <a:lstStyle/>
          <a:p>
            <a:pPr algn="ctr"/>
            <a:r>
              <a:rPr lang="en-US" sz="1467" b="1" dirty="0"/>
              <a:t>Safety Screen</a:t>
            </a:r>
          </a:p>
          <a:p>
            <a:pPr algn="ctr"/>
            <a:r>
              <a:rPr lang="en-US" sz="1333" dirty="0"/>
              <a:t>Screened for deleterious genes</a:t>
            </a:r>
          </a:p>
        </p:txBody>
      </p:sp>
      <p:sp>
        <p:nvSpPr>
          <p:cNvPr id="14" name="TextBox 13"/>
          <p:cNvSpPr txBox="1"/>
          <p:nvPr/>
        </p:nvSpPr>
        <p:spPr>
          <a:xfrm>
            <a:off x="1570449" y="1756303"/>
            <a:ext cx="426720" cy="666786"/>
          </a:xfrm>
          <a:prstGeom prst="rect">
            <a:avLst/>
          </a:prstGeom>
          <a:noFill/>
        </p:spPr>
        <p:txBody>
          <a:bodyPr wrap="none" rtlCol="0">
            <a:spAutoFit/>
          </a:bodyPr>
          <a:lstStyle/>
          <a:p>
            <a:r>
              <a:rPr lang="en-US" sz="3733" b="1"/>
              <a:t>1</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65843" y="2773012"/>
            <a:ext cx="1898564" cy="1797341"/>
          </a:xfrm>
          <a:prstGeom prst="rect">
            <a:avLst/>
          </a:prstGeom>
        </p:spPr>
      </p:pic>
      <p:sp>
        <p:nvSpPr>
          <p:cNvPr id="22" name="TextBox 21"/>
          <p:cNvSpPr txBox="1"/>
          <p:nvPr/>
        </p:nvSpPr>
        <p:spPr>
          <a:xfrm>
            <a:off x="3261741" y="4681320"/>
            <a:ext cx="2137547" cy="728341"/>
          </a:xfrm>
          <a:prstGeom prst="rect">
            <a:avLst/>
          </a:prstGeom>
          <a:noFill/>
        </p:spPr>
        <p:txBody>
          <a:bodyPr wrap="square" rtlCol="0">
            <a:spAutoFit/>
          </a:bodyPr>
          <a:lstStyle/>
          <a:p>
            <a:pPr algn="ctr"/>
            <a:r>
              <a:rPr lang="en-US" sz="1467" b="1" dirty="0"/>
              <a:t>Isolated</a:t>
            </a:r>
          </a:p>
          <a:p>
            <a:pPr algn="ctr"/>
            <a:r>
              <a:rPr lang="en-US" sz="1333" dirty="0"/>
              <a:t>Phage that target ESKAPE are isolated </a:t>
            </a:r>
          </a:p>
        </p:txBody>
      </p:sp>
      <p:sp>
        <p:nvSpPr>
          <p:cNvPr id="23" name="TextBox 22"/>
          <p:cNvSpPr txBox="1"/>
          <p:nvPr/>
        </p:nvSpPr>
        <p:spPr>
          <a:xfrm>
            <a:off x="4098579" y="1756303"/>
            <a:ext cx="426720" cy="666786"/>
          </a:xfrm>
          <a:prstGeom prst="rect">
            <a:avLst/>
          </a:prstGeom>
          <a:noFill/>
        </p:spPr>
        <p:txBody>
          <a:bodyPr wrap="none" rtlCol="0">
            <a:spAutoFit/>
          </a:bodyPr>
          <a:lstStyle/>
          <a:p>
            <a:r>
              <a:rPr lang="en-US" sz="3733" b="1"/>
              <a:t>2</a:t>
            </a: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4911" y="3461544"/>
            <a:ext cx="1971220" cy="1108811"/>
          </a:xfrm>
          <a:prstGeom prst="rect">
            <a:avLst/>
          </a:prstGeom>
        </p:spPr>
      </p:pic>
      <p:sp>
        <p:nvSpPr>
          <p:cNvPr id="27" name="TextBox 26"/>
          <p:cNvSpPr txBox="1"/>
          <p:nvPr/>
        </p:nvSpPr>
        <p:spPr>
          <a:xfrm>
            <a:off x="6529549" y="1756303"/>
            <a:ext cx="426720" cy="666786"/>
          </a:xfrm>
          <a:prstGeom prst="rect">
            <a:avLst/>
          </a:prstGeom>
          <a:noFill/>
        </p:spPr>
        <p:txBody>
          <a:bodyPr wrap="none" rtlCol="0">
            <a:spAutoFit/>
          </a:bodyPr>
          <a:lstStyle/>
          <a:p>
            <a:r>
              <a:rPr lang="en-US" sz="3733" b="1"/>
              <a:t>3</a:t>
            </a:r>
          </a:p>
        </p:txBody>
      </p:sp>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0402" y="2736696"/>
            <a:ext cx="3447273" cy="1833656"/>
          </a:xfrm>
          <a:prstGeom prst="rect">
            <a:avLst/>
          </a:prstGeom>
        </p:spPr>
      </p:pic>
      <p:sp>
        <p:nvSpPr>
          <p:cNvPr id="30" name="TextBox 29"/>
          <p:cNvSpPr txBox="1"/>
          <p:nvPr/>
        </p:nvSpPr>
        <p:spPr>
          <a:xfrm>
            <a:off x="8050402" y="4681317"/>
            <a:ext cx="3447273" cy="523220"/>
          </a:xfrm>
          <a:prstGeom prst="rect">
            <a:avLst/>
          </a:prstGeom>
          <a:noFill/>
        </p:spPr>
        <p:txBody>
          <a:bodyPr wrap="square" rtlCol="0">
            <a:spAutoFit/>
          </a:bodyPr>
          <a:lstStyle/>
          <a:p>
            <a:pPr algn="ctr"/>
            <a:r>
              <a:rPr lang="en-US" sz="1467" b="1" dirty="0"/>
              <a:t>Banked</a:t>
            </a:r>
          </a:p>
          <a:p>
            <a:pPr algn="ctr"/>
            <a:r>
              <a:rPr lang="en-US" sz="1333" dirty="0"/>
              <a:t>Cleared phage added </a:t>
            </a:r>
            <a:r>
              <a:rPr lang="en-US" sz="1333" b="1" dirty="0" err="1"/>
              <a:t>PhageBank</a:t>
            </a:r>
            <a:r>
              <a:rPr lang="en-US" sz="1333" dirty="0"/>
              <a:t>™</a:t>
            </a:r>
          </a:p>
        </p:txBody>
      </p:sp>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94911" y="2736699"/>
            <a:ext cx="1971220" cy="1197511"/>
          </a:xfrm>
          <a:prstGeom prst="rect">
            <a:avLst/>
          </a:prstGeom>
        </p:spPr>
      </p:pic>
      <p:sp>
        <p:nvSpPr>
          <p:cNvPr id="33" name="TextBox 32"/>
          <p:cNvSpPr txBox="1"/>
          <p:nvPr/>
        </p:nvSpPr>
        <p:spPr>
          <a:xfrm>
            <a:off x="9524181" y="1756303"/>
            <a:ext cx="426720" cy="666786"/>
          </a:xfrm>
          <a:prstGeom prst="rect">
            <a:avLst/>
          </a:prstGeom>
          <a:noFill/>
        </p:spPr>
        <p:txBody>
          <a:bodyPr wrap="none" rtlCol="0">
            <a:spAutoFit/>
          </a:bodyPr>
          <a:lstStyle/>
          <a:p>
            <a:r>
              <a:rPr lang="en-US" sz="3733" b="1"/>
              <a:t>4</a:t>
            </a:r>
          </a:p>
        </p:txBody>
      </p:sp>
      <p:pic>
        <p:nvPicPr>
          <p:cNvPr id="29" name="Picture 28" descr="apt-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864" y="6210729"/>
            <a:ext cx="1894273" cy="391483"/>
          </a:xfrm>
          <a:prstGeom prst="rect">
            <a:avLst/>
          </a:prstGeom>
        </p:spPr>
      </p:pic>
      <p:pic>
        <p:nvPicPr>
          <p:cNvPr id="25" name="Picture 24">
            <a:extLst>
              <a:ext uri="{FF2B5EF4-FFF2-40B4-BE49-F238E27FC236}">
                <a16:creationId xmlns:a16="http://schemas.microsoft.com/office/drawing/2014/main" id="{5D740C39-AD32-D545-B36C-A6E20C27F5A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671" y="1"/>
            <a:ext cx="1162452" cy="1169745"/>
          </a:xfrm>
          <a:prstGeom prst="rect">
            <a:avLst/>
          </a:prstGeom>
        </p:spPr>
      </p:pic>
      <p:sp>
        <p:nvSpPr>
          <p:cNvPr id="2" name="TextBox 1">
            <a:extLst>
              <a:ext uri="{FF2B5EF4-FFF2-40B4-BE49-F238E27FC236}">
                <a16:creationId xmlns:a16="http://schemas.microsoft.com/office/drawing/2014/main" id="{0D8A7C4A-CB6D-5047-AEBB-AD031EC3F502}"/>
              </a:ext>
            </a:extLst>
          </p:cNvPr>
          <p:cNvSpPr txBox="1"/>
          <p:nvPr/>
        </p:nvSpPr>
        <p:spPr>
          <a:xfrm>
            <a:off x="3488807" y="5808551"/>
            <a:ext cx="5738494" cy="666977"/>
          </a:xfrm>
          <a:prstGeom prst="rect">
            <a:avLst/>
          </a:prstGeom>
          <a:noFill/>
        </p:spPr>
        <p:txBody>
          <a:bodyPr wrap="none" rtlCol="0">
            <a:spAutoFit/>
          </a:bodyPr>
          <a:lstStyle/>
          <a:p>
            <a:pPr marL="380990" indent="-380990">
              <a:buFont typeface="Arial" panose="020B0604020202020204" pitchFamily="34" charset="0"/>
              <a:buChar char="•"/>
            </a:pPr>
            <a:r>
              <a:rPr lang="en-US" sz="1867" dirty="0"/>
              <a:t>Envisioned by NIH researcher Carl </a:t>
            </a:r>
            <a:r>
              <a:rPr lang="en-US" sz="1867" dirty="0" err="1"/>
              <a:t>Merril</a:t>
            </a:r>
            <a:r>
              <a:rPr lang="en-US" sz="1867" dirty="0"/>
              <a:t>, MD in 2003</a:t>
            </a:r>
          </a:p>
          <a:p>
            <a:pPr marL="380990" indent="-380990">
              <a:buFont typeface="Arial" panose="020B0604020202020204" pitchFamily="34" charset="0"/>
              <a:buChar char="•"/>
            </a:pPr>
            <a:r>
              <a:rPr lang="en-US" sz="1867" dirty="0"/>
              <a:t>Navy initiated phage hunt in 2010</a:t>
            </a:r>
          </a:p>
        </p:txBody>
      </p:sp>
      <p:pic>
        <p:nvPicPr>
          <p:cNvPr id="31" name="Picture 30">
            <a:extLst>
              <a:ext uri="{FF2B5EF4-FFF2-40B4-BE49-F238E27FC236}">
                <a16:creationId xmlns:a16="http://schemas.microsoft.com/office/drawing/2014/main" id="{E847FDD2-3E8C-A741-8F12-F6C9D8F1A2C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159979" y="388623"/>
            <a:ext cx="5243128" cy="1176860"/>
          </a:xfrm>
          <a:prstGeom prst="rect">
            <a:avLst/>
          </a:prstGeom>
        </p:spPr>
      </p:pic>
    </p:spTree>
    <p:extLst>
      <p:ext uri="{BB962C8B-B14F-4D97-AF65-F5344CB8AC3E}">
        <p14:creationId xmlns:p14="http://schemas.microsoft.com/office/powerpoint/2010/main" val="12751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14" grpId="0"/>
      <p:bldP spid="22" grpId="0"/>
      <p:bldP spid="23" grpId="0"/>
      <p:bldP spid="27" grpId="0"/>
      <p:bldP spid="30"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2781" y="3946879"/>
            <a:ext cx="2631857" cy="933461"/>
          </a:xfrm>
          <a:prstGeom prst="rect">
            <a:avLst/>
          </a:prstGeom>
          <a:noFill/>
        </p:spPr>
        <p:txBody>
          <a:bodyPr wrap="square" rtlCol="0">
            <a:spAutoFit/>
          </a:bodyPr>
          <a:lstStyle/>
          <a:p>
            <a:pPr algn="ctr"/>
            <a:r>
              <a:rPr lang="en-US" sz="1467" b="1" dirty="0">
                <a:solidFill>
                  <a:schemeClr val="accent4">
                    <a:lumMod val="50000"/>
                  </a:schemeClr>
                </a:solidFill>
              </a:rPr>
              <a:t>Pathogen Loading</a:t>
            </a:r>
          </a:p>
          <a:p>
            <a:pPr algn="ctr"/>
            <a:r>
              <a:rPr lang="en-US" sz="1333" dirty="0"/>
              <a:t>Cultured bacteria from patient is grown and robotically distributed into </a:t>
            </a:r>
            <a:r>
              <a:rPr lang="en-US" sz="1333" dirty="0" err="1"/>
              <a:t>multiwell</a:t>
            </a:r>
            <a:r>
              <a:rPr lang="en-US" sz="1333" dirty="0"/>
              <a:t> plates</a:t>
            </a:r>
          </a:p>
        </p:txBody>
      </p:sp>
      <p:sp>
        <p:nvSpPr>
          <p:cNvPr id="20" name="TextBox 19"/>
          <p:cNvSpPr txBox="1"/>
          <p:nvPr/>
        </p:nvSpPr>
        <p:spPr>
          <a:xfrm>
            <a:off x="6336017" y="3946880"/>
            <a:ext cx="2527763" cy="1138581"/>
          </a:xfrm>
          <a:prstGeom prst="rect">
            <a:avLst/>
          </a:prstGeom>
          <a:solidFill>
            <a:schemeClr val="bg1">
              <a:alpha val="51000"/>
            </a:schemeClr>
          </a:solidFill>
        </p:spPr>
        <p:txBody>
          <a:bodyPr wrap="square" rtlCol="0">
            <a:spAutoFit/>
          </a:bodyPr>
          <a:lstStyle/>
          <a:p>
            <a:pPr algn="ctr"/>
            <a:r>
              <a:rPr lang="en-US" sz="1467" b="1" dirty="0">
                <a:solidFill>
                  <a:srgbClr val="1469A2"/>
                </a:solidFill>
              </a:rPr>
              <a:t>Assay</a:t>
            </a:r>
          </a:p>
          <a:p>
            <a:pPr algn="ctr"/>
            <a:r>
              <a:rPr lang="en-US" sz="1333" dirty="0"/>
              <a:t>Robots load hundreds of strains of phage into individual wells containing the patient’s bacterial culture</a:t>
            </a:r>
          </a:p>
        </p:txBody>
      </p:sp>
      <p:sp>
        <p:nvSpPr>
          <p:cNvPr id="14" name="TextBox 13"/>
          <p:cNvSpPr txBox="1"/>
          <p:nvPr/>
        </p:nvSpPr>
        <p:spPr>
          <a:xfrm>
            <a:off x="1631329" y="1245999"/>
            <a:ext cx="426720" cy="666786"/>
          </a:xfrm>
          <a:prstGeom prst="rect">
            <a:avLst/>
          </a:prstGeom>
          <a:noFill/>
        </p:spPr>
        <p:txBody>
          <a:bodyPr wrap="none" rtlCol="0">
            <a:spAutoFit/>
          </a:bodyPr>
          <a:lstStyle/>
          <a:p>
            <a:r>
              <a:rPr lang="en-US" sz="3733" b="1" dirty="0">
                <a:solidFill>
                  <a:srgbClr val="1469A2"/>
                </a:solidFill>
              </a:rPr>
              <a:t>1</a:t>
            </a:r>
          </a:p>
        </p:txBody>
      </p:sp>
      <p:sp>
        <p:nvSpPr>
          <p:cNvPr id="22" name="TextBox 21"/>
          <p:cNvSpPr txBox="1"/>
          <p:nvPr/>
        </p:nvSpPr>
        <p:spPr>
          <a:xfrm>
            <a:off x="3612444" y="3946879"/>
            <a:ext cx="2322288" cy="933461"/>
          </a:xfrm>
          <a:prstGeom prst="rect">
            <a:avLst/>
          </a:prstGeom>
          <a:noFill/>
        </p:spPr>
        <p:txBody>
          <a:bodyPr wrap="square" rtlCol="0">
            <a:spAutoFit/>
          </a:bodyPr>
          <a:lstStyle/>
          <a:p>
            <a:pPr algn="ctr"/>
            <a:r>
              <a:rPr lang="en-US" sz="1467" b="1" dirty="0">
                <a:solidFill>
                  <a:srgbClr val="1469A2"/>
                </a:solidFill>
              </a:rPr>
              <a:t>PhageBank</a:t>
            </a:r>
            <a:r>
              <a:rPr lang="en-US" sz="1467" dirty="0">
                <a:solidFill>
                  <a:srgbClr val="1469A2"/>
                </a:solidFill>
              </a:rPr>
              <a:t>™</a:t>
            </a:r>
          </a:p>
          <a:p>
            <a:pPr algn="ctr"/>
            <a:r>
              <a:rPr lang="en-US" sz="1333" dirty="0"/>
              <a:t>Hundreds of potential matching phage strains are pulled from PhageBank</a:t>
            </a:r>
          </a:p>
        </p:txBody>
      </p:sp>
      <p:sp>
        <p:nvSpPr>
          <p:cNvPr id="23" name="TextBox 22"/>
          <p:cNvSpPr txBox="1"/>
          <p:nvPr/>
        </p:nvSpPr>
        <p:spPr>
          <a:xfrm>
            <a:off x="4471764" y="1245999"/>
            <a:ext cx="426720" cy="666786"/>
          </a:xfrm>
          <a:prstGeom prst="rect">
            <a:avLst/>
          </a:prstGeom>
          <a:noFill/>
        </p:spPr>
        <p:txBody>
          <a:bodyPr wrap="none" rtlCol="0">
            <a:spAutoFit/>
          </a:bodyPr>
          <a:lstStyle/>
          <a:p>
            <a:r>
              <a:rPr lang="en-US" sz="3733" b="1" dirty="0">
                <a:solidFill>
                  <a:srgbClr val="1469A2"/>
                </a:solidFill>
              </a:rPr>
              <a:t>2</a:t>
            </a:r>
          </a:p>
        </p:txBody>
      </p:sp>
      <p:sp>
        <p:nvSpPr>
          <p:cNvPr id="27" name="TextBox 26"/>
          <p:cNvSpPr txBox="1"/>
          <p:nvPr/>
        </p:nvSpPr>
        <p:spPr>
          <a:xfrm>
            <a:off x="7342211" y="1245999"/>
            <a:ext cx="426720" cy="666786"/>
          </a:xfrm>
          <a:prstGeom prst="rect">
            <a:avLst/>
          </a:prstGeom>
          <a:noFill/>
        </p:spPr>
        <p:txBody>
          <a:bodyPr wrap="none" rtlCol="0">
            <a:spAutoFit/>
          </a:bodyPr>
          <a:lstStyle/>
          <a:p>
            <a:r>
              <a:rPr lang="en-US" sz="3733" b="1" dirty="0">
                <a:solidFill>
                  <a:srgbClr val="1469A2"/>
                </a:solidFill>
              </a:rPr>
              <a:t>3</a:t>
            </a:r>
          </a:p>
        </p:txBody>
      </p:sp>
      <p:sp>
        <p:nvSpPr>
          <p:cNvPr id="30" name="TextBox 29"/>
          <p:cNvSpPr txBox="1"/>
          <p:nvPr/>
        </p:nvSpPr>
        <p:spPr>
          <a:xfrm>
            <a:off x="9073649" y="3946880"/>
            <a:ext cx="2374448" cy="1138581"/>
          </a:xfrm>
          <a:prstGeom prst="rect">
            <a:avLst/>
          </a:prstGeom>
          <a:solidFill>
            <a:schemeClr val="bg1">
              <a:alpha val="51000"/>
            </a:schemeClr>
          </a:solidFill>
        </p:spPr>
        <p:txBody>
          <a:bodyPr wrap="square" rtlCol="0">
            <a:spAutoFit/>
          </a:bodyPr>
          <a:lstStyle/>
          <a:p>
            <a:pPr algn="ctr"/>
            <a:r>
              <a:rPr lang="en-US" sz="1467" b="1" dirty="0">
                <a:solidFill>
                  <a:srgbClr val="1469A2"/>
                </a:solidFill>
              </a:rPr>
              <a:t>Kill Curves</a:t>
            </a:r>
          </a:p>
          <a:p>
            <a:pPr algn="ctr"/>
            <a:r>
              <a:rPr lang="en-US" sz="1333" dirty="0"/>
              <a:t>Machine vision system plots bacteria death and optimizes selection of phage and phage combinations</a:t>
            </a:r>
            <a:endParaRPr lang="en-US" sz="1333" b="1" i="1" dirty="0"/>
          </a:p>
        </p:txBody>
      </p:sp>
      <p:sp>
        <p:nvSpPr>
          <p:cNvPr id="33" name="TextBox 32"/>
          <p:cNvSpPr txBox="1"/>
          <p:nvPr/>
        </p:nvSpPr>
        <p:spPr>
          <a:xfrm>
            <a:off x="9999921" y="1245999"/>
            <a:ext cx="426720" cy="666786"/>
          </a:xfrm>
          <a:prstGeom prst="rect">
            <a:avLst/>
          </a:prstGeom>
          <a:noFill/>
        </p:spPr>
        <p:txBody>
          <a:bodyPr wrap="none" rtlCol="0">
            <a:spAutoFit/>
          </a:bodyPr>
          <a:lstStyle/>
          <a:p>
            <a:r>
              <a:rPr lang="en-US" sz="3733" b="1" dirty="0">
                <a:solidFill>
                  <a:srgbClr val="1469A2"/>
                </a:solidFill>
              </a:rPr>
              <a:t>4</a:t>
            </a:r>
          </a:p>
        </p:txBody>
      </p:sp>
      <p:sp>
        <p:nvSpPr>
          <p:cNvPr id="2" name="TextBox 1"/>
          <p:cNvSpPr txBox="1"/>
          <p:nvPr/>
        </p:nvSpPr>
        <p:spPr>
          <a:xfrm>
            <a:off x="2657424" y="307971"/>
            <a:ext cx="6866021" cy="830997"/>
          </a:xfrm>
          <a:prstGeom prst="rect">
            <a:avLst/>
          </a:prstGeom>
          <a:noFill/>
        </p:spPr>
        <p:txBody>
          <a:bodyPr wrap="square" rtlCol="0">
            <a:spAutoFit/>
          </a:bodyPr>
          <a:lstStyle/>
          <a:p>
            <a:pPr algn="ctr"/>
            <a:r>
              <a:rPr lang="en-US" sz="3200" b="1" dirty="0">
                <a:solidFill>
                  <a:schemeClr val="accent4">
                    <a:lumMod val="50000"/>
                  </a:schemeClr>
                </a:solidFill>
                <a:latin typeface="Avenir Black"/>
                <a:cs typeface="Avenir Black"/>
              </a:rPr>
              <a:t>HRQT</a:t>
            </a:r>
            <a:r>
              <a:rPr lang="en-US" sz="1867" baseline="-25000" dirty="0">
                <a:solidFill>
                  <a:schemeClr val="accent4">
                    <a:lumMod val="50000"/>
                  </a:schemeClr>
                </a:solidFill>
              </a:rPr>
              <a:t>™ </a:t>
            </a:r>
          </a:p>
          <a:p>
            <a:pPr algn="ctr"/>
            <a:r>
              <a:rPr lang="en-US" sz="1600" dirty="0">
                <a:solidFill>
                  <a:schemeClr val="tx1">
                    <a:lumMod val="50000"/>
                    <a:lumOff val="50000"/>
                  </a:schemeClr>
                </a:solidFill>
              </a:rPr>
              <a:t>The Host Range Quick Test </a:t>
            </a:r>
            <a:endParaRPr lang="en-US" sz="1600" baseline="-25000" dirty="0">
              <a:solidFill>
                <a:schemeClr val="tx1">
                  <a:lumMod val="50000"/>
                  <a:lumOff val="50000"/>
                </a:schemeClr>
              </a:solidFill>
            </a:endParaRPr>
          </a:p>
        </p:txBody>
      </p:sp>
      <p:pic>
        <p:nvPicPr>
          <p:cNvPr id="4" name="Picture 3"/>
          <p:cNvPicPr>
            <a:picLocks noChangeAspect="1"/>
          </p:cNvPicPr>
          <p:nvPr/>
        </p:nvPicPr>
        <p:blipFill>
          <a:blip r:embed="rId2"/>
          <a:stretch>
            <a:fillRect/>
          </a:stretch>
        </p:blipFill>
        <p:spPr>
          <a:xfrm>
            <a:off x="127002" y="1917889"/>
            <a:ext cx="3712337" cy="1999599"/>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2927" y="1915791"/>
            <a:ext cx="3753549" cy="1996568"/>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3134" y="1909421"/>
            <a:ext cx="3549457" cy="1996569"/>
          </a:xfrm>
          <a:prstGeom prst="rect">
            <a:avLst/>
          </a:prstGeom>
        </p:spPr>
      </p:pic>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97217" y="1910612"/>
            <a:ext cx="3349251" cy="1995376"/>
          </a:xfrm>
          <a:prstGeom prst="rect">
            <a:avLst/>
          </a:prstGeom>
          <a:ln>
            <a:solidFill>
              <a:srgbClr val="4F81BD"/>
            </a:solidFill>
          </a:ln>
        </p:spPr>
      </p:pic>
      <p:pic>
        <p:nvPicPr>
          <p:cNvPr id="17" name="Picture 16" descr="apt-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0862" y="6210729"/>
            <a:ext cx="1894273" cy="391483"/>
          </a:xfrm>
          <a:prstGeom prst="rect">
            <a:avLst/>
          </a:prstGeom>
        </p:spPr>
      </p:pic>
      <p:sp>
        <p:nvSpPr>
          <p:cNvPr id="19" name="TextBox 18">
            <a:extLst>
              <a:ext uri="{FF2B5EF4-FFF2-40B4-BE49-F238E27FC236}">
                <a16:creationId xmlns:a16="http://schemas.microsoft.com/office/drawing/2014/main" id="{81E89B9C-1288-A941-BD17-1917DFD9D8B5}"/>
              </a:ext>
            </a:extLst>
          </p:cNvPr>
          <p:cNvSpPr txBox="1"/>
          <p:nvPr/>
        </p:nvSpPr>
        <p:spPr>
          <a:xfrm>
            <a:off x="4353424" y="5800360"/>
            <a:ext cx="3304879" cy="379656"/>
          </a:xfrm>
          <a:prstGeom prst="rect">
            <a:avLst/>
          </a:prstGeom>
          <a:noFill/>
        </p:spPr>
        <p:txBody>
          <a:bodyPr wrap="none" rtlCol="0">
            <a:spAutoFit/>
          </a:bodyPr>
          <a:lstStyle/>
          <a:p>
            <a:pPr marL="380990" indent="-380990">
              <a:buFont typeface="Arial" panose="020B0604020202020204" pitchFamily="34" charset="0"/>
              <a:buChar char="•"/>
            </a:pPr>
            <a:r>
              <a:rPr lang="en-US" sz="1867" dirty="0"/>
              <a:t>2012: Navy developed assay</a:t>
            </a:r>
          </a:p>
        </p:txBody>
      </p:sp>
      <p:pic>
        <p:nvPicPr>
          <p:cNvPr id="25" name="Picture 24">
            <a:extLst>
              <a:ext uri="{FF2B5EF4-FFF2-40B4-BE49-F238E27FC236}">
                <a16:creationId xmlns:a16="http://schemas.microsoft.com/office/drawing/2014/main" id="{D5D8F280-2A8F-E545-8858-9ADC48793D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671" y="1"/>
            <a:ext cx="1162452" cy="1169745"/>
          </a:xfrm>
          <a:prstGeom prst="rect">
            <a:avLst/>
          </a:prstGeom>
        </p:spPr>
      </p:pic>
    </p:spTree>
    <p:extLst>
      <p:ext uri="{BB962C8B-B14F-4D97-AF65-F5344CB8AC3E}">
        <p14:creationId xmlns:p14="http://schemas.microsoft.com/office/powerpoint/2010/main" val="36878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14" grpId="0"/>
      <p:bldP spid="22" grpId="0"/>
      <p:bldP spid="23" grpId="0"/>
      <p:bldP spid="27" grpId="0"/>
      <p:bldP spid="30" grpId="0" animBg="1"/>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595161-5E6F-DF49-86B8-269F4381CBF4}"/>
              </a:ext>
            </a:extLst>
          </p:cNvPr>
          <p:cNvPicPr>
            <a:picLocks noChangeAspect="1"/>
          </p:cNvPicPr>
          <p:nvPr/>
        </p:nvPicPr>
        <p:blipFill>
          <a:blip r:embed="rId2"/>
          <a:stretch>
            <a:fillRect/>
          </a:stretch>
        </p:blipFill>
        <p:spPr>
          <a:xfrm>
            <a:off x="1183051" y="2473153"/>
            <a:ext cx="2447205" cy="2413835"/>
          </a:xfrm>
          <a:prstGeom prst="rect">
            <a:avLst/>
          </a:prstGeom>
        </p:spPr>
      </p:pic>
      <p:sp>
        <p:nvSpPr>
          <p:cNvPr id="15" name="TextBox 14">
            <a:extLst>
              <a:ext uri="{FF2B5EF4-FFF2-40B4-BE49-F238E27FC236}">
                <a16:creationId xmlns:a16="http://schemas.microsoft.com/office/drawing/2014/main" id="{85735958-8745-1440-BBAC-CBAF04E112BD}"/>
              </a:ext>
            </a:extLst>
          </p:cNvPr>
          <p:cNvSpPr txBox="1"/>
          <p:nvPr/>
        </p:nvSpPr>
        <p:spPr>
          <a:xfrm>
            <a:off x="3843838" y="2473154"/>
            <a:ext cx="7908583" cy="2554545"/>
          </a:xfrm>
          <a:prstGeom prst="rect">
            <a:avLst/>
          </a:prstGeom>
          <a:noFill/>
        </p:spPr>
        <p:txBody>
          <a:bodyPr wrap="square" rtlCol="0">
            <a:spAutoFit/>
          </a:bodyPr>
          <a:lstStyle/>
          <a:p>
            <a:r>
              <a:rPr lang="en-US" sz="2133" b="1" dirty="0"/>
              <a:t>2016: </a:t>
            </a:r>
          </a:p>
          <a:p>
            <a:r>
              <a:rPr lang="en-US" sz="2133" dirty="0"/>
              <a:t>World-wide exclusive license to </a:t>
            </a:r>
            <a:r>
              <a:rPr lang="en-US" sz="2133" b="1" dirty="0" err="1"/>
              <a:t>PhageBank</a:t>
            </a:r>
            <a:r>
              <a:rPr lang="en-US" sz="2133" baseline="30000" dirty="0"/>
              <a:t>™</a:t>
            </a:r>
            <a:r>
              <a:rPr lang="en-US" sz="2133" dirty="0"/>
              <a:t> and </a:t>
            </a:r>
            <a:r>
              <a:rPr lang="en-US" sz="2133" b="1" dirty="0"/>
              <a:t>HRQT</a:t>
            </a:r>
            <a:r>
              <a:rPr lang="en-US" sz="2133" baseline="30000" dirty="0"/>
              <a:t>™</a:t>
            </a:r>
            <a:r>
              <a:rPr lang="en-US" sz="2133" dirty="0"/>
              <a:t>  </a:t>
            </a:r>
          </a:p>
          <a:p>
            <a:endParaRPr lang="en-US" sz="2133" b="1" dirty="0"/>
          </a:p>
          <a:p>
            <a:r>
              <a:rPr lang="en-US" sz="2133" dirty="0"/>
              <a:t>CRADA:</a:t>
            </a:r>
          </a:p>
          <a:p>
            <a:pPr marL="228594" indent="-228594">
              <a:buFont typeface="Arial" panose="020B0604020202020204" pitchFamily="34" charset="0"/>
              <a:buChar char="•"/>
            </a:pPr>
            <a:r>
              <a:rPr lang="en-US" sz="1867" dirty="0"/>
              <a:t>NMRC is expanding </a:t>
            </a:r>
            <a:r>
              <a:rPr lang="en-US" sz="1867" b="1" dirty="0" err="1"/>
              <a:t>PhageBank</a:t>
            </a:r>
            <a:r>
              <a:rPr lang="en-US" sz="1867" dirty="0"/>
              <a:t>®, </a:t>
            </a:r>
          </a:p>
          <a:p>
            <a:pPr marL="228594" indent="-228594">
              <a:buFont typeface="Arial" panose="020B0604020202020204" pitchFamily="34" charset="0"/>
              <a:buChar char="•"/>
            </a:pPr>
            <a:r>
              <a:rPr lang="en-US" sz="1867" dirty="0"/>
              <a:t>NMRC sequencing and screening phage </a:t>
            </a:r>
            <a:endParaRPr lang="en-US" sz="1867" b="1" dirty="0"/>
          </a:p>
          <a:p>
            <a:pPr marL="228594" indent="-228594">
              <a:buFont typeface="Arial" panose="020B0604020202020204" pitchFamily="34" charset="0"/>
              <a:buChar char="•"/>
            </a:pPr>
            <a:r>
              <a:rPr lang="en-US" sz="1867" dirty="0"/>
              <a:t>APT to commercialize</a:t>
            </a:r>
          </a:p>
          <a:p>
            <a:pPr marL="228594" indent="-228594">
              <a:buFont typeface="Arial" panose="020B0604020202020204" pitchFamily="34" charset="0"/>
              <a:buChar char="•"/>
            </a:pPr>
            <a:r>
              <a:rPr lang="en-US" sz="1867" dirty="0"/>
              <a:t>APT to lead treatment efforts for </a:t>
            </a:r>
            <a:r>
              <a:rPr lang="en-US" sz="1867" dirty="0" err="1"/>
              <a:t>eIND</a:t>
            </a:r>
            <a:r>
              <a:rPr lang="en-US" sz="1867" dirty="0"/>
              <a:t> patients</a:t>
            </a:r>
          </a:p>
        </p:txBody>
      </p:sp>
      <p:sp>
        <p:nvSpPr>
          <p:cNvPr id="33" name="Title 1">
            <a:extLst>
              <a:ext uri="{FF2B5EF4-FFF2-40B4-BE49-F238E27FC236}">
                <a16:creationId xmlns:a16="http://schemas.microsoft.com/office/drawing/2014/main" id="{349FDCE2-81B2-7B42-84FF-7149EBD0CBE3}"/>
              </a:ext>
            </a:extLst>
          </p:cNvPr>
          <p:cNvSpPr txBox="1">
            <a:spLocks/>
          </p:cNvSpPr>
          <p:nvPr/>
        </p:nvSpPr>
        <p:spPr>
          <a:xfrm>
            <a:off x="2" y="504724"/>
            <a:ext cx="11885084" cy="914400"/>
          </a:xfrm>
          <a:prstGeom prst="rect">
            <a:avLst/>
          </a:prstGeom>
          <a:solidFill>
            <a:schemeClr val="tx2"/>
          </a:solidFill>
        </p:spPr>
        <p:txBody>
          <a:bodyPr vert="horz" lIns="1584960" tIns="60960" rIns="365760" bIns="6096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4800" dirty="0"/>
              <a:t>Here’s where APT comes in…</a:t>
            </a:r>
          </a:p>
        </p:txBody>
      </p:sp>
    </p:spTree>
    <p:extLst>
      <p:ext uri="{BB962C8B-B14F-4D97-AF65-F5344CB8AC3E}">
        <p14:creationId xmlns:p14="http://schemas.microsoft.com/office/powerpoint/2010/main" val="3600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396" r="22699"/>
          <a:stretch/>
        </p:blipFill>
        <p:spPr>
          <a:xfrm>
            <a:off x="1" y="0"/>
            <a:ext cx="7547428" cy="6858000"/>
          </a:xfrm>
          <a:prstGeom prst="rect">
            <a:avLst/>
          </a:prstGeom>
        </p:spPr>
      </p:pic>
      <p:sp>
        <p:nvSpPr>
          <p:cNvPr id="3" name="Content Placeholder 2"/>
          <p:cNvSpPr>
            <a:spLocks noGrp="1"/>
          </p:cNvSpPr>
          <p:nvPr>
            <p:ph idx="1"/>
          </p:nvPr>
        </p:nvSpPr>
        <p:spPr>
          <a:xfrm>
            <a:off x="7547429" y="0"/>
            <a:ext cx="4644572" cy="6858000"/>
          </a:xfrm>
          <a:solidFill>
            <a:schemeClr val="tx1"/>
          </a:solidFill>
        </p:spPr>
        <p:txBody>
          <a:bodyPr>
            <a:noAutofit/>
          </a:bodyPr>
          <a:lstStyle/>
          <a:p>
            <a:pPr marL="0" indent="0">
              <a:buNone/>
            </a:pPr>
            <a:endParaRPr lang="en-US" dirty="0">
              <a:solidFill>
                <a:schemeClr val="bg1"/>
              </a:solidFill>
              <a:latin typeface="+mj-lt"/>
            </a:endParaRPr>
          </a:p>
          <a:p>
            <a:pPr marL="0" indent="0">
              <a:buNone/>
            </a:pPr>
            <a:r>
              <a:rPr lang="en-US" dirty="0">
                <a:solidFill>
                  <a:schemeClr val="bg1"/>
                </a:solidFill>
                <a:latin typeface="+mj-lt"/>
              </a:rPr>
              <a:t>“ The time may come when penicillin can be bought by anyone in the shops. There is the danger that the ignorant man may easily underdose himself and by exposing his microbes to non-lethal quantities of the drug make them </a:t>
            </a:r>
            <a:r>
              <a:rPr lang="en-US" u="sng" dirty="0">
                <a:solidFill>
                  <a:schemeClr val="bg1"/>
                </a:solidFill>
                <a:latin typeface="+mj-lt"/>
              </a:rPr>
              <a:t>resistant</a:t>
            </a:r>
            <a:r>
              <a:rPr lang="en-US" dirty="0">
                <a:solidFill>
                  <a:schemeClr val="bg1"/>
                </a:solidFill>
                <a:latin typeface="+mj-lt"/>
              </a:rPr>
              <a:t>. ”</a:t>
            </a:r>
          </a:p>
          <a:p>
            <a:pPr marL="0" indent="0">
              <a:buNone/>
            </a:pPr>
            <a:r>
              <a:rPr lang="en-US" sz="1600" dirty="0">
                <a:solidFill>
                  <a:schemeClr val="bg1"/>
                </a:solidFill>
                <a:latin typeface="+mj-lt"/>
              </a:rPr>
              <a:t>Sir Alexander Fleming, the discoverer of penicillin, at his 1945 Nobel Prize lecture</a:t>
            </a:r>
          </a:p>
        </p:txBody>
      </p:sp>
      <p:sp>
        <p:nvSpPr>
          <p:cNvPr id="4" name="TextBox 3">
            <a:extLst>
              <a:ext uri="{FF2B5EF4-FFF2-40B4-BE49-F238E27FC236}">
                <a16:creationId xmlns:a16="http://schemas.microsoft.com/office/drawing/2014/main" id="{13E18438-D764-8249-BAFD-6860673CEAEE}"/>
              </a:ext>
            </a:extLst>
          </p:cNvPr>
          <p:cNvSpPr txBox="1"/>
          <p:nvPr/>
        </p:nvSpPr>
        <p:spPr>
          <a:xfrm>
            <a:off x="5290457" y="-1061357"/>
            <a:ext cx="652743" cy="369332"/>
          </a:xfrm>
          <a:prstGeom prst="rect">
            <a:avLst/>
          </a:prstGeom>
          <a:noFill/>
        </p:spPr>
        <p:txBody>
          <a:bodyPr wrap="none" rtlCol="0">
            <a:spAutoFit/>
          </a:bodyPr>
          <a:lstStyle/>
          <a:p>
            <a:r>
              <a:rPr lang="en-US" dirty="0"/>
              <a:t>1928</a:t>
            </a:r>
          </a:p>
        </p:txBody>
      </p:sp>
    </p:spTree>
    <p:extLst>
      <p:ext uri="{BB962C8B-B14F-4D97-AF65-F5344CB8AC3E}">
        <p14:creationId xmlns:p14="http://schemas.microsoft.com/office/powerpoint/2010/main" val="3502552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54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ACF7B64-57A1-B54F-80F9-930C3DF629A1}"/>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Like all viruses…</a:t>
            </a:r>
          </a:p>
        </p:txBody>
      </p:sp>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CA1E6367-AF6E-0A4C-9AB2-48F0999C7B6C}"/>
              </a:ext>
            </a:extLst>
          </p:cNvPr>
          <p:cNvSpPr>
            <a:spLocks noGrp="1"/>
          </p:cNvSpPr>
          <p:nvPr>
            <p:ph idx="1"/>
          </p:nvPr>
        </p:nvSpPr>
        <p:spPr>
          <a:xfrm>
            <a:off x="7990091" y="1539920"/>
            <a:ext cx="3424739" cy="4852362"/>
          </a:xfrm>
        </p:spPr>
        <p:txBody>
          <a:bodyPr anchor="ctr">
            <a:normAutofit/>
          </a:bodyPr>
          <a:lstStyle/>
          <a:p>
            <a:r>
              <a:rPr lang="en-US" sz="2000">
                <a:solidFill>
                  <a:srgbClr val="FFFFFF"/>
                </a:solidFill>
              </a:rPr>
              <a:t>Intra-cellular obligate parasites</a:t>
            </a:r>
          </a:p>
          <a:p>
            <a:pPr lvl="1"/>
            <a:r>
              <a:rPr lang="en-US" sz="2000">
                <a:solidFill>
                  <a:srgbClr val="FFFFFF"/>
                </a:solidFill>
              </a:rPr>
              <a:t>Bacteria</a:t>
            </a:r>
          </a:p>
          <a:p>
            <a:r>
              <a:rPr lang="en-US" sz="2000">
                <a:solidFill>
                  <a:srgbClr val="FFFFFF"/>
                </a:solidFill>
              </a:rPr>
              <a:t>Highly specific and targeted host range</a:t>
            </a:r>
          </a:p>
          <a:p>
            <a:pPr lvl="1"/>
            <a:r>
              <a:rPr lang="en-US" sz="2000">
                <a:solidFill>
                  <a:srgbClr val="FFFFFF"/>
                </a:solidFill>
              </a:rPr>
              <a:t>Very few bacteriophage have coverage over different orders</a:t>
            </a:r>
          </a:p>
          <a:p>
            <a:pPr lvl="1"/>
            <a:r>
              <a:rPr lang="en-US" sz="2000">
                <a:solidFill>
                  <a:srgbClr val="FFFFFF"/>
                </a:solidFill>
              </a:rPr>
              <a:t>Some phage are known to infect a single bacterial species or more</a:t>
            </a:r>
          </a:p>
          <a:p>
            <a:r>
              <a:rPr lang="en-US" sz="2000">
                <a:solidFill>
                  <a:srgbClr val="FFFFFF"/>
                </a:solidFill>
              </a:rPr>
              <a:t>Nucleic Acid Genome</a:t>
            </a:r>
          </a:p>
          <a:p>
            <a:pPr lvl="1"/>
            <a:r>
              <a:rPr lang="en-US" sz="2000">
                <a:solidFill>
                  <a:srgbClr val="FFFFFF"/>
                </a:solidFill>
              </a:rPr>
              <a:t>ssDNA, dsDNA, dsRNA, and ssRNA</a:t>
            </a:r>
          </a:p>
          <a:p>
            <a:endParaRPr lang="en-US" sz="2000">
              <a:solidFill>
                <a:srgbClr val="FFFFFF"/>
              </a:solidFill>
            </a:endParaRPr>
          </a:p>
          <a:p>
            <a:pPr marL="457200" lvl="1" indent="0">
              <a:buNone/>
            </a:pPr>
            <a:endParaRPr lang="en-US" sz="2000">
              <a:solidFill>
                <a:srgbClr val="FFFFFF"/>
              </a:solidFill>
            </a:endParaRPr>
          </a:p>
          <a:p>
            <a:endParaRPr lang="en-US" sz="2000">
              <a:solidFill>
                <a:srgbClr val="FFFFFF"/>
              </a:solidFill>
            </a:endParaRPr>
          </a:p>
          <a:p>
            <a:endParaRPr lang="en-US" sz="2000" dirty="0">
              <a:solidFill>
                <a:srgbClr val="FFFFFF"/>
              </a:solidFill>
            </a:endParaRPr>
          </a:p>
        </p:txBody>
      </p:sp>
      <p:pic>
        <p:nvPicPr>
          <p:cNvPr id="1026" name="Picture 2" descr="Image result for phage">
            <a:extLst>
              <a:ext uri="{FF2B5EF4-FFF2-40B4-BE49-F238E27FC236}">
                <a16:creationId xmlns:a16="http://schemas.microsoft.com/office/drawing/2014/main" id="{2155BDAA-6D8E-A648-8D6E-4FCF3ED82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70" y="642312"/>
            <a:ext cx="6408599" cy="360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9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D9A7-98E7-6B45-B742-9537CC5D910C}"/>
              </a:ext>
            </a:extLst>
          </p:cNvPr>
          <p:cNvSpPr>
            <a:spLocks noGrp="1"/>
          </p:cNvSpPr>
          <p:nvPr>
            <p:ph type="title"/>
          </p:nvPr>
        </p:nvSpPr>
        <p:spPr>
          <a:xfrm>
            <a:off x="818667" y="804334"/>
            <a:ext cx="5277333" cy="1325563"/>
          </a:xfrm>
        </p:spPr>
        <p:txBody>
          <a:bodyPr>
            <a:normAutofit/>
          </a:bodyPr>
          <a:lstStyle/>
          <a:p>
            <a:r>
              <a:rPr lang="en-US" dirty="0"/>
              <a:t>The World Of Bacteriophage</a:t>
            </a:r>
          </a:p>
        </p:txBody>
      </p:sp>
      <p:sp>
        <p:nvSpPr>
          <p:cNvPr id="3" name="Content Placeholder 2">
            <a:extLst>
              <a:ext uri="{FF2B5EF4-FFF2-40B4-BE49-F238E27FC236}">
                <a16:creationId xmlns:a16="http://schemas.microsoft.com/office/drawing/2014/main" id="{A69D29B4-6117-BE4F-B55A-8E993C31F6B3}"/>
              </a:ext>
            </a:extLst>
          </p:cNvPr>
          <p:cNvSpPr>
            <a:spLocks noGrp="1"/>
          </p:cNvSpPr>
          <p:nvPr>
            <p:ph idx="1"/>
          </p:nvPr>
        </p:nvSpPr>
        <p:spPr>
          <a:xfrm>
            <a:off x="818667" y="2650756"/>
            <a:ext cx="5272888" cy="3181684"/>
          </a:xfrm>
        </p:spPr>
        <p:txBody>
          <a:bodyPr anchor="t">
            <a:normAutofit/>
          </a:bodyPr>
          <a:lstStyle/>
          <a:p>
            <a:r>
              <a:rPr lang="en-US" sz="1800" dirty="0"/>
              <a:t>Vast </a:t>
            </a:r>
          </a:p>
          <a:p>
            <a:pPr lvl="1"/>
            <a:r>
              <a:rPr lang="en-US" sz="1800" dirty="0"/>
              <a:t>Estimated 10^31 phage particles on the planet</a:t>
            </a:r>
          </a:p>
          <a:p>
            <a:pPr lvl="1"/>
            <a:r>
              <a:rPr lang="en-US" sz="1800" dirty="0"/>
              <a:t>For every single bacteria, there are 10 bacteriophage</a:t>
            </a:r>
          </a:p>
          <a:p>
            <a:r>
              <a:rPr lang="en-US" sz="1800" dirty="0"/>
              <a:t>Highly Dynamic</a:t>
            </a:r>
          </a:p>
          <a:p>
            <a:pPr lvl="1"/>
            <a:r>
              <a:rPr lang="en-US" sz="1800" dirty="0"/>
              <a:t>~40% of the bacterial population is killed every day by phage</a:t>
            </a:r>
          </a:p>
          <a:p>
            <a:r>
              <a:rPr lang="en-US" sz="1800" dirty="0"/>
              <a:t>Highly Diverse</a:t>
            </a:r>
          </a:p>
          <a:p>
            <a:pPr lvl="1"/>
            <a:r>
              <a:rPr lang="en-US" sz="1800" dirty="0"/>
              <a:t>Darwinian Evolution right before our eyes  </a:t>
            </a:r>
          </a:p>
        </p:txBody>
      </p:sp>
      <p:sp>
        <p:nvSpPr>
          <p:cNvPr id="18"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6237C96-7531-9243-A926-B45DF13D3E8B}"/>
              </a:ext>
            </a:extLst>
          </p:cNvPr>
          <p:cNvPicPr>
            <a:picLocks noChangeAspect="1"/>
          </p:cNvPicPr>
          <p:nvPr/>
        </p:nvPicPr>
        <p:blipFill rotWithShape="1">
          <a:blip r:embed="rId2"/>
          <a:srcRect l="1116" r="11987" b="3"/>
          <a:stretch/>
        </p:blipFill>
        <p:spPr>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7218239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2">
            <a:extLst>
              <a:ext uri="{FF2B5EF4-FFF2-40B4-BE49-F238E27FC236}">
                <a16:creationId xmlns:a16="http://schemas.microsoft.com/office/drawing/2014/main" id="{F9277B68-94D5-7A49-A5A1-47E0166B4A3E}"/>
              </a:ext>
            </a:extLst>
          </p:cNvPr>
          <p:cNvPicPr>
            <a:picLocks noGrp="1" noChangeAspect="1"/>
          </p:cNvPicPr>
          <p:nvPr>
            <p:ph idx="1"/>
          </p:nvPr>
        </p:nvPicPr>
        <p:blipFill>
          <a:blip r:embed="rId2"/>
          <a:stretch>
            <a:fillRect/>
          </a:stretch>
        </p:blipFill>
        <p:spPr>
          <a:xfrm>
            <a:off x="1077022" y="643467"/>
            <a:ext cx="10037955" cy="5571066"/>
          </a:xfrm>
          <a:prstGeom prst="rect">
            <a:avLst/>
          </a:prstGeom>
        </p:spPr>
      </p:pic>
    </p:spTree>
    <p:extLst>
      <p:ext uri="{BB962C8B-B14F-4D97-AF65-F5344CB8AC3E}">
        <p14:creationId xmlns:p14="http://schemas.microsoft.com/office/powerpoint/2010/main" val="4207892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1852</Words>
  <Application>Microsoft Macintosh PowerPoint</Application>
  <PresentationFormat>Widescreen</PresentationFormat>
  <Paragraphs>401</Paragraphs>
  <Slides>52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Avenir Black</vt:lpstr>
      <vt:lpstr>Avenir Roman</vt:lpstr>
      <vt:lpstr>Calibri</vt:lpstr>
      <vt:lpstr>Calibri Light</vt:lpstr>
      <vt:lpstr>Wingdings 2</vt:lpstr>
      <vt:lpstr>Office Theme</vt:lpstr>
      <vt:lpstr>PowerPoint Presentation</vt:lpstr>
      <vt:lpstr>Pre-Antibiotic Era</vt:lpstr>
      <vt:lpstr>PowerPoint Presentation</vt:lpstr>
      <vt:lpstr>PowerPoint Presentation</vt:lpstr>
      <vt:lpstr>PowerPoint Presentation</vt:lpstr>
      <vt:lpstr>PowerPoint Presentation</vt:lpstr>
      <vt:lpstr>Like all viruses…</vt:lpstr>
      <vt:lpstr>The World Of Bacteriophage</vt:lpstr>
      <vt:lpstr>PowerPoint Presentation</vt:lpstr>
      <vt:lpstr>Bacteriophage Genomes</vt:lpstr>
      <vt:lpstr>Simplistic Structure</vt:lpstr>
      <vt:lpstr>dsDNA  Tailed Phage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Brief History of Life on Earth (Scale = Billions of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Problems with Antimicrobial Pipeline</vt:lpstr>
      <vt:lpstr> Problems with Antimicrobial Pipeline</vt:lpstr>
      <vt:lpstr>PowerPoint Presentation</vt:lpstr>
      <vt:lpstr>PowerPoint Presentation</vt:lpstr>
      <vt:lpstr>PowerPoint Presentation</vt:lpstr>
      <vt:lpstr>PowerPoint Presentation</vt:lpstr>
      <vt:lpstr>PowerPoint Presentation</vt:lpstr>
      <vt:lpstr>PowerPoint Presentation</vt:lpstr>
      <vt:lpstr>Manufacturing: J.I.T. – not an option</vt:lpstr>
      <vt:lpstr>PowerPoint Presentation</vt:lpstr>
      <vt:lpstr>GMP Manufacturing Facility</vt:lpstr>
      <vt:lpstr>Pre-manufacturing has it’s own challenges</vt:lpstr>
      <vt:lpstr>Innovative Fill Tech: 10x Improvement in Throughput</vt:lpstr>
      <vt:lpstr>Easily Scalable Rapid Companion Diagnostic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Horne</dc:creator>
  <cp:lastModifiedBy>Bri'Anna Horne</cp:lastModifiedBy>
  <cp:revision>3</cp:revision>
  <dcterms:created xsi:type="dcterms:W3CDTF">2019-08-16T18:58:25Z</dcterms:created>
  <dcterms:modified xsi:type="dcterms:W3CDTF">2019-08-16T19:07:02Z</dcterms:modified>
</cp:coreProperties>
</file>