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56" r:id="rId2"/>
    <p:sldId id="268" r:id="rId3"/>
    <p:sldId id="266" r:id="rId4"/>
    <p:sldId id="311" r:id="rId5"/>
    <p:sldId id="267" r:id="rId6"/>
    <p:sldId id="269" r:id="rId7"/>
    <p:sldId id="276" r:id="rId8"/>
    <p:sldId id="273" r:id="rId9"/>
    <p:sldId id="274" r:id="rId10"/>
    <p:sldId id="278" r:id="rId11"/>
    <p:sldId id="257" r:id="rId12"/>
    <p:sldId id="259" r:id="rId13"/>
    <p:sldId id="263" r:id="rId14"/>
    <p:sldId id="264" r:id="rId15"/>
    <p:sldId id="265" r:id="rId16"/>
    <p:sldId id="279" r:id="rId17"/>
    <p:sldId id="260" r:id="rId18"/>
    <p:sldId id="300" r:id="rId19"/>
    <p:sldId id="280" r:id="rId20"/>
    <p:sldId id="281" r:id="rId21"/>
    <p:sldId id="261" r:id="rId22"/>
    <p:sldId id="272" r:id="rId23"/>
    <p:sldId id="275" r:id="rId24"/>
    <p:sldId id="270" r:id="rId25"/>
    <p:sldId id="286" r:id="rId26"/>
    <p:sldId id="285" r:id="rId27"/>
    <p:sldId id="287" r:id="rId28"/>
    <p:sldId id="288" r:id="rId29"/>
    <p:sldId id="306" r:id="rId30"/>
    <p:sldId id="307" r:id="rId31"/>
    <p:sldId id="308" r:id="rId32"/>
    <p:sldId id="309" r:id="rId33"/>
    <p:sldId id="310" r:id="rId34"/>
    <p:sldId id="297" r:id="rId35"/>
    <p:sldId id="294" r:id="rId36"/>
    <p:sldId id="302" r:id="rId37"/>
    <p:sldId id="303" r:id="rId38"/>
    <p:sldId id="304" r:id="rId39"/>
    <p:sldId id="305" r:id="rId40"/>
    <p:sldId id="301"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72448" autoAdjust="0"/>
  </p:normalViewPr>
  <p:slideViewPr>
    <p:cSldViewPr snapToGrid="0">
      <p:cViewPr varScale="1">
        <p:scale>
          <a:sx n="79" d="100"/>
          <a:sy n="79" d="100"/>
        </p:scale>
        <p:origin x="312" y="132"/>
      </p:cViewPr>
      <p:guideLst/>
    </p:cSldViewPr>
  </p:slideViewPr>
  <p:outlineViewPr>
    <p:cViewPr>
      <p:scale>
        <a:sx n="33" d="100"/>
        <a:sy n="33" d="100"/>
      </p:scale>
      <p:origin x="0" y="-2256"/>
    </p:cViewPr>
  </p:outlineViewPr>
  <p:notesTextViewPr>
    <p:cViewPr>
      <p:scale>
        <a:sx n="1" d="1"/>
        <a:sy n="1" d="1"/>
      </p:scale>
      <p:origin x="0" y="0"/>
    </p:cViewPr>
  </p:notesTextViewPr>
  <p:notesViewPr>
    <p:cSldViewPr snapToGrid="0">
      <p:cViewPr varScale="1">
        <p:scale>
          <a:sx n="42" d="100"/>
          <a:sy n="42" d="100"/>
        </p:scale>
        <p:origin x="2342"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A29D1-264A-4278-89F7-BF91B85C5A9E}" type="datetimeFigureOut">
              <a:rPr lang="en-US" smtClean="0"/>
              <a:t>8/17/2019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6CDA8-CCEA-4834-A2D2-F074D20DCFC1}" type="slidenum">
              <a:rPr lang="en-US" smtClean="0"/>
              <a:t>‹#›</a:t>
            </a:fld>
            <a:endParaRPr lang="en-US"/>
          </a:p>
        </p:txBody>
      </p:sp>
    </p:spTree>
    <p:extLst>
      <p:ext uri="{BB962C8B-B14F-4D97-AF65-F5344CB8AC3E}">
        <p14:creationId xmlns:p14="http://schemas.microsoft.com/office/powerpoint/2010/main" val="409276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Transistor_count"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genome.gov/about-genomics/fact-sheets/DNA-Sequencing-Costs-Data" TargetMode="External"/><Relationship Id="rId5" Type="http://schemas.openxmlformats.org/officeDocument/2006/relationships/hyperlink" Target="https://en.wikipedia.org/wiki/Integrated_circuit" TargetMode="External"/><Relationship Id="rId4" Type="http://schemas.openxmlformats.org/officeDocument/2006/relationships/hyperlink" Target="https://en.wikipedia.org/wiki/Transisto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cat-seek.weebly.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time_continue=298&amp;v=fCd6B5HRaZ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Moore's law</a:t>
            </a:r>
            <a:r>
              <a:rPr lang="en-US" sz="1200" b="0" i="0" kern="1200" dirty="0">
                <a:solidFill>
                  <a:schemeClr val="tx1"/>
                </a:solidFill>
                <a:effectLst/>
                <a:latin typeface="+mn-lt"/>
                <a:ea typeface="+mn-ea"/>
                <a:cs typeface="+mn-cs"/>
              </a:rPr>
              <a:t> is the observation that </a:t>
            </a:r>
            <a:r>
              <a:rPr lang="en-US" sz="1200" b="0" i="0" u="none" strike="noStrike" kern="1200" dirty="0">
                <a:solidFill>
                  <a:schemeClr val="tx1"/>
                </a:solidFill>
                <a:effectLst/>
                <a:latin typeface="+mn-lt"/>
                <a:ea typeface="+mn-ea"/>
                <a:cs typeface="+mn-cs"/>
                <a:hlinkClick r:id="rId3" tooltip="Transistor count"/>
              </a:rPr>
              <a:t>the number</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hlinkClick r:id="rId4" tooltip="Transistor"/>
              </a:rPr>
              <a:t>transistors</a:t>
            </a:r>
            <a:r>
              <a:rPr lang="en-US" sz="1200" b="0" i="0" kern="1200" dirty="0">
                <a:solidFill>
                  <a:schemeClr val="tx1"/>
                </a:solidFill>
                <a:effectLst/>
                <a:latin typeface="+mn-lt"/>
                <a:ea typeface="+mn-ea"/>
                <a:cs typeface="+mn-cs"/>
              </a:rPr>
              <a:t> in a dense </a:t>
            </a:r>
            <a:r>
              <a:rPr lang="en-US" sz="1200" b="0" i="0" u="none" strike="noStrike" kern="1200" dirty="0">
                <a:solidFill>
                  <a:schemeClr val="tx1"/>
                </a:solidFill>
                <a:effectLst/>
                <a:latin typeface="+mn-lt"/>
                <a:ea typeface="+mn-ea"/>
                <a:cs typeface="+mn-cs"/>
                <a:hlinkClick r:id="rId5" tooltip="Integrated circuit"/>
              </a:rPr>
              <a:t>integrated circuit</a:t>
            </a:r>
            <a:r>
              <a:rPr lang="en-US" sz="1200" b="0" i="0" kern="1200" dirty="0">
                <a:solidFill>
                  <a:schemeClr val="tx1"/>
                </a:solidFill>
                <a:effectLst/>
                <a:latin typeface="+mn-lt"/>
                <a:ea typeface="+mn-ea"/>
                <a:cs typeface="+mn-cs"/>
              </a:rPr>
              <a:t> (microchip)</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doubles about every two years</a:t>
            </a:r>
          </a:p>
          <a:p>
            <a:r>
              <a:rPr lang="en-US" sz="1200" b="0" i="0" kern="1200" dirty="0">
                <a:solidFill>
                  <a:schemeClr val="tx1"/>
                </a:solidFill>
                <a:effectLst/>
                <a:latin typeface="+mn-lt"/>
                <a:ea typeface="+mn-ea"/>
                <a:cs typeface="+mn-cs"/>
              </a:rPr>
              <a:t>NHGRI has carefully </a:t>
            </a:r>
            <a:r>
              <a:rPr lang="en-US" sz="1200" b="1" i="0" u="none" strike="noStrike" kern="1200" dirty="0">
                <a:solidFill>
                  <a:schemeClr val="tx1"/>
                </a:solidFill>
                <a:effectLst/>
                <a:latin typeface="+mn-lt"/>
                <a:ea typeface="+mn-ea"/>
                <a:cs typeface="+mn-cs"/>
                <a:hlinkClick r:id="rId6"/>
              </a:rPr>
              <a:t>tracked costs per human genome</a:t>
            </a:r>
            <a:r>
              <a:rPr lang="en-US" sz="1200" b="0" i="0" kern="1200" dirty="0">
                <a:solidFill>
                  <a:schemeClr val="tx1"/>
                </a:solidFill>
                <a:effectLst/>
                <a:latin typeface="+mn-lt"/>
                <a:ea typeface="+mn-ea"/>
                <a:cs typeface="+mn-cs"/>
              </a:rPr>
              <a:t> at its funded 'genome sequencing centers' for many year. In short, nearly all human genome sequencing in 2015 yields high-quality 'draft' (but unfinished) sequence.  </a:t>
            </a:r>
          </a:p>
          <a:p>
            <a:r>
              <a:rPr lang="en-US" sz="1200" b="0" i="0" kern="1200" dirty="0">
                <a:solidFill>
                  <a:schemeClr val="tx1"/>
                </a:solidFill>
                <a:effectLst/>
                <a:latin typeface="+mn-lt"/>
                <a:ea typeface="+mn-ea"/>
                <a:cs typeface="+mn-cs"/>
              </a:rPr>
              <a:t>Dip in 2007 due to </a:t>
            </a:r>
            <a:r>
              <a:rPr lang="en-US" sz="1200" b="0" i="0" kern="1200" dirty="0" err="1">
                <a:solidFill>
                  <a:schemeClr val="tx1"/>
                </a:solidFill>
                <a:effectLst/>
                <a:latin typeface="+mn-lt"/>
                <a:ea typeface="+mn-ea"/>
                <a:cs typeface="+mn-cs"/>
              </a:rPr>
              <a:t>devp</a:t>
            </a:r>
            <a:r>
              <a:rPr lang="en-US" sz="1200" b="0" i="0" kern="1200" dirty="0">
                <a:solidFill>
                  <a:schemeClr val="tx1"/>
                </a:solidFill>
                <a:effectLst/>
                <a:latin typeface="+mn-lt"/>
                <a:ea typeface="+mn-ea"/>
                <a:cs typeface="+mn-cs"/>
              </a:rPr>
              <a:t> of massively parallel </a:t>
            </a:r>
            <a:r>
              <a:rPr lang="en-US" sz="1200" b="0" i="0" kern="1200" dirty="0" err="1">
                <a:solidFill>
                  <a:schemeClr val="tx1"/>
                </a:solidFill>
                <a:effectLst/>
                <a:latin typeface="+mn-lt"/>
                <a:ea typeface="+mn-ea"/>
                <a:cs typeface="+mn-cs"/>
              </a:rPr>
              <a:t>seq</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2</a:t>
            </a:fld>
            <a:endParaRPr lang="en-US"/>
          </a:p>
        </p:txBody>
      </p:sp>
    </p:spTree>
    <p:extLst>
      <p:ext uri="{BB962C8B-B14F-4D97-AF65-F5344CB8AC3E}">
        <p14:creationId xmlns:p14="http://schemas.microsoft.com/office/powerpoint/2010/main" val="404518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16</a:t>
            </a:fld>
            <a:endParaRPr lang="en-US"/>
          </a:p>
        </p:txBody>
      </p:sp>
    </p:spTree>
    <p:extLst>
      <p:ext uri="{BB962C8B-B14F-4D97-AF65-F5344CB8AC3E}">
        <p14:creationId xmlns:p14="http://schemas.microsoft.com/office/powerpoint/2010/main" val="303593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https://nanoporetech.com/products/minion</a:t>
            </a:r>
          </a:p>
          <a:p>
            <a:r>
              <a:rPr lang="en-US" dirty="0"/>
              <a:t>Black nucleic</a:t>
            </a:r>
            <a:r>
              <a:rPr lang="en-US" baseline="0" dirty="0"/>
              <a:t> acid</a:t>
            </a:r>
            <a:r>
              <a:rPr lang="en-US" dirty="0"/>
              <a:t> </a:t>
            </a:r>
          </a:p>
          <a:p>
            <a:r>
              <a:rPr lang="en-US" dirty="0"/>
              <a:t>Blue is </a:t>
            </a:r>
            <a:r>
              <a:rPr lang="en-US" dirty="0" err="1"/>
              <a:t>nanopore</a:t>
            </a:r>
            <a:r>
              <a:rPr lang="en-US" dirty="0"/>
              <a:t> (SR</a:t>
            </a:r>
            <a:r>
              <a:rPr lang="en-US" baseline="0" dirty="0"/>
              <a:t> sensing region. Smaller SR, fewer </a:t>
            </a:r>
            <a:r>
              <a:rPr lang="en-US" baseline="0" dirty="0" err="1"/>
              <a:t>nt</a:t>
            </a:r>
            <a:r>
              <a:rPr lang="en-US" baseline="0" dirty="0"/>
              <a:t> contribute to signal, more accurate.</a:t>
            </a:r>
            <a:endParaRPr lang="en-US" dirty="0"/>
          </a:p>
          <a:p>
            <a:r>
              <a:rPr lang="en-US" dirty="0"/>
              <a:t>Red circle for binding motor</a:t>
            </a:r>
            <a:r>
              <a:rPr lang="en-US" baseline="0" dirty="0"/>
              <a:t> protein</a:t>
            </a:r>
            <a:endParaRPr lang="en-US" dirty="0"/>
          </a:p>
          <a:p>
            <a:r>
              <a:rPr lang="en-US" dirty="0"/>
              <a:t>Black thing: cholesterol</a:t>
            </a:r>
            <a:r>
              <a:rPr lang="en-US" baseline="0" dirty="0"/>
              <a:t> group that helps DNA locate to membrane</a:t>
            </a:r>
          </a:p>
          <a:p>
            <a:endParaRPr lang="en-US" baseline="0" dirty="0"/>
          </a:p>
          <a:p>
            <a:r>
              <a:rPr lang="en-US" baseline="0" dirty="0"/>
              <a:t>Both strands sequenced, with error rates down to 3%</a:t>
            </a:r>
          </a:p>
          <a:p>
            <a:endParaRPr lang="en-US" baseline="0" dirty="0"/>
          </a:p>
          <a:p>
            <a:r>
              <a:rPr lang="en-US" baseline="0" dirty="0"/>
              <a:t>Wells reused up to 150X to increase throughput</a:t>
            </a:r>
          </a:p>
          <a:p>
            <a:r>
              <a:rPr lang="en-US" baseline="0" dirty="0"/>
              <a:t>Extra video https://vimeo.com/337258910</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17</a:t>
            </a:fld>
            <a:endParaRPr lang="en-US"/>
          </a:p>
        </p:txBody>
      </p:sp>
    </p:spTree>
    <p:extLst>
      <p:ext uri="{BB962C8B-B14F-4D97-AF65-F5344CB8AC3E}">
        <p14:creationId xmlns:p14="http://schemas.microsoft.com/office/powerpoint/2010/main" val="224243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prep involves adding adapters to ends of DS fragments,</a:t>
            </a:r>
            <a:r>
              <a:rPr lang="en-US" baseline="0" dirty="0"/>
              <a:t> a hairpin on one side, and a Y adapter that binds to motor protein.  A tether brings molecule in close association with surface of membrane</a:t>
            </a:r>
          </a:p>
          <a:p>
            <a:endParaRPr lang="en-US" baseline="0" dirty="0"/>
          </a:p>
          <a:p>
            <a:r>
              <a:rPr lang="en-US" baseline="0" dirty="0"/>
              <a:t>Red produced up to 126 reads, black zero </a:t>
            </a:r>
          </a:p>
          <a:p>
            <a:endParaRPr lang="en-US" baseline="0" dirty="0"/>
          </a:p>
          <a:p>
            <a:r>
              <a:rPr lang="en-US" baseline="0" dirty="0"/>
              <a:t>C)Squiggle plot of raw current measurements over time</a:t>
            </a:r>
          </a:p>
          <a:p>
            <a:endParaRPr lang="en-US" baseline="0" dirty="0"/>
          </a:p>
          <a:p>
            <a:r>
              <a:rPr lang="en-US" baseline="0" dirty="0"/>
              <a:t>D)</a:t>
            </a:r>
            <a:r>
              <a:rPr lang="en-US" baseline="0" dirty="0" err="1"/>
              <a:t>Kmers</a:t>
            </a:r>
            <a:r>
              <a:rPr lang="en-US" baseline="0" dirty="0"/>
              <a:t> of 4 to 6 read (shifting 1 base at time) and most likely sequence deduced by cloud-based software</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18</a:t>
            </a:fld>
            <a:endParaRPr lang="en-US"/>
          </a:p>
        </p:txBody>
      </p:sp>
    </p:spTree>
    <p:extLst>
      <p:ext uri="{BB962C8B-B14F-4D97-AF65-F5344CB8AC3E}">
        <p14:creationId xmlns:p14="http://schemas.microsoft.com/office/powerpoint/2010/main" val="49430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20</a:t>
            </a:fld>
            <a:endParaRPr lang="en-US"/>
          </a:p>
        </p:txBody>
      </p:sp>
    </p:spTree>
    <p:extLst>
      <p:ext uri="{BB962C8B-B14F-4D97-AF65-F5344CB8AC3E}">
        <p14:creationId xmlns:p14="http://schemas.microsoft.com/office/powerpoint/2010/main" val="314518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Minion 1 million reads. </a:t>
            </a:r>
          </a:p>
          <a:p>
            <a:r>
              <a:rPr lang="en-US" baseline="0" dirty="0"/>
              <a:t>Turn on, run, turn off, flush restart with new sample, OR multiplex.  </a:t>
            </a:r>
          </a:p>
          <a:p>
            <a:r>
              <a:rPr lang="en-US" baseline="0" dirty="0" err="1"/>
              <a:t>Flowcells</a:t>
            </a:r>
            <a:r>
              <a:rPr lang="en-US" baseline="0" dirty="0"/>
              <a:t> 3/10 bad, tricky library for barcoding.  High </a:t>
            </a:r>
            <a:r>
              <a:rPr lang="en-US" baseline="0" dirty="0" err="1"/>
              <a:t>Qual</a:t>
            </a:r>
            <a:r>
              <a:rPr lang="en-US" baseline="0" dirty="0"/>
              <a:t> and a good amount DNA a must</a:t>
            </a:r>
          </a:p>
          <a:p>
            <a:r>
              <a:rPr lang="en-US" baseline="0" dirty="0"/>
              <a:t>Shotgun. Similar prep time.  Harder to multiplex (2 or 3).</a:t>
            </a:r>
          </a:p>
          <a:p>
            <a:endParaRPr lang="en-US" baseline="0" dirty="0"/>
          </a:p>
          <a:p>
            <a:r>
              <a:rPr lang="en-US" dirty="0"/>
              <a:t>Other equipment needed</a:t>
            </a:r>
          </a:p>
          <a:p>
            <a:pPr lvl="1"/>
            <a:r>
              <a:rPr lang="en-US" dirty="0"/>
              <a:t>beads and magnet</a:t>
            </a:r>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21</a:t>
            </a:fld>
            <a:endParaRPr lang="en-US"/>
          </a:p>
        </p:txBody>
      </p:sp>
    </p:spTree>
    <p:extLst>
      <p:ext uri="{BB962C8B-B14F-4D97-AF65-F5344CB8AC3E}">
        <p14:creationId xmlns:p14="http://schemas.microsoft.com/office/powerpoint/2010/main" val="4022275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dirty="0"/>
              <a:t>$600 for 6 reactions for single ligation 1D kit</a:t>
            </a:r>
          </a:p>
          <a:p>
            <a:pPr lvl="2"/>
            <a:r>
              <a:rPr lang="en-US" sz="1200" dirty="0"/>
              <a:t>$100+$90 </a:t>
            </a:r>
            <a:r>
              <a:rPr lang="en-US" sz="1200" dirty="0" err="1"/>
              <a:t>flongle</a:t>
            </a:r>
            <a:r>
              <a:rPr lang="en-US" sz="1200" dirty="0"/>
              <a:t> = $190 per sample</a:t>
            </a:r>
          </a:p>
          <a:p>
            <a:r>
              <a:rPr lang="en-US" dirty="0" err="1"/>
              <a:t>Flongle</a:t>
            </a:r>
            <a:r>
              <a:rPr lang="en-US" dirty="0"/>
              <a:t> 35s to 1:10</a:t>
            </a:r>
          </a:p>
        </p:txBody>
      </p:sp>
      <p:sp>
        <p:nvSpPr>
          <p:cNvPr id="4" name="Slide Number Placeholder 3"/>
          <p:cNvSpPr>
            <a:spLocks noGrp="1"/>
          </p:cNvSpPr>
          <p:nvPr>
            <p:ph type="sldNum" sz="quarter" idx="10"/>
          </p:nvPr>
        </p:nvSpPr>
        <p:spPr/>
        <p:txBody>
          <a:bodyPr/>
          <a:lstStyle/>
          <a:p>
            <a:fld id="{B0D6CDA8-CCEA-4834-A2D2-F074D20DCFC1}" type="slidenum">
              <a:rPr lang="en-US" smtClean="0"/>
              <a:t>22</a:t>
            </a:fld>
            <a:endParaRPr lang="en-US"/>
          </a:p>
        </p:txBody>
      </p:sp>
    </p:spTree>
    <p:extLst>
      <p:ext uri="{BB962C8B-B14F-4D97-AF65-F5344CB8AC3E}">
        <p14:creationId xmlns:p14="http://schemas.microsoft.com/office/powerpoint/2010/main" val="244486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Flowcell</a:t>
            </a:r>
            <a:r>
              <a:rPr lang="en-US" dirty="0"/>
              <a:t> + kit ((1427+(242+(336*6)))=2258) /6 </a:t>
            </a:r>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23</a:t>
            </a:fld>
            <a:endParaRPr lang="en-US"/>
          </a:p>
        </p:txBody>
      </p:sp>
    </p:spTree>
    <p:extLst>
      <p:ext uri="{BB962C8B-B14F-4D97-AF65-F5344CB8AC3E}">
        <p14:creationId xmlns:p14="http://schemas.microsoft.com/office/powerpoint/2010/main" val="427673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Patric</a:t>
            </a:r>
            <a:r>
              <a:rPr lang="en-US" sz="1200" b="0" i="0" u="none" strike="noStrike" kern="1200" baseline="0" dirty="0">
                <a:solidFill>
                  <a:schemeClr val="tx1"/>
                </a:solidFill>
                <a:latin typeface="+mn-lt"/>
                <a:ea typeface="+mn-ea"/>
                <a:cs typeface="+mn-cs"/>
              </a:rPr>
              <a:t> Web based server for </a:t>
            </a:r>
            <a:r>
              <a:rPr lang="en-US" sz="1200" b="0" i="0" u="none" strike="noStrike" kern="1200" baseline="0" dirty="0" err="1">
                <a:solidFill>
                  <a:schemeClr val="tx1"/>
                </a:solidFill>
                <a:latin typeface="+mn-lt"/>
                <a:ea typeface="+mn-ea"/>
                <a:cs typeface="+mn-cs"/>
              </a:rPr>
              <a:t>SPAdes</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Patric</a:t>
            </a:r>
            <a:r>
              <a:rPr lang="en-US" sz="1200" b="0" i="0" u="none" strike="noStrike" kern="1200" baseline="0" dirty="0">
                <a:solidFill>
                  <a:schemeClr val="tx1"/>
                </a:solidFill>
                <a:latin typeface="+mn-lt"/>
                <a:ea typeface="+mn-ea"/>
                <a:cs typeface="+mn-cs"/>
              </a:rPr>
              <a:t> Comprehensive Genome Analysis Service</a:t>
            </a:r>
          </a:p>
          <a:p>
            <a:r>
              <a:rPr lang="en-US" dirty="0"/>
              <a:t>assembly, annotation, identification of nearest neighbors, a basic comparative analysis that includes a subsystem summary, phylogenetic tree, and the features that distinguish the genome from its nearest neighbors</a:t>
            </a:r>
          </a:p>
        </p:txBody>
      </p:sp>
      <p:sp>
        <p:nvSpPr>
          <p:cNvPr id="4" name="Slide Number Placeholder 3"/>
          <p:cNvSpPr>
            <a:spLocks noGrp="1"/>
          </p:cNvSpPr>
          <p:nvPr>
            <p:ph type="sldNum" sz="quarter" idx="10"/>
          </p:nvPr>
        </p:nvSpPr>
        <p:spPr/>
        <p:txBody>
          <a:bodyPr/>
          <a:lstStyle/>
          <a:p>
            <a:fld id="{B0D6CDA8-CCEA-4834-A2D2-F074D20DCFC1}" type="slidenum">
              <a:rPr lang="en-US" smtClean="0"/>
              <a:t>24</a:t>
            </a:fld>
            <a:endParaRPr lang="en-US"/>
          </a:p>
        </p:txBody>
      </p:sp>
    </p:spTree>
    <p:extLst>
      <p:ext uri="{BB962C8B-B14F-4D97-AF65-F5344CB8AC3E}">
        <p14:creationId xmlns:p14="http://schemas.microsoft.com/office/powerpoint/2010/main" val="359626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Eight summer workshops were organized and run over a six-year period.  Three genomics workshops were performed at Minority Serving Institutions including Morgan State University, California State University at Los Angeles, and Hampton University.  Approximately 200 different faculty and students completed at least one summer workshop.  The workshop included wet-lab sessions for preparing samples for sequencing, training for genomics data analysis including high performance computing, training for assessing student learning, sessions devoted to educational planning, and a session on how to teach the ethical, legal, and societal implications of genomics to biology students.  Research projects included </a:t>
            </a:r>
            <a:r>
              <a:rPr lang="en-US" sz="1200" kern="1200" dirty="0" err="1">
                <a:solidFill>
                  <a:schemeClr val="tx1"/>
                </a:solidFill>
                <a:effectLst/>
                <a:latin typeface="+mn-lt"/>
                <a:ea typeface="+mn-ea"/>
                <a:cs typeface="+mn-cs"/>
              </a:rPr>
              <a:t>RNAseq</a:t>
            </a:r>
            <a:r>
              <a:rPr lang="en-US" sz="1200" kern="1200" dirty="0">
                <a:solidFill>
                  <a:schemeClr val="tx1"/>
                </a:solidFill>
                <a:effectLst/>
                <a:latin typeface="+mn-lt"/>
                <a:ea typeface="+mn-ea"/>
                <a:cs typeface="+mn-cs"/>
              </a:rPr>
              <a:t>, prokaryotic genomics, eukaryotic genomics, and microbial community sequencing approaches.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 the six year period the network grew from 100 to 300 faculty distributed around the country.  Faculty reported use of network protocols, data, or computational resources to help teach approximately 5000 students genomic data analysis, 600 of which were mentored in an independent research setting.  Over 60,000 jobs were submitted to the Juniata HHMI high performance computing cluster by network faculty and students since 2013.  To date, the network has supported 38 educational or disciplinary manuscripts, 29 of which included student authors, with over 60 different student authors in total.   Educational modules were developed by workshop participants and are available on the network webpage (</a:t>
            </a:r>
            <a:r>
              <a:rPr lang="en-US" sz="1200" u="sng" kern="1200" dirty="0">
                <a:solidFill>
                  <a:schemeClr val="tx1"/>
                </a:solidFill>
                <a:effectLst/>
                <a:latin typeface="+mn-lt"/>
                <a:ea typeface="+mn-ea"/>
                <a:cs typeface="+mn-cs"/>
                <a:hlinkClick r:id="rId3"/>
              </a:rPr>
              <a:t>https://gcat-seek.weebly.com/</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29</a:t>
            </a:fld>
            <a:endParaRPr lang="en-US"/>
          </a:p>
        </p:txBody>
      </p:sp>
    </p:spTree>
    <p:extLst>
      <p:ext uri="{BB962C8B-B14F-4D97-AF65-F5344CB8AC3E}">
        <p14:creationId xmlns:p14="http://schemas.microsoft.com/office/powerpoint/2010/main" val="34954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Thanks to Vince, Anne wood, </a:t>
            </a:r>
            <a:r>
              <a:rPr lang="en-US" sz="1200" b="0" i="0" u="none" strike="noStrike" kern="1200" baseline="0" dirty="0" err="1">
                <a:solidFill>
                  <a:schemeClr val="tx1"/>
                </a:solidFill>
                <a:latin typeface="+mn-lt"/>
                <a:ea typeface="+mn-ea"/>
                <a:cs typeface="+mn-cs"/>
              </a:rPr>
              <a:t>dave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fusco</a:t>
            </a:r>
            <a:r>
              <a:rPr lang="en-US" sz="1200" b="0" i="0" u="none" strike="noStrike" kern="1200" baseline="0" dirty="0">
                <a:solidFill>
                  <a:schemeClr val="tx1"/>
                </a:solidFill>
                <a:latin typeface="+mn-lt"/>
                <a:ea typeface="+mn-ea"/>
                <a:cs typeface="+mn-cs"/>
              </a:rPr>
              <a:t>, Loren Rhodes, Technology </a:t>
            </a:r>
            <a:r>
              <a:rPr lang="en-US" sz="1200" b="0" i="0" u="none" strike="noStrike" kern="1200" baseline="0" dirty="0" err="1">
                <a:solidFill>
                  <a:schemeClr val="tx1"/>
                </a:solidFill>
                <a:latin typeface="+mn-lt"/>
                <a:ea typeface="+mn-ea"/>
                <a:cs typeface="+mn-cs"/>
              </a:rPr>
              <a:t>Soultion</a:t>
            </a:r>
            <a:r>
              <a:rPr lang="en-US" sz="1200" b="0" i="0" u="none" strike="noStrike" kern="1200" baseline="0" dirty="0">
                <a:solidFill>
                  <a:schemeClr val="tx1"/>
                </a:solidFill>
                <a:latin typeface="+mn-lt"/>
                <a:ea typeface="+mn-ea"/>
                <a:cs typeface="+mn-cs"/>
              </a:rPr>
              <a:t> Center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Remote Monitor the Health of the Cluster Hardware 1</a:t>
            </a:r>
          </a:p>
          <a:p>
            <a:r>
              <a:rPr lang="en-US" sz="1200" b="0" i="0" u="none" strike="noStrike" kern="1200" baseline="0" dirty="0">
                <a:solidFill>
                  <a:schemeClr val="tx1"/>
                </a:solidFill>
                <a:latin typeface="+mn-lt"/>
                <a:ea typeface="+mn-ea"/>
                <a:cs typeface="+mn-cs"/>
              </a:rPr>
              <a:t>Period One Month of Biweekly Remote Access and Log Reviewing 1</a:t>
            </a:r>
          </a:p>
          <a:p>
            <a:r>
              <a:rPr lang="en-US" sz="1200" b="0" i="0" u="none" strike="noStrike" kern="1200" baseline="0" dirty="0">
                <a:solidFill>
                  <a:schemeClr val="tx1"/>
                </a:solidFill>
                <a:latin typeface="+mn-lt"/>
                <a:ea typeface="+mn-ea"/>
                <a:cs typeface="+mn-cs"/>
              </a:rPr>
              <a:t>Includes Scheduled Remote System Reviewing and Error Log Checking 1</a:t>
            </a:r>
          </a:p>
          <a:p>
            <a:r>
              <a:rPr lang="en-US" sz="1200" b="0" i="0" u="none" strike="noStrike" kern="1200" baseline="0" dirty="0">
                <a:solidFill>
                  <a:schemeClr val="tx1"/>
                </a:solidFill>
                <a:latin typeface="+mn-lt"/>
                <a:ea typeface="+mn-ea"/>
                <a:cs typeface="+mn-cs"/>
              </a:rPr>
              <a:t>Includes Email Event Monitoring 1</a:t>
            </a:r>
          </a:p>
          <a:p>
            <a:r>
              <a:rPr lang="en-US" sz="1200" b="0" i="0" u="none" strike="noStrike" kern="1200" baseline="0" dirty="0">
                <a:solidFill>
                  <a:schemeClr val="tx1"/>
                </a:solidFill>
                <a:latin typeface="+mn-lt"/>
                <a:ea typeface="+mn-ea"/>
                <a:cs typeface="+mn-cs"/>
              </a:rPr>
              <a:t>Includes </a:t>
            </a:r>
            <a:r>
              <a:rPr lang="en-US" sz="1200" b="0" i="0" u="none" strike="noStrike" kern="1200" baseline="0" dirty="0" err="1">
                <a:solidFill>
                  <a:schemeClr val="tx1"/>
                </a:solidFill>
                <a:latin typeface="+mn-lt"/>
                <a:ea typeface="+mn-ea"/>
                <a:cs typeface="+mn-cs"/>
              </a:rPr>
              <a:t>Ambeint</a:t>
            </a:r>
            <a:r>
              <a:rPr lang="en-US" sz="1200" b="0" i="0" u="none" strike="noStrike" kern="1200" baseline="0" dirty="0">
                <a:solidFill>
                  <a:schemeClr val="tx1"/>
                </a:solidFill>
                <a:latin typeface="+mn-lt"/>
                <a:ea typeface="+mn-ea"/>
                <a:cs typeface="+mn-cs"/>
              </a:rPr>
              <a:t> Room Temperature Monitoring</a:t>
            </a:r>
            <a:endParaRPr lang="en-US" dirty="0"/>
          </a:p>
        </p:txBody>
      </p:sp>
      <p:sp>
        <p:nvSpPr>
          <p:cNvPr id="4" name="Slide Number Placeholder 3"/>
          <p:cNvSpPr>
            <a:spLocks noGrp="1"/>
          </p:cNvSpPr>
          <p:nvPr>
            <p:ph type="sldNum" sz="quarter" idx="10"/>
          </p:nvPr>
        </p:nvSpPr>
        <p:spPr/>
        <p:txBody>
          <a:bodyPr/>
          <a:lstStyle/>
          <a:p>
            <a:fld id="{D5B6D4E7-A1CE-634C-8070-79FBC7E96896}" type="slidenum">
              <a:rPr lang="en-US" smtClean="0"/>
              <a:t>35</a:t>
            </a:fld>
            <a:endParaRPr lang="en-US"/>
          </a:p>
        </p:txBody>
      </p:sp>
    </p:spTree>
    <p:extLst>
      <p:ext uri="{BB962C8B-B14F-4D97-AF65-F5344CB8AC3E}">
        <p14:creationId xmlns:p14="http://schemas.microsoft.com/office/powerpoint/2010/main" val="333064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https://www.youtube.com/watch?time_continue=298&amp;v=fCd6B5HRaZ8</a:t>
            </a:r>
            <a:endParaRPr lang="en-US" dirty="0"/>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3</a:t>
            </a:fld>
            <a:endParaRPr lang="en-US"/>
          </a:p>
        </p:txBody>
      </p:sp>
    </p:spTree>
    <p:extLst>
      <p:ext uri="{BB962C8B-B14F-4D97-AF65-F5344CB8AC3E}">
        <p14:creationId xmlns:p14="http://schemas.microsoft.com/office/powerpoint/2010/main" val="2508486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37</a:t>
            </a:fld>
            <a:endParaRPr lang="en-US"/>
          </a:p>
        </p:txBody>
      </p:sp>
    </p:spTree>
    <p:extLst>
      <p:ext uri="{BB962C8B-B14F-4D97-AF65-F5344CB8AC3E}">
        <p14:creationId xmlns:p14="http://schemas.microsoft.com/office/powerpoint/2010/main" val="100456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https://drive.google.com/drive/folders/1lbNqrH26mkQ1nVSCuPzKd4EyQ3XDXldy</a:t>
            </a:r>
          </a:p>
          <a:p>
            <a:endParaRPr lang="en-US" dirty="0"/>
          </a:p>
          <a:p>
            <a:r>
              <a:rPr lang="en-US" dirty="0"/>
              <a:t>49 minutes in</a:t>
            </a:r>
          </a:p>
        </p:txBody>
      </p:sp>
      <p:sp>
        <p:nvSpPr>
          <p:cNvPr id="4" name="Slide Number Placeholder 3"/>
          <p:cNvSpPr>
            <a:spLocks noGrp="1"/>
          </p:cNvSpPr>
          <p:nvPr>
            <p:ph type="sldNum" sz="quarter" idx="10"/>
          </p:nvPr>
        </p:nvSpPr>
        <p:spPr/>
        <p:txBody>
          <a:bodyPr/>
          <a:lstStyle/>
          <a:p>
            <a:fld id="{B0D6CDA8-CCEA-4834-A2D2-F074D20DCFC1}" type="slidenum">
              <a:rPr lang="en-US" smtClean="0"/>
              <a:t>40</a:t>
            </a:fld>
            <a:endParaRPr lang="en-US"/>
          </a:p>
        </p:txBody>
      </p:sp>
    </p:spTree>
    <p:extLst>
      <p:ext uri="{BB962C8B-B14F-4D97-AF65-F5344CB8AC3E}">
        <p14:creationId xmlns:p14="http://schemas.microsoft.com/office/powerpoint/2010/main" val="35035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sequence large</a:t>
            </a:r>
            <a:r>
              <a:rPr lang="en-US" baseline="0" dirty="0"/>
              <a:t> genomes using short reads, PE and MP reads sequenced in about even amounts</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4</a:t>
            </a:fld>
            <a:endParaRPr lang="en-US"/>
          </a:p>
        </p:txBody>
      </p:sp>
    </p:spTree>
    <p:extLst>
      <p:ext uri="{BB962C8B-B14F-4D97-AF65-F5344CB8AC3E}">
        <p14:creationId xmlns:p14="http://schemas.microsoft.com/office/powerpoint/2010/main" val="302164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Iseq</a:t>
            </a:r>
            <a:r>
              <a:rPr lang="en-US" baseline="0" dirty="0"/>
              <a:t> $20k, </a:t>
            </a:r>
            <a:r>
              <a:rPr lang="en-US" baseline="0" dirty="0" err="1"/>
              <a:t>MiniSeq</a:t>
            </a:r>
            <a:r>
              <a:rPr lang="en-US" baseline="0" dirty="0"/>
              <a:t> $50K, </a:t>
            </a:r>
            <a:r>
              <a:rPr lang="en-US" baseline="0" dirty="0" err="1"/>
              <a:t>MiSeq</a:t>
            </a:r>
            <a:r>
              <a:rPr lang="en-US" baseline="0" dirty="0"/>
              <a:t> $100K</a:t>
            </a:r>
          </a:p>
          <a:p>
            <a:r>
              <a:rPr lang="en-US" baseline="0" dirty="0"/>
              <a:t>“</a:t>
            </a:r>
            <a:r>
              <a:rPr lang="en-US" baseline="0" dirty="0" err="1"/>
              <a:t>Iseq</a:t>
            </a:r>
            <a:r>
              <a:rPr lang="en-US" baseline="0" dirty="0"/>
              <a:t> price per sample $25 to $115”</a:t>
            </a:r>
          </a:p>
          <a:p>
            <a:r>
              <a:rPr lang="en-US" baseline="0" dirty="0"/>
              <a:t>4M reads, 36SE to 2X150PE.  144MB to 1.2GB</a:t>
            </a:r>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5</a:t>
            </a:fld>
            <a:endParaRPr lang="en-US"/>
          </a:p>
        </p:txBody>
      </p:sp>
    </p:spTree>
    <p:extLst>
      <p:ext uri="{BB962C8B-B14F-4D97-AF65-F5344CB8AC3E}">
        <p14:creationId xmlns:p14="http://schemas.microsoft.com/office/powerpoint/2010/main" val="3033335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6</a:t>
            </a:fld>
            <a:endParaRPr lang="en-US"/>
          </a:p>
        </p:txBody>
      </p:sp>
    </p:spTree>
    <p:extLst>
      <p:ext uri="{BB962C8B-B14F-4D97-AF65-F5344CB8AC3E}">
        <p14:creationId xmlns:p14="http://schemas.microsoft.com/office/powerpoint/2010/main" val="204202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“500 cycle” 2x250PE</a:t>
            </a:r>
            <a:r>
              <a:rPr lang="en-US" baseline="0" dirty="0"/>
              <a:t> </a:t>
            </a:r>
            <a:r>
              <a:rPr lang="en-US" dirty="0"/>
              <a:t>(300</a:t>
            </a:r>
            <a:r>
              <a:rPr lang="en-US" baseline="0" dirty="0"/>
              <a:t> single)</a:t>
            </a:r>
          </a:p>
          <a:p>
            <a:r>
              <a:rPr lang="en-US" dirty="0"/>
              <a:t>DNA to</a:t>
            </a:r>
            <a:r>
              <a:rPr lang="en-US" baseline="0" dirty="0"/>
              <a:t> library prep (</a:t>
            </a:r>
            <a:r>
              <a:rPr lang="en-US" baseline="0" dirty="0" err="1"/>
              <a:t>nextera</a:t>
            </a:r>
            <a:r>
              <a:rPr lang="en-US" baseline="0" dirty="0"/>
              <a:t> XT, flex) 12-24 samples 1 </a:t>
            </a:r>
            <a:r>
              <a:rPr lang="en-US" baseline="0" dirty="0" err="1"/>
              <a:t>hr</a:t>
            </a:r>
            <a:endParaRPr lang="en-US" baseline="0" dirty="0"/>
          </a:p>
          <a:p>
            <a:r>
              <a:rPr lang="en-US" baseline="0" dirty="0"/>
              <a:t>IU: 30 SAMPLES, ($2900 +587) = </a:t>
            </a:r>
            <a:r>
              <a:rPr lang="en-US" sz="1200" b="0" i="0" kern="1200" dirty="0">
                <a:solidFill>
                  <a:schemeClr val="tx1"/>
                </a:solidFill>
                <a:effectLst/>
                <a:latin typeface="+mn-lt"/>
                <a:ea typeface="+mn-ea"/>
                <a:cs typeface="+mn-cs"/>
              </a:rPr>
              <a:t>3504 /30 = $116)</a:t>
            </a:r>
            <a:endParaRPr lang="en-US" sz="1200" b="0" i="0" kern="1200" baseline="0" dirty="0">
              <a:solidFill>
                <a:schemeClr val="tx1"/>
              </a:solidFill>
              <a:effectLst/>
              <a:latin typeface="+mn-lt"/>
              <a:ea typeface="+mn-ea"/>
              <a:cs typeface="+mn-cs"/>
            </a:endParaRPr>
          </a:p>
          <a:p>
            <a:endParaRPr lang="en-US" baseline="0" dirty="0"/>
          </a:p>
          <a:p>
            <a:r>
              <a:rPr lang="en-US" baseline="0" dirty="0"/>
              <a:t>Post library prep </a:t>
            </a:r>
            <a:r>
              <a:rPr lang="en-US" baseline="0" dirty="0" err="1"/>
              <a:t>spri</a:t>
            </a:r>
            <a:r>
              <a:rPr lang="en-US" baseline="0" dirty="0"/>
              <a:t>-bead purification (20 min) or gel (1.5hrs+1hr </a:t>
            </a:r>
            <a:r>
              <a:rPr lang="en-US" baseline="0" dirty="0" err="1"/>
              <a:t>quiaquick</a:t>
            </a:r>
            <a:r>
              <a:rPr lang="en-US" baseline="0" dirty="0"/>
              <a:t> column)</a:t>
            </a:r>
            <a:endParaRPr lang="en-US" dirty="0"/>
          </a:p>
          <a:p>
            <a:r>
              <a:rPr lang="en-US" dirty="0" err="1"/>
              <a:t>Bioanalyzer</a:t>
            </a:r>
            <a:r>
              <a:rPr lang="en-US" dirty="0"/>
              <a:t> QC 1hr</a:t>
            </a:r>
          </a:p>
          <a:p>
            <a:r>
              <a:rPr lang="en-US" dirty="0"/>
              <a:t>Loading onto</a:t>
            </a:r>
            <a:r>
              <a:rPr lang="en-US" baseline="0" dirty="0"/>
              <a:t> sequencer (20 min flush, prep </a:t>
            </a:r>
            <a:r>
              <a:rPr lang="en-US" baseline="0" dirty="0" err="1"/>
              <a:t>PhiX</a:t>
            </a:r>
            <a:r>
              <a:rPr lang="en-US" baseline="0" dirty="0"/>
              <a:t> and </a:t>
            </a:r>
            <a:r>
              <a:rPr lang="en-US" baseline="0" dirty="0" err="1"/>
              <a:t>formamide</a:t>
            </a:r>
            <a:r>
              <a:rPr lang="en-US" baseline="0" dirty="0"/>
              <a:t> for denature library), loading 30 min</a:t>
            </a:r>
            <a:endParaRPr lang="en-US" dirty="0"/>
          </a:p>
          <a:p>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8</a:t>
            </a:fld>
            <a:endParaRPr lang="en-US"/>
          </a:p>
        </p:txBody>
      </p:sp>
    </p:spTree>
    <p:extLst>
      <p:ext uri="{BB962C8B-B14F-4D97-AF65-F5344CB8AC3E}">
        <p14:creationId xmlns:p14="http://schemas.microsoft.com/office/powerpoint/2010/main" val="219996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samples per chip for HS </a:t>
            </a:r>
            <a:r>
              <a:rPr lang="en-US" dirty="0" err="1"/>
              <a:t>dna</a:t>
            </a:r>
            <a:r>
              <a:rPr lang="en-US" dirty="0"/>
              <a:t> analysis</a:t>
            </a:r>
          </a:p>
          <a:p>
            <a:r>
              <a:rPr lang="en-US" dirty="0" err="1"/>
              <a:t>Spri</a:t>
            </a:r>
            <a:r>
              <a:rPr lang="en-US" dirty="0"/>
              <a:t> beads ($100</a:t>
            </a:r>
            <a:r>
              <a:rPr lang="en-US" baseline="0" dirty="0"/>
              <a:t> for 5ml)</a:t>
            </a:r>
          </a:p>
          <a:p>
            <a:r>
              <a:rPr lang="en-US" baseline="0" dirty="0"/>
              <a:t>Library prep: </a:t>
            </a:r>
            <a:r>
              <a:rPr lang="en-US" baseline="0" dirty="0" err="1"/>
              <a:t>tagmentation</a:t>
            </a:r>
            <a:r>
              <a:rPr lang="en-US" baseline="0" dirty="0"/>
              <a:t>, PCR, cleanup, normalization</a:t>
            </a:r>
          </a:p>
          <a:p>
            <a:pPr lvl="1"/>
            <a:r>
              <a:rPr lang="en-US" sz="1600" dirty="0">
                <a:latin typeface="Helvetica Neue"/>
              </a:rPr>
              <a:t>~$40/SAMPLE lib prep </a:t>
            </a:r>
            <a:r>
              <a:rPr lang="en-US" sz="1600" dirty="0" err="1">
                <a:latin typeface="Helvetica Neue"/>
              </a:rPr>
              <a:t>Nextera</a:t>
            </a:r>
            <a:r>
              <a:rPr lang="en-US" sz="1600" dirty="0">
                <a:latin typeface="Helvetica Neue"/>
              </a:rPr>
              <a:t> kit + ~$15 </a:t>
            </a:r>
            <a:r>
              <a:rPr lang="en-US" sz="1600" dirty="0" err="1">
                <a:latin typeface="Helvetica Neue"/>
              </a:rPr>
              <a:t>misc</a:t>
            </a:r>
            <a:r>
              <a:rPr lang="en-US" sz="1600" dirty="0">
                <a:latin typeface="Helvetica Neue"/>
              </a:rPr>
              <a:t> +$587 </a:t>
            </a:r>
            <a:r>
              <a:rPr lang="en-US" sz="1600" dirty="0" err="1">
                <a:latin typeface="Helvetica Neue"/>
              </a:rPr>
              <a:t>seq</a:t>
            </a:r>
            <a:r>
              <a:rPr lang="en-US" sz="1600" dirty="0">
                <a:latin typeface="Helvetica Neue"/>
              </a:rPr>
              <a:t> at IU</a:t>
            </a:r>
          </a:p>
          <a:p>
            <a:pPr lvl="1"/>
            <a:r>
              <a:rPr lang="en-US" sz="1600" dirty="0"/>
              <a:t>Genomic DNA to library prep 12-24 samples 90min</a:t>
            </a:r>
          </a:p>
          <a:p>
            <a:pPr lvl="1"/>
            <a:r>
              <a:rPr lang="en-US" sz="1600" dirty="0"/>
              <a:t>Post library prep </a:t>
            </a:r>
            <a:r>
              <a:rPr lang="en-US" sz="1600" dirty="0" err="1"/>
              <a:t>spri</a:t>
            </a:r>
            <a:r>
              <a:rPr lang="en-US" sz="1600" dirty="0"/>
              <a:t>-bead purification (20 min) or gel (1.5hrs+1hr need </a:t>
            </a:r>
            <a:r>
              <a:rPr lang="en-US" sz="1600" dirty="0" err="1"/>
              <a:t>quiaquick</a:t>
            </a:r>
            <a:r>
              <a:rPr lang="en-US" sz="1600" dirty="0"/>
              <a:t> column)</a:t>
            </a:r>
          </a:p>
          <a:p>
            <a:pPr lvl="1"/>
            <a:r>
              <a:rPr lang="en-US" sz="1600" dirty="0" err="1"/>
              <a:t>Bioanalyzer</a:t>
            </a:r>
            <a:r>
              <a:rPr lang="en-US" sz="1600" dirty="0"/>
              <a:t> (new with </a:t>
            </a:r>
            <a:r>
              <a:rPr lang="en-US" sz="1600" dirty="0" err="1"/>
              <a:t>agilent</a:t>
            </a:r>
            <a:r>
              <a:rPr lang="en-US" sz="1600" dirty="0"/>
              <a:t> software $30-40K, used $6-10K) QC 1hr</a:t>
            </a:r>
          </a:p>
          <a:p>
            <a:pPr lvl="2"/>
            <a:r>
              <a:rPr lang="en-US" sz="1400" dirty="0">
                <a:effectLst/>
              </a:rPr>
              <a:t>$50-150 per chip if </a:t>
            </a:r>
            <a:r>
              <a:rPr lang="en-US" sz="1400" dirty="0" err="1">
                <a:effectLst/>
              </a:rPr>
              <a:t>seq</a:t>
            </a:r>
            <a:r>
              <a:rPr lang="en-US" sz="1400" dirty="0">
                <a:effectLst/>
              </a:rPr>
              <a:t> company does it as service</a:t>
            </a:r>
          </a:p>
          <a:p>
            <a:pPr lvl="1"/>
            <a:r>
              <a:rPr lang="en-US" sz="1600" dirty="0">
                <a:effectLst/>
              </a:rPr>
              <a:t>Qubit </a:t>
            </a:r>
            <a:r>
              <a:rPr lang="en-US" sz="1600" dirty="0" err="1">
                <a:effectLst/>
              </a:rPr>
              <a:t>Fluorometer</a:t>
            </a:r>
            <a:r>
              <a:rPr lang="en-US" sz="1600" dirty="0">
                <a:effectLst/>
              </a:rPr>
              <a:t> ($3.5)</a:t>
            </a:r>
            <a:endParaRPr lang="en-US" sz="1600" dirty="0"/>
          </a:p>
          <a:p>
            <a:r>
              <a:rPr lang="en-US" dirty="0"/>
              <a:t>Library prep involves</a:t>
            </a:r>
            <a:r>
              <a:rPr lang="en-US" baseline="0" dirty="0"/>
              <a:t> </a:t>
            </a:r>
            <a:r>
              <a:rPr lang="en-US" baseline="0" dirty="0" err="1"/>
              <a:t>tagmentation</a:t>
            </a:r>
            <a:r>
              <a:rPr lang="en-US" baseline="0" dirty="0"/>
              <a:t> (shearing and adding adapters), PCR amp (increase quantity and add sequencing indexes), normalization (bead normalization option in some cases instead of BA/gel)</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9</a:t>
            </a:fld>
            <a:endParaRPr lang="en-US"/>
          </a:p>
        </p:txBody>
      </p:sp>
    </p:spTree>
    <p:extLst>
      <p:ext uri="{BB962C8B-B14F-4D97-AF65-F5344CB8AC3E}">
        <p14:creationId xmlns:p14="http://schemas.microsoft.com/office/powerpoint/2010/main" val="116290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Circular consensus sequencing </a:t>
            </a:r>
            <a:r>
              <a:rPr lang="en-US" baseline="0" dirty="0"/>
              <a:t> (CCS)  [also continuous long read sequencing CLR; median frag size 50kb]</a:t>
            </a:r>
          </a:p>
          <a:p>
            <a:r>
              <a:rPr lang="en-US" dirty="0" err="1"/>
              <a:t>Interpulse</a:t>
            </a:r>
            <a:r>
              <a:rPr lang="en-US" dirty="0"/>
              <a:t> duration</a:t>
            </a:r>
          </a:p>
          <a:p>
            <a:r>
              <a:rPr lang="en-US" dirty="0"/>
              <a:t>Each</a:t>
            </a:r>
            <a:r>
              <a:rPr lang="en-US" baseline="0" dirty="0"/>
              <a:t> run 13% error rate, but multiple passes of circle through ZMW(</a:t>
            </a:r>
            <a:r>
              <a:rPr lang="en-US" sz="1200" b="0" i="0" kern="1200" dirty="0">
                <a:solidFill>
                  <a:schemeClr val="tx1"/>
                </a:solidFill>
                <a:effectLst/>
                <a:latin typeface="+mn-lt"/>
                <a:ea typeface="+mn-ea"/>
                <a:cs typeface="+mn-cs"/>
              </a:rPr>
              <a:t>zero mode waveguides)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CCS: Both strands sequenced</a:t>
            </a:r>
            <a:r>
              <a:rPr lang="en-US" sz="1200" b="0" i="0" kern="1200" baseline="0" dirty="0">
                <a:solidFill>
                  <a:schemeClr val="tx1"/>
                </a:solidFill>
                <a:effectLst/>
                <a:latin typeface="+mn-lt"/>
                <a:ea typeface="+mn-ea"/>
                <a:cs typeface="+mn-cs"/>
              </a:rPr>
              <a:t> multiple times</a:t>
            </a:r>
            <a:endParaRPr lang="en-US" dirty="0"/>
          </a:p>
          <a:p>
            <a:r>
              <a:rPr lang="en-US" dirty="0"/>
              <a:t>QV40:</a:t>
            </a:r>
            <a:r>
              <a:rPr lang="en-US" baseline="0" dirty="0"/>
              <a:t> 99.999%accurate. , QV50:99.9999% accurate</a:t>
            </a:r>
          </a:p>
          <a:p>
            <a:r>
              <a:rPr lang="en-US" baseline="0" dirty="0"/>
              <a:t>Coverage=number of passes for a single molecule</a:t>
            </a:r>
          </a:p>
          <a:p>
            <a:r>
              <a:rPr lang="en-US" baseline="0" dirty="0" err="1"/>
              <a:t>Interpulse</a:t>
            </a:r>
            <a:r>
              <a:rPr lang="en-US" baseline="0" dirty="0"/>
              <a:t> duration between nucleotides, affected by base modifications.</a:t>
            </a:r>
          </a:p>
          <a:p>
            <a:endParaRPr lang="en-US" baseline="0" dirty="0"/>
          </a:p>
          <a:p>
            <a:r>
              <a:rPr lang="en-US" baseline="0" dirty="0"/>
              <a:t>Variant detection just 10x coverage needed </a:t>
            </a:r>
            <a:r>
              <a:rPr lang="en-US" baseline="0" dirty="0" err="1"/>
              <a:t>acc</a:t>
            </a:r>
            <a:r>
              <a:rPr lang="en-US" baseline="0" dirty="0"/>
              <a:t> to video</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12</a:t>
            </a:fld>
            <a:endParaRPr lang="en-US"/>
          </a:p>
        </p:txBody>
      </p:sp>
    </p:spTree>
    <p:extLst>
      <p:ext uri="{BB962C8B-B14F-4D97-AF65-F5344CB8AC3E}">
        <p14:creationId xmlns:p14="http://schemas.microsoft.com/office/powerpoint/2010/main" val="180875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sequence long fragments:</a:t>
            </a:r>
            <a:r>
              <a:rPr lang="en-US" baseline="0" dirty="0"/>
              <a:t> best for scaffolding large genomes, but fewer passes per molecule</a:t>
            </a:r>
            <a:endParaRPr lang="en-US" dirty="0"/>
          </a:p>
        </p:txBody>
      </p:sp>
      <p:sp>
        <p:nvSpPr>
          <p:cNvPr id="4" name="Slide Number Placeholder 3"/>
          <p:cNvSpPr>
            <a:spLocks noGrp="1"/>
          </p:cNvSpPr>
          <p:nvPr>
            <p:ph type="sldNum" sz="quarter" idx="10"/>
          </p:nvPr>
        </p:nvSpPr>
        <p:spPr/>
        <p:txBody>
          <a:bodyPr/>
          <a:lstStyle/>
          <a:p>
            <a:fld id="{B0D6CDA8-CCEA-4834-A2D2-F074D20DCFC1}" type="slidenum">
              <a:rPr lang="en-US" smtClean="0"/>
              <a:t>13</a:t>
            </a:fld>
            <a:endParaRPr lang="en-US"/>
          </a:p>
        </p:txBody>
      </p:sp>
    </p:spTree>
    <p:extLst>
      <p:ext uri="{BB962C8B-B14F-4D97-AF65-F5344CB8AC3E}">
        <p14:creationId xmlns:p14="http://schemas.microsoft.com/office/powerpoint/2010/main" val="2810068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8/17/2019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8/17/2019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acb.com/blog/setting-a-new-gold-standard-in-strain-sequencing-webinar-describes-cannabis-pan-genome-projec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acb.com/blog/setting-a-new-gold-standard-in-strain-sequencing-webinar-describes-cannabis-pan-genome-project/"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acb.com/blog/setting-a-new-gold-standard-in-strain-sequencing-webinar-describes-cannabis-pan-genome-project/"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grb.oregonstate.edu/core/pacbio/pacbio-service-fe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29710633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nanoporetech.com/sites/default/files/s3/literature/MinION-Brochure-14Mar2019.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genome.gov/about-genomics/fact-sheets/Sequencing-Human-Genome-cos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nanoporetech.com/sites/default/files/s3/literature/MinION-Brochure-14Mar2019.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nanoporetech.com/products/flongl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4.xml.rels><?xml version="1.0" encoding="UTF-8" standalone="yes"?>
<Relationships xmlns="http://schemas.openxmlformats.org/package/2006/relationships"><Relationship Id="rId3" Type="http://schemas.openxmlformats.org/officeDocument/2006/relationships/hyperlink" Target="http://emboss.sourceforge.net/apps/cvs/emboss/apps/alignment_dot_plots_group.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time_continue=298&amp;v=fCd6B5HRaZ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rive.google.com/drive/folders/1lbNqrH26mkQ1nVSCuPzKd4EyQ3XDXld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illumina.com/systems/sequencing-platforms.html"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llumina.com/products/by-type/sequencing-kits/cluster-gen-sequencing-reagents/miseq-reagent-kit-v2.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cgb.indiana.edu/about/price-list.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a:t>
            </a:r>
            <a:r>
              <a:rPr lang="en-US" dirty="0" err="1"/>
              <a:t>dna</a:t>
            </a:r>
            <a:r>
              <a:rPr lang="en-US" dirty="0"/>
              <a:t> sequencing</a:t>
            </a:r>
          </a:p>
        </p:txBody>
      </p:sp>
      <p:sp>
        <p:nvSpPr>
          <p:cNvPr id="3" name="Subtitle 2"/>
          <p:cNvSpPr>
            <a:spLocks noGrp="1"/>
          </p:cNvSpPr>
          <p:nvPr>
            <p:ph type="subTitle" idx="1"/>
          </p:nvPr>
        </p:nvSpPr>
        <p:spPr/>
        <p:txBody>
          <a:bodyPr/>
          <a:lstStyle/>
          <a:p>
            <a:r>
              <a:rPr lang="en-US" dirty="0"/>
              <a:t>Vince Buonaccorsi</a:t>
            </a:r>
          </a:p>
          <a:p>
            <a:r>
              <a:rPr lang="en-US" dirty="0"/>
              <a:t>Juniata College</a:t>
            </a:r>
          </a:p>
        </p:txBody>
      </p:sp>
    </p:spTree>
    <p:extLst>
      <p:ext uri="{BB962C8B-B14F-4D97-AF65-F5344CB8AC3E}">
        <p14:creationId xmlns:p14="http://schemas.microsoft.com/office/powerpoint/2010/main" val="196568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generation sequencing (TGS)</a:t>
            </a:r>
          </a:p>
        </p:txBody>
      </p:sp>
      <p:sp>
        <p:nvSpPr>
          <p:cNvPr id="3" name="Content Placeholder 2"/>
          <p:cNvSpPr>
            <a:spLocks noGrp="1"/>
          </p:cNvSpPr>
          <p:nvPr>
            <p:ph idx="1"/>
          </p:nvPr>
        </p:nvSpPr>
        <p:spPr/>
        <p:txBody>
          <a:bodyPr/>
          <a:lstStyle/>
          <a:p>
            <a:pPr>
              <a:lnSpc>
                <a:spcPct val="107000"/>
              </a:lnSpc>
              <a:spcAft>
                <a:spcPts val="800"/>
              </a:spcAft>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	Real time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Single molecule (no amplification)</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Long read</a:t>
            </a:r>
          </a:p>
          <a:p>
            <a:endParaRPr lang="en-US" dirty="0"/>
          </a:p>
          <a:p>
            <a:r>
              <a:rPr lang="en-US" dirty="0"/>
              <a:t>Pac Bio &amp; Oxford </a:t>
            </a:r>
            <a:r>
              <a:rPr lang="en-US" dirty="0" err="1"/>
              <a:t>Nanopore</a:t>
            </a:r>
            <a:endParaRPr lang="en-US" dirty="0"/>
          </a:p>
        </p:txBody>
      </p:sp>
    </p:spTree>
    <p:extLst>
      <p:ext uri="{BB962C8B-B14F-4D97-AF65-F5344CB8AC3E}">
        <p14:creationId xmlns:p14="http://schemas.microsoft.com/office/powerpoint/2010/main" val="1020330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352" y="-1427329"/>
            <a:ext cx="4899585" cy="3200400"/>
          </a:xfrm>
        </p:spPr>
        <p:txBody>
          <a:bodyPr/>
          <a:lstStyle/>
          <a:p>
            <a:r>
              <a:rPr lang="en-US" dirty="0"/>
              <a:t>Short vs Long reads</a:t>
            </a:r>
          </a:p>
        </p:txBody>
      </p:sp>
      <p:sp>
        <p:nvSpPr>
          <p:cNvPr id="3" name="Subtitle 2"/>
          <p:cNvSpPr>
            <a:spLocks noGrp="1"/>
          </p:cNvSpPr>
          <p:nvPr>
            <p:ph type="subTitle" idx="1"/>
          </p:nvPr>
        </p:nvSpPr>
        <p:spPr>
          <a:xfrm>
            <a:off x="208815" y="1800551"/>
            <a:ext cx="5523245" cy="4493267"/>
          </a:xfrm>
        </p:spPr>
        <p:txBody>
          <a:bodyPr>
            <a:normAutofit/>
          </a:bodyPr>
          <a:lstStyle/>
          <a:p>
            <a:pPr algn="l"/>
            <a:r>
              <a:rPr lang="en-US" b="1" dirty="0"/>
              <a:t>Positives with long reads</a:t>
            </a:r>
          </a:p>
          <a:p>
            <a:pPr algn="l"/>
            <a:r>
              <a:rPr lang="en-US" dirty="0"/>
              <a:t>	Resolves Repeats</a:t>
            </a:r>
          </a:p>
          <a:p>
            <a:pPr algn="l"/>
            <a:r>
              <a:rPr lang="en-US" dirty="0"/>
              <a:t>	Provides Phasing</a:t>
            </a:r>
          </a:p>
          <a:p>
            <a:pPr algn="l"/>
            <a:r>
              <a:rPr lang="en-US" dirty="0"/>
              <a:t>	Resolves structural variants</a:t>
            </a:r>
          </a:p>
          <a:p>
            <a:pPr algn="l"/>
            <a:r>
              <a:rPr lang="en-US" dirty="0"/>
              <a:t>	Resolves Alt Splicing</a:t>
            </a:r>
          </a:p>
          <a:p>
            <a:pPr algn="l"/>
            <a:r>
              <a:rPr lang="en-US" dirty="0"/>
              <a:t>	Not sensitive to PCR Bias due to GC content</a:t>
            </a:r>
          </a:p>
          <a:p>
            <a:pPr algn="l"/>
            <a:r>
              <a:rPr lang="en-US" b="1" dirty="0"/>
              <a:t>Traditional problems with long reads</a:t>
            </a:r>
          </a:p>
          <a:p>
            <a:pPr algn="l"/>
            <a:r>
              <a:rPr lang="en-US" dirty="0"/>
              <a:t>	High error rates</a:t>
            </a:r>
          </a:p>
          <a:p>
            <a:pPr algn="l"/>
            <a:r>
              <a:rPr lang="en-US" dirty="0"/>
              <a:t>	low throughput</a:t>
            </a:r>
          </a:p>
          <a:p>
            <a:pPr algn="l"/>
            <a:endParaRPr lang="en-US" dirty="0"/>
          </a:p>
        </p:txBody>
      </p:sp>
      <p:pic>
        <p:nvPicPr>
          <p:cNvPr id="1026" name="Picture 2" descr="1-s2.0-S0168952518300969-gr1_lrg.jpg (2480Ã2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242" y="593551"/>
            <a:ext cx="6305758" cy="59523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34542" y="6545882"/>
            <a:ext cx="7715647" cy="369332"/>
          </a:xfrm>
          <a:prstGeom prst="rect">
            <a:avLst/>
          </a:prstGeom>
        </p:spPr>
        <p:txBody>
          <a:bodyPr wrap="square">
            <a:spAutoFit/>
          </a:bodyPr>
          <a:lstStyle/>
          <a:p>
            <a:r>
              <a:rPr lang="en-US" b="1" dirty="0">
                <a:latin typeface="NexusSans"/>
              </a:rPr>
              <a:t>Van </a:t>
            </a:r>
            <a:r>
              <a:rPr lang="en-US" b="1" dirty="0" err="1">
                <a:latin typeface="NexusSans"/>
              </a:rPr>
              <a:t>Dijk</a:t>
            </a:r>
            <a:r>
              <a:rPr lang="en-US" b="1" dirty="0">
                <a:latin typeface="NexusSans"/>
              </a:rPr>
              <a:t> et al. 2018 </a:t>
            </a:r>
            <a:endParaRPr lang="en-US" b="1" dirty="0"/>
          </a:p>
        </p:txBody>
      </p:sp>
    </p:spTree>
    <p:extLst>
      <p:ext uri="{BB962C8B-B14F-4D97-AF65-F5344CB8AC3E}">
        <p14:creationId xmlns:p14="http://schemas.microsoft.com/office/powerpoint/2010/main" val="263352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470" y="-370918"/>
            <a:ext cx="9905998" cy="1905000"/>
          </a:xfrm>
        </p:spPr>
        <p:txBody>
          <a:bodyPr/>
          <a:lstStyle/>
          <a:p>
            <a:r>
              <a:rPr lang="en-US" dirty="0"/>
              <a:t>Pac Bio</a:t>
            </a:r>
          </a:p>
        </p:txBody>
      </p:sp>
      <p:sp>
        <p:nvSpPr>
          <p:cNvPr id="3" name="Content Placeholder 2"/>
          <p:cNvSpPr>
            <a:spLocks noGrp="1"/>
          </p:cNvSpPr>
          <p:nvPr>
            <p:ph idx="1"/>
          </p:nvPr>
        </p:nvSpPr>
        <p:spPr>
          <a:xfrm>
            <a:off x="189507" y="744150"/>
            <a:ext cx="4177777" cy="3124201"/>
          </a:xfrm>
        </p:spPr>
        <p:txBody>
          <a:bodyPr/>
          <a:lstStyle/>
          <a:p>
            <a:r>
              <a:rPr lang="en-US" dirty="0">
                <a:effectLst/>
              </a:rPr>
              <a:t>single-molecule real-time’ (SMRT) sequencing</a:t>
            </a:r>
          </a:p>
          <a:p>
            <a:endParaRPr lang="en-US" dirty="0">
              <a:effectLst/>
            </a:endParaRPr>
          </a:p>
          <a:p>
            <a:endParaRPr lang="en-US" dirty="0">
              <a:effectLst/>
            </a:endParaRPr>
          </a:p>
          <a:p>
            <a:r>
              <a:rPr lang="en-US" dirty="0"/>
              <a:t>How it works</a:t>
            </a:r>
          </a:p>
        </p:txBody>
      </p:sp>
      <p:pic>
        <p:nvPicPr>
          <p:cNvPr id="2050" name="Picture 2" descr="https://ars.els-cdn.com/content/image/1-s2.0-S0168952518300969-gr1b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273" y="736980"/>
            <a:ext cx="7266101" cy="55962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99856" y="6488668"/>
            <a:ext cx="7715647" cy="369332"/>
          </a:xfrm>
          <a:prstGeom prst="rect">
            <a:avLst/>
          </a:prstGeom>
        </p:spPr>
        <p:txBody>
          <a:bodyPr wrap="square">
            <a:spAutoFit/>
          </a:bodyPr>
          <a:lstStyle/>
          <a:p>
            <a:r>
              <a:rPr lang="en-US" b="1" dirty="0">
                <a:latin typeface="NexusSans"/>
              </a:rPr>
              <a:t>Van </a:t>
            </a:r>
            <a:r>
              <a:rPr lang="en-US" b="1" dirty="0" err="1">
                <a:latin typeface="NexusSans"/>
              </a:rPr>
              <a:t>Dijk</a:t>
            </a:r>
            <a:r>
              <a:rPr lang="en-US" b="1" dirty="0">
                <a:latin typeface="NexusSans"/>
              </a:rPr>
              <a:t> et al. 2018 </a:t>
            </a:r>
            <a:endParaRPr lang="en-US" b="1" dirty="0"/>
          </a:p>
        </p:txBody>
      </p:sp>
    </p:spTree>
    <p:extLst>
      <p:ext uri="{BB962C8B-B14F-4D97-AF65-F5344CB8AC3E}">
        <p14:creationId xmlns:p14="http://schemas.microsoft.com/office/powerpoint/2010/main" val="4199018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4701" t="6836" r="5174" b="6385"/>
          <a:stretch/>
        </p:blipFill>
        <p:spPr>
          <a:xfrm>
            <a:off x="-259307" y="54590"/>
            <a:ext cx="12561210" cy="6803410"/>
          </a:xfrm>
          <a:prstGeom prst="rect">
            <a:avLst/>
          </a:prstGeom>
        </p:spPr>
      </p:pic>
      <p:sp>
        <p:nvSpPr>
          <p:cNvPr id="6" name="Rectangle 5"/>
          <p:cNvSpPr/>
          <p:nvPr/>
        </p:nvSpPr>
        <p:spPr>
          <a:xfrm>
            <a:off x="987551" y="6375400"/>
            <a:ext cx="10692384" cy="276999"/>
          </a:xfrm>
          <a:prstGeom prst="rect">
            <a:avLst/>
          </a:prstGeom>
        </p:spPr>
        <p:txBody>
          <a:bodyPr wrap="square">
            <a:spAutoFit/>
          </a:bodyPr>
          <a:lstStyle/>
          <a:p>
            <a:r>
              <a:rPr lang="en-US" sz="1200" dirty="0">
                <a:hlinkClick r:id="rId4"/>
              </a:rPr>
              <a:t>https://www.pacb.com/blog/setting-a-new-gold-standard-in-strain-sequencing-webinar-describes-cannabis-pan-genome-project/</a:t>
            </a:r>
            <a:endParaRPr lang="en-US" sz="1200" dirty="0"/>
          </a:p>
        </p:txBody>
      </p:sp>
      <p:sp>
        <p:nvSpPr>
          <p:cNvPr id="7" name="Title 1"/>
          <p:cNvSpPr txBox="1">
            <a:spLocks/>
          </p:cNvSpPr>
          <p:nvPr/>
        </p:nvSpPr>
        <p:spPr>
          <a:xfrm>
            <a:off x="4783042" y="851370"/>
            <a:ext cx="3101403"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Pac Bio Sequel 2 </a:t>
            </a:r>
          </a:p>
        </p:txBody>
      </p:sp>
    </p:spTree>
    <p:extLst>
      <p:ext uri="{BB962C8B-B14F-4D97-AF65-F5344CB8AC3E}">
        <p14:creationId xmlns:p14="http://schemas.microsoft.com/office/powerpoint/2010/main" val="3990534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101403" cy="1905000"/>
          </a:xfrm>
        </p:spPr>
        <p:txBody>
          <a:bodyPr/>
          <a:lstStyle/>
          <a:p>
            <a:r>
              <a:rPr lang="en-US" b="1" dirty="0"/>
              <a:t>Pac Bio Sequel 2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478" t="4674" r="4740" b="4832"/>
          <a:stretch/>
        </p:blipFill>
        <p:spPr>
          <a:xfrm>
            <a:off x="2230564" y="354843"/>
            <a:ext cx="9821229" cy="5568286"/>
          </a:xfrm>
          <a:prstGeom prst="rect">
            <a:avLst/>
          </a:prstGeom>
        </p:spPr>
      </p:pic>
      <p:sp>
        <p:nvSpPr>
          <p:cNvPr id="5" name="Rectangle 4"/>
          <p:cNvSpPr/>
          <p:nvPr/>
        </p:nvSpPr>
        <p:spPr>
          <a:xfrm>
            <a:off x="867093" y="6217398"/>
            <a:ext cx="11184700" cy="646331"/>
          </a:xfrm>
          <a:prstGeom prst="rect">
            <a:avLst/>
          </a:prstGeom>
        </p:spPr>
        <p:txBody>
          <a:bodyPr wrap="square">
            <a:spAutoFit/>
          </a:bodyPr>
          <a:lstStyle/>
          <a:p>
            <a:r>
              <a:rPr lang="en-US" dirty="0">
                <a:hlinkClick r:id="rId3"/>
              </a:rPr>
              <a:t>https://www.pacb.com/blog/setting-a-new-gold-standard-in-strain-sequencing-webinar-describes-cannabis-pan-genome-project/</a:t>
            </a:r>
            <a:endParaRPr lang="en-US" dirty="0"/>
          </a:p>
        </p:txBody>
      </p:sp>
    </p:spTree>
    <p:extLst>
      <p:ext uri="{BB962C8B-B14F-4D97-AF65-F5344CB8AC3E}">
        <p14:creationId xmlns:p14="http://schemas.microsoft.com/office/powerpoint/2010/main" val="3999420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41413" y="0"/>
            <a:ext cx="12090400" cy="6800850"/>
          </a:xfrm>
          <a:prstGeom prst="rect">
            <a:avLst/>
          </a:prstGeom>
        </p:spPr>
      </p:pic>
      <p:sp>
        <p:nvSpPr>
          <p:cNvPr id="5" name="Rectangle 4"/>
          <p:cNvSpPr/>
          <p:nvPr/>
        </p:nvSpPr>
        <p:spPr>
          <a:xfrm>
            <a:off x="116466" y="6477684"/>
            <a:ext cx="11184700" cy="276999"/>
          </a:xfrm>
          <a:prstGeom prst="rect">
            <a:avLst/>
          </a:prstGeom>
        </p:spPr>
        <p:txBody>
          <a:bodyPr wrap="square">
            <a:spAutoFit/>
          </a:bodyPr>
          <a:lstStyle/>
          <a:p>
            <a:r>
              <a:rPr lang="en-US" sz="1200" dirty="0">
                <a:hlinkClick r:id="rId3"/>
              </a:rPr>
              <a:t>https://www.pacb.com/blog/setting-a-new-gold-standard-in-strain-sequencing-webinar-describes-cannabis-pan-genome-project/</a:t>
            </a:r>
            <a:endParaRPr lang="en-US" sz="1200" dirty="0"/>
          </a:p>
        </p:txBody>
      </p:sp>
      <p:sp>
        <p:nvSpPr>
          <p:cNvPr id="6" name="Title 1"/>
          <p:cNvSpPr txBox="1">
            <a:spLocks/>
          </p:cNvSpPr>
          <p:nvPr/>
        </p:nvSpPr>
        <p:spPr>
          <a:xfrm>
            <a:off x="4940490" y="-319816"/>
            <a:ext cx="5063319" cy="1905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Pac Bio Sequel 2 </a:t>
            </a:r>
          </a:p>
        </p:txBody>
      </p:sp>
    </p:spTree>
    <p:extLst>
      <p:ext uri="{BB962C8B-B14F-4D97-AF65-F5344CB8AC3E}">
        <p14:creationId xmlns:p14="http://schemas.microsoft.com/office/powerpoint/2010/main" val="125861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a:t>
            </a:r>
            <a:r>
              <a:rPr lang="en-US" dirty="0" err="1"/>
              <a:t>pacbio</a:t>
            </a:r>
            <a:r>
              <a:rPr lang="en-US" dirty="0"/>
              <a:t> runs per platform</a:t>
            </a:r>
          </a:p>
        </p:txBody>
      </p:sp>
      <p:sp>
        <p:nvSpPr>
          <p:cNvPr id="3" name="Content Placeholder 2"/>
          <p:cNvSpPr>
            <a:spLocks noGrp="1"/>
          </p:cNvSpPr>
          <p:nvPr>
            <p:ph idx="1"/>
          </p:nvPr>
        </p:nvSpPr>
        <p:spPr>
          <a:xfrm>
            <a:off x="0" y="2602290"/>
            <a:ext cx="10587070" cy="3618814"/>
          </a:xfrm>
        </p:spPr>
        <p:txBody>
          <a:bodyPr>
            <a:normAutofit/>
          </a:bodyPr>
          <a:lstStyle/>
          <a:p>
            <a:pPr lvl="1"/>
            <a:r>
              <a:rPr lang="en-US" dirty="0"/>
              <a:t>Throughput for sequel </a:t>
            </a:r>
            <a:r>
              <a:rPr lang="en-US" dirty="0" err="1"/>
              <a:t>i</a:t>
            </a:r>
            <a:endParaRPr lang="en-US" dirty="0"/>
          </a:p>
          <a:p>
            <a:pPr lvl="2"/>
            <a:r>
              <a:rPr lang="en-US" dirty="0"/>
              <a:t>1M wells; 10GB per chip</a:t>
            </a:r>
          </a:p>
          <a:p>
            <a:pPr lvl="1"/>
            <a:r>
              <a:rPr lang="en-US" dirty="0"/>
              <a:t>Error rates</a:t>
            </a:r>
          </a:p>
          <a:p>
            <a:pPr lvl="2"/>
            <a:r>
              <a:rPr lang="en-US" dirty="0"/>
              <a:t>CCS: &lt;0.1%</a:t>
            </a:r>
          </a:p>
          <a:p>
            <a:pPr lvl="2"/>
            <a:r>
              <a:rPr lang="en-US" dirty="0"/>
              <a:t>CLR:  10% for single pass</a:t>
            </a:r>
          </a:p>
          <a:p>
            <a:pPr lvl="1"/>
            <a:r>
              <a:rPr lang="en-US" dirty="0"/>
              <a:t>Oregon state pricing for sequel I </a:t>
            </a:r>
          </a:p>
          <a:p>
            <a:pPr marL="457200" lvl="1" indent="0">
              <a:buNone/>
            </a:pPr>
            <a:r>
              <a:rPr lang="en-US" dirty="0"/>
              <a:t>	For small genomes, ~$700 </a:t>
            </a:r>
            <a:r>
              <a:rPr lang="en-US" dirty="0" err="1"/>
              <a:t>ea</a:t>
            </a:r>
            <a:r>
              <a:rPr lang="en-US" dirty="0"/>
              <a:t> pooling 16.</a:t>
            </a:r>
          </a:p>
          <a:p>
            <a:pPr lvl="1"/>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38627919"/>
              </p:ext>
            </p:extLst>
          </p:nvPr>
        </p:nvGraphicFramePr>
        <p:xfrm>
          <a:off x="6303274" y="2374709"/>
          <a:ext cx="5888726" cy="3435540"/>
        </p:xfrm>
        <a:graphic>
          <a:graphicData uri="http://schemas.openxmlformats.org/drawingml/2006/table">
            <a:tbl>
              <a:tblPr>
                <a:tableStyleId>{5C22544A-7EE6-4342-B048-85BDC9FD1C3A}</a:tableStyleId>
              </a:tblPr>
              <a:tblGrid>
                <a:gridCol w="4791186">
                  <a:extLst>
                    <a:ext uri="{9D8B030D-6E8A-4147-A177-3AD203B41FA5}">
                      <a16:colId xmlns:a16="http://schemas.microsoft.com/office/drawing/2014/main" val="4063986228"/>
                    </a:ext>
                  </a:extLst>
                </a:gridCol>
                <a:gridCol w="1097540">
                  <a:extLst>
                    <a:ext uri="{9D8B030D-6E8A-4147-A177-3AD203B41FA5}">
                      <a16:colId xmlns:a16="http://schemas.microsoft.com/office/drawing/2014/main" val="2731142856"/>
                    </a:ext>
                  </a:extLst>
                </a:gridCol>
              </a:tblGrid>
              <a:tr h="949137">
                <a:tc>
                  <a:txBody>
                    <a:bodyPr/>
                    <a:lstStyle/>
                    <a:p>
                      <a:pPr algn="l" fontAlgn="ctr"/>
                      <a:r>
                        <a:rPr lang="it-IT" sz="2000" u="none" strike="noStrike">
                          <a:effectLst/>
                        </a:rPr>
                        <a:t>PacBio Sequel SMRTbell Template Preparation /prep</a:t>
                      </a:r>
                      <a:endParaRPr lang="it-IT" sz="2000" b="0" i="0" u="none" strike="noStrike">
                        <a:solidFill>
                          <a:srgbClr val="252525"/>
                        </a:solidFill>
                        <a:effectLst/>
                        <a:latin typeface="Arial" panose="020B0604020202020204" pitchFamily="34" charset="0"/>
                      </a:endParaRPr>
                    </a:p>
                  </a:txBody>
                  <a:tcPr marL="5443" marR="5443" marT="5443" marB="0" anchor="ctr"/>
                </a:tc>
                <a:tc>
                  <a:txBody>
                    <a:bodyPr/>
                    <a:lstStyle/>
                    <a:p>
                      <a:pPr algn="r" fontAlgn="ctr"/>
                      <a:r>
                        <a:rPr lang="en-US" sz="2000" u="none" strike="noStrike" dirty="0">
                          <a:effectLst/>
                        </a:rPr>
                        <a:t>$620 </a:t>
                      </a:r>
                      <a:endParaRPr lang="en-US" sz="2000" b="0" i="0" u="none" strike="noStrike" dirty="0">
                        <a:solidFill>
                          <a:srgbClr val="252525"/>
                        </a:solidFill>
                        <a:effectLst/>
                        <a:latin typeface="Arial" panose="020B0604020202020204" pitchFamily="34" charset="0"/>
                      </a:endParaRPr>
                    </a:p>
                  </a:txBody>
                  <a:tcPr marL="5443" marR="5443" marT="27214" marB="27214" anchor="ctr"/>
                </a:tc>
                <a:extLst>
                  <a:ext uri="{0D108BD9-81ED-4DB2-BD59-A6C34878D82A}">
                    <a16:rowId xmlns:a16="http://schemas.microsoft.com/office/drawing/2014/main" val="757160498"/>
                  </a:ext>
                </a:extLst>
              </a:tr>
              <a:tr h="949137">
                <a:tc>
                  <a:txBody>
                    <a:bodyPr/>
                    <a:lstStyle/>
                    <a:p>
                      <a:pPr algn="l" fontAlgn="ctr"/>
                      <a:r>
                        <a:rPr lang="en-US" sz="2000" u="none" strike="noStrike">
                          <a:effectLst/>
                        </a:rPr>
                        <a:t>PacBio Sequel SMRTbell Template Sequencing /SMRT Cell</a:t>
                      </a:r>
                      <a:endParaRPr lang="en-US" sz="2000" b="0" i="0" u="none" strike="noStrike">
                        <a:solidFill>
                          <a:srgbClr val="252525"/>
                        </a:solidFill>
                        <a:effectLst/>
                        <a:latin typeface="Arial" panose="020B0604020202020204" pitchFamily="34" charset="0"/>
                      </a:endParaRPr>
                    </a:p>
                  </a:txBody>
                  <a:tcPr marL="5443" marR="5443" marT="5443" marB="0" anchor="ctr"/>
                </a:tc>
                <a:tc>
                  <a:txBody>
                    <a:bodyPr/>
                    <a:lstStyle/>
                    <a:p>
                      <a:pPr algn="r" fontAlgn="ctr"/>
                      <a:r>
                        <a:rPr lang="en-US" sz="2000" u="none" strike="noStrike">
                          <a:effectLst/>
                        </a:rPr>
                        <a:t>$1,509 </a:t>
                      </a:r>
                      <a:endParaRPr lang="en-US" sz="2000" b="0" i="0" u="none" strike="noStrike">
                        <a:solidFill>
                          <a:srgbClr val="252525"/>
                        </a:solidFill>
                        <a:effectLst/>
                        <a:latin typeface="Arial" panose="020B0604020202020204" pitchFamily="34" charset="0"/>
                      </a:endParaRPr>
                    </a:p>
                  </a:txBody>
                  <a:tcPr marL="5443" marR="5443" marT="27214" marB="27214" anchor="ctr"/>
                </a:tc>
                <a:extLst>
                  <a:ext uri="{0D108BD9-81ED-4DB2-BD59-A6C34878D82A}">
                    <a16:rowId xmlns:a16="http://schemas.microsoft.com/office/drawing/2014/main" val="947050875"/>
                  </a:ext>
                </a:extLst>
              </a:tr>
              <a:tr h="949137">
                <a:tc>
                  <a:txBody>
                    <a:bodyPr/>
                    <a:lstStyle/>
                    <a:p>
                      <a:pPr algn="l" fontAlgn="ctr"/>
                      <a:r>
                        <a:rPr lang="en-US" sz="2000" u="none" strike="noStrike" dirty="0">
                          <a:effectLst/>
                        </a:rPr>
                        <a:t>Pulse Field Gel Electrophoresis /gel</a:t>
                      </a:r>
                      <a:endParaRPr lang="en-US" sz="2000" b="0" i="0" u="none" strike="noStrike" dirty="0">
                        <a:solidFill>
                          <a:srgbClr val="252525"/>
                        </a:solidFill>
                        <a:effectLst/>
                        <a:latin typeface="Arial" panose="020B0604020202020204" pitchFamily="34" charset="0"/>
                      </a:endParaRPr>
                    </a:p>
                  </a:txBody>
                  <a:tcPr marL="5443" marR="5443" marT="5443" marB="0" anchor="ctr"/>
                </a:tc>
                <a:tc>
                  <a:txBody>
                    <a:bodyPr/>
                    <a:lstStyle/>
                    <a:p>
                      <a:pPr algn="r" fontAlgn="ctr"/>
                      <a:r>
                        <a:rPr lang="en-US" sz="2000" u="none" strike="noStrike">
                          <a:effectLst/>
                        </a:rPr>
                        <a:t>$233 </a:t>
                      </a:r>
                      <a:endParaRPr lang="en-US" sz="2000" b="0" i="0" u="none" strike="noStrike">
                        <a:solidFill>
                          <a:srgbClr val="252525"/>
                        </a:solidFill>
                        <a:effectLst/>
                        <a:latin typeface="Arial" panose="020B0604020202020204" pitchFamily="34" charset="0"/>
                      </a:endParaRPr>
                    </a:p>
                  </a:txBody>
                  <a:tcPr marL="5443" marR="5443" marT="27214" marB="27214" anchor="ctr"/>
                </a:tc>
                <a:extLst>
                  <a:ext uri="{0D108BD9-81ED-4DB2-BD59-A6C34878D82A}">
                    <a16:rowId xmlns:a16="http://schemas.microsoft.com/office/drawing/2014/main" val="4088057530"/>
                  </a:ext>
                </a:extLst>
              </a:tr>
              <a:tr h="588129">
                <a:tc>
                  <a:txBody>
                    <a:bodyPr/>
                    <a:lstStyle/>
                    <a:p>
                      <a:pPr algn="l" fontAlgn="ctr"/>
                      <a:r>
                        <a:rPr lang="en-US" sz="2000" u="none" strike="noStrike" dirty="0" err="1">
                          <a:effectLst/>
                        </a:rPr>
                        <a:t>PacBio</a:t>
                      </a:r>
                      <a:r>
                        <a:rPr lang="en-US" sz="2000" u="none" strike="noStrike" dirty="0">
                          <a:effectLst/>
                        </a:rPr>
                        <a:t> Barcoded Adapters</a:t>
                      </a:r>
                      <a:endParaRPr lang="en-US" sz="2000" b="0" i="0" u="none" strike="noStrike" dirty="0">
                        <a:solidFill>
                          <a:srgbClr val="252525"/>
                        </a:solidFill>
                        <a:effectLst/>
                        <a:latin typeface="Arial" panose="020B0604020202020204" pitchFamily="34" charset="0"/>
                      </a:endParaRPr>
                    </a:p>
                  </a:txBody>
                  <a:tcPr marL="5443" marR="5443" marT="5443" marB="0" anchor="ctr"/>
                </a:tc>
                <a:tc>
                  <a:txBody>
                    <a:bodyPr/>
                    <a:lstStyle/>
                    <a:p>
                      <a:pPr algn="r" fontAlgn="ctr"/>
                      <a:r>
                        <a:rPr lang="en-US" sz="2000" u="none" strike="noStrike" dirty="0">
                          <a:effectLst/>
                        </a:rPr>
                        <a:t>$56 </a:t>
                      </a:r>
                      <a:endParaRPr lang="en-US" sz="2000" b="0" i="0" u="none" strike="noStrike" dirty="0">
                        <a:solidFill>
                          <a:srgbClr val="252525"/>
                        </a:solidFill>
                        <a:effectLst/>
                        <a:latin typeface="Arial" panose="020B0604020202020204" pitchFamily="34" charset="0"/>
                      </a:endParaRPr>
                    </a:p>
                  </a:txBody>
                  <a:tcPr marL="5443" marR="5443" marT="27214" marB="27214" anchor="ctr"/>
                </a:tc>
                <a:extLst>
                  <a:ext uri="{0D108BD9-81ED-4DB2-BD59-A6C34878D82A}">
                    <a16:rowId xmlns:a16="http://schemas.microsoft.com/office/drawing/2014/main" val="2506840704"/>
                  </a:ext>
                </a:extLst>
              </a:tr>
            </a:tbl>
          </a:graphicData>
        </a:graphic>
      </p:graphicFrame>
      <p:sp>
        <p:nvSpPr>
          <p:cNvPr id="6" name="Rectangle 5"/>
          <p:cNvSpPr/>
          <p:nvPr/>
        </p:nvSpPr>
        <p:spPr>
          <a:xfrm>
            <a:off x="6094412" y="5897938"/>
            <a:ext cx="6096000" cy="646331"/>
          </a:xfrm>
          <a:prstGeom prst="rect">
            <a:avLst/>
          </a:prstGeom>
        </p:spPr>
        <p:txBody>
          <a:bodyPr>
            <a:spAutoFit/>
          </a:bodyPr>
          <a:lstStyle/>
          <a:p>
            <a:r>
              <a:rPr lang="en-US" dirty="0">
                <a:hlinkClick r:id="rId3"/>
              </a:rPr>
              <a:t>https://cgrb.oregonstate.edu/core/pacbio/pacbio-service-fees</a:t>
            </a:r>
            <a:endParaRPr lang="en-US" dirty="0"/>
          </a:p>
        </p:txBody>
      </p:sp>
    </p:spTree>
    <p:extLst>
      <p:ext uri="{BB962C8B-B14F-4D97-AF65-F5344CB8AC3E}">
        <p14:creationId xmlns:p14="http://schemas.microsoft.com/office/powerpoint/2010/main" val="35686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Oxford </a:t>
            </a:r>
            <a:r>
              <a:rPr lang="en-US" dirty="0" err="1"/>
              <a:t>Nanopore</a:t>
            </a:r>
            <a:endParaRPr lang="en-US" dirty="0"/>
          </a:p>
        </p:txBody>
      </p:sp>
      <p:sp>
        <p:nvSpPr>
          <p:cNvPr id="3" name="Content Placeholder 2"/>
          <p:cNvSpPr>
            <a:spLocks noGrp="1"/>
          </p:cNvSpPr>
          <p:nvPr>
            <p:ph idx="1"/>
          </p:nvPr>
        </p:nvSpPr>
        <p:spPr/>
        <p:txBody>
          <a:bodyPr/>
          <a:lstStyle/>
          <a:p>
            <a:r>
              <a:rPr lang="en-US" dirty="0" err="1">
                <a:effectLst/>
              </a:rPr>
              <a:t>nanopore</a:t>
            </a:r>
            <a:r>
              <a:rPr lang="en-US" dirty="0">
                <a:effectLst/>
              </a:rPr>
              <a:t> sequencing</a:t>
            </a:r>
          </a:p>
          <a:p>
            <a:r>
              <a:rPr lang="en-US" dirty="0">
                <a:effectLst/>
              </a:rPr>
              <a:t>Unlimited DNA fragment size (&gt;1Mbp)</a:t>
            </a:r>
          </a:p>
          <a:p>
            <a:r>
              <a:rPr lang="en-US" dirty="0">
                <a:effectLst/>
              </a:rPr>
              <a:t>15%error rate single pass (1D), 3% 2D</a:t>
            </a:r>
          </a:p>
          <a:p>
            <a:r>
              <a:rPr lang="en-US" dirty="0">
                <a:effectLst/>
              </a:rPr>
              <a:t>Wells reused many X</a:t>
            </a:r>
          </a:p>
          <a:p>
            <a:r>
              <a:rPr lang="en-US" dirty="0">
                <a:effectLst/>
                <a:hlinkClick r:id="rId3"/>
              </a:rPr>
              <a:t>video</a:t>
            </a:r>
            <a:endParaRPr lang="en-US" dirty="0">
              <a:effectLst/>
            </a:endParaRPr>
          </a:p>
          <a:p>
            <a:pPr marL="0" indent="0">
              <a:buNone/>
            </a:pPr>
            <a:endParaRPr lang="en-US" dirty="0"/>
          </a:p>
        </p:txBody>
      </p:sp>
      <p:pic>
        <p:nvPicPr>
          <p:cNvPr id="3074" name="Picture 2" descr="https://ars.els-cdn.com/content/image/1-s2.0-S0168952518300969-gr1b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6118" y="776966"/>
            <a:ext cx="5162550" cy="5514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22670" y="6259675"/>
            <a:ext cx="2313518" cy="369332"/>
          </a:xfrm>
          <a:prstGeom prst="rect">
            <a:avLst/>
          </a:prstGeom>
        </p:spPr>
        <p:txBody>
          <a:bodyPr wrap="none">
            <a:spAutoFit/>
          </a:bodyPr>
          <a:lstStyle/>
          <a:p>
            <a:r>
              <a:rPr lang="en-US" b="1" dirty="0">
                <a:latin typeface="NexusSans"/>
              </a:rPr>
              <a:t>Van </a:t>
            </a:r>
            <a:r>
              <a:rPr lang="en-US" b="1" dirty="0" err="1">
                <a:latin typeface="NexusSans"/>
              </a:rPr>
              <a:t>Dijk</a:t>
            </a:r>
            <a:r>
              <a:rPr lang="en-US" b="1" dirty="0">
                <a:latin typeface="NexusSans"/>
              </a:rPr>
              <a:t> et al. 2018 </a:t>
            </a:r>
            <a:endParaRPr lang="en-US" b="1" dirty="0"/>
          </a:p>
        </p:txBody>
      </p:sp>
    </p:spTree>
    <p:extLst>
      <p:ext uri="{BB962C8B-B14F-4D97-AF65-F5344CB8AC3E}">
        <p14:creationId xmlns:p14="http://schemas.microsoft.com/office/powerpoint/2010/main" val="509537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5998" cy="1905000"/>
          </a:xfrm>
        </p:spPr>
        <p:txBody>
          <a:bodyPr/>
          <a:lstStyle/>
          <a:p>
            <a:r>
              <a:rPr lang="en-US" dirty="0"/>
              <a:t>A minion run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50125" r="-1"/>
          <a:stretch/>
        </p:blipFill>
        <p:spPr>
          <a:xfrm>
            <a:off x="4455886" y="57264"/>
            <a:ext cx="4383316" cy="6800736"/>
          </a:xfrm>
          <a:prstGeom prst="rect">
            <a:avLst/>
          </a:prstGeom>
        </p:spPr>
      </p:pic>
      <p:sp>
        <p:nvSpPr>
          <p:cNvPr id="6" name="TextBox 5"/>
          <p:cNvSpPr txBox="1"/>
          <p:nvPr/>
        </p:nvSpPr>
        <p:spPr>
          <a:xfrm>
            <a:off x="600501" y="6237027"/>
            <a:ext cx="1588897" cy="369332"/>
          </a:xfrm>
          <a:prstGeom prst="rect">
            <a:avLst/>
          </a:prstGeom>
          <a:noFill/>
        </p:spPr>
        <p:txBody>
          <a:bodyPr wrap="none" rtlCol="0">
            <a:spAutoFit/>
          </a:bodyPr>
          <a:lstStyle/>
          <a:p>
            <a:r>
              <a:rPr lang="en-US" dirty="0"/>
              <a:t>Lu et a. 2016</a:t>
            </a:r>
          </a:p>
        </p:txBody>
      </p:sp>
    </p:spTree>
    <p:extLst>
      <p:ext uri="{BB962C8B-B14F-4D97-AF65-F5344CB8AC3E}">
        <p14:creationId xmlns:p14="http://schemas.microsoft.com/office/powerpoint/2010/main" val="334648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42" y="337456"/>
            <a:ext cx="9905998" cy="1905000"/>
          </a:xfrm>
        </p:spPr>
        <p:txBody>
          <a:bodyPr/>
          <a:lstStyle/>
          <a:p>
            <a:r>
              <a:rPr lang="en-US" dirty="0"/>
              <a:t>platforms</a:t>
            </a:r>
          </a:p>
        </p:txBody>
      </p:sp>
      <p:sp>
        <p:nvSpPr>
          <p:cNvPr id="3" name="Content Placeholder 2"/>
          <p:cNvSpPr>
            <a:spLocks noGrp="1"/>
          </p:cNvSpPr>
          <p:nvPr>
            <p:ph idx="1"/>
          </p:nvPr>
        </p:nvSpPr>
        <p:spPr>
          <a:xfrm>
            <a:off x="0" y="4628964"/>
            <a:ext cx="11811000" cy="3124201"/>
          </a:xfrm>
        </p:spPr>
        <p:txBody>
          <a:bodyPr/>
          <a:lstStyle/>
          <a:p>
            <a:r>
              <a:rPr lang="en-US" dirty="0">
                <a:hlinkClick r:id="rId2"/>
              </a:rPr>
              <a:t>https://nanoporetech.com/sites/default/files/s3/literature/MinION-Brochure-14Mar2019.pdf</a:t>
            </a:r>
            <a:endParaRPr lang="en-US" dirty="0"/>
          </a:p>
        </p:txBody>
      </p:sp>
      <p:pic>
        <p:nvPicPr>
          <p:cNvPr id="4" name="Picture 3"/>
          <p:cNvPicPr>
            <a:picLocks noChangeAspect="1"/>
          </p:cNvPicPr>
          <p:nvPr/>
        </p:nvPicPr>
        <p:blipFill>
          <a:blip r:embed="rId3"/>
          <a:stretch>
            <a:fillRect/>
          </a:stretch>
        </p:blipFill>
        <p:spPr>
          <a:xfrm>
            <a:off x="2794422" y="805541"/>
            <a:ext cx="9397578" cy="5132244"/>
          </a:xfrm>
          <a:prstGeom prst="rect">
            <a:avLst/>
          </a:prstGeom>
        </p:spPr>
      </p:pic>
    </p:spTree>
    <p:extLst>
      <p:ext uri="{BB962C8B-B14F-4D97-AF65-F5344CB8AC3E}">
        <p14:creationId xmlns:p14="http://schemas.microsoft.com/office/powerpoint/2010/main" val="1975905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954" y="-362084"/>
            <a:ext cx="9905998" cy="1905000"/>
          </a:xfrm>
        </p:spPr>
        <p:txBody>
          <a:bodyPr/>
          <a:lstStyle/>
          <a:p>
            <a:pPr algn="ctr"/>
            <a:r>
              <a:rPr lang="en-US" dirty="0"/>
              <a:t>Cost of sequencing</a:t>
            </a:r>
          </a:p>
        </p:txBody>
      </p:sp>
      <p:sp>
        <p:nvSpPr>
          <p:cNvPr id="3" name="Content Placeholder 2"/>
          <p:cNvSpPr>
            <a:spLocks noGrp="1"/>
          </p:cNvSpPr>
          <p:nvPr>
            <p:ph idx="1"/>
          </p:nvPr>
        </p:nvSpPr>
        <p:spPr/>
        <p:txBody>
          <a:bodyPr/>
          <a:lstStyle/>
          <a:p>
            <a:endParaRPr lang="en-US"/>
          </a:p>
        </p:txBody>
      </p:sp>
      <p:pic>
        <p:nvPicPr>
          <p:cNvPr id="4098" name="Picture 2" descr="Image result for cost of dna sequencing over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496" y="959748"/>
            <a:ext cx="9668915" cy="54387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1413" y="6398514"/>
            <a:ext cx="10615159" cy="369332"/>
          </a:xfrm>
          <a:prstGeom prst="rect">
            <a:avLst/>
          </a:prstGeom>
        </p:spPr>
        <p:txBody>
          <a:bodyPr wrap="square">
            <a:spAutoFit/>
          </a:bodyPr>
          <a:lstStyle/>
          <a:p>
            <a:r>
              <a:rPr lang="en-US" dirty="0">
                <a:hlinkClick r:id="rId4"/>
              </a:rPr>
              <a:t>https://www.genome.gov/about-genomics/fact-sheets/Sequencing-Human-Genome-cost</a:t>
            </a:r>
            <a:endParaRPr lang="en-US" dirty="0"/>
          </a:p>
        </p:txBody>
      </p:sp>
    </p:spTree>
    <p:extLst>
      <p:ext uri="{BB962C8B-B14F-4D97-AF65-F5344CB8AC3E}">
        <p14:creationId xmlns:p14="http://schemas.microsoft.com/office/powerpoint/2010/main" val="219571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35202" y="4778828"/>
            <a:ext cx="9905998" cy="3124201"/>
          </a:xfrm>
        </p:spPr>
        <p:txBody>
          <a:bodyPr/>
          <a:lstStyle/>
          <a:p>
            <a:pPr marL="0" indent="0">
              <a:buNone/>
            </a:pPr>
            <a:r>
              <a:rPr lang="en-US" dirty="0"/>
              <a:t>Lu et al. 2016. Genomics, Proteomics &amp; Bioinformatics 14, 265-279</a:t>
            </a:r>
          </a:p>
        </p:txBody>
      </p:sp>
      <p:pic>
        <p:nvPicPr>
          <p:cNvPr id="4" name="Picture 3"/>
          <p:cNvPicPr>
            <a:picLocks noChangeAspect="1"/>
          </p:cNvPicPr>
          <p:nvPr/>
        </p:nvPicPr>
        <p:blipFill>
          <a:blip r:embed="rId3"/>
          <a:stretch>
            <a:fillRect/>
          </a:stretch>
        </p:blipFill>
        <p:spPr>
          <a:xfrm>
            <a:off x="393506" y="1084429"/>
            <a:ext cx="11215348" cy="4784108"/>
          </a:xfrm>
          <a:prstGeom prst="rect">
            <a:avLst/>
          </a:prstGeom>
        </p:spPr>
      </p:pic>
    </p:spTree>
    <p:extLst>
      <p:ext uri="{BB962C8B-B14F-4D97-AF65-F5344CB8AC3E}">
        <p14:creationId xmlns:p14="http://schemas.microsoft.com/office/powerpoint/2010/main" val="967060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4" y="816428"/>
            <a:ext cx="9905998" cy="1905000"/>
          </a:xfrm>
        </p:spPr>
        <p:txBody>
          <a:bodyPr/>
          <a:lstStyle/>
          <a:p>
            <a:r>
              <a:rPr lang="en-US" dirty="0"/>
              <a:t>$1000 minion starter kit</a:t>
            </a:r>
          </a:p>
        </p:txBody>
      </p:sp>
      <p:sp>
        <p:nvSpPr>
          <p:cNvPr id="3" name="Content Placeholder 2"/>
          <p:cNvSpPr>
            <a:spLocks noGrp="1"/>
          </p:cNvSpPr>
          <p:nvPr>
            <p:ph idx="1"/>
          </p:nvPr>
        </p:nvSpPr>
        <p:spPr>
          <a:xfrm>
            <a:off x="100626" y="2601455"/>
            <a:ext cx="5987142" cy="3429000"/>
          </a:xfrm>
        </p:spPr>
        <p:txBody>
          <a:bodyPr>
            <a:normAutofit fontScale="85000" lnSpcReduction="10000"/>
          </a:bodyPr>
          <a:lstStyle/>
          <a:p>
            <a:r>
              <a:rPr lang="en-US" dirty="0"/>
              <a:t>Minion 512 channels, up to 30GB</a:t>
            </a:r>
          </a:p>
          <a:p>
            <a:r>
              <a:rPr lang="en-US" dirty="0"/>
              <a:t>Individual flow cells $900 </a:t>
            </a:r>
            <a:r>
              <a:rPr lang="en-US" dirty="0" err="1"/>
              <a:t>ea</a:t>
            </a:r>
            <a:r>
              <a:rPr lang="en-US" dirty="0"/>
              <a:t> (bulk pricing available)</a:t>
            </a:r>
          </a:p>
          <a:p>
            <a:r>
              <a:rPr lang="en-US" dirty="0"/>
              <a:t>Additional $650 for kit barcoding up to 12 samples</a:t>
            </a:r>
          </a:p>
          <a:p>
            <a:r>
              <a:rPr lang="en-US" dirty="0"/>
              <a:t>Library prep tricky relative to </a:t>
            </a:r>
            <a:r>
              <a:rPr lang="en-US" dirty="0" err="1"/>
              <a:t>illumina</a:t>
            </a:r>
            <a:r>
              <a:rPr lang="en-US" dirty="0"/>
              <a:t>, esp. barcoding</a:t>
            </a:r>
          </a:p>
          <a:p>
            <a:pPr lvl="1"/>
            <a:r>
              <a:rPr lang="en-US" dirty="0"/>
              <a:t>Could stop, flush and reload instead of multiplexing</a:t>
            </a:r>
          </a:p>
          <a:p>
            <a:pPr lvl="1"/>
            <a:r>
              <a:rPr lang="en-US" dirty="0"/>
              <a:t>High quality DNA and a good amount of DNA a must</a:t>
            </a:r>
          </a:p>
          <a:p>
            <a:r>
              <a:rPr lang="en-US" dirty="0" err="1"/>
              <a:t>Flowcell</a:t>
            </a:r>
            <a:r>
              <a:rPr lang="en-US" dirty="0"/>
              <a:t> quality variable, but can return if really bad</a:t>
            </a:r>
          </a:p>
          <a:p>
            <a:pPr lvl="1"/>
            <a:endParaRPr lang="en-US" dirty="0"/>
          </a:p>
        </p:txBody>
      </p:sp>
      <p:pic>
        <p:nvPicPr>
          <p:cNvPr id="5" name="Picture 4"/>
          <p:cNvPicPr>
            <a:picLocks noChangeAspect="1"/>
          </p:cNvPicPr>
          <p:nvPr/>
        </p:nvPicPr>
        <p:blipFill>
          <a:blip r:embed="rId3"/>
          <a:stretch>
            <a:fillRect/>
          </a:stretch>
        </p:blipFill>
        <p:spPr>
          <a:xfrm>
            <a:off x="6183086" y="1256172"/>
            <a:ext cx="6008914" cy="4696042"/>
          </a:xfrm>
          <a:prstGeom prst="rect">
            <a:avLst/>
          </a:prstGeom>
        </p:spPr>
      </p:pic>
      <p:sp>
        <p:nvSpPr>
          <p:cNvPr id="7" name="Rectangle 6"/>
          <p:cNvSpPr/>
          <p:nvPr/>
        </p:nvSpPr>
        <p:spPr>
          <a:xfrm>
            <a:off x="6139543" y="6068792"/>
            <a:ext cx="6096000" cy="646331"/>
          </a:xfrm>
          <a:prstGeom prst="rect">
            <a:avLst/>
          </a:prstGeom>
        </p:spPr>
        <p:txBody>
          <a:bodyPr>
            <a:spAutoFit/>
          </a:bodyPr>
          <a:lstStyle/>
          <a:p>
            <a:r>
              <a:rPr lang="en-US" dirty="0">
                <a:hlinkClick r:id="rId4"/>
              </a:rPr>
              <a:t>https://nanoporetech.com/sites/default/files/s3/literature/MinION-Brochure-14Mar2019.pdf</a:t>
            </a:r>
            <a:endParaRPr lang="en-US" dirty="0"/>
          </a:p>
        </p:txBody>
      </p:sp>
    </p:spTree>
    <p:extLst>
      <p:ext uri="{BB962C8B-B14F-4D97-AF65-F5344CB8AC3E}">
        <p14:creationId xmlns:p14="http://schemas.microsoft.com/office/powerpoint/2010/main" val="217308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7" y="239486"/>
            <a:ext cx="9905998" cy="1905000"/>
          </a:xfrm>
        </p:spPr>
        <p:txBody>
          <a:bodyPr/>
          <a:lstStyle/>
          <a:p>
            <a:pPr algn="ctr"/>
            <a:r>
              <a:rPr lang="en-US" dirty="0" err="1"/>
              <a:t>Flongle</a:t>
            </a:r>
            <a:r>
              <a:rPr lang="en-US" dirty="0"/>
              <a:t> adapter</a:t>
            </a:r>
          </a:p>
        </p:txBody>
      </p:sp>
      <p:sp>
        <p:nvSpPr>
          <p:cNvPr id="3" name="Content Placeholder 2"/>
          <p:cNvSpPr>
            <a:spLocks noGrp="1"/>
          </p:cNvSpPr>
          <p:nvPr>
            <p:ph idx="1"/>
          </p:nvPr>
        </p:nvSpPr>
        <p:spPr>
          <a:xfrm>
            <a:off x="300612" y="1819051"/>
            <a:ext cx="10699484" cy="3776531"/>
          </a:xfrm>
        </p:spPr>
        <p:txBody>
          <a:bodyPr>
            <a:noAutofit/>
          </a:bodyPr>
          <a:lstStyle/>
          <a:p>
            <a:pPr lvl="1"/>
            <a:endParaRPr lang="en-US" sz="1400" dirty="0"/>
          </a:p>
          <a:p>
            <a:r>
              <a:rPr lang="en-US" sz="1600" dirty="0" err="1"/>
              <a:t>Flongle</a:t>
            </a:r>
            <a:r>
              <a:rPr lang="en-US" sz="1600" dirty="0"/>
              <a:t> adapter (126 channels, ~$90 per adapter, up to 1.8GB)</a:t>
            </a:r>
            <a:r>
              <a:rPr lang="en-US" sz="1600" dirty="0">
                <a:hlinkClick r:id="rId3"/>
              </a:rPr>
              <a:t> </a:t>
            </a:r>
            <a:endParaRPr lang="en-US" sz="1600" dirty="0"/>
          </a:p>
          <a:p>
            <a:r>
              <a:rPr lang="en-US" sz="1600" dirty="0">
                <a:hlinkClick r:id="rId3"/>
              </a:rPr>
              <a:t>https://nanoporetech.com/products/flongle</a:t>
            </a:r>
            <a:endParaRPr lang="en-US" sz="1600" dirty="0"/>
          </a:p>
          <a:p>
            <a:pPr lvl="1"/>
            <a:r>
              <a:rPr lang="en-US" sz="1400" dirty="0"/>
              <a:t>Requires minion device</a:t>
            </a:r>
          </a:p>
          <a:p>
            <a:pPr lvl="1"/>
            <a:r>
              <a:rPr lang="en-US" sz="1400" dirty="0"/>
              <a:t>Requires kits </a:t>
            </a:r>
          </a:p>
          <a:p>
            <a:pPr lvl="1"/>
            <a:r>
              <a:rPr lang="en-US" sz="1400" dirty="0"/>
              <a:t>Shelf life 3 weeks</a:t>
            </a:r>
          </a:p>
          <a:p>
            <a:pPr lvl="1"/>
            <a:r>
              <a:rPr lang="en-US" sz="1400" dirty="0"/>
              <a:t>Qubit to assess sample Quantity</a:t>
            </a:r>
          </a:p>
          <a:p>
            <a:r>
              <a:rPr lang="en-US" sz="1600" dirty="0">
                <a:effectLst/>
              </a:rPr>
              <a:t>Kits</a:t>
            </a:r>
          </a:p>
          <a:p>
            <a:pPr lvl="1"/>
            <a:r>
              <a:rPr lang="en-US" sz="1400" dirty="0"/>
              <a:t>$650 for 6 rapid (10 min) sample barcoding kit</a:t>
            </a:r>
          </a:p>
          <a:p>
            <a:pPr lvl="2"/>
            <a:r>
              <a:rPr lang="en-US" sz="1200" dirty="0"/>
              <a:t>($90 +$650)/6 = $123 per sample</a:t>
            </a:r>
          </a:p>
          <a:p>
            <a:pPr lvl="1"/>
            <a:r>
              <a:rPr lang="en-US" sz="1400" dirty="0"/>
              <a:t>Individual </a:t>
            </a:r>
            <a:r>
              <a:rPr lang="en-US" sz="1400" dirty="0" err="1"/>
              <a:t>rxn</a:t>
            </a:r>
            <a:r>
              <a:rPr lang="en-US" sz="1400" dirty="0"/>
              <a:t> kit and run about $200 </a:t>
            </a:r>
            <a:r>
              <a:rPr lang="en-US" sz="1400" dirty="0" err="1"/>
              <a:t>ea</a:t>
            </a:r>
            <a:endParaRPr lang="en-US" sz="1400" dirty="0"/>
          </a:p>
          <a:p>
            <a:pPr lvl="1"/>
            <a:r>
              <a:rPr lang="en-US" sz="1400" dirty="0"/>
              <a:t>1D only</a:t>
            </a:r>
          </a:p>
          <a:p>
            <a:pPr lvl="1"/>
            <a:r>
              <a:rPr lang="en-US" sz="1400" dirty="0">
                <a:effectLst/>
              </a:rPr>
              <a:t>400 ng of high molecular weight </a:t>
            </a:r>
            <a:r>
              <a:rPr lang="en-US" sz="1400" dirty="0" err="1">
                <a:effectLst/>
              </a:rPr>
              <a:t>gDNA</a:t>
            </a:r>
            <a:r>
              <a:rPr lang="en-US" sz="1400" dirty="0">
                <a:effectLst/>
              </a:rPr>
              <a:t> (&gt;30 kb)</a:t>
            </a:r>
          </a:p>
          <a:p>
            <a:pPr marL="457200" lvl="1" indent="0">
              <a:buNone/>
            </a:pPr>
            <a:endParaRPr lang="en-US" sz="1400" dirty="0"/>
          </a:p>
          <a:p>
            <a:endParaRPr lang="en-US" sz="1600" dirty="0"/>
          </a:p>
        </p:txBody>
      </p:sp>
      <p:pic>
        <p:nvPicPr>
          <p:cNvPr id="5" name="Picture 4"/>
          <p:cNvPicPr>
            <a:picLocks noChangeAspect="1"/>
          </p:cNvPicPr>
          <p:nvPr/>
        </p:nvPicPr>
        <p:blipFill>
          <a:blip r:embed="rId4"/>
          <a:stretch>
            <a:fillRect/>
          </a:stretch>
        </p:blipFill>
        <p:spPr>
          <a:xfrm>
            <a:off x="6844937" y="3709110"/>
            <a:ext cx="5347064" cy="3148891"/>
          </a:xfrm>
          <a:prstGeom prst="rect">
            <a:avLst/>
          </a:prstGeom>
        </p:spPr>
      </p:pic>
    </p:spTree>
    <p:extLst>
      <p:ext uri="{BB962C8B-B14F-4D97-AF65-F5344CB8AC3E}">
        <p14:creationId xmlns:p14="http://schemas.microsoft.com/office/powerpoint/2010/main" val="2105106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 y="3497580"/>
            <a:ext cx="3352800" cy="3124201"/>
          </a:xfrm>
        </p:spPr>
        <p:txBody>
          <a:bodyPr/>
          <a:lstStyle/>
          <a:p>
            <a:r>
              <a:rPr lang="en-US" dirty="0"/>
              <a:t>IU Pricing</a:t>
            </a:r>
          </a:p>
          <a:p>
            <a:r>
              <a:rPr lang="en-US" dirty="0"/>
              <a:t>$(1427+314 + (336*6) /6 =$626 per sample if 6 samples multiplexed </a:t>
            </a:r>
          </a:p>
          <a:p>
            <a:r>
              <a:rPr lang="en-US" dirty="0"/>
              <a:t>Up to 30GB data</a:t>
            </a:r>
          </a:p>
          <a:p>
            <a:r>
              <a:rPr lang="en-US" dirty="0"/>
              <a:t>5GB per sample if 6</a:t>
            </a:r>
          </a:p>
        </p:txBody>
      </p:sp>
      <p:pic>
        <p:nvPicPr>
          <p:cNvPr id="4" name="Picture 3"/>
          <p:cNvPicPr>
            <a:picLocks noChangeAspect="1"/>
          </p:cNvPicPr>
          <p:nvPr/>
        </p:nvPicPr>
        <p:blipFill rotWithShape="1">
          <a:blip r:embed="rId3"/>
          <a:srcRect l="35083" t="19049" r="19417" b="25980"/>
          <a:stretch/>
        </p:blipFill>
        <p:spPr>
          <a:xfrm>
            <a:off x="3505535" y="1337481"/>
            <a:ext cx="8686465" cy="5520519"/>
          </a:xfrm>
          <a:prstGeom prst="rect">
            <a:avLst/>
          </a:prstGeom>
        </p:spPr>
      </p:pic>
      <p:pic>
        <p:nvPicPr>
          <p:cNvPr id="5" name="Picture 4"/>
          <p:cNvPicPr>
            <a:picLocks noChangeAspect="1"/>
          </p:cNvPicPr>
          <p:nvPr/>
        </p:nvPicPr>
        <p:blipFill>
          <a:blip r:embed="rId4"/>
          <a:stretch>
            <a:fillRect/>
          </a:stretch>
        </p:blipFill>
        <p:spPr>
          <a:xfrm>
            <a:off x="0" y="0"/>
            <a:ext cx="3331029" cy="2811419"/>
          </a:xfrm>
          <a:prstGeom prst="rect">
            <a:avLst/>
          </a:prstGeom>
        </p:spPr>
      </p:pic>
    </p:spTree>
    <p:extLst>
      <p:ext uri="{BB962C8B-B14F-4D97-AF65-F5344CB8AC3E}">
        <p14:creationId xmlns:p14="http://schemas.microsoft.com/office/powerpoint/2010/main" val="1406032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766" y="-477672"/>
            <a:ext cx="9905998" cy="1905000"/>
          </a:xfrm>
        </p:spPr>
        <p:txBody>
          <a:bodyPr/>
          <a:lstStyle/>
          <a:p>
            <a:pPr algn="ctr"/>
            <a:r>
              <a:rPr lang="en-US" dirty="0"/>
              <a:t>Downstream methods</a:t>
            </a:r>
          </a:p>
        </p:txBody>
      </p:sp>
      <p:sp>
        <p:nvSpPr>
          <p:cNvPr id="3" name="Content Placeholder 2"/>
          <p:cNvSpPr>
            <a:spLocks noGrp="1"/>
          </p:cNvSpPr>
          <p:nvPr>
            <p:ph idx="1"/>
          </p:nvPr>
        </p:nvSpPr>
        <p:spPr>
          <a:xfrm>
            <a:off x="138303" y="2241644"/>
            <a:ext cx="10793553" cy="3124201"/>
          </a:xfrm>
        </p:spPr>
        <p:txBody>
          <a:bodyPr>
            <a:noAutofit/>
          </a:bodyPr>
          <a:lstStyle/>
          <a:p>
            <a:endParaRPr lang="en-US" sz="2800" dirty="0">
              <a:effectLst/>
            </a:endParaRPr>
          </a:p>
          <a:p>
            <a:pPr lvl="1"/>
            <a:r>
              <a:rPr lang="en-US" sz="2400" dirty="0">
                <a:effectLst/>
              </a:rPr>
              <a:t>Platform-specific software to process raw data into higher quality reads</a:t>
            </a:r>
          </a:p>
          <a:p>
            <a:pPr lvl="1"/>
            <a:r>
              <a:rPr lang="en-US" sz="2400" dirty="0">
                <a:effectLst/>
              </a:rPr>
              <a:t>Bacterial Genome analysis: https://gcat-seek.weebly.com/</a:t>
            </a:r>
          </a:p>
          <a:p>
            <a:pPr lvl="1"/>
            <a:r>
              <a:rPr lang="en-US" sz="2400" dirty="0">
                <a:effectLst/>
              </a:rPr>
              <a:t>Genome Assembly</a:t>
            </a:r>
          </a:p>
          <a:p>
            <a:pPr lvl="2"/>
            <a:r>
              <a:rPr lang="en-US" sz="2000" dirty="0" err="1">
                <a:effectLst/>
              </a:rPr>
              <a:t>Miniasm</a:t>
            </a:r>
            <a:r>
              <a:rPr lang="en-US" sz="2000" dirty="0">
                <a:effectLst/>
              </a:rPr>
              <a:t> available on </a:t>
            </a:r>
            <a:r>
              <a:rPr lang="en-US" sz="2000" dirty="0" err="1">
                <a:effectLst/>
              </a:rPr>
              <a:t>Patric</a:t>
            </a:r>
            <a:r>
              <a:rPr lang="en-US" sz="2000" dirty="0">
                <a:effectLst/>
              </a:rPr>
              <a:t> webserver for ONT &amp; PACBIO (patricbrc.org)</a:t>
            </a:r>
          </a:p>
          <a:p>
            <a:pPr lvl="1"/>
            <a:r>
              <a:rPr lang="en-US" sz="2400" dirty="0">
                <a:effectLst/>
              </a:rPr>
              <a:t>Genome Comparison</a:t>
            </a:r>
          </a:p>
          <a:p>
            <a:pPr lvl="2"/>
            <a:r>
              <a:rPr lang="en-US" sz="2200" dirty="0" err="1">
                <a:effectLst/>
              </a:rPr>
              <a:t>Patric</a:t>
            </a:r>
            <a:r>
              <a:rPr lang="en-US" sz="2200" dirty="0">
                <a:effectLst/>
              </a:rPr>
              <a:t> Comprehensive Genome Analysis Service: Assembly, annotation, comparison</a:t>
            </a:r>
          </a:p>
          <a:p>
            <a:pPr lvl="2"/>
            <a:r>
              <a:rPr lang="en-US" sz="2000" dirty="0">
                <a:effectLst/>
              </a:rPr>
              <a:t>Emboss alignment </a:t>
            </a:r>
            <a:r>
              <a:rPr lang="en-US" sz="2000" dirty="0" err="1">
                <a:effectLst/>
              </a:rPr>
              <a:t>dotplots</a:t>
            </a:r>
            <a:endParaRPr lang="en-US" sz="2000" dirty="0">
              <a:effectLst/>
            </a:endParaRPr>
          </a:p>
          <a:p>
            <a:pPr lvl="2"/>
            <a:r>
              <a:rPr lang="en-US" sz="2000" dirty="0">
                <a:hlinkClick r:id="rId3"/>
              </a:rPr>
              <a:t>http://emboss.sourceforge.net/apps/cvs/emboss/apps/alignment_dot_plots_group.html</a:t>
            </a:r>
            <a:endParaRPr lang="en-US" sz="2000" dirty="0"/>
          </a:p>
          <a:p>
            <a:pPr lvl="1"/>
            <a:r>
              <a:rPr lang="en-US" sz="2200" dirty="0"/>
              <a:t>Variant comparison</a:t>
            </a:r>
          </a:p>
          <a:p>
            <a:pPr lvl="2"/>
            <a:r>
              <a:rPr lang="en-US" sz="2000" dirty="0" err="1"/>
              <a:t>Nanopipe</a:t>
            </a:r>
            <a:r>
              <a:rPr lang="en-US" sz="2000" dirty="0"/>
              <a:t> webserver: ONT alignment statistics, consensus sequence, polymorphism data, and visualization of the alignment</a:t>
            </a:r>
          </a:p>
          <a:p>
            <a:pPr lvl="2"/>
            <a:endParaRPr lang="en-US" sz="2000" dirty="0"/>
          </a:p>
        </p:txBody>
      </p:sp>
    </p:spTree>
    <p:extLst>
      <p:ext uri="{BB962C8B-B14F-4D97-AF65-F5344CB8AC3E}">
        <p14:creationId xmlns:p14="http://schemas.microsoft.com/office/powerpoint/2010/main" val="12592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2576" t="16558" r="21920" b="4453"/>
          <a:stretch/>
        </p:blipFill>
        <p:spPr>
          <a:xfrm>
            <a:off x="1719072" y="-54864"/>
            <a:ext cx="9328339" cy="6983418"/>
          </a:xfrm>
          <a:prstGeom prst="rect">
            <a:avLst/>
          </a:prstGeom>
        </p:spPr>
      </p:pic>
    </p:spTree>
    <p:extLst>
      <p:ext uri="{BB962C8B-B14F-4D97-AF65-F5344CB8AC3E}">
        <p14:creationId xmlns:p14="http://schemas.microsoft.com/office/powerpoint/2010/main" val="272878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2766" t="22341" r="22334" b="13786"/>
          <a:stretch/>
        </p:blipFill>
        <p:spPr>
          <a:xfrm>
            <a:off x="603504" y="0"/>
            <a:ext cx="11205482" cy="6858000"/>
          </a:xfrm>
          <a:prstGeom prst="rect">
            <a:avLst/>
          </a:prstGeom>
        </p:spPr>
      </p:pic>
    </p:spTree>
    <p:extLst>
      <p:ext uri="{BB962C8B-B14F-4D97-AF65-F5344CB8AC3E}">
        <p14:creationId xmlns:p14="http://schemas.microsoft.com/office/powerpoint/2010/main" val="2623828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3667" t="18158" r="24833" b="6944"/>
          <a:stretch/>
        </p:blipFill>
        <p:spPr>
          <a:xfrm>
            <a:off x="1588439" y="0"/>
            <a:ext cx="9011946" cy="6894576"/>
          </a:xfrm>
          <a:prstGeom prst="rect">
            <a:avLst/>
          </a:prstGeom>
        </p:spPr>
      </p:pic>
    </p:spTree>
    <p:extLst>
      <p:ext uri="{BB962C8B-B14F-4D97-AF65-F5344CB8AC3E}">
        <p14:creationId xmlns:p14="http://schemas.microsoft.com/office/powerpoint/2010/main" val="2571761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Start with small bites, then a full </a:t>
            </a:r>
            <a:r>
              <a:rPr lang="en-US" dirty="0" err="1"/>
              <a:t>CURE,then</a:t>
            </a:r>
            <a:r>
              <a:rPr lang="en-US" dirty="0"/>
              <a:t> develop your own CURE</a:t>
            </a:r>
          </a:p>
        </p:txBody>
      </p:sp>
      <p:pic>
        <p:nvPicPr>
          <p:cNvPr id="6" name="Picture 5"/>
          <p:cNvPicPr>
            <a:picLocks noChangeAspect="1"/>
          </p:cNvPicPr>
          <p:nvPr/>
        </p:nvPicPr>
        <p:blipFill rotWithShape="1">
          <a:blip r:embed="rId2"/>
          <a:srcRect l="12467" t="845" r="14232" b="2621"/>
          <a:stretch/>
        </p:blipFill>
        <p:spPr>
          <a:xfrm>
            <a:off x="1467820" y="0"/>
            <a:ext cx="9253183" cy="6854677"/>
          </a:xfrm>
          <a:prstGeom prst="rect">
            <a:avLst/>
          </a:prstGeom>
        </p:spPr>
      </p:pic>
    </p:spTree>
    <p:extLst>
      <p:ext uri="{BB962C8B-B14F-4D97-AF65-F5344CB8AC3E}">
        <p14:creationId xmlns:p14="http://schemas.microsoft.com/office/powerpoint/2010/main" val="2645899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827" y="-304654"/>
            <a:ext cx="10419217" cy="1883229"/>
          </a:xfrm>
        </p:spPr>
        <p:txBody>
          <a:bodyPr/>
          <a:lstStyle/>
          <a:p>
            <a:r>
              <a:rPr lang="en-US" dirty="0"/>
              <a:t>Genome consortium for active teaching using </a:t>
            </a:r>
            <a:r>
              <a:rPr lang="en-US" dirty="0" err="1"/>
              <a:t>nextgen</a:t>
            </a:r>
            <a:r>
              <a:rPr lang="en-US" dirty="0"/>
              <a:t> sequencing</a:t>
            </a:r>
          </a:p>
        </p:txBody>
      </p:sp>
      <p:sp>
        <p:nvSpPr>
          <p:cNvPr id="3" name="Content Placeholder 2"/>
          <p:cNvSpPr>
            <a:spLocks noGrp="1"/>
          </p:cNvSpPr>
          <p:nvPr>
            <p:ph idx="1"/>
          </p:nvPr>
        </p:nvSpPr>
        <p:spPr>
          <a:xfrm>
            <a:off x="368527" y="2177142"/>
            <a:ext cx="7109959" cy="3494315"/>
          </a:xfrm>
        </p:spPr>
        <p:txBody>
          <a:bodyPr>
            <a:noAutofit/>
          </a:bodyPr>
          <a:lstStyle/>
          <a:p>
            <a:r>
              <a:rPr lang="en-US" sz="1600" dirty="0">
                <a:solidFill>
                  <a:schemeClr val="tx1"/>
                </a:solidFill>
                <a:effectLst/>
              </a:rPr>
              <a:t>Eight summer workshops were organized and run over a six-year period</a:t>
            </a:r>
          </a:p>
          <a:p>
            <a:pPr lvl="1"/>
            <a:r>
              <a:rPr lang="en-US" sz="1400" dirty="0">
                <a:solidFill>
                  <a:schemeClr val="tx1"/>
                </a:solidFill>
                <a:effectLst/>
              </a:rPr>
              <a:t>Three at MSIs</a:t>
            </a:r>
          </a:p>
          <a:p>
            <a:r>
              <a:rPr lang="en-US" sz="1600" dirty="0">
                <a:solidFill>
                  <a:schemeClr val="tx1"/>
                </a:solidFill>
                <a:effectLst/>
              </a:rPr>
              <a:t>200 faculty and student participants</a:t>
            </a:r>
          </a:p>
          <a:p>
            <a:r>
              <a:rPr lang="en-US" sz="1600" dirty="0">
                <a:solidFill>
                  <a:schemeClr val="tx1"/>
                </a:solidFill>
                <a:effectLst/>
              </a:rPr>
              <a:t>Wet lab and computer lab</a:t>
            </a:r>
          </a:p>
          <a:p>
            <a:r>
              <a:rPr lang="en-US" sz="1600" dirty="0">
                <a:solidFill>
                  <a:schemeClr val="tx1"/>
                </a:solidFill>
                <a:effectLst/>
              </a:rPr>
              <a:t>Topics</a:t>
            </a:r>
          </a:p>
          <a:p>
            <a:pPr lvl="1"/>
            <a:r>
              <a:rPr lang="en-US" sz="1400" dirty="0">
                <a:solidFill>
                  <a:schemeClr val="tx1"/>
                </a:solidFill>
                <a:effectLst/>
              </a:rPr>
              <a:t>Bacterial genome sequencing</a:t>
            </a:r>
          </a:p>
          <a:p>
            <a:pPr lvl="1"/>
            <a:r>
              <a:rPr lang="en-US" sz="1400" dirty="0">
                <a:solidFill>
                  <a:schemeClr val="tx1"/>
                </a:solidFill>
                <a:effectLst/>
              </a:rPr>
              <a:t>Eukaryotic genomics (genome </a:t>
            </a:r>
            <a:r>
              <a:rPr lang="en-US" sz="1400" dirty="0" err="1">
                <a:solidFill>
                  <a:schemeClr val="tx1"/>
                </a:solidFill>
                <a:effectLst/>
              </a:rPr>
              <a:t>seq</a:t>
            </a:r>
            <a:r>
              <a:rPr lang="en-US" sz="1400" dirty="0">
                <a:solidFill>
                  <a:schemeClr val="tx1"/>
                </a:solidFill>
                <a:effectLst/>
              </a:rPr>
              <a:t>, </a:t>
            </a:r>
            <a:r>
              <a:rPr lang="en-US" sz="1400" dirty="0" err="1">
                <a:solidFill>
                  <a:schemeClr val="tx1"/>
                </a:solidFill>
                <a:effectLst/>
              </a:rPr>
              <a:t>Radseq</a:t>
            </a:r>
            <a:r>
              <a:rPr lang="en-US" sz="1400" dirty="0">
                <a:solidFill>
                  <a:schemeClr val="tx1"/>
                </a:solidFill>
                <a:effectLst/>
              </a:rPr>
              <a:t>, variants)</a:t>
            </a:r>
          </a:p>
          <a:p>
            <a:pPr lvl="1"/>
            <a:r>
              <a:rPr lang="en-US" sz="1400" dirty="0">
                <a:solidFill>
                  <a:schemeClr val="tx1"/>
                </a:solidFill>
                <a:effectLst/>
              </a:rPr>
              <a:t>Microbial community sequencing</a:t>
            </a:r>
          </a:p>
          <a:p>
            <a:pPr lvl="1"/>
            <a:r>
              <a:rPr lang="en-US" sz="1400" dirty="0" err="1">
                <a:solidFill>
                  <a:schemeClr val="tx1"/>
                </a:solidFill>
                <a:effectLst/>
              </a:rPr>
              <a:t>RNAseq</a:t>
            </a:r>
            <a:endParaRPr lang="en-US" sz="1400" dirty="0">
              <a:solidFill>
                <a:schemeClr val="tx1"/>
              </a:solidFill>
              <a:effectLst/>
            </a:endParaRPr>
          </a:p>
          <a:p>
            <a:r>
              <a:rPr lang="en-US" sz="1600" dirty="0">
                <a:solidFill>
                  <a:schemeClr val="tx1"/>
                </a:solidFill>
                <a:effectLst/>
              </a:rPr>
              <a:t>5000 students taught using GCAT SEEK resources (600 in independent research)</a:t>
            </a:r>
          </a:p>
          <a:p>
            <a:r>
              <a:rPr lang="en-US" sz="1600" dirty="0">
                <a:solidFill>
                  <a:schemeClr val="tx1"/>
                </a:solidFill>
                <a:effectLst/>
              </a:rPr>
              <a:t>60K jobs submitted to JC-HHMI HPC</a:t>
            </a:r>
          </a:p>
          <a:p>
            <a:r>
              <a:rPr lang="en-US" sz="1600" dirty="0">
                <a:solidFill>
                  <a:schemeClr val="tx1"/>
                </a:solidFill>
                <a:effectLst/>
              </a:rPr>
              <a:t>38 disciplinary or educational pubs, 29 with student authors, 60 different student authors</a:t>
            </a:r>
          </a:p>
          <a:p>
            <a:r>
              <a:rPr lang="en-US" sz="1600" dirty="0">
                <a:solidFill>
                  <a:schemeClr val="tx1"/>
                </a:solidFill>
                <a:effectLst/>
              </a:rPr>
              <a:t>GCAT-TGS?</a:t>
            </a:r>
          </a:p>
          <a:p>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635" y="4147457"/>
            <a:ext cx="5025365" cy="2514453"/>
          </a:xfrm>
          <a:prstGeom prst="rect">
            <a:avLst/>
          </a:prstGeom>
        </p:spPr>
      </p:pic>
    </p:spTree>
    <p:extLst>
      <p:ext uri="{BB962C8B-B14F-4D97-AF65-F5344CB8AC3E}">
        <p14:creationId xmlns:p14="http://schemas.microsoft.com/office/powerpoint/2010/main" val="281852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(2</a:t>
            </a:r>
            <a:r>
              <a:rPr lang="en-US" baseline="30000" dirty="0"/>
              <a:t>nd</a:t>
            </a:r>
            <a:r>
              <a:rPr lang="en-US" dirty="0"/>
              <a:t>) Generation Sequencing</a:t>
            </a:r>
          </a:p>
        </p:txBody>
      </p:sp>
      <p:sp>
        <p:nvSpPr>
          <p:cNvPr id="3" name="Content Placeholder 2"/>
          <p:cNvSpPr>
            <a:spLocks noGrp="1"/>
          </p:cNvSpPr>
          <p:nvPr>
            <p:ph idx="1"/>
          </p:nvPr>
        </p:nvSpPr>
        <p:spPr/>
        <p:txBody>
          <a:bodyPr/>
          <a:lstStyle/>
          <a:p>
            <a:r>
              <a:rPr lang="en-US" b="1" dirty="0"/>
              <a:t>How does Illumina sequencing work?</a:t>
            </a:r>
            <a:endParaRPr lang="en-US" b="1" dirty="0">
              <a:hlinkClick r:id="rId3"/>
            </a:endParaRPr>
          </a:p>
          <a:p>
            <a:r>
              <a:rPr lang="en-US" dirty="0">
                <a:hlinkClick r:id="rId3"/>
              </a:rPr>
              <a:t>Illumina bridge </a:t>
            </a:r>
            <a:r>
              <a:rPr lang="en-US" dirty="0" err="1">
                <a:hlinkClick r:id="rId3"/>
              </a:rPr>
              <a:t>pcr</a:t>
            </a:r>
            <a:r>
              <a:rPr lang="en-US" dirty="0">
                <a:hlinkClick r:id="rId3"/>
              </a:rPr>
              <a:t> Sequencing</a:t>
            </a:r>
          </a:p>
        </p:txBody>
      </p:sp>
    </p:spTree>
    <p:extLst>
      <p:ext uri="{BB962C8B-B14F-4D97-AF65-F5344CB8AC3E}">
        <p14:creationId xmlns:p14="http://schemas.microsoft.com/office/powerpoint/2010/main" val="124056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850" y="192117"/>
            <a:ext cx="11112500" cy="838200"/>
          </a:xfrm>
        </p:spPr>
        <p:txBody>
          <a:bodyPr>
            <a:normAutofit fontScale="90000"/>
          </a:bodyPr>
          <a:lstStyle/>
          <a:p>
            <a:r>
              <a:rPr lang="en-US" sz="3600" b="1" dirty="0"/>
              <a:t>BI380-Biological Science Research Methods: Eukaryotic Genomics</a:t>
            </a:r>
          </a:p>
        </p:txBody>
      </p:sp>
      <p:sp>
        <p:nvSpPr>
          <p:cNvPr id="3" name="Subtitle 2"/>
          <p:cNvSpPr>
            <a:spLocks noGrp="1"/>
          </p:cNvSpPr>
          <p:nvPr>
            <p:ph type="subTitle" idx="1"/>
          </p:nvPr>
        </p:nvSpPr>
        <p:spPr>
          <a:xfrm>
            <a:off x="381000" y="1136073"/>
            <a:ext cx="11506200" cy="5905500"/>
          </a:xfrm>
        </p:spPr>
        <p:txBody>
          <a:bodyPr>
            <a:noAutofit/>
          </a:bodyPr>
          <a:lstStyle/>
          <a:p>
            <a:pPr algn="l"/>
            <a:r>
              <a:rPr lang="en-US" sz="1800" b="1" dirty="0"/>
              <a:t>Semester long CURE, 2X3hr of lecture/lab, 4 credits, Writing, Nine UL Biologists and Biochemists</a:t>
            </a:r>
          </a:p>
          <a:p>
            <a:pPr algn="l"/>
            <a:r>
              <a:rPr lang="en-US" sz="1800" b="1" dirty="0"/>
              <a:t>Goals and Assignments</a:t>
            </a:r>
            <a:endParaRPr lang="en-US" sz="1800" dirty="0"/>
          </a:p>
          <a:p>
            <a:pPr marL="857250" lvl="0" indent="-857250" algn="l">
              <a:buFont typeface="Arial" panose="020B0604020202020204" pitchFamily="34" charset="0"/>
              <a:buChar char="•"/>
            </a:pPr>
            <a:r>
              <a:rPr lang="en-US" sz="1800" b="1" dirty="0"/>
              <a:t>Read review articles and primary research articles</a:t>
            </a:r>
            <a:r>
              <a:rPr lang="en-US" sz="1800" dirty="0"/>
              <a:t> to understand the background of the specific area to be studied.</a:t>
            </a:r>
          </a:p>
          <a:p>
            <a:pPr marL="857250" lvl="0" indent="-857250" algn="l">
              <a:buFont typeface="Arial" panose="020B0604020202020204" pitchFamily="34" charset="0"/>
              <a:buChar char="•"/>
            </a:pPr>
            <a:r>
              <a:rPr lang="en-US" sz="1800" dirty="0"/>
              <a:t>Collaboratively derive </a:t>
            </a:r>
            <a:r>
              <a:rPr lang="en-US" sz="1800" b="1" dirty="0"/>
              <a:t>research objectives </a:t>
            </a:r>
            <a:r>
              <a:rPr lang="en-US" sz="1800" dirty="0"/>
              <a:t>and design experiments</a:t>
            </a:r>
          </a:p>
          <a:p>
            <a:pPr marL="857250" lvl="0" indent="-857250" algn="l">
              <a:buFont typeface="Arial" panose="020B0604020202020204" pitchFamily="34" charset="0"/>
              <a:buChar char="•"/>
            </a:pPr>
            <a:r>
              <a:rPr lang="en-US" sz="1800" dirty="0"/>
              <a:t>Collaboratively </a:t>
            </a:r>
            <a:r>
              <a:rPr lang="en-US" sz="1800" b="1" dirty="0"/>
              <a:t>problem-solve</a:t>
            </a:r>
            <a:r>
              <a:rPr lang="en-US" sz="1800" dirty="0"/>
              <a:t> issues arising with experimental design and technique</a:t>
            </a:r>
          </a:p>
          <a:p>
            <a:pPr marL="857250" lvl="0" indent="-857250" algn="l">
              <a:buFont typeface="Arial" panose="020B0604020202020204" pitchFamily="34" charset="0"/>
              <a:buChar char="•"/>
            </a:pPr>
            <a:r>
              <a:rPr lang="en-US" sz="1800" dirty="0"/>
              <a:t>Communicate research through writing a primary research </a:t>
            </a:r>
            <a:r>
              <a:rPr lang="en-US" sz="1800" b="1" dirty="0"/>
              <a:t>manuscript</a:t>
            </a:r>
            <a:r>
              <a:rPr lang="en-US" sz="1800" dirty="0"/>
              <a:t> describing the project background and methods and discussing the significance of the results</a:t>
            </a:r>
          </a:p>
          <a:p>
            <a:pPr algn="l"/>
            <a:r>
              <a:rPr lang="en-US" sz="1800" b="1" dirty="0"/>
              <a:t>Semester Workflow</a:t>
            </a:r>
          </a:p>
          <a:p>
            <a:pPr marL="342900" indent="-342900" algn="l">
              <a:buFont typeface="Arial" panose="020B0604020202020204" pitchFamily="34" charset="0"/>
              <a:buChar char="•"/>
            </a:pPr>
            <a:r>
              <a:rPr lang="en-US" sz="1800" dirty="0"/>
              <a:t>Weeks 1 to 5</a:t>
            </a:r>
          </a:p>
          <a:p>
            <a:pPr marL="800100" lvl="1" indent="-342900" algn="l">
              <a:buFont typeface="Arial" panose="020B0604020202020204" pitchFamily="34" charset="0"/>
              <a:buChar char="•"/>
            </a:pPr>
            <a:r>
              <a:rPr lang="en-US" sz="1600" dirty="0"/>
              <a:t>Bioinformatics/genomics training and problems</a:t>
            </a:r>
          </a:p>
          <a:p>
            <a:pPr marL="800100" lvl="1" indent="-342900" algn="l">
              <a:buFont typeface="Arial" panose="020B0604020202020204" pitchFamily="34" charset="0"/>
              <a:buChar char="•"/>
            </a:pPr>
            <a:r>
              <a:rPr lang="en-US" sz="1600" dirty="0"/>
              <a:t>Literature review and annotation </a:t>
            </a:r>
          </a:p>
          <a:p>
            <a:pPr marL="800100" lvl="1" indent="-342900" algn="l">
              <a:buFont typeface="Arial" panose="020B0604020202020204" pitchFamily="34" charset="0"/>
              <a:buChar char="•"/>
            </a:pPr>
            <a:r>
              <a:rPr lang="en-US" sz="1600" dirty="0"/>
              <a:t>Proposal : Genome annotation and evolutionary comparisons</a:t>
            </a:r>
          </a:p>
          <a:p>
            <a:pPr marL="342900" indent="-342900" algn="l">
              <a:buFont typeface="Arial" panose="020B0604020202020204" pitchFamily="34" charset="0"/>
              <a:buChar char="•"/>
            </a:pPr>
            <a:r>
              <a:rPr lang="en-US" sz="1800" dirty="0"/>
              <a:t>Weeks 6 to 11  Analysis/training</a:t>
            </a:r>
          </a:p>
          <a:p>
            <a:pPr marL="342900" indent="-342900" algn="l">
              <a:buFont typeface="Arial" panose="020B0604020202020204" pitchFamily="34" charset="0"/>
              <a:buChar char="•"/>
            </a:pPr>
            <a:r>
              <a:rPr lang="en-US" sz="1800" dirty="0"/>
              <a:t>Weeks 11 to 14  Analysis/writing</a:t>
            </a:r>
          </a:p>
          <a:p>
            <a:pPr marL="342900" indent="-342900" algn="l">
              <a:buFont typeface="Arial" panose="020B0604020202020204" pitchFamily="34" charset="0"/>
              <a:buChar char="•"/>
            </a:pPr>
            <a:endParaRPr lang="en-US" sz="1800" dirty="0"/>
          </a:p>
        </p:txBody>
      </p:sp>
    </p:spTree>
    <p:extLst>
      <p:ext uri="{BB962C8B-B14F-4D97-AF65-F5344CB8AC3E}">
        <p14:creationId xmlns:p14="http://schemas.microsoft.com/office/powerpoint/2010/main" val="2714713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3036991" cy="6858000"/>
          </a:xfrm>
          <a:prstGeom prst="rect">
            <a:avLst/>
          </a:prstGeom>
        </p:spPr>
      </p:pic>
    </p:spTree>
    <p:extLst>
      <p:ext uri="{BB962C8B-B14F-4D97-AF65-F5344CB8AC3E}">
        <p14:creationId xmlns:p14="http://schemas.microsoft.com/office/powerpoint/2010/main" val="2719860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48418"/>
            <a:ext cx="6178550" cy="1325563"/>
          </a:xfrm>
        </p:spPr>
        <p:txBody>
          <a:bodyPr/>
          <a:lstStyle/>
          <a:p>
            <a:r>
              <a:rPr lang="en-US" b="1" dirty="0"/>
              <a:t>Genomics/Bioinformatics </a:t>
            </a:r>
            <a:br>
              <a:rPr lang="en-US" b="1" dirty="0"/>
            </a:br>
            <a:r>
              <a:rPr lang="en-US" b="1" dirty="0"/>
              <a:t>Training</a:t>
            </a:r>
          </a:p>
        </p:txBody>
      </p:sp>
      <p:sp>
        <p:nvSpPr>
          <p:cNvPr id="3" name="Content Placeholder 2"/>
          <p:cNvSpPr>
            <a:spLocks noGrp="1"/>
          </p:cNvSpPr>
          <p:nvPr>
            <p:ph idx="1"/>
          </p:nvPr>
        </p:nvSpPr>
        <p:spPr>
          <a:xfrm>
            <a:off x="527050" y="1935162"/>
            <a:ext cx="6267450" cy="4351338"/>
          </a:xfrm>
        </p:spPr>
        <p:txBody>
          <a:bodyPr>
            <a:normAutofit lnSpcReduction="10000"/>
          </a:bodyPr>
          <a:lstStyle/>
          <a:p>
            <a:pPr marL="0" indent="0">
              <a:buNone/>
            </a:pPr>
            <a:r>
              <a:rPr lang="en-US" sz="2000" b="1" dirty="0" err="1"/>
              <a:t>CourseSource</a:t>
            </a:r>
            <a:r>
              <a:rPr lang="en-US" sz="2000" b="1" dirty="0"/>
              <a:t> Tutorial I</a:t>
            </a:r>
          </a:p>
          <a:p>
            <a:r>
              <a:rPr lang="en-US" sz="2000" dirty="0"/>
              <a:t>Chapter 1. Linux tutorial: Some basics</a:t>
            </a:r>
          </a:p>
          <a:p>
            <a:r>
              <a:rPr lang="en-US" sz="2000" dirty="0"/>
              <a:t>Chapter 2. Genome Assembly: Overview &amp; experimental design</a:t>
            </a:r>
          </a:p>
          <a:p>
            <a:r>
              <a:rPr lang="en-US" sz="2000" dirty="0"/>
              <a:t>Chapter 3. Genome annotation:  Overview and manual annotation of a eukaryotic gene </a:t>
            </a:r>
          </a:p>
          <a:p>
            <a:endParaRPr lang="en-US" sz="2000" dirty="0"/>
          </a:p>
          <a:p>
            <a:pPr marL="0" indent="0">
              <a:buNone/>
            </a:pPr>
            <a:r>
              <a:rPr lang="en-US" sz="2000" dirty="0"/>
              <a:t>Key tech references</a:t>
            </a:r>
          </a:p>
          <a:p>
            <a:r>
              <a:rPr lang="en-US" sz="2000" u="sng" dirty="0"/>
              <a:t>Practical Computing for Biologists</a:t>
            </a:r>
            <a:r>
              <a:rPr lang="en-US" sz="2000" dirty="0"/>
              <a:t>, Haddock &amp; Dunn</a:t>
            </a:r>
          </a:p>
          <a:p>
            <a:r>
              <a:rPr lang="en-US" sz="2000" u="sng" dirty="0"/>
              <a:t>Bioinformatics Data Skills</a:t>
            </a:r>
            <a:r>
              <a:rPr lang="en-US" sz="2000" dirty="0"/>
              <a:t>, Buffalo</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443432" y="895866"/>
            <a:ext cx="4565650" cy="5397500"/>
          </a:xfrm>
          <a:prstGeom prst="rect">
            <a:avLst/>
          </a:prstGeom>
        </p:spPr>
      </p:pic>
      <p:sp>
        <p:nvSpPr>
          <p:cNvPr id="5" name="Rectangle 4"/>
          <p:cNvSpPr/>
          <p:nvPr/>
        </p:nvSpPr>
        <p:spPr>
          <a:xfrm>
            <a:off x="8273441" y="526534"/>
            <a:ext cx="2500043" cy="369332"/>
          </a:xfrm>
          <a:prstGeom prst="rect">
            <a:avLst/>
          </a:prstGeom>
        </p:spPr>
        <p:txBody>
          <a:bodyPr wrap="none">
            <a:spAutoFit/>
          </a:bodyPr>
          <a:lstStyle/>
          <a:p>
            <a:r>
              <a:rPr lang="en-US" b="1" dirty="0" err="1"/>
              <a:t>CourseSource</a:t>
            </a:r>
            <a:r>
              <a:rPr lang="en-US" b="1" dirty="0"/>
              <a:t> Tutorial II </a:t>
            </a:r>
          </a:p>
        </p:txBody>
      </p:sp>
    </p:spTree>
    <p:extLst>
      <p:ext uri="{BB962C8B-B14F-4D97-AF65-F5344CB8AC3E}">
        <p14:creationId xmlns:p14="http://schemas.microsoft.com/office/powerpoint/2010/main" val="1404984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76236"/>
            <a:ext cx="12321769" cy="6481764"/>
          </a:xfrm>
          <a:prstGeom prst="rect">
            <a:avLst/>
          </a:prstGeom>
        </p:spPr>
      </p:pic>
    </p:spTree>
    <p:extLst>
      <p:ext uri="{BB962C8B-B14F-4D97-AF65-F5344CB8AC3E}">
        <p14:creationId xmlns:p14="http://schemas.microsoft.com/office/powerpoint/2010/main" val="3363885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18531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48" y="228600"/>
            <a:ext cx="8818431" cy="990600"/>
          </a:xfrm>
        </p:spPr>
        <p:txBody>
          <a:bodyPr>
            <a:normAutofit fontScale="90000"/>
          </a:bodyPr>
          <a:lstStyle/>
          <a:p>
            <a:r>
              <a:rPr lang="en-US" sz="3600" b="1" dirty="0"/>
              <a:t>Juniata-HHMI Shared HPC resources</a:t>
            </a:r>
            <a:endParaRPr lang="en-US" sz="3600" dirty="0"/>
          </a:p>
        </p:txBody>
      </p:sp>
      <p:sp>
        <p:nvSpPr>
          <p:cNvPr id="3" name="Content Placeholder 2"/>
          <p:cNvSpPr>
            <a:spLocks noGrp="1"/>
          </p:cNvSpPr>
          <p:nvPr>
            <p:ph sz="quarter" idx="1"/>
          </p:nvPr>
        </p:nvSpPr>
        <p:spPr>
          <a:xfrm>
            <a:off x="630451" y="2509852"/>
            <a:ext cx="9213550" cy="4714173"/>
          </a:xfrm>
        </p:spPr>
        <p:txBody>
          <a:bodyPr>
            <a:noAutofit/>
          </a:bodyPr>
          <a:lstStyle/>
          <a:p>
            <a:r>
              <a:rPr lang="en-US" sz="3200" b="1" dirty="0"/>
              <a:t>One Master Node</a:t>
            </a:r>
          </a:p>
          <a:p>
            <a:pPr lvl="1"/>
            <a:r>
              <a:rPr lang="en-US" dirty="0"/>
              <a:t>Processors AMD Opteron Eight-Core 16 Cores per Master Node 2</a:t>
            </a:r>
          </a:p>
          <a:p>
            <a:pPr lvl="1"/>
            <a:r>
              <a:rPr lang="en-US" dirty="0"/>
              <a:t>16Gb RAM per Master Node</a:t>
            </a:r>
          </a:p>
          <a:p>
            <a:pPr lvl="1"/>
            <a:r>
              <a:rPr lang="en-US" dirty="0"/>
              <a:t>Hard Drive RAID Edition 3TB 6Gb/s Hard Drive, 7200RPM</a:t>
            </a:r>
          </a:p>
          <a:p>
            <a:pPr lvl="1"/>
            <a:r>
              <a:rPr lang="en-US" dirty="0"/>
              <a:t>Operating System </a:t>
            </a:r>
            <a:r>
              <a:rPr lang="en-US" dirty="0" err="1"/>
              <a:t>CenTOS</a:t>
            </a:r>
            <a:r>
              <a:rPr lang="en-US" dirty="0"/>
              <a:t> 1</a:t>
            </a:r>
          </a:p>
          <a:p>
            <a:pPr lvl="1"/>
            <a:r>
              <a:rPr lang="en-US" dirty="0"/>
              <a:t>130TB storage</a:t>
            </a:r>
          </a:p>
          <a:p>
            <a:r>
              <a:rPr lang="en-US" sz="3200" b="1" dirty="0"/>
              <a:t>Six Compute Nodes</a:t>
            </a:r>
          </a:p>
          <a:p>
            <a:pPr lvl="1"/>
            <a:r>
              <a:rPr lang="en-US" dirty="0"/>
              <a:t>Processors AMD Opteron 32 Cores per Compute Node </a:t>
            </a:r>
          </a:p>
          <a:p>
            <a:pPr lvl="1"/>
            <a:r>
              <a:rPr lang="en-US" dirty="0"/>
              <a:t>RAM 8GB 128Gb Ram per Compute Node </a:t>
            </a:r>
          </a:p>
          <a:p>
            <a:pPr lvl="1"/>
            <a:r>
              <a:rPr lang="en-US" dirty="0"/>
              <a:t>Hard Drive RAID Edition 500GB 6Gb/s Hard Drive</a:t>
            </a:r>
          </a:p>
          <a:p>
            <a:r>
              <a:rPr lang="en-US" sz="3200" dirty="0"/>
              <a:t>~100 programs/pipelines installed</a:t>
            </a:r>
          </a:p>
          <a:p>
            <a:r>
              <a:rPr lang="en-US" sz="3200" dirty="0"/>
              <a:t>Tech support</a:t>
            </a:r>
          </a:p>
          <a:p>
            <a:endParaRPr lang="en-US" sz="2400" dirty="0"/>
          </a:p>
          <a:p>
            <a:endParaRPr lang="en-US" sz="2400" dirty="0"/>
          </a:p>
          <a:p>
            <a:pPr lvl="1"/>
            <a:endParaRPr lang="en-US" dirty="0"/>
          </a:p>
          <a:p>
            <a:pPr marL="365760" lvl="1" indent="0">
              <a:buNone/>
            </a:pPr>
            <a:endParaRPr lang="en-US"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99815" y="1662545"/>
            <a:ext cx="2236608" cy="190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327" y="3710517"/>
            <a:ext cx="248602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890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Lessons learned: The Bad</a:t>
            </a:r>
          </a:p>
        </p:txBody>
      </p:sp>
      <p:sp>
        <p:nvSpPr>
          <p:cNvPr id="3" name="Content Placeholder 2"/>
          <p:cNvSpPr>
            <a:spLocks noGrp="1"/>
          </p:cNvSpPr>
          <p:nvPr>
            <p:ph idx="1"/>
          </p:nvPr>
        </p:nvSpPr>
        <p:spPr/>
        <p:txBody>
          <a:bodyPr/>
          <a:lstStyle/>
          <a:p>
            <a:r>
              <a:rPr lang="en-US" dirty="0"/>
              <a:t>Frustration, delays, time limitations to learn all methods in depth</a:t>
            </a:r>
          </a:p>
          <a:p>
            <a:r>
              <a:rPr lang="en-US" dirty="0"/>
              <a:t>Things break, programs don’t work</a:t>
            </a:r>
          </a:p>
          <a:p>
            <a:r>
              <a:rPr lang="en-US" dirty="0"/>
              <a:t>Some students persistently timid or underperforming, leading to dominant/recessive actors within groups or knowledge/data gaps</a:t>
            </a:r>
          </a:p>
          <a:p>
            <a:r>
              <a:rPr lang="en-US" dirty="0"/>
              <a:t>Drowning in sea of methodology, terminology</a:t>
            </a:r>
          </a:p>
          <a:p>
            <a:r>
              <a:rPr lang="en-US" dirty="0"/>
              <a:t>“3 hours per week per credit” = “a lot”</a:t>
            </a:r>
          </a:p>
          <a:p>
            <a:r>
              <a:rPr lang="en-US" dirty="0"/>
              <a:t>Some students miss point of doing a research project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39377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500" y="200025"/>
            <a:ext cx="10515600" cy="1325563"/>
          </a:xfrm>
        </p:spPr>
        <p:txBody>
          <a:bodyPr/>
          <a:lstStyle/>
          <a:p>
            <a:r>
              <a:rPr lang="en-US" b="1" dirty="0"/>
              <a:t>Lessons learned: The Good</a:t>
            </a:r>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18000"/>
                    </a14:imgEffect>
                    <a14:imgEffect>
                      <a14:brightnessContrast bright="-4000" contrast="60000"/>
                    </a14:imgEffect>
                  </a14:imgLayer>
                </a14:imgProps>
              </a:ext>
              <a:ext uri="{28A0092B-C50C-407E-A947-70E740481C1C}">
                <a14:useLocalDpi xmlns:a14="http://schemas.microsoft.com/office/drawing/2010/main" val="0"/>
              </a:ext>
            </a:extLst>
          </a:blip>
          <a:srcRect l="20941"/>
          <a:stretch/>
        </p:blipFill>
        <p:spPr>
          <a:xfrm>
            <a:off x="6654800" y="1711325"/>
            <a:ext cx="7233593" cy="5146675"/>
          </a:xfrm>
        </p:spPr>
      </p:pic>
      <p:sp>
        <p:nvSpPr>
          <p:cNvPr id="5" name="Content Placeholder 2"/>
          <p:cNvSpPr txBox="1">
            <a:spLocks/>
          </p:cNvSpPr>
          <p:nvPr/>
        </p:nvSpPr>
        <p:spPr>
          <a:xfrm>
            <a:off x="177800" y="1203324"/>
            <a:ext cx="6477000" cy="5794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Visual Workflows</a:t>
            </a:r>
          </a:p>
          <a:p>
            <a:r>
              <a:rPr lang="en-US" sz="2000" dirty="0"/>
              <a:t>Access to cluster, vetted training manuals</a:t>
            </a:r>
          </a:p>
          <a:p>
            <a:r>
              <a:rPr lang="en-US" sz="2000" dirty="0"/>
              <a:t>Freedom to choose analysis path</a:t>
            </a:r>
          </a:p>
          <a:p>
            <a:r>
              <a:rPr lang="en-US" sz="2000" dirty="0"/>
              <a:t>Alignment of literature, skills, and project</a:t>
            </a:r>
          </a:p>
          <a:p>
            <a:r>
              <a:rPr lang="en-US" sz="2000" dirty="0"/>
              <a:t>Flexible scheduling, backup plans</a:t>
            </a:r>
          </a:p>
          <a:p>
            <a:r>
              <a:rPr lang="en-US" sz="2000" dirty="0"/>
              <a:t>Instructor experience</a:t>
            </a:r>
          </a:p>
          <a:p>
            <a:r>
              <a:rPr lang="en-US" sz="2000" dirty="0"/>
              <a:t>Adaptable schedule, workflow, due dates</a:t>
            </a:r>
          </a:p>
          <a:p>
            <a:r>
              <a:rPr lang="en-US" sz="2000" dirty="0"/>
              <a:t>Prepare for rubber-hits-road moment</a:t>
            </a:r>
          </a:p>
          <a:p>
            <a:r>
              <a:rPr lang="en-US" sz="2000" dirty="0"/>
              <a:t>Staff, teacher support</a:t>
            </a:r>
          </a:p>
          <a:p>
            <a:r>
              <a:rPr lang="en-US" sz="2000" dirty="0"/>
              <a:t>Team work &amp; problem solving builds </a:t>
            </a:r>
            <a:r>
              <a:rPr lang="en-US" sz="2000" dirty="0" err="1"/>
              <a:t>comraderie</a:t>
            </a:r>
            <a:r>
              <a:rPr lang="en-US" sz="2000" dirty="0"/>
              <a:t> to combat tech troubles</a:t>
            </a:r>
          </a:p>
          <a:p>
            <a:r>
              <a:rPr lang="en-US" sz="2000" dirty="0"/>
              <a:t>Online shared supplements…</a:t>
            </a:r>
          </a:p>
        </p:txBody>
      </p:sp>
    </p:spTree>
    <p:extLst>
      <p:ext uri="{BB962C8B-B14F-4D97-AF65-F5344CB8AC3E}">
        <p14:creationId xmlns:p14="http://schemas.microsoft.com/office/powerpoint/2010/main" val="4217484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61273" y="-2451100"/>
            <a:ext cx="19029082" cy="10109200"/>
          </a:xfrm>
          <a:prstGeom prst="rect">
            <a:avLst/>
          </a:prstGeom>
        </p:spPr>
      </p:pic>
    </p:spTree>
    <p:extLst>
      <p:ext uri="{BB962C8B-B14F-4D97-AF65-F5344CB8AC3E}">
        <p14:creationId xmlns:p14="http://schemas.microsoft.com/office/powerpoint/2010/main" val="295987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927" y="261257"/>
            <a:ext cx="9905998" cy="1905000"/>
          </a:xfrm>
        </p:spPr>
        <p:txBody>
          <a:bodyPr/>
          <a:lstStyle/>
          <a:p>
            <a:r>
              <a:rPr lang="en-US" b="1" dirty="0"/>
              <a:t>Overall Mentality</a:t>
            </a:r>
          </a:p>
        </p:txBody>
      </p:sp>
      <p:sp>
        <p:nvSpPr>
          <p:cNvPr id="3" name="Content Placeholder 2"/>
          <p:cNvSpPr>
            <a:spLocks noGrp="1"/>
          </p:cNvSpPr>
          <p:nvPr>
            <p:ph idx="1"/>
          </p:nvPr>
        </p:nvSpPr>
        <p:spPr>
          <a:xfrm>
            <a:off x="342900" y="1597025"/>
            <a:ext cx="11849100" cy="4351338"/>
          </a:xfrm>
        </p:spPr>
        <p:txBody>
          <a:bodyPr>
            <a:normAutofit/>
          </a:bodyPr>
          <a:lstStyle/>
          <a:p>
            <a:r>
              <a:rPr lang="en-US" dirty="0"/>
              <a:t>High expectations, high support, stay in trenches with students to read class</a:t>
            </a:r>
          </a:p>
          <a:p>
            <a:r>
              <a:rPr lang="en-US" dirty="0"/>
              <a:t>Fail quickly to learn quickly</a:t>
            </a:r>
          </a:p>
          <a:p>
            <a:r>
              <a:rPr lang="en-US" dirty="0"/>
              <a:t>Come equipped for psychological battle</a:t>
            </a:r>
          </a:p>
          <a:p>
            <a:endParaRPr lang="en-US" i="1" dirty="0">
              <a:effectLst/>
              <a:latin typeface="Verdana" panose="020B0604030504040204" pitchFamily="34" charset="0"/>
            </a:endParaRPr>
          </a:p>
          <a:p>
            <a:pPr marL="0" indent="0">
              <a:buNone/>
            </a:pPr>
            <a:endParaRPr lang="en-US" i="1" dirty="0">
              <a:latin typeface="Verdana" panose="020B0604030504040204" pitchFamily="34" charset="0"/>
            </a:endParaRPr>
          </a:p>
          <a:p>
            <a:r>
              <a:rPr lang="en-US" i="1" dirty="0">
                <a:effectLst/>
                <a:latin typeface="Verdana" panose="020B0604030504040204" pitchFamily="34" charset="0"/>
              </a:rPr>
              <a:t>... Dr. Buonaccorsi has high expectations, and there was a lot of work involved, but I learned more than I imagined possible in a semester about bioinformatics.</a:t>
            </a:r>
          </a:p>
          <a:p>
            <a:endParaRPr lang="en-US" dirty="0"/>
          </a:p>
        </p:txBody>
      </p:sp>
    </p:spTree>
    <p:extLst>
      <p:ext uri="{BB962C8B-B14F-4D97-AF65-F5344CB8AC3E}">
        <p14:creationId xmlns:p14="http://schemas.microsoft.com/office/powerpoint/2010/main" val="1609704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258"/>
            <a:ext cx="9905998" cy="1905000"/>
          </a:xfrm>
        </p:spPr>
        <p:txBody>
          <a:bodyPr/>
          <a:lstStyle/>
          <a:p>
            <a:r>
              <a:rPr lang="en-US" dirty="0"/>
              <a:t>Some sequencing</a:t>
            </a:r>
            <a:br>
              <a:rPr lang="en-US" dirty="0"/>
            </a:br>
            <a:r>
              <a:rPr lang="en-US" dirty="0"/>
              <a:t> terminology</a:t>
            </a:r>
          </a:p>
        </p:txBody>
      </p:sp>
      <p:sp>
        <p:nvSpPr>
          <p:cNvPr id="3" name="Content Placeholder 2"/>
          <p:cNvSpPr>
            <a:spLocks noGrp="1"/>
          </p:cNvSpPr>
          <p:nvPr>
            <p:ph idx="1"/>
          </p:nvPr>
        </p:nvSpPr>
        <p:spPr>
          <a:xfrm>
            <a:off x="492457" y="1310184"/>
            <a:ext cx="9905998" cy="4654271"/>
          </a:xfrm>
        </p:spPr>
        <p:txBody>
          <a:bodyPr>
            <a:normAutofit/>
          </a:bodyPr>
          <a:lstStyle/>
          <a:p>
            <a:r>
              <a:rPr lang="en-US" dirty="0"/>
              <a:t>Paired End Sequencing</a:t>
            </a:r>
            <a:endParaRPr lang="en-US" b="1" dirty="0"/>
          </a:p>
          <a:p>
            <a:endParaRPr lang="en-US" dirty="0"/>
          </a:p>
          <a:p>
            <a:endParaRPr lang="en-US" dirty="0"/>
          </a:p>
          <a:p>
            <a:endParaRPr lang="en-US" dirty="0"/>
          </a:p>
          <a:p>
            <a:endParaRPr lang="en-US" dirty="0"/>
          </a:p>
          <a:p>
            <a:endParaRPr lang="en-US" dirty="0"/>
          </a:p>
          <a:p>
            <a:endParaRPr lang="en-US" dirty="0"/>
          </a:p>
          <a:p>
            <a:r>
              <a:rPr lang="en-US" dirty="0"/>
              <a:t>Mate Pair Sequencing</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8893" t="1143" r="12648" b="7157"/>
          <a:stretch/>
        </p:blipFill>
        <p:spPr>
          <a:xfrm>
            <a:off x="4244454" y="-71804"/>
            <a:ext cx="7947546" cy="6926576"/>
          </a:xfrm>
          <a:prstGeom prst="rect">
            <a:avLst/>
          </a:prstGeom>
        </p:spPr>
      </p:pic>
    </p:spTree>
    <p:extLst>
      <p:ext uri="{BB962C8B-B14F-4D97-AF65-F5344CB8AC3E}">
        <p14:creationId xmlns:p14="http://schemas.microsoft.com/office/powerpoint/2010/main" val="208960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hlinkClick r:id="rId3"/>
          </p:cNvPr>
          <p:cNvPicPr>
            <a:picLocks noChangeAspect="1"/>
          </p:cNvPicPr>
          <p:nvPr/>
        </p:nvPicPr>
        <p:blipFill rotWithShape="1">
          <a:blip r:embed="rId4"/>
          <a:srcRect l="24605" t="24010" r="45570" b="58167"/>
          <a:stretch/>
        </p:blipFill>
        <p:spPr>
          <a:xfrm>
            <a:off x="97971" y="758371"/>
            <a:ext cx="11992738" cy="4031343"/>
          </a:xfrm>
          <a:prstGeom prst="rect">
            <a:avLst/>
          </a:prstGeom>
        </p:spPr>
      </p:pic>
    </p:spTree>
    <p:extLst>
      <p:ext uri="{BB962C8B-B14F-4D97-AF65-F5344CB8AC3E}">
        <p14:creationId xmlns:p14="http://schemas.microsoft.com/office/powerpoint/2010/main" val="405932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1491"/>
            <a:ext cx="2881744" cy="1905000"/>
          </a:xfrm>
        </p:spPr>
        <p:txBody>
          <a:bodyPr>
            <a:normAutofit/>
          </a:bodyPr>
          <a:lstStyle/>
          <a:p>
            <a:r>
              <a:rPr lang="en-US" dirty="0"/>
              <a:t>Next (2</a:t>
            </a:r>
            <a:r>
              <a:rPr lang="en-US" baseline="30000" dirty="0"/>
              <a:t>nd</a:t>
            </a:r>
            <a:r>
              <a:rPr lang="en-US" dirty="0"/>
              <a:t>) Generation Sequencing</a:t>
            </a:r>
          </a:p>
        </p:txBody>
      </p:sp>
      <p:pic>
        <p:nvPicPr>
          <p:cNvPr id="5" name="Picture 4"/>
          <p:cNvPicPr>
            <a:picLocks noChangeAspect="1"/>
          </p:cNvPicPr>
          <p:nvPr/>
        </p:nvPicPr>
        <p:blipFill rotWithShape="1">
          <a:blip r:embed="rId3"/>
          <a:srcRect l="2122" t="48632" r="3636" b="17381"/>
          <a:stretch/>
        </p:blipFill>
        <p:spPr>
          <a:xfrm>
            <a:off x="2660073" y="4981354"/>
            <a:ext cx="9700854" cy="1840355"/>
          </a:xfrm>
          <a:prstGeom prst="rect">
            <a:avLst/>
          </a:prstGeom>
        </p:spPr>
      </p:pic>
      <p:pic>
        <p:nvPicPr>
          <p:cNvPr id="6" name="Picture 5"/>
          <p:cNvPicPr>
            <a:picLocks noChangeAspect="1"/>
          </p:cNvPicPr>
          <p:nvPr/>
        </p:nvPicPr>
        <p:blipFill rotWithShape="1">
          <a:blip r:embed="rId4"/>
          <a:srcRect l="13940" t="25878" r="12879" b="1827"/>
          <a:stretch/>
        </p:blipFill>
        <p:spPr>
          <a:xfrm>
            <a:off x="2660073" y="-89409"/>
            <a:ext cx="9700854" cy="5041231"/>
          </a:xfrm>
          <a:prstGeom prst="rect">
            <a:avLst/>
          </a:prstGeom>
        </p:spPr>
      </p:pic>
      <p:sp>
        <p:nvSpPr>
          <p:cNvPr id="7" name="Rectangle 6"/>
          <p:cNvSpPr/>
          <p:nvPr/>
        </p:nvSpPr>
        <p:spPr>
          <a:xfrm>
            <a:off x="0" y="3377825"/>
            <a:ext cx="2299855" cy="1200329"/>
          </a:xfrm>
          <a:prstGeom prst="rect">
            <a:avLst/>
          </a:prstGeom>
        </p:spPr>
        <p:txBody>
          <a:bodyPr wrap="square">
            <a:spAutoFit/>
          </a:bodyPr>
          <a:lstStyle/>
          <a:p>
            <a:r>
              <a:rPr lang="en-US" dirty="0">
                <a:hlinkClick r:id="rId5"/>
              </a:rPr>
              <a:t>https://www.illumina.com/systems/sequencing-platforms.html</a:t>
            </a:r>
            <a:endParaRPr lang="en-US" dirty="0"/>
          </a:p>
        </p:txBody>
      </p:sp>
    </p:spTree>
    <p:extLst>
      <p:ext uri="{BB962C8B-B14F-4D97-AF65-F5344CB8AC3E}">
        <p14:creationId xmlns:p14="http://schemas.microsoft.com/office/powerpoint/2010/main" val="332245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89" y="-182308"/>
            <a:ext cx="9905998" cy="1905000"/>
          </a:xfrm>
        </p:spPr>
        <p:txBody>
          <a:bodyPr/>
          <a:lstStyle/>
          <a:p>
            <a:r>
              <a:rPr lang="en-US" dirty="0"/>
              <a:t>Cont.</a:t>
            </a:r>
          </a:p>
        </p:txBody>
      </p:sp>
      <p:sp>
        <p:nvSpPr>
          <p:cNvPr id="3" name="Content Placeholder 2"/>
          <p:cNvSpPr>
            <a:spLocks noGrp="1"/>
          </p:cNvSpPr>
          <p:nvPr>
            <p:ph idx="1"/>
          </p:nvPr>
        </p:nvSpPr>
        <p:spPr/>
        <p:txBody>
          <a:bodyPr/>
          <a:lstStyle/>
          <a:p>
            <a:endParaRPr lang="en-US"/>
          </a:p>
        </p:txBody>
      </p:sp>
      <p:grpSp>
        <p:nvGrpSpPr>
          <p:cNvPr id="7" name="Group 6"/>
          <p:cNvGrpSpPr/>
          <p:nvPr/>
        </p:nvGrpSpPr>
        <p:grpSpPr>
          <a:xfrm>
            <a:off x="2299854" y="266003"/>
            <a:ext cx="9892146" cy="7049197"/>
            <a:chOff x="-315884" y="764771"/>
            <a:chExt cx="12718473" cy="9842273"/>
          </a:xfrm>
        </p:grpSpPr>
        <p:pic>
          <p:nvPicPr>
            <p:cNvPr id="5" name="Picture 4"/>
            <p:cNvPicPr>
              <a:picLocks noChangeAspect="1"/>
            </p:cNvPicPr>
            <p:nvPr/>
          </p:nvPicPr>
          <p:blipFill rotWithShape="1">
            <a:blip r:embed="rId3"/>
            <a:srcRect l="14940" t="22306" r="15515" b="7012"/>
            <a:stretch/>
          </p:blipFill>
          <p:spPr>
            <a:xfrm>
              <a:off x="-315884" y="764771"/>
              <a:ext cx="12718473" cy="6799811"/>
            </a:xfrm>
            <a:prstGeom prst="rect">
              <a:avLst/>
            </a:prstGeom>
          </p:spPr>
        </p:pic>
        <p:pic>
          <p:nvPicPr>
            <p:cNvPr id="6" name="Picture 5"/>
            <p:cNvPicPr>
              <a:picLocks noChangeAspect="1"/>
            </p:cNvPicPr>
            <p:nvPr/>
          </p:nvPicPr>
          <p:blipFill rotWithShape="1">
            <a:blip r:embed="rId4"/>
            <a:srcRect l="14030" t="35588" r="14697" b="31231"/>
            <a:stretch/>
          </p:blipFill>
          <p:spPr>
            <a:xfrm>
              <a:off x="-315884" y="7492315"/>
              <a:ext cx="12718473" cy="3114729"/>
            </a:xfrm>
            <a:prstGeom prst="rect">
              <a:avLst/>
            </a:prstGeom>
          </p:spPr>
        </p:pic>
      </p:grpSp>
    </p:spTree>
    <p:extLst>
      <p:ext uri="{BB962C8B-B14F-4D97-AF65-F5344CB8AC3E}">
        <p14:creationId xmlns:p14="http://schemas.microsoft.com/office/powerpoint/2010/main" val="330634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33856" y="-419649"/>
            <a:ext cx="13834740" cy="7277649"/>
          </a:xfrm>
          <a:prstGeom prst="rect">
            <a:avLst/>
          </a:prstGeom>
        </p:spPr>
      </p:pic>
    </p:spTree>
    <p:extLst>
      <p:ext uri="{BB962C8B-B14F-4D97-AF65-F5344CB8AC3E}">
        <p14:creationId xmlns:p14="http://schemas.microsoft.com/office/powerpoint/2010/main" val="1228102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367" y="-395257"/>
            <a:ext cx="5500048" cy="1541621"/>
          </a:xfrm>
        </p:spPr>
        <p:txBody>
          <a:bodyPr/>
          <a:lstStyle/>
          <a:p>
            <a:r>
              <a:rPr lang="en-US" b="1" dirty="0"/>
              <a:t>Commercial </a:t>
            </a:r>
            <a:r>
              <a:rPr lang="en-US" b="1" dirty="0" err="1"/>
              <a:t>ProvidER</a:t>
            </a:r>
            <a:endParaRPr lang="en-US" b="1"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684521" y="751107"/>
            <a:ext cx="7818120" cy="4524315"/>
          </a:xfrm>
          <a:prstGeom prst="rect">
            <a:avLst/>
          </a:prstGeom>
        </p:spPr>
        <p:txBody>
          <a:bodyPr wrap="square">
            <a:spAutoFit/>
          </a:bodyPr>
          <a:lstStyle/>
          <a:p>
            <a:pPr marL="342900" indent="-342900">
              <a:buFont typeface="Arial" panose="020B0604020202020204" pitchFamily="34" charset="0"/>
              <a:buChar char="•"/>
            </a:pPr>
            <a:r>
              <a:rPr lang="en-US" sz="2400" b="1" dirty="0">
                <a:latin typeface="Helvetica Neue"/>
              </a:rPr>
              <a:t>0.850 Gb (50-cycle </a:t>
            </a:r>
            <a:r>
              <a:rPr lang="en-US" sz="2400" b="1" dirty="0" err="1">
                <a:latin typeface="Helvetica Neue"/>
              </a:rPr>
              <a:t>MiSeq</a:t>
            </a:r>
            <a:r>
              <a:rPr lang="en-US" sz="2400" b="1" dirty="0">
                <a:latin typeface="Helvetica Neue"/>
              </a:rPr>
              <a:t> v2)</a:t>
            </a:r>
          </a:p>
          <a:p>
            <a:pPr marL="342900" indent="-342900">
              <a:buFont typeface="Arial" panose="020B0604020202020204" pitchFamily="34" charset="0"/>
              <a:buChar char="•"/>
            </a:pPr>
            <a:endParaRPr lang="en-US" sz="2400" b="1" dirty="0">
              <a:latin typeface="Helvetica Neue"/>
            </a:endParaRPr>
          </a:p>
          <a:p>
            <a:pPr marL="342900" indent="-342900">
              <a:buFont typeface="Arial" panose="020B0604020202020204" pitchFamily="34" charset="0"/>
              <a:buChar char="•"/>
            </a:pPr>
            <a:r>
              <a:rPr lang="en-US" sz="2400" b="1" dirty="0">
                <a:latin typeface="Helvetica Neue"/>
              </a:rPr>
              <a:t>5.1 Gb (300-cycle </a:t>
            </a:r>
            <a:r>
              <a:rPr lang="en-US" sz="2400" b="1" dirty="0" err="1">
                <a:latin typeface="Helvetica Neue"/>
              </a:rPr>
              <a:t>MiSeq</a:t>
            </a:r>
            <a:r>
              <a:rPr lang="en-US" sz="2400" b="1" dirty="0">
                <a:latin typeface="Helvetica Neue"/>
              </a:rPr>
              <a:t> v2)</a:t>
            </a:r>
          </a:p>
          <a:p>
            <a:pPr marL="342900" indent="-342900">
              <a:buFont typeface="Arial" panose="020B0604020202020204" pitchFamily="34" charset="0"/>
              <a:buChar char="•"/>
            </a:pPr>
            <a:endParaRPr lang="en-US" sz="2400" b="1" dirty="0">
              <a:latin typeface="Helvetica Neue"/>
            </a:endParaRPr>
          </a:p>
          <a:p>
            <a:pPr marL="342900" indent="-342900">
              <a:buFont typeface="Arial" panose="020B0604020202020204" pitchFamily="34" charset="0"/>
              <a:buChar char="•"/>
            </a:pPr>
            <a:r>
              <a:rPr lang="en-US" sz="2400" b="1" dirty="0">
                <a:latin typeface="Helvetica Neue"/>
              </a:rPr>
              <a:t>8.5 Gb (500-cycle </a:t>
            </a:r>
            <a:r>
              <a:rPr lang="en-US" sz="2400" b="1" dirty="0" err="1">
                <a:latin typeface="Helvetica Neue"/>
              </a:rPr>
              <a:t>MiSeq</a:t>
            </a:r>
            <a:r>
              <a:rPr lang="en-US" sz="2400" b="1" dirty="0">
                <a:latin typeface="Helvetica Neue"/>
              </a:rPr>
              <a:t> v2)</a:t>
            </a:r>
          </a:p>
          <a:p>
            <a:pPr marL="342900" indent="-342900">
              <a:buFont typeface="Arial" panose="020B0604020202020204" pitchFamily="34" charset="0"/>
              <a:buChar char="•"/>
            </a:pPr>
            <a:endParaRPr lang="en-US" sz="2400" b="1" dirty="0">
              <a:latin typeface="Helvetica Neue"/>
            </a:endParaRPr>
          </a:p>
          <a:p>
            <a:pPr marL="342900" indent="-342900">
              <a:buFont typeface="Arial" panose="020B0604020202020204" pitchFamily="34" charset="0"/>
              <a:buChar char="•"/>
            </a:pPr>
            <a:r>
              <a:rPr lang="en-US" sz="2400" b="1" dirty="0">
                <a:latin typeface="Helvetica Neue"/>
              </a:rPr>
              <a:t>1.2 Gb (300-cycle </a:t>
            </a:r>
            <a:r>
              <a:rPr lang="en-US" sz="2400" b="1" dirty="0" err="1">
                <a:latin typeface="Helvetica Neue"/>
              </a:rPr>
              <a:t>MiSeq</a:t>
            </a:r>
            <a:r>
              <a:rPr lang="en-US" sz="2400" b="1" dirty="0">
                <a:latin typeface="Helvetica Neue"/>
              </a:rPr>
              <a:t> Micro v2)</a:t>
            </a:r>
          </a:p>
          <a:p>
            <a:endParaRPr lang="en-US" sz="2400" b="1" dirty="0">
              <a:latin typeface="Helvetica Neue"/>
            </a:endParaRPr>
          </a:p>
          <a:p>
            <a:pPr marL="342900" indent="-342900">
              <a:buFont typeface="Arial" panose="020B0604020202020204" pitchFamily="34" charset="0"/>
              <a:buChar char="•"/>
            </a:pPr>
            <a:r>
              <a:rPr lang="en-US" sz="2400" b="1" dirty="0">
                <a:latin typeface="Helvetica Neue"/>
              </a:rPr>
              <a:t>0.3 Gb (300-cycle </a:t>
            </a:r>
            <a:r>
              <a:rPr lang="en-US" sz="2400" b="1" dirty="0" err="1">
                <a:latin typeface="Helvetica Neue"/>
              </a:rPr>
              <a:t>MiSeq</a:t>
            </a:r>
            <a:r>
              <a:rPr lang="en-US" sz="2400" b="1" dirty="0">
                <a:latin typeface="Helvetica Neue"/>
              </a:rPr>
              <a:t> Nano v2)</a:t>
            </a:r>
          </a:p>
          <a:p>
            <a:pPr marL="342900" indent="-342900">
              <a:buFont typeface="Arial" panose="020B0604020202020204" pitchFamily="34" charset="0"/>
              <a:buChar char="•"/>
            </a:pPr>
            <a:endParaRPr lang="en-US" sz="2400" b="1" dirty="0">
              <a:latin typeface="Helvetica Neue"/>
            </a:endParaRPr>
          </a:p>
          <a:p>
            <a:pPr marL="342900" indent="-342900">
              <a:buFont typeface="Arial" panose="020B0604020202020204" pitchFamily="34" charset="0"/>
              <a:buChar char="•"/>
            </a:pPr>
            <a:r>
              <a:rPr lang="en-US" sz="2400" b="1" dirty="0">
                <a:latin typeface="Helvetica Neue"/>
              </a:rPr>
              <a:t>0.5 Gb (500-cycle </a:t>
            </a:r>
            <a:r>
              <a:rPr lang="en-US" sz="2400" b="1" dirty="0" err="1">
                <a:latin typeface="Helvetica Neue"/>
              </a:rPr>
              <a:t>MiSeq</a:t>
            </a:r>
            <a:r>
              <a:rPr lang="en-US" sz="2400" b="1" dirty="0">
                <a:latin typeface="Helvetica Neue"/>
              </a:rPr>
              <a:t> Nano v2)</a:t>
            </a:r>
          </a:p>
          <a:p>
            <a:pPr marL="342900" indent="-342900">
              <a:buFont typeface="Arial" panose="020B0604020202020204" pitchFamily="34" charset="0"/>
              <a:buChar char="•"/>
            </a:pPr>
            <a:endParaRPr lang="en-US" sz="2400" b="1" dirty="0"/>
          </a:p>
        </p:txBody>
      </p:sp>
      <p:sp>
        <p:nvSpPr>
          <p:cNvPr id="5" name="Rectangle 4"/>
          <p:cNvSpPr/>
          <p:nvPr/>
        </p:nvSpPr>
        <p:spPr>
          <a:xfrm>
            <a:off x="5487651" y="5318729"/>
            <a:ext cx="6507479" cy="1477328"/>
          </a:xfrm>
          <a:prstGeom prst="rect">
            <a:avLst/>
          </a:prstGeom>
        </p:spPr>
        <p:txBody>
          <a:bodyPr wrap="square">
            <a:spAutoFit/>
          </a:bodyPr>
          <a:lstStyle/>
          <a:p>
            <a:pPr marL="285750" indent="-285750">
              <a:buFont typeface="Arial" panose="020B0604020202020204" pitchFamily="34" charset="0"/>
              <a:buChar char="•"/>
            </a:pPr>
            <a:r>
              <a:rPr lang="en-US" dirty="0">
                <a:hlinkClick r:id="rId3"/>
              </a:rPr>
              <a:t>https://www.illumina.com/products/by-type/sequencing-kits/cluster-gen-sequencing-reagents/miseq-reagent-kit-v2.html</a:t>
            </a:r>
            <a:endParaRPr lang="en-US" dirty="0"/>
          </a:p>
          <a:p>
            <a:pPr marL="285750" indent="-285750">
              <a:buFont typeface="Arial" panose="020B0604020202020204" pitchFamily="34" charset="0"/>
              <a:buChar char="•"/>
            </a:pPr>
            <a:endParaRPr lang="en-US" dirty="0">
              <a:hlinkClick r:id="rId4"/>
            </a:endParaRPr>
          </a:p>
          <a:p>
            <a:pPr marL="285750" indent="-285750">
              <a:buFont typeface="Arial" panose="020B0604020202020204" pitchFamily="34" charset="0"/>
              <a:buChar char="•"/>
            </a:pPr>
            <a:r>
              <a:rPr lang="en-US" dirty="0">
                <a:hlinkClick r:id="rId4"/>
              </a:rPr>
              <a:t>https://cgb.indiana.edu/about/price-list.html</a:t>
            </a:r>
            <a:endParaRPr lang="en-US" dirty="0"/>
          </a:p>
        </p:txBody>
      </p:sp>
      <p:pic>
        <p:nvPicPr>
          <p:cNvPr id="6" name="Picture 5"/>
          <p:cNvPicPr>
            <a:picLocks noChangeAspect="1"/>
          </p:cNvPicPr>
          <p:nvPr/>
        </p:nvPicPr>
        <p:blipFill rotWithShape="1">
          <a:blip r:embed="rId5"/>
          <a:srcRect l="32999" t="16732" r="32440" b="3742"/>
          <a:stretch/>
        </p:blipFill>
        <p:spPr>
          <a:xfrm>
            <a:off x="1" y="0"/>
            <a:ext cx="5684520" cy="6880861"/>
          </a:xfrm>
          <a:prstGeom prst="rect">
            <a:avLst/>
          </a:prstGeom>
        </p:spPr>
      </p:pic>
    </p:spTree>
    <p:extLst>
      <p:ext uri="{BB962C8B-B14F-4D97-AF65-F5344CB8AC3E}">
        <p14:creationId xmlns:p14="http://schemas.microsoft.com/office/powerpoint/2010/main" val="323937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821" y="-458337"/>
            <a:ext cx="9905998" cy="1905000"/>
          </a:xfrm>
        </p:spPr>
        <p:txBody>
          <a:bodyPr/>
          <a:lstStyle/>
          <a:p>
            <a:pPr algn="ctr"/>
            <a:r>
              <a:rPr lang="en-US" dirty="0" err="1"/>
              <a:t>MiSeq</a:t>
            </a:r>
            <a:r>
              <a:rPr lang="en-US" dirty="0"/>
              <a:t> </a:t>
            </a:r>
            <a:r>
              <a:rPr lang="en-US" dirty="0" err="1"/>
              <a:t>nano</a:t>
            </a:r>
            <a:r>
              <a:rPr lang="en-US" dirty="0"/>
              <a:t> v2</a:t>
            </a:r>
          </a:p>
        </p:txBody>
      </p:sp>
      <p:sp>
        <p:nvSpPr>
          <p:cNvPr id="3" name="Content Placeholder 2"/>
          <p:cNvSpPr>
            <a:spLocks noGrp="1"/>
          </p:cNvSpPr>
          <p:nvPr>
            <p:ph idx="1"/>
          </p:nvPr>
        </p:nvSpPr>
        <p:spPr>
          <a:xfrm>
            <a:off x="382136" y="1801505"/>
            <a:ext cx="11809864" cy="5308979"/>
          </a:xfrm>
        </p:spPr>
        <p:txBody>
          <a:bodyPr>
            <a:noAutofit/>
          </a:bodyPr>
          <a:lstStyle/>
          <a:p>
            <a:r>
              <a:rPr lang="en-US" sz="1800" b="1" dirty="0"/>
              <a:t>Output</a:t>
            </a:r>
          </a:p>
          <a:p>
            <a:pPr lvl="1"/>
            <a:r>
              <a:rPr lang="en-US" sz="1600" dirty="0"/>
              <a:t>Read type 2X250PE (or 2X150PE)</a:t>
            </a:r>
          </a:p>
          <a:p>
            <a:pPr lvl="1"/>
            <a:r>
              <a:rPr lang="en-US" sz="1600" dirty="0">
                <a:latin typeface="Helvetica Neue"/>
              </a:rPr>
              <a:t>1m READS</a:t>
            </a:r>
          </a:p>
          <a:p>
            <a:pPr lvl="1"/>
            <a:r>
              <a:rPr lang="en-US" sz="1600" dirty="0">
                <a:latin typeface="Helvetica Neue"/>
              </a:rPr>
              <a:t>total output:  500bp per read * 1M reads =500MB </a:t>
            </a:r>
          </a:p>
          <a:p>
            <a:pPr lvl="1"/>
            <a:r>
              <a:rPr lang="en-US" sz="1600" dirty="0">
                <a:latin typeface="Helvetica Neue"/>
              </a:rPr>
              <a:t>500mb/30 genomes = 16 MB of sequence per sample</a:t>
            </a:r>
          </a:p>
          <a:p>
            <a:pPr lvl="1"/>
            <a:r>
              <a:rPr lang="en-US" sz="1600" dirty="0">
                <a:solidFill>
                  <a:schemeClr val="tx1"/>
                </a:solidFill>
                <a:effectLst/>
              </a:rPr>
              <a:t>For SNPs, 30X coverage of a 200kb genome =  6MB</a:t>
            </a:r>
          </a:p>
          <a:p>
            <a:endParaRPr lang="en-US" sz="1800" dirty="0">
              <a:solidFill>
                <a:schemeClr val="tx1"/>
              </a:solidFill>
              <a:effectLst/>
            </a:endParaRPr>
          </a:p>
          <a:p>
            <a:r>
              <a:rPr lang="en-US" sz="1800" dirty="0">
                <a:solidFill>
                  <a:schemeClr val="tx1"/>
                </a:solidFill>
                <a:effectLst/>
              </a:rPr>
              <a:t>Fees and times</a:t>
            </a:r>
          </a:p>
          <a:p>
            <a:pPr lvl="1"/>
            <a:r>
              <a:rPr lang="en-US" sz="1600" dirty="0">
                <a:solidFill>
                  <a:schemeClr val="tx1"/>
                </a:solidFill>
                <a:effectLst/>
              </a:rPr>
              <a:t>IU library prep for </a:t>
            </a:r>
            <a:r>
              <a:rPr lang="en-US" sz="1600" dirty="0" err="1">
                <a:solidFill>
                  <a:schemeClr val="tx1"/>
                </a:solidFill>
                <a:effectLst/>
              </a:rPr>
              <a:t>Nextera</a:t>
            </a:r>
            <a:r>
              <a:rPr lang="en-US" sz="1600" dirty="0">
                <a:solidFill>
                  <a:schemeClr val="tx1"/>
                </a:solidFill>
                <a:effectLst/>
              </a:rPr>
              <a:t> ($967 setup + $27 per sample)</a:t>
            </a:r>
          </a:p>
          <a:p>
            <a:pPr lvl="1"/>
            <a:r>
              <a:rPr lang="en-US" sz="1600" dirty="0"/>
              <a:t>IU for library prep and </a:t>
            </a:r>
            <a:r>
              <a:rPr lang="en-US" sz="1600" dirty="0" err="1"/>
              <a:t>seq</a:t>
            </a:r>
            <a:r>
              <a:rPr lang="en-US" sz="1600" dirty="0"/>
              <a:t>: 30 SAMPLES, ($1777 +587) = </a:t>
            </a:r>
            <a:r>
              <a:rPr lang="en-US" sz="1600" dirty="0">
                <a:solidFill>
                  <a:schemeClr val="tx1"/>
                </a:solidFill>
                <a:effectLst/>
              </a:rPr>
              <a:t>3504 /30 = $80 </a:t>
            </a:r>
            <a:r>
              <a:rPr lang="en-US" sz="1600" dirty="0" err="1">
                <a:solidFill>
                  <a:schemeClr val="tx1"/>
                </a:solidFill>
                <a:effectLst/>
              </a:rPr>
              <a:t>ea</a:t>
            </a:r>
            <a:r>
              <a:rPr lang="en-US" sz="1600" dirty="0">
                <a:solidFill>
                  <a:schemeClr val="tx1"/>
                </a:solidFill>
                <a:effectLst/>
              </a:rPr>
              <a:t> ($545 </a:t>
            </a:r>
            <a:r>
              <a:rPr lang="en-US" sz="1600" dirty="0" err="1">
                <a:solidFill>
                  <a:schemeClr val="tx1"/>
                </a:solidFill>
                <a:effectLst/>
              </a:rPr>
              <a:t>ea</a:t>
            </a:r>
            <a:r>
              <a:rPr lang="en-US" sz="1600" dirty="0">
                <a:solidFill>
                  <a:schemeClr val="tx1"/>
                </a:solidFill>
                <a:effectLst/>
              </a:rPr>
              <a:t> for 3)</a:t>
            </a:r>
          </a:p>
          <a:p>
            <a:pPr lvl="1"/>
            <a:r>
              <a:rPr lang="en-US" sz="1600" dirty="0">
                <a:latin typeface="Helvetica Neue"/>
              </a:rPr>
              <a:t>Own library prep: cheaper but may need to buy </a:t>
            </a:r>
            <a:r>
              <a:rPr lang="en-US" sz="1600" dirty="0" err="1">
                <a:latin typeface="Helvetica Neue"/>
              </a:rPr>
              <a:t>agilent</a:t>
            </a:r>
            <a:r>
              <a:rPr lang="en-US" sz="1600" dirty="0">
                <a:latin typeface="Helvetica Neue"/>
              </a:rPr>
              <a:t> </a:t>
            </a:r>
            <a:r>
              <a:rPr lang="en-US" sz="1600" dirty="0" err="1">
                <a:latin typeface="Helvetica Neue"/>
              </a:rPr>
              <a:t>bioanalyzer</a:t>
            </a:r>
            <a:r>
              <a:rPr lang="en-US" sz="1600" dirty="0">
                <a:latin typeface="Helvetica Neue"/>
              </a:rPr>
              <a:t> and/or qubit </a:t>
            </a:r>
            <a:r>
              <a:rPr lang="en-US" sz="1600" dirty="0" err="1">
                <a:latin typeface="Helvetica Neue"/>
              </a:rPr>
              <a:t>fluorometer</a:t>
            </a:r>
            <a:endParaRPr lang="en-US" sz="1800" dirty="0"/>
          </a:p>
          <a:p>
            <a:endParaRPr lang="en-US" sz="1800" dirty="0">
              <a:solidFill>
                <a:schemeClr val="tx1"/>
              </a:solidFill>
              <a:effectLst/>
            </a:endParaRPr>
          </a:p>
          <a:p>
            <a:endParaRPr lang="en-US" sz="1800" dirty="0"/>
          </a:p>
        </p:txBody>
      </p:sp>
    </p:spTree>
    <p:extLst>
      <p:ext uri="{BB962C8B-B14F-4D97-AF65-F5344CB8AC3E}">
        <p14:creationId xmlns:p14="http://schemas.microsoft.com/office/powerpoint/2010/main" val="35822131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3799</TotalTime>
  <Words>2260</Words>
  <Application>Microsoft Office PowerPoint</Application>
  <PresentationFormat>Widescreen</PresentationFormat>
  <Paragraphs>326</Paragraphs>
  <Slides>40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Century Gothic</vt:lpstr>
      <vt:lpstr>Helvetica Neue</vt:lpstr>
      <vt:lpstr>NexusSans</vt:lpstr>
      <vt:lpstr>Verdana</vt:lpstr>
      <vt:lpstr>Mesh</vt:lpstr>
      <vt:lpstr>Introduction to dna sequencing</vt:lpstr>
      <vt:lpstr>Cost of sequencing</vt:lpstr>
      <vt:lpstr>Next (2nd) Generation Sequencing</vt:lpstr>
      <vt:lpstr>Some sequencing  terminology</vt:lpstr>
      <vt:lpstr>Next (2nd) Generation Sequencing</vt:lpstr>
      <vt:lpstr>Cont.</vt:lpstr>
      <vt:lpstr>PowerPoint Presentation</vt:lpstr>
      <vt:lpstr>Commercial ProvidER</vt:lpstr>
      <vt:lpstr>MiSeq nano v2</vt:lpstr>
      <vt:lpstr>Third generation sequencing (TGS)</vt:lpstr>
      <vt:lpstr>Short vs Long reads</vt:lpstr>
      <vt:lpstr>Pac Bio</vt:lpstr>
      <vt:lpstr>PowerPoint Presentation</vt:lpstr>
      <vt:lpstr>Pac Bio Sequel 2 </vt:lpstr>
      <vt:lpstr>PowerPoint Presentation</vt:lpstr>
      <vt:lpstr>Costs of pacbio runs per platform</vt:lpstr>
      <vt:lpstr>Oxford Nanopore</vt:lpstr>
      <vt:lpstr>A minion run </vt:lpstr>
      <vt:lpstr>platforms</vt:lpstr>
      <vt:lpstr>PowerPoint Presentation</vt:lpstr>
      <vt:lpstr>$1000 minion starter kit</vt:lpstr>
      <vt:lpstr>Flongle adapter</vt:lpstr>
      <vt:lpstr>PowerPoint Presentation</vt:lpstr>
      <vt:lpstr>Downstream methods</vt:lpstr>
      <vt:lpstr>PowerPoint Presentation</vt:lpstr>
      <vt:lpstr>PowerPoint Presentation</vt:lpstr>
      <vt:lpstr>PowerPoint Presentation</vt:lpstr>
      <vt:lpstr>PowerPoint Presentation</vt:lpstr>
      <vt:lpstr>Genome consortium for active teaching using nextgen sequencing</vt:lpstr>
      <vt:lpstr>BI380-Biological Science Research Methods: Eukaryotic Genomics</vt:lpstr>
      <vt:lpstr>PowerPoint Presentation</vt:lpstr>
      <vt:lpstr>Genomics/Bioinformatics  Training</vt:lpstr>
      <vt:lpstr>PowerPoint Presentation</vt:lpstr>
      <vt:lpstr>PowerPoint Presentation</vt:lpstr>
      <vt:lpstr>Juniata-HHMI Shared HPC resources</vt:lpstr>
      <vt:lpstr>Lessons learned: The Bad</vt:lpstr>
      <vt:lpstr>Lessons learned: The Good</vt:lpstr>
      <vt:lpstr>PowerPoint Presentation</vt:lpstr>
      <vt:lpstr>Overall Mentality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dna sequencing</dc:title>
  <dc:creator>Vince Buonaccorsi</dc:creator>
  <cp:lastModifiedBy>Lisa Scheifele</cp:lastModifiedBy>
  <cp:revision>117</cp:revision>
  <dcterms:created xsi:type="dcterms:W3CDTF">2019-08-12T13:49:19Z</dcterms:created>
  <dcterms:modified xsi:type="dcterms:W3CDTF">2019-08-17T12:12:03Z</dcterms:modified>
</cp:coreProperties>
</file>