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1" r:id="rId1"/>
  </p:sldMasterIdLst>
  <p:notesMasterIdLst>
    <p:notesMasterId r:id="rId58"/>
  </p:notesMasterIdLst>
  <p:sldIdLst>
    <p:sldId id="263" r:id="rId2"/>
    <p:sldId id="489" r:id="rId3"/>
    <p:sldId id="490" r:id="rId4"/>
    <p:sldId id="312" r:id="rId5"/>
    <p:sldId id="287" r:id="rId6"/>
    <p:sldId id="491" r:id="rId7"/>
    <p:sldId id="493" r:id="rId8"/>
    <p:sldId id="492" r:id="rId9"/>
    <p:sldId id="494" r:id="rId10"/>
    <p:sldId id="311" r:id="rId11"/>
    <p:sldId id="497" r:id="rId12"/>
    <p:sldId id="496" r:id="rId13"/>
    <p:sldId id="313" r:id="rId14"/>
    <p:sldId id="314" r:id="rId15"/>
    <p:sldId id="315" r:id="rId16"/>
    <p:sldId id="498" r:id="rId17"/>
    <p:sldId id="499" r:id="rId18"/>
    <p:sldId id="500" r:id="rId19"/>
    <p:sldId id="501" r:id="rId20"/>
    <p:sldId id="503" r:id="rId21"/>
    <p:sldId id="488" r:id="rId22"/>
    <p:sldId id="277" r:id="rId23"/>
    <p:sldId id="284" r:id="rId24"/>
    <p:sldId id="318" r:id="rId25"/>
    <p:sldId id="317" r:id="rId26"/>
    <p:sldId id="316" r:id="rId27"/>
    <p:sldId id="319" r:id="rId28"/>
    <p:sldId id="476" r:id="rId29"/>
    <p:sldId id="482" r:id="rId30"/>
    <p:sldId id="483" r:id="rId31"/>
    <p:sldId id="522" r:id="rId32"/>
    <p:sldId id="502" r:id="rId33"/>
    <p:sldId id="504" r:id="rId34"/>
    <p:sldId id="484" r:id="rId35"/>
    <p:sldId id="286" r:id="rId36"/>
    <p:sldId id="486" r:id="rId37"/>
    <p:sldId id="289" r:id="rId38"/>
    <p:sldId id="310" r:id="rId39"/>
    <p:sldId id="507" r:id="rId40"/>
    <p:sldId id="524" r:id="rId41"/>
    <p:sldId id="509" r:id="rId42"/>
    <p:sldId id="523" r:id="rId43"/>
    <p:sldId id="513" r:id="rId44"/>
    <p:sldId id="515" r:id="rId45"/>
    <p:sldId id="516" r:id="rId46"/>
    <p:sldId id="518" r:id="rId47"/>
    <p:sldId id="519" r:id="rId48"/>
    <p:sldId id="517" r:id="rId49"/>
    <p:sldId id="505" r:id="rId50"/>
    <p:sldId id="520" r:id="rId51"/>
    <p:sldId id="506" r:id="rId52"/>
    <p:sldId id="521" r:id="rId53"/>
    <p:sldId id="278" r:id="rId54"/>
    <p:sldId id="525" r:id="rId55"/>
    <p:sldId id="304" r:id="rId56"/>
    <p:sldId id="307" r:id="rId57"/>
  </p:sldIdLst>
  <p:sldSz cx="9144000" cy="6858000" type="screen4x3"/>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43"/>
    <p:restoredTop sz="72059"/>
  </p:normalViewPr>
  <p:slideViewPr>
    <p:cSldViewPr snapToGrid="0" snapToObjects="1">
      <p:cViewPr varScale="1">
        <p:scale>
          <a:sx n="65" d="100"/>
          <a:sy n="65" d="100"/>
        </p:scale>
        <p:origin x="2064" y="192"/>
      </p:cViewPr>
      <p:guideLst/>
    </p:cSldViewPr>
  </p:slideViewPr>
  <p:notesTextViewPr>
    <p:cViewPr>
      <p:scale>
        <a:sx n="1" d="1"/>
        <a:sy n="1" d="1"/>
      </p:scale>
      <p:origin x="0" y="0"/>
    </p:cViewPr>
  </p:notesTextViewPr>
  <p:sorterViewPr>
    <p:cViewPr>
      <p:scale>
        <a:sx n="132" d="100"/>
        <a:sy n="13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962399" cy="3428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Times"/>
                <a:ea typeface="Times"/>
                <a:cs typeface="Times"/>
                <a:sym typeface="Times"/>
              </a:defRPr>
            </a:lvl1pPr>
            <a:lvl2pPr marL="457200" marR="0" lvl="1" indent="0" algn="l" rtl="0">
              <a:spcBef>
                <a:spcPts val="0"/>
              </a:spcBef>
              <a:spcAft>
                <a:spcPts val="0"/>
              </a:spcAft>
              <a:buNone/>
              <a:defRPr sz="2400" b="0" i="0" u="none" strike="noStrike" cap="none">
                <a:solidFill>
                  <a:schemeClr val="dk1"/>
                </a:solidFill>
                <a:latin typeface="Times"/>
                <a:ea typeface="Times"/>
                <a:cs typeface="Times"/>
                <a:sym typeface="Times"/>
              </a:defRPr>
            </a:lvl2pPr>
            <a:lvl3pPr marL="914400" marR="0" lvl="2" indent="0" algn="l" rtl="0">
              <a:spcBef>
                <a:spcPts val="0"/>
              </a:spcBef>
              <a:spcAft>
                <a:spcPts val="0"/>
              </a:spcAft>
              <a:buNone/>
              <a:defRPr sz="2400" b="0" i="0" u="none" strike="noStrike" cap="none">
                <a:solidFill>
                  <a:schemeClr val="dk1"/>
                </a:solidFill>
                <a:latin typeface="Times"/>
                <a:ea typeface="Times"/>
                <a:cs typeface="Times"/>
                <a:sym typeface="Times"/>
              </a:defRPr>
            </a:lvl3pPr>
            <a:lvl4pPr marL="1371600" marR="0" lvl="3" indent="0" algn="l" rtl="0">
              <a:spcBef>
                <a:spcPts val="0"/>
              </a:spcBef>
              <a:spcAft>
                <a:spcPts val="0"/>
              </a:spcAft>
              <a:buNone/>
              <a:defRPr sz="2400" b="0" i="0" u="none" strike="noStrike" cap="none">
                <a:solidFill>
                  <a:schemeClr val="dk1"/>
                </a:solidFill>
                <a:latin typeface="Times"/>
                <a:ea typeface="Times"/>
                <a:cs typeface="Times"/>
                <a:sym typeface="Times"/>
              </a:defRPr>
            </a:lvl4pPr>
            <a:lvl5pPr marL="1828800" marR="0" lvl="4" indent="0" algn="l" rtl="0">
              <a:spcBef>
                <a:spcPts val="0"/>
              </a:spcBef>
              <a:spcAft>
                <a:spcPts val="0"/>
              </a:spcAft>
              <a:buNone/>
              <a:defRPr sz="2400" b="0" i="0" u="none" strike="noStrike" cap="none">
                <a:solidFill>
                  <a:schemeClr val="dk1"/>
                </a:solidFill>
                <a:latin typeface="Times"/>
                <a:ea typeface="Times"/>
                <a:cs typeface="Times"/>
                <a:sym typeface="Times"/>
              </a:defRPr>
            </a:lvl5pPr>
            <a:lvl6pPr marL="2286000" marR="0" lvl="5" indent="0" algn="l" rtl="0">
              <a:spcBef>
                <a:spcPts val="0"/>
              </a:spcBef>
              <a:buNone/>
              <a:defRPr sz="2400" b="0" i="0" u="none" strike="noStrike" cap="none">
                <a:solidFill>
                  <a:schemeClr val="dk1"/>
                </a:solidFill>
                <a:latin typeface="Times"/>
                <a:ea typeface="Times"/>
                <a:cs typeface="Times"/>
                <a:sym typeface="Times"/>
              </a:defRPr>
            </a:lvl6pPr>
            <a:lvl7pPr marL="2743200" marR="0" lvl="6" indent="0" algn="l" rtl="0">
              <a:spcBef>
                <a:spcPts val="0"/>
              </a:spcBef>
              <a:buNone/>
              <a:defRPr sz="2400" b="0" i="0" u="none" strike="noStrike" cap="none">
                <a:solidFill>
                  <a:schemeClr val="dk1"/>
                </a:solidFill>
                <a:latin typeface="Times"/>
                <a:ea typeface="Times"/>
                <a:cs typeface="Times"/>
                <a:sym typeface="Times"/>
              </a:defRPr>
            </a:lvl7pPr>
            <a:lvl8pPr marL="3200400" marR="0" lvl="7" indent="0" algn="l" rtl="0">
              <a:spcBef>
                <a:spcPts val="0"/>
              </a:spcBef>
              <a:buNone/>
              <a:defRPr sz="2400" b="0" i="0" u="none" strike="noStrike" cap="none">
                <a:solidFill>
                  <a:schemeClr val="dk1"/>
                </a:solidFill>
                <a:latin typeface="Times"/>
                <a:ea typeface="Times"/>
                <a:cs typeface="Times"/>
                <a:sym typeface="Times"/>
              </a:defRPr>
            </a:lvl8pPr>
            <a:lvl9pPr marL="3657600" marR="0" lvl="8" indent="0" algn="l" rtl="0">
              <a:spcBef>
                <a:spcPts val="0"/>
              </a:spcBef>
              <a:buNone/>
              <a:defRPr sz="2400" b="0" i="0" u="none" strike="noStrike" cap="none">
                <a:solidFill>
                  <a:schemeClr val="dk1"/>
                </a:solidFill>
                <a:latin typeface="Times"/>
                <a:ea typeface="Times"/>
                <a:cs typeface="Times"/>
                <a:sym typeface="Times"/>
              </a:defRPr>
            </a:lvl9pPr>
          </a:lstStyle>
          <a:p>
            <a:endParaRPr/>
          </a:p>
        </p:txBody>
      </p:sp>
      <p:sp>
        <p:nvSpPr>
          <p:cNvPr id="4" name="Shape 4"/>
          <p:cNvSpPr txBox="1">
            <a:spLocks noGrp="1"/>
          </p:cNvSpPr>
          <p:nvPr>
            <p:ph type="dt" idx="10"/>
          </p:nvPr>
        </p:nvSpPr>
        <p:spPr>
          <a:xfrm>
            <a:off x="5181600" y="0"/>
            <a:ext cx="3962399" cy="342899"/>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200" b="0" i="0" u="none" strike="noStrike" cap="none">
                <a:solidFill>
                  <a:schemeClr val="dk1"/>
                </a:solidFill>
                <a:latin typeface="Times"/>
                <a:ea typeface="Times"/>
                <a:cs typeface="Times"/>
                <a:sym typeface="Times"/>
              </a:defRPr>
            </a:lvl1pPr>
            <a:lvl2pPr marL="457200" marR="0" lvl="1" indent="0" algn="l" rtl="0">
              <a:spcBef>
                <a:spcPts val="0"/>
              </a:spcBef>
              <a:spcAft>
                <a:spcPts val="0"/>
              </a:spcAft>
              <a:buNone/>
              <a:defRPr sz="2400" b="0" i="0" u="none" strike="noStrike" cap="none">
                <a:solidFill>
                  <a:schemeClr val="dk1"/>
                </a:solidFill>
                <a:latin typeface="Times"/>
                <a:ea typeface="Times"/>
                <a:cs typeface="Times"/>
                <a:sym typeface="Times"/>
              </a:defRPr>
            </a:lvl2pPr>
            <a:lvl3pPr marL="914400" marR="0" lvl="2" indent="0" algn="l" rtl="0">
              <a:spcBef>
                <a:spcPts val="0"/>
              </a:spcBef>
              <a:spcAft>
                <a:spcPts val="0"/>
              </a:spcAft>
              <a:buNone/>
              <a:defRPr sz="2400" b="0" i="0" u="none" strike="noStrike" cap="none">
                <a:solidFill>
                  <a:schemeClr val="dk1"/>
                </a:solidFill>
                <a:latin typeface="Times"/>
                <a:ea typeface="Times"/>
                <a:cs typeface="Times"/>
                <a:sym typeface="Times"/>
              </a:defRPr>
            </a:lvl3pPr>
            <a:lvl4pPr marL="1371600" marR="0" lvl="3" indent="0" algn="l" rtl="0">
              <a:spcBef>
                <a:spcPts val="0"/>
              </a:spcBef>
              <a:spcAft>
                <a:spcPts val="0"/>
              </a:spcAft>
              <a:buNone/>
              <a:defRPr sz="2400" b="0" i="0" u="none" strike="noStrike" cap="none">
                <a:solidFill>
                  <a:schemeClr val="dk1"/>
                </a:solidFill>
                <a:latin typeface="Times"/>
                <a:ea typeface="Times"/>
                <a:cs typeface="Times"/>
                <a:sym typeface="Times"/>
              </a:defRPr>
            </a:lvl4pPr>
            <a:lvl5pPr marL="1828800" marR="0" lvl="4" indent="0" algn="l" rtl="0">
              <a:spcBef>
                <a:spcPts val="0"/>
              </a:spcBef>
              <a:spcAft>
                <a:spcPts val="0"/>
              </a:spcAft>
              <a:buNone/>
              <a:defRPr sz="2400" b="0" i="0" u="none" strike="noStrike" cap="none">
                <a:solidFill>
                  <a:schemeClr val="dk1"/>
                </a:solidFill>
                <a:latin typeface="Times"/>
                <a:ea typeface="Times"/>
                <a:cs typeface="Times"/>
                <a:sym typeface="Times"/>
              </a:defRPr>
            </a:lvl5pPr>
            <a:lvl6pPr marL="2286000" marR="0" lvl="5" indent="0" algn="l" rtl="0">
              <a:spcBef>
                <a:spcPts val="0"/>
              </a:spcBef>
              <a:buNone/>
              <a:defRPr sz="2400" b="0" i="0" u="none" strike="noStrike" cap="none">
                <a:solidFill>
                  <a:schemeClr val="dk1"/>
                </a:solidFill>
                <a:latin typeface="Times"/>
                <a:ea typeface="Times"/>
                <a:cs typeface="Times"/>
                <a:sym typeface="Times"/>
              </a:defRPr>
            </a:lvl6pPr>
            <a:lvl7pPr marL="2743200" marR="0" lvl="6" indent="0" algn="l" rtl="0">
              <a:spcBef>
                <a:spcPts val="0"/>
              </a:spcBef>
              <a:buNone/>
              <a:defRPr sz="2400" b="0" i="0" u="none" strike="noStrike" cap="none">
                <a:solidFill>
                  <a:schemeClr val="dk1"/>
                </a:solidFill>
                <a:latin typeface="Times"/>
                <a:ea typeface="Times"/>
                <a:cs typeface="Times"/>
                <a:sym typeface="Times"/>
              </a:defRPr>
            </a:lvl7pPr>
            <a:lvl8pPr marL="3200400" marR="0" lvl="7" indent="0" algn="l" rtl="0">
              <a:spcBef>
                <a:spcPts val="0"/>
              </a:spcBef>
              <a:buNone/>
              <a:defRPr sz="2400" b="0" i="0" u="none" strike="noStrike" cap="none">
                <a:solidFill>
                  <a:schemeClr val="dk1"/>
                </a:solidFill>
                <a:latin typeface="Times"/>
                <a:ea typeface="Times"/>
                <a:cs typeface="Times"/>
                <a:sym typeface="Times"/>
              </a:defRPr>
            </a:lvl8pPr>
            <a:lvl9pPr marL="3657600" marR="0" lvl="8" indent="0" algn="l" rtl="0">
              <a:spcBef>
                <a:spcPts val="0"/>
              </a:spcBef>
              <a:buNone/>
              <a:defRPr sz="2400" b="0" i="0" u="none" strike="noStrike" cap="none">
                <a:solidFill>
                  <a:schemeClr val="dk1"/>
                </a:solidFill>
                <a:latin typeface="Times"/>
                <a:ea typeface="Times"/>
                <a:cs typeface="Times"/>
                <a:sym typeface="Times"/>
              </a:defRPr>
            </a:lvl9pPr>
          </a:lstStyle>
          <a:p>
            <a:endParaRPr/>
          </a:p>
        </p:txBody>
      </p:sp>
      <p:sp>
        <p:nvSpPr>
          <p:cNvPr id="5" name="Shape 5"/>
          <p:cNvSpPr>
            <a:spLocks noGrp="1" noRot="1" noChangeAspect="1"/>
          </p:cNvSpPr>
          <p:nvPr>
            <p:ph type="sldImg" idx="3"/>
          </p:nvPr>
        </p:nvSpPr>
        <p:spPr>
          <a:xfrm>
            <a:off x="2857500" y="514350"/>
            <a:ext cx="3429000" cy="257174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1219200" y="3257550"/>
            <a:ext cx="6705599" cy="3086099"/>
          </a:xfrm>
          <a:prstGeom prst="rect">
            <a:avLst/>
          </a:prstGeom>
          <a:noFill/>
          <a:ln>
            <a:noFill/>
          </a:ln>
        </p:spPr>
        <p:txBody>
          <a:bodyPr lIns="91425" tIns="91425" rIns="91425" bIns="91425" anchor="t" anchorCtr="0"/>
          <a:lstStyle>
            <a:lvl1pPr marL="0" marR="0" lvl="0" indent="0" algn="l" rtl="0">
              <a:spcBef>
                <a:spcPts val="360"/>
              </a:spcBef>
              <a:spcAft>
                <a:spcPts val="0"/>
              </a:spcAft>
              <a:buNone/>
              <a:defRPr sz="1200" b="0" i="0" u="none" strike="noStrike" cap="none">
                <a:solidFill>
                  <a:schemeClr val="dk1"/>
                </a:solidFill>
                <a:latin typeface="Times"/>
                <a:ea typeface="Times"/>
                <a:cs typeface="Times"/>
                <a:sym typeface="Times"/>
              </a:defRPr>
            </a:lvl1pPr>
            <a:lvl2pPr marL="457200" marR="0" lvl="1" indent="0" algn="l" rtl="0">
              <a:spcBef>
                <a:spcPts val="360"/>
              </a:spcBef>
              <a:spcAft>
                <a:spcPts val="0"/>
              </a:spcAft>
              <a:buNone/>
              <a:defRPr sz="1200" b="0" i="0" u="none" strike="noStrike" cap="none">
                <a:solidFill>
                  <a:schemeClr val="dk1"/>
                </a:solidFill>
                <a:latin typeface="Times"/>
                <a:ea typeface="Times"/>
                <a:cs typeface="Times"/>
                <a:sym typeface="Times"/>
              </a:defRPr>
            </a:lvl2pPr>
            <a:lvl3pPr marL="914400" marR="0" lvl="2" indent="0" algn="l" rtl="0">
              <a:spcBef>
                <a:spcPts val="360"/>
              </a:spcBef>
              <a:spcAft>
                <a:spcPts val="0"/>
              </a:spcAft>
              <a:buNone/>
              <a:defRPr sz="1200" b="0" i="0" u="none" strike="noStrike" cap="none">
                <a:solidFill>
                  <a:schemeClr val="dk1"/>
                </a:solidFill>
                <a:latin typeface="Times"/>
                <a:ea typeface="Times"/>
                <a:cs typeface="Times"/>
                <a:sym typeface="Times"/>
              </a:defRPr>
            </a:lvl3pPr>
            <a:lvl4pPr marL="1371600" marR="0" lvl="3" indent="0" algn="l" rtl="0">
              <a:spcBef>
                <a:spcPts val="360"/>
              </a:spcBef>
              <a:spcAft>
                <a:spcPts val="0"/>
              </a:spcAft>
              <a:buNone/>
              <a:defRPr sz="1200" b="0" i="0" u="none" strike="noStrike" cap="none">
                <a:solidFill>
                  <a:schemeClr val="dk1"/>
                </a:solidFill>
                <a:latin typeface="Times"/>
                <a:ea typeface="Times"/>
                <a:cs typeface="Times"/>
                <a:sym typeface="Times"/>
              </a:defRPr>
            </a:lvl4pPr>
            <a:lvl5pPr marL="1828800" marR="0" lvl="4" indent="0" algn="l" rtl="0">
              <a:spcBef>
                <a:spcPts val="360"/>
              </a:spcBef>
              <a:spcAft>
                <a:spcPts val="0"/>
              </a:spcAft>
              <a:buNone/>
              <a:defRPr sz="1200" b="0" i="0" u="none" strike="noStrike" cap="none">
                <a:solidFill>
                  <a:schemeClr val="dk1"/>
                </a:solidFill>
                <a:latin typeface="Times"/>
                <a:ea typeface="Times"/>
                <a:cs typeface="Times"/>
                <a:sym typeface="Times"/>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6515100"/>
            <a:ext cx="3962399" cy="34289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200" b="0" i="0" u="none" strike="noStrike" cap="none">
                <a:solidFill>
                  <a:schemeClr val="dk1"/>
                </a:solidFill>
                <a:latin typeface="Times"/>
                <a:ea typeface="Times"/>
                <a:cs typeface="Times"/>
                <a:sym typeface="Times"/>
              </a:defRPr>
            </a:lvl1pPr>
            <a:lvl2pPr marL="457200" marR="0" lvl="1" indent="0" algn="l" rtl="0">
              <a:spcBef>
                <a:spcPts val="0"/>
              </a:spcBef>
              <a:spcAft>
                <a:spcPts val="0"/>
              </a:spcAft>
              <a:buNone/>
              <a:defRPr sz="2400" b="0" i="0" u="none" strike="noStrike" cap="none">
                <a:solidFill>
                  <a:schemeClr val="dk1"/>
                </a:solidFill>
                <a:latin typeface="Times"/>
                <a:ea typeface="Times"/>
                <a:cs typeface="Times"/>
                <a:sym typeface="Times"/>
              </a:defRPr>
            </a:lvl2pPr>
            <a:lvl3pPr marL="914400" marR="0" lvl="2" indent="0" algn="l" rtl="0">
              <a:spcBef>
                <a:spcPts val="0"/>
              </a:spcBef>
              <a:spcAft>
                <a:spcPts val="0"/>
              </a:spcAft>
              <a:buNone/>
              <a:defRPr sz="2400" b="0" i="0" u="none" strike="noStrike" cap="none">
                <a:solidFill>
                  <a:schemeClr val="dk1"/>
                </a:solidFill>
                <a:latin typeface="Times"/>
                <a:ea typeface="Times"/>
                <a:cs typeface="Times"/>
                <a:sym typeface="Times"/>
              </a:defRPr>
            </a:lvl3pPr>
            <a:lvl4pPr marL="1371600" marR="0" lvl="3" indent="0" algn="l" rtl="0">
              <a:spcBef>
                <a:spcPts val="0"/>
              </a:spcBef>
              <a:spcAft>
                <a:spcPts val="0"/>
              </a:spcAft>
              <a:buNone/>
              <a:defRPr sz="2400" b="0" i="0" u="none" strike="noStrike" cap="none">
                <a:solidFill>
                  <a:schemeClr val="dk1"/>
                </a:solidFill>
                <a:latin typeface="Times"/>
                <a:ea typeface="Times"/>
                <a:cs typeface="Times"/>
                <a:sym typeface="Times"/>
              </a:defRPr>
            </a:lvl4pPr>
            <a:lvl5pPr marL="1828800" marR="0" lvl="4" indent="0" algn="l" rtl="0">
              <a:spcBef>
                <a:spcPts val="0"/>
              </a:spcBef>
              <a:spcAft>
                <a:spcPts val="0"/>
              </a:spcAft>
              <a:buNone/>
              <a:defRPr sz="2400" b="0" i="0" u="none" strike="noStrike" cap="none">
                <a:solidFill>
                  <a:schemeClr val="dk1"/>
                </a:solidFill>
                <a:latin typeface="Times"/>
                <a:ea typeface="Times"/>
                <a:cs typeface="Times"/>
                <a:sym typeface="Times"/>
              </a:defRPr>
            </a:lvl5pPr>
            <a:lvl6pPr marL="2286000" marR="0" lvl="5" indent="0" algn="l" rtl="0">
              <a:spcBef>
                <a:spcPts val="0"/>
              </a:spcBef>
              <a:buNone/>
              <a:defRPr sz="2400" b="0" i="0" u="none" strike="noStrike" cap="none">
                <a:solidFill>
                  <a:schemeClr val="dk1"/>
                </a:solidFill>
                <a:latin typeface="Times"/>
                <a:ea typeface="Times"/>
                <a:cs typeface="Times"/>
                <a:sym typeface="Times"/>
              </a:defRPr>
            </a:lvl6pPr>
            <a:lvl7pPr marL="2743200" marR="0" lvl="6" indent="0" algn="l" rtl="0">
              <a:spcBef>
                <a:spcPts val="0"/>
              </a:spcBef>
              <a:buNone/>
              <a:defRPr sz="2400" b="0" i="0" u="none" strike="noStrike" cap="none">
                <a:solidFill>
                  <a:schemeClr val="dk1"/>
                </a:solidFill>
                <a:latin typeface="Times"/>
                <a:ea typeface="Times"/>
                <a:cs typeface="Times"/>
                <a:sym typeface="Times"/>
              </a:defRPr>
            </a:lvl7pPr>
            <a:lvl8pPr marL="3200400" marR="0" lvl="7" indent="0" algn="l" rtl="0">
              <a:spcBef>
                <a:spcPts val="0"/>
              </a:spcBef>
              <a:buNone/>
              <a:defRPr sz="2400" b="0" i="0" u="none" strike="noStrike" cap="none">
                <a:solidFill>
                  <a:schemeClr val="dk1"/>
                </a:solidFill>
                <a:latin typeface="Times"/>
                <a:ea typeface="Times"/>
                <a:cs typeface="Times"/>
                <a:sym typeface="Times"/>
              </a:defRPr>
            </a:lvl8pPr>
            <a:lvl9pPr marL="3657600" marR="0" lvl="8" indent="0" algn="l" rtl="0">
              <a:spcBef>
                <a:spcPts val="0"/>
              </a:spcBef>
              <a:buNone/>
              <a:defRPr sz="2400" b="0" i="0" u="none" strike="noStrike" cap="none">
                <a:solidFill>
                  <a:schemeClr val="dk1"/>
                </a:solidFill>
                <a:latin typeface="Times"/>
                <a:ea typeface="Times"/>
                <a:cs typeface="Times"/>
                <a:sym typeface="Times"/>
              </a:defRPr>
            </a:lvl9pPr>
          </a:lstStyle>
          <a:p>
            <a:endParaRPr/>
          </a:p>
        </p:txBody>
      </p:sp>
      <p:sp>
        <p:nvSpPr>
          <p:cNvPr id="8" name="Shape 8"/>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a:ea typeface="Times"/>
                <a:cs typeface="Times"/>
                <a:sym typeface="Times"/>
              </a:rPr>
              <a:t>‹#›</a:t>
            </a:fld>
            <a:endParaRPr lang="en-US" sz="1200" b="0" i="0" u="none" strike="noStrike" cap="none">
              <a:solidFill>
                <a:schemeClr val="dk1"/>
              </a:solidFill>
              <a:latin typeface="Times"/>
              <a:ea typeface="Times"/>
              <a:cs typeface="Times"/>
              <a:sym typeface="Times"/>
            </a:endParaRPr>
          </a:p>
        </p:txBody>
      </p:sp>
    </p:spTree>
    <p:extLst>
      <p:ext uri="{BB962C8B-B14F-4D97-AF65-F5344CB8AC3E}">
        <p14:creationId xmlns:p14="http://schemas.microsoft.com/office/powerpoint/2010/main" val="58716581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1</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852553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10</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2950204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11</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2616043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12</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3012297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13</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49081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14</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4113084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15</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2990224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16</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4023969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17</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4220522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18</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1008579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19</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2091868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2</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186977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20</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1918895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r>
              <a:rPr lang="en-US" dirty="0"/>
              <a:t>In your majors, in your classes, in your department? </a:t>
            </a: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21</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675126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E7280-4197-CF46-A73E-28ADAE8B4323}" type="slidenum">
              <a:rPr lang="en-US" smtClean="0"/>
              <a:t>22</a:t>
            </a:fld>
            <a:endParaRPr lang="en-US"/>
          </a:p>
        </p:txBody>
      </p:sp>
    </p:spTree>
    <p:extLst>
      <p:ext uri="{BB962C8B-B14F-4D97-AF65-F5344CB8AC3E}">
        <p14:creationId xmlns:p14="http://schemas.microsoft.com/office/powerpoint/2010/main" val="3546218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E7280-4197-CF46-A73E-28ADAE8B4323}" type="slidenum">
              <a:rPr lang="en-US" smtClean="0"/>
              <a:t>23</a:t>
            </a:fld>
            <a:endParaRPr lang="en-US"/>
          </a:p>
        </p:txBody>
      </p:sp>
    </p:spTree>
    <p:extLst>
      <p:ext uri="{BB962C8B-B14F-4D97-AF65-F5344CB8AC3E}">
        <p14:creationId xmlns:p14="http://schemas.microsoft.com/office/powerpoint/2010/main" val="2208280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E7280-4197-CF46-A73E-28ADAE8B4323}" type="slidenum">
              <a:rPr lang="en-US" smtClean="0"/>
              <a:t>24</a:t>
            </a:fld>
            <a:endParaRPr lang="en-US"/>
          </a:p>
        </p:txBody>
      </p:sp>
    </p:spTree>
    <p:extLst>
      <p:ext uri="{BB962C8B-B14F-4D97-AF65-F5344CB8AC3E}">
        <p14:creationId xmlns:p14="http://schemas.microsoft.com/office/powerpoint/2010/main" val="266163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E7280-4197-CF46-A73E-28ADAE8B4323}" type="slidenum">
              <a:rPr lang="en-US" smtClean="0"/>
              <a:t>25</a:t>
            </a:fld>
            <a:endParaRPr lang="en-US"/>
          </a:p>
        </p:txBody>
      </p:sp>
    </p:spTree>
    <p:extLst>
      <p:ext uri="{BB962C8B-B14F-4D97-AF65-F5344CB8AC3E}">
        <p14:creationId xmlns:p14="http://schemas.microsoft.com/office/powerpoint/2010/main" val="2036070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E7280-4197-CF46-A73E-28ADAE8B4323}" type="slidenum">
              <a:rPr lang="en-US" smtClean="0"/>
              <a:t>26</a:t>
            </a:fld>
            <a:endParaRPr lang="en-US"/>
          </a:p>
        </p:txBody>
      </p:sp>
    </p:spTree>
    <p:extLst>
      <p:ext uri="{BB962C8B-B14F-4D97-AF65-F5344CB8AC3E}">
        <p14:creationId xmlns:p14="http://schemas.microsoft.com/office/powerpoint/2010/main" val="1191364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E7280-4197-CF46-A73E-28ADAE8B4323}" type="slidenum">
              <a:rPr lang="en-US" smtClean="0"/>
              <a:t>27</a:t>
            </a:fld>
            <a:endParaRPr lang="en-US"/>
          </a:p>
        </p:txBody>
      </p:sp>
    </p:spTree>
    <p:extLst>
      <p:ext uri="{BB962C8B-B14F-4D97-AF65-F5344CB8AC3E}">
        <p14:creationId xmlns:p14="http://schemas.microsoft.com/office/powerpoint/2010/main" val="3091224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DA69DD-C9F7-F54A-8AC7-CB9E467B591A}" type="slidenum">
              <a:rPr lang="en-US" smtClean="0"/>
              <a:t>28</a:t>
            </a:fld>
            <a:endParaRPr lang="en-US"/>
          </a:p>
        </p:txBody>
      </p:sp>
    </p:spTree>
    <p:extLst>
      <p:ext uri="{BB962C8B-B14F-4D97-AF65-F5344CB8AC3E}">
        <p14:creationId xmlns:p14="http://schemas.microsoft.com/office/powerpoint/2010/main" val="3823312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DA69DD-C9F7-F54A-8AC7-CB9E467B591A}" type="slidenum">
              <a:rPr lang="en-US" smtClean="0"/>
              <a:t>29</a:t>
            </a:fld>
            <a:endParaRPr lang="en-US"/>
          </a:p>
        </p:txBody>
      </p:sp>
    </p:spTree>
    <p:extLst>
      <p:ext uri="{BB962C8B-B14F-4D97-AF65-F5344CB8AC3E}">
        <p14:creationId xmlns:p14="http://schemas.microsoft.com/office/powerpoint/2010/main" val="165006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3</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1426548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DA69DD-C9F7-F54A-8AC7-CB9E467B591A}" type="slidenum">
              <a:rPr lang="en-US" smtClean="0"/>
              <a:t>30</a:t>
            </a:fld>
            <a:endParaRPr lang="en-US"/>
          </a:p>
        </p:txBody>
      </p:sp>
    </p:spTree>
    <p:extLst>
      <p:ext uri="{BB962C8B-B14F-4D97-AF65-F5344CB8AC3E}">
        <p14:creationId xmlns:p14="http://schemas.microsoft.com/office/powerpoint/2010/main" val="1150664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31</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3627401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32</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2289777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33</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3664129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841F4-55F9-E445-9928-39EF3817EDB0}" type="slidenum">
              <a:rPr lang="en-US" smtClean="0"/>
              <a:t>34</a:t>
            </a:fld>
            <a:endParaRPr lang="en-US"/>
          </a:p>
        </p:txBody>
      </p:sp>
    </p:spTree>
    <p:extLst>
      <p:ext uri="{BB962C8B-B14F-4D97-AF65-F5344CB8AC3E}">
        <p14:creationId xmlns:p14="http://schemas.microsoft.com/office/powerpoint/2010/main" val="29931932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841F4-55F9-E445-9928-39EF3817EDB0}" type="slidenum">
              <a:rPr lang="en-US" smtClean="0"/>
              <a:t>35</a:t>
            </a:fld>
            <a:endParaRPr lang="en-US"/>
          </a:p>
        </p:txBody>
      </p:sp>
    </p:spTree>
    <p:extLst>
      <p:ext uri="{BB962C8B-B14F-4D97-AF65-F5344CB8AC3E}">
        <p14:creationId xmlns:p14="http://schemas.microsoft.com/office/powerpoint/2010/main" val="1581789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841F4-55F9-E445-9928-39EF3817EDB0}" type="slidenum">
              <a:rPr lang="en-US" smtClean="0"/>
              <a:t>36</a:t>
            </a:fld>
            <a:endParaRPr lang="en-US"/>
          </a:p>
        </p:txBody>
      </p:sp>
    </p:spTree>
    <p:extLst>
      <p:ext uri="{BB962C8B-B14F-4D97-AF65-F5344CB8AC3E}">
        <p14:creationId xmlns:p14="http://schemas.microsoft.com/office/powerpoint/2010/main" val="41451778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841F4-55F9-E445-9928-39EF3817EDB0}" type="slidenum">
              <a:rPr lang="en-US" smtClean="0"/>
              <a:t>37</a:t>
            </a:fld>
            <a:endParaRPr lang="en-US"/>
          </a:p>
        </p:txBody>
      </p:sp>
    </p:spTree>
    <p:extLst>
      <p:ext uri="{BB962C8B-B14F-4D97-AF65-F5344CB8AC3E}">
        <p14:creationId xmlns:p14="http://schemas.microsoft.com/office/powerpoint/2010/main" val="16710265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38</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22457176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40</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145227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4</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25432838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41</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9488051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42</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7858098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43</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33664492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44</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12803536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45</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40510244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46</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27510045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47</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742883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48</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3253541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49</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6398659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50</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2907659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5</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39994972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51</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14196935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52</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28281500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841F4-55F9-E445-9928-39EF3817EDB0}" type="slidenum">
              <a:rPr lang="en-US" smtClean="0"/>
              <a:t>53</a:t>
            </a:fld>
            <a:endParaRPr lang="en-US"/>
          </a:p>
        </p:txBody>
      </p:sp>
    </p:spTree>
    <p:extLst>
      <p:ext uri="{BB962C8B-B14F-4D97-AF65-F5344CB8AC3E}">
        <p14:creationId xmlns:p14="http://schemas.microsoft.com/office/powerpoint/2010/main" val="290325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lang="en-US" sz="1200" b="0" i="0" u="none" strike="noStrike" cap="none" dirty="0">
              <a:solidFill>
                <a:schemeClr val="dk1"/>
              </a:solidFill>
              <a:latin typeface="Times"/>
              <a:ea typeface="Times"/>
              <a:cs typeface="Times"/>
              <a:sym typeface="Times"/>
            </a:endParaRPr>
          </a:p>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54</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31557812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55</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22907525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56</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1905105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6</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246834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7</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882944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8</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3451422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1" name="Shape 191"/>
          <p:cNvSpPr txBox="1">
            <a:spLocks noGrp="1"/>
          </p:cNvSpPr>
          <p:nvPr>
            <p:ph type="body" idx="1"/>
          </p:nvPr>
        </p:nvSpPr>
        <p:spPr>
          <a:xfrm>
            <a:off x="1219200" y="3257550"/>
            <a:ext cx="6705599" cy="3086099"/>
          </a:xfrm>
          <a:prstGeom prst="rect">
            <a:avLst/>
          </a:prstGeom>
          <a:noFill/>
          <a:ln>
            <a:noFill/>
          </a:ln>
        </p:spPr>
        <p:txBody>
          <a:bodyPr lIns="91425" tIns="45700" rIns="91425" bIns="45700" anchor="t" anchorCtr="0">
            <a:noAutofit/>
          </a:bodyPr>
          <a:lstStyle/>
          <a:p>
            <a:pPr marL="0" marR="0" lvl="0" indent="0" algn="l" rtl="0">
              <a:spcBef>
                <a:spcPts val="360"/>
              </a:spcBef>
              <a:spcAft>
                <a:spcPts val="0"/>
              </a:spcAft>
              <a:buSzPct val="25000"/>
              <a:buNone/>
            </a:pPr>
            <a:endParaRPr sz="1200" b="0" i="0" u="none" strike="noStrike" cap="none" dirty="0">
              <a:solidFill>
                <a:schemeClr val="dk1"/>
              </a:solidFill>
              <a:latin typeface="Times"/>
              <a:ea typeface="Times"/>
              <a:cs typeface="Times"/>
              <a:sym typeface="Times"/>
            </a:endParaRPr>
          </a:p>
        </p:txBody>
      </p:sp>
      <p:sp>
        <p:nvSpPr>
          <p:cNvPr id="192" name="Shape 192"/>
          <p:cNvSpPr txBox="1">
            <a:spLocks noGrp="1"/>
          </p:cNvSpPr>
          <p:nvPr>
            <p:ph type="sldNum" idx="12"/>
          </p:nvPr>
        </p:nvSpPr>
        <p:spPr>
          <a:xfrm>
            <a:off x="5181600" y="6515100"/>
            <a:ext cx="3962399" cy="342899"/>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Times"/>
                <a:ea typeface="Times"/>
                <a:cs typeface="Times"/>
                <a:sym typeface="Times"/>
              </a:rPr>
              <a:t>9</a:t>
            </a:fld>
            <a:endParaRPr lang="en-US" sz="1200">
              <a:solidFill>
                <a:schemeClr val="dk1"/>
              </a:solidFill>
              <a:latin typeface="Times"/>
              <a:ea typeface="Times"/>
              <a:cs typeface="Times"/>
              <a:sym typeface="Times"/>
            </a:endParaRPr>
          </a:p>
        </p:txBody>
      </p:sp>
    </p:spTree>
    <p:extLst>
      <p:ext uri="{BB962C8B-B14F-4D97-AF65-F5344CB8AC3E}">
        <p14:creationId xmlns:p14="http://schemas.microsoft.com/office/powerpoint/2010/main" val="1250431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2867800"/>
            <a:ext cx="8520600" cy="11223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1087522-6AF2-4D1E-83C6-513CD050C64B}" type="datetimeFigureOut">
              <a:rPr lang="en-US" smtClean="0"/>
              <a:t>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AFEF8-9A1E-43E9-ABAC-3482546B5410}" type="slidenum">
              <a:rPr lang="en-US" smtClean="0"/>
              <a:t>‹#›</a:t>
            </a:fld>
            <a:endParaRPr lang="en-US"/>
          </a:p>
        </p:txBody>
      </p:sp>
    </p:spTree>
    <p:extLst>
      <p:ext uri="{BB962C8B-B14F-4D97-AF65-F5344CB8AC3E}">
        <p14:creationId xmlns:p14="http://schemas.microsoft.com/office/powerpoint/2010/main" val="2272692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4" name="Shape 34"/>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Main poin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600200"/>
            <a:ext cx="6367800" cy="54543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8" name="Shape 38"/>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166"/>
            <a:ext cx="4572000" cy="68580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41" name="Shape 41"/>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2" name="Shape 42"/>
          <p:cNvSpPr txBox="1">
            <a:spLocks noGrp="1"/>
          </p:cNvSpPr>
          <p:nvPr>
            <p:ph type="subTitle" idx="1"/>
          </p:nvPr>
        </p:nvSpPr>
        <p:spPr>
          <a:xfrm>
            <a:off x="265500" y="3737433"/>
            <a:ext cx="4045200" cy="16467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3" name="Shape 43"/>
          <p:cNvSpPr txBox="1">
            <a:spLocks noGrp="1"/>
          </p:cNvSpPr>
          <p:nvPr>
            <p:ph type="body" idx="2"/>
          </p:nvPr>
        </p:nvSpPr>
        <p:spPr>
          <a:xfrm>
            <a:off x="4939500" y="965433"/>
            <a:ext cx="3837000" cy="49269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4" name="Shape 4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7" name="Shape 4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0" y="1474833"/>
            <a:ext cx="8520600" cy="26181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50" name="Shape 50"/>
          <p:cNvSpPr txBox="1">
            <a:spLocks noGrp="1"/>
          </p:cNvSpPr>
          <p:nvPr>
            <p:ph type="body" idx="1"/>
          </p:nvPr>
        </p:nvSpPr>
        <p:spPr>
          <a:xfrm>
            <a:off x="311700" y="4202966"/>
            <a:ext cx="8520600" cy="17343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1" name="Shape 5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612647" y="228600"/>
            <a:ext cx="8153400" cy="9906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400" b="0" i="0" u="none" strike="noStrike" cap="none">
                <a:solidFill>
                  <a:srgbClr val="B95B22"/>
                </a:solidFill>
                <a:latin typeface="Questrial"/>
                <a:ea typeface="Questrial"/>
                <a:cs typeface="Questrial"/>
                <a:sym typeface="Questrial"/>
              </a:defRPr>
            </a:lvl1pPr>
            <a:lvl2pPr marL="0" marR="0" lvl="1" indent="0" algn="l" rtl="0">
              <a:spcBef>
                <a:spcPts val="0"/>
              </a:spcBef>
              <a:spcAft>
                <a:spcPts val="0"/>
              </a:spcAft>
              <a:buNone/>
              <a:defRPr sz="4400" b="0" i="0" u="none" strike="noStrike" cap="none">
                <a:solidFill>
                  <a:srgbClr val="B95B22"/>
                </a:solidFill>
                <a:latin typeface="Questrial"/>
                <a:ea typeface="Questrial"/>
                <a:cs typeface="Questrial"/>
                <a:sym typeface="Questrial"/>
              </a:defRPr>
            </a:lvl2pPr>
            <a:lvl3pPr marL="0" marR="0" lvl="2" indent="0" algn="l" rtl="0">
              <a:spcBef>
                <a:spcPts val="0"/>
              </a:spcBef>
              <a:spcAft>
                <a:spcPts val="0"/>
              </a:spcAft>
              <a:buNone/>
              <a:defRPr sz="4400" b="0" i="0" u="none" strike="noStrike" cap="none">
                <a:solidFill>
                  <a:srgbClr val="B95B22"/>
                </a:solidFill>
                <a:latin typeface="Questrial"/>
                <a:ea typeface="Questrial"/>
                <a:cs typeface="Questrial"/>
                <a:sym typeface="Questrial"/>
              </a:defRPr>
            </a:lvl3pPr>
            <a:lvl4pPr marL="0" marR="0" lvl="3" indent="0" algn="l" rtl="0">
              <a:spcBef>
                <a:spcPts val="0"/>
              </a:spcBef>
              <a:spcAft>
                <a:spcPts val="0"/>
              </a:spcAft>
              <a:buNone/>
              <a:defRPr sz="4400" b="0" i="0" u="none" strike="noStrike" cap="none">
                <a:solidFill>
                  <a:srgbClr val="B95B22"/>
                </a:solidFill>
                <a:latin typeface="Questrial"/>
                <a:ea typeface="Questrial"/>
                <a:cs typeface="Questrial"/>
                <a:sym typeface="Questrial"/>
              </a:defRPr>
            </a:lvl4pPr>
            <a:lvl5pPr marL="0" marR="0" lvl="4" indent="0" algn="l" rtl="0">
              <a:spcBef>
                <a:spcPts val="0"/>
              </a:spcBef>
              <a:spcAft>
                <a:spcPts val="0"/>
              </a:spcAft>
              <a:buNone/>
              <a:defRPr sz="4400" b="0" i="0" u="none" strike="noStrike" cap="none">
                <a:solidFill>
                  <a:srgbClr val="B95B22"/>
                </a:solidFill>
                <a:latin typeface="Questrial"/>
                <a:ea typeface="Questrial"/>
                <a:cs typeface="Questrial"/>
                <a:sym typeface="Questrial"/>
              </a:defRPr>
            </a:lvl5pPr>
            <a:lvl6pPr marL="457200" marR="0" lvl="5" indent="0" algn="l" rtl="0">
              <a:spcBef>
                <a:spcPts val="0"/>
              </a:spcBef>
              <a:spcAft>
                <a:spcPts val="0"/>
              </a:spcAft>
              <a:buNone/>
              <a:defRPr sz="4400" b="0" i="0" u="none" strike="noStrike" cap="none">
                <a:solidFill>
                  <a:srgbClr val="B95B22"/>
                </a:solidFill>
                <a:latin typeface="Questrial"/>
                <a:ea typeface="Questrial"/>
                <a:cs typeface="Questrial"/>
                <a:sym typeface="Questrial"/>
              </a:defRPr>
            </a:lvl6pPr>
            <a:lvl7pPr marL="914400" marR="0" lvl="6" indent="0" algn="l" rtl="0">
              <a:spcBef>
                <a:spcPts val="0"/>
              </a:spcBef>
              <a:spcAft>
                <a:spcPts val="0"/>
              </a:spcAft>
              <a:buNone/>
              <a:defRPr sz="4400" b="0" i="0" u="none" strike="noStrike" cap="none">
                <a:solidFill>
                  <a:srgbClr val="B95B22"/>
                </a:solidFill>
                <a:latin typeface="Questrial"/>
                <a:ea typeface="Questrial"/>
                <a:cs typeface="Questrial"/>
                <a:sym typeface="Questrial"/>
              </a:defRPr>
            </a:lvl7pPr>
            <a:lvl8pPr marL="1371600" marR="0" lvl="7" indent="0" algn="l" rtl="0">
              <a:spcBef>
                <a:spcPts val="0"/>
              </a:spcBef>
              <a:spcAft>
                <a:spcPts val="0"/>
              </a:spcAft>
              <a:buNone/>
              <a:defRPr sz="4400" b="0" i="0" u="none" strike="noStrike" cap="none">
                <a:solidFill>
                  <a:srgbClr val="B95B22"/>
                </a:solidFill>
                <a:latin typeface="Questrial"/>
                <a:ea typeface="Questrial"/>
                <a:cs typeface="Questrial"/>
                <a:sym typeface="Questrial"/>
              </a:defRPr>
            </a:lvl8pPr>
            <a:lvl9pPr marL="1828800" marR="0" lvl="8" indent="0" algn="l" rtl="0">
              <a:spcBef>
                <a:spcPts val="0"/>
              </a:spcBef>
              <a:spcAft>
                <a:spcPts val="0"/>
              </a:spcAft>
              <a:buNone/>
              <a:defRPr sz="4400" b="0" i="0" u="none" strike="noStrike" cap="none">
                <a:solidFill>
                  <a:srgbClr val="B95B22"/>
                </a:solidFill>
                <a:latin typeface="Questrial"/>
                <a:ea typeface="Questrial"/>
                <a:cs typeface="Questrial"/>
                <a:sym typeface="Questrial"/>
              </a:defRPr>
            </a:lvl9pPr>
          </a:lstStyle>
          <a:p>
            <a:endParaRPr/>
          </a:p>
        </p:txBody>
      </p:sp>
      <p:sp>
        <p:nvSpPr>
          <p:cNvPr id="56" name="Shape 56"/>
          <p:cNvSpPr txBox="1">
            <a:spLocks noGrp="1"/>
          </p:cNvSpPr>
          <p:nvPr>
            <p:ph type="body" idx="1"/>
          </p:nvPr>
        </p:nvSpPr>
        <p:spPr>
          <a:xfrm>
            <a:off x="612647" y="1828800"/>
            <a:ext cx="8153400" cy="4267200"/>
          </a:xfrm>
          <a:prstGeom prst="rect">
            <a:avLst/>
          </a:prstGeom>
          <a:noFill/>
          <a:ln>
            <a:noFill/>
          </a:ln>
        </p:spPr>
        <p:txBody>
          <a:bodyPr lIns="91425" tIns="91425" rIns="91425" bIns="91425" anchor="t" anchorCtr="0"/>
          <a:lstStyle>
            <a:lvl1pPr marL="319087" marR="0" lvl="0" indent="-128587" algn="l" rtl="0">
              <a:spcBef>
                <a:spcPts val="700"/>
              </a:spcBef>
              <a:spcAft>
                <a:spcPts val="0"/>
              </a:spcAft>
              <a:buClr>
                <a:schemeClr val="accent2"/>
              </a:buClr>
              <a:buSzPct val="125000"/>
              <a:buFont typeface="Merriweather Sans"/>
              <a:buChar char="■"/>
              <a:defRPr sz="2400" b="0" i="0" u="none" strike="noStrike" cap="none">
                <a:solidFill>
                  <a:schemeClr val="dk1"/>
                </a:solidFill>
                <a:latin typeface="Calibri"/>
                <a:ea typeface="Calibri"/>
                <a:cs typeface="Calibri"/>
                <a:sym typeface="Calibri"/>
              </a:defRPr>
            </a:lvl1pPr>
            <a:lvl2pPr marL="639762" marR="0" lvl="1" indent="-177482" algn="l" rtl="0">
              <a:spcBef>
                <a:spcPts val="550"/>
              </a:spcBef>
              <a:spcAft>
                <a:spcPts val="0"/>
              </a:spcAft>
              <a:buClr>
                <a:schemeClr val="accent1"/>
              </a:buClr>
              <a:buSzPct val="70000"/>
              <a:buFont typeface="Noto Sans Symbols"/>
              <a:buChar char="⬜"/>
              <a:defRPr sz="2400" b="0" i="0" u="none" strike="noStrike" cap="none">
                <a:solidFill>
                  <a:schemeClr val="dk1"/>
                </a:solidFill>
                <a:latin typeface="Questrial"/>
                <a:ea typeface="Questrial"/>
                <a:cs typeface="Questrial"/>
                <a:sym typeface="Questrial"/>
              </a:defRPr>
            </a:lvl2pPr>
            <a:lvl3pPr marL="914400" marR="0" lvl="2" indent="-119062" algn="l" rtl="0">
              <a:spcBef>
                <a:spcPts val="500"/>
              </a:spcBef>
              <a:spcAft>
                <a:spcPts val="0"/>
              </a:spcAft>
              <a:buClr>
                <a:schemeClr val="accent2"/>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spcAft>
                <a:spcPts val="0"/>
              </a:spcAft>
              <a:buClr>
                <a:srgbClr val="A5AB81"/>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spcAft>
                <a:spcPts val="0"/>
              </a:spcAft>
              <a:buClr>
                <a:srgbClr val="D8B25C"/>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57" name="Shape 57"/>
          <p:cNvSpPr txBox="1">
            <a:spLocks noGrp="1"/>
          </p:cNvSpPr>
          <p:nvPr>
            <p:ph type="sldNum" idx="12"/>
          </p:nvPr>
        </p:nvSpPr>
        <p:spPr>
          <a:xfrm>
            <a:off x="0" y="1271587"/>
            <a:ext cx="533400" cy="2445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fld id="{00000000-1234-1234-1234-123412341234}" type="slidenum">
              <a:rPr lang="en-US" sz="1400" b="1">
                <a:solidFill>
                  <a:srgbClr val="FFFFFF"/>
                </a:solidFill>
                <a:latin typeface="Times"/>
                <a:ea typeface="Times"/>
                <a:cs typeface="Times"/>
                <a:sym typeface="Times"/>
              </a:rPr>
              <a:t>‹#›</a:t>
            </a:fld>
            <a:endParaRPr lang="en-US" sz="1400" b="1">
              <a:solidFill>
                <a:srgbClr val="FFFFFF"/>
              </a:solidFill>
              <a:latin typeface="Times"/>
              <a:ea typeface="Times"/>
              <a:cs typeface="Times"/>
              <a:sym typeface="Time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11" name="Shape 11"/>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12" name="Shape 12"/>
          <p:cNvSpPr txBox="1">
            <a:spLocks noGrp="1"/>
          </p:cNvSpPr>
          <p:nvPr>
            <p:ph type="sldNum" idx="12"/>
          </p:nvPr>
        </p:nvSpPr>
        <p:spPr>
          <a:xfrm>
            <a:off x="8472457" y="6217622"/>
            <a:ext cx="548700" cy="5247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US" sz="1000">
                <a:solidFill>
                  <a:schemeClr val="dk2"/>
                </a:solidFill>
              </a:rPr>
              <a:t>‹#›</a:t>
            </a:fld>
            <a:endParaRPr lang="en-US"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9" r:id="rId9"/>
    <p:sldLayoutId id="214748367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537262" y="1011739"/>
            <a:ext cx="7999649" cy="9906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t>The Story of the Data</a:t>
            </a:r>
            <a:br>
              <a:rPr lang="en-US" dirty="0"/>
            </a:br>
            <a:br>
              <a:rPr lang="en-US" sz="2000" dirty="0"/>
            </a:br>
            <a:r>
              <a:rPr lang="en-US" i="1" dirty="0"/>
              <a:t>(thinking of data as evidence)</a:t>
            </a:r>
            <a:br>
              <a:rPr lang="en-US" dirty="0"/>
            </a:br>
            <a:endParaRPr lang="en-US" sz="4400" b="0" i="0" u="none" strike="noStrike" cap="none" dirty="0">
              <a:solidFill>
                <a:srgbClr val="B95B22"/>
              </a:solidFill>
              <a:latin typeface="Questrial"/>
              <a:ea typeface="Questrial"/>
              <a:cs typeface="Questrial"/>
              <a:sym typeface="Questrial"/>
            </a:endParaRPr>
          </a:p>
        </p:txBody>
      </p:sp>
      <p:pic>
        <p:nvPicPr>
          <p:cNvPr id="2" name="Picture 1">
            <a:extLst>
              <a:ext uri="{FF2B5EF4-FFF2-40B4-BE49-F238E27FC236}">
                <a16:creationId xmlns:a16="http://schemas.microsoft.com/office/drawing/2014/main" id="{E5156EB1-0AA0-7A49-933D-6836FB3EC34F}"/>
              </a:ext>
            </a:extLst>
          </p:cNvPr>
          <p:cNvPicPr>
            <a:picLocks noChangeAspect="1"/>
          </p:cNvPicPr>
          <p:nvPr/>
        </p:nvPicPr>
        <p:blipFill>
          <a:blip r:embed="rId3"/>
          <a:stretch>
            <a:fillRect/>
          </a:stretch>
        </p:blipFill>
        <p:spPr>
          <a:xfrm>
            <a:off x="1830331" y="2421440"/>
            <a:ext cx="5334000" cy="43053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0" y="373405"/>
            <a:ext cx="9105825" cy="9906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t>Using Data to Help Students</a:t>
            </a:r>
            <a:endParaRPr lang="en-US" sz="4400" b="0" i="0" u="none" strike="noStrike" cap="none" dirty="0">
              <a:solidFill>
                <a:srgbClr val="B95B22"/>
              </a:solidFill>
              <a:latin typeface="Questrial"/>
              <a:ea typeface="Questrial"/>
              <a:cs typeface="Questrial"/>
              <a:sym typeface="Questrial"/>
            </a:endParaRPr>
          </a:p>
        </p:txBody>
      </p:sp>
      <p:sp>
        <p:nvSpPr>
          <p:cNvPr id="3" name="Text Placeholder 2">
            <a:extLst>
              <a:ext uri="{FF2B5EF4-FFF2-40B4-BE49-F238E27FC236}">
                <a16:creationId xmlns:a16="http://schemas.microsoft.com/office/drawing/2014/main" id="{5A17CF8E-02F2-2D46-92B1-3A5D8772C6BD}"/>
              </a:ext>
            </a:extLst>
          </p:cNvPr>
          <p:cNvSpPr>
            <a:spLocks noGrp="1"/>
          </p:cNvSpPr>
          <p:nvPr>
            <p:ph type="body" idx="1"/>
          </p:nvPr>
        </p:nvSpPr>
        <p:spPr/>
        <p:txBody>
          <a:bodyPr/>
          <a:lstStyle/>
          <a:p>
            <a:pPr marL="190500" indent="0">
              <a:buNone/>
            </a:pPr>
            <a:r>
              <a:rPr lang="en-US" sz="2800" dirty="0"/>
              <a:t>1. What kind of information do you have about your students that gives you insights about their experiences and learning?</a:t>
            </a:r>
          </a:p>
          <a:p>
            <a:pPr marL="190500" indent="0">
              <a:buNone/>
            </a:pPr>
            <a:endParaRPr lang="en-US" sz="2800" dirty="0"/>
          </a:p>
          <a:p>
            <a:pPr marL="190500" indent="0">
              <a:buNone/>
            </a:pPr>
            <a:endParaRPr lang="en-US" sz="2800" dirty="0"/>
          </a:p>
        </p:txBody>
      </p:sp>
    </p:spTree>
    <p:extLst>
      <p:ext uri="{BB962C8B-B14F-4D97-AF65-F5344CB8AC3E}">
        <p14:creationId xmlns:p14="http://schemas.microsoft.com/office/powerpoint/2010/main" val="2663240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334110" y="160659"/>
            <a:ext cx="8458200" cy="3688932"/>
          </a:xfrm>
          <a:prstGeom prst="rect">
            <a:avLst/>
          </a:prstGeom>
          <a:noFill/>
          <a:ln>
            <a:noFill/>
          </a:ln>
        </p:spPr>
        <p:txBody>
          <a:bodyPr lIns="91425" tIns="45700" rIns="91425" bIns="45700" anchor="ctr" anchorCtr="0">
            <a:noAutofit/>
          </a:bodyPr>
          <a:lstStyle/>
          <a:p>
            <a:pPr lvl="0" algn="ctr">
              <a:buSzPct val="25000"/>
            </a:pPr>
            <a:r>
              <a:rPr lang="en-US" sz="4800" dirty="0"/>
              <a:t>Example from National Evidence</a:t>
            </a:r>
            <a:endParaRPr lang="en-US" sz="4800" b="0" i="0" u="none" strike="noStrike" cap="none" dirty="0">
              <a:solidFill>
                <a:srgbClr val="B95B22"/>
              </a:solidFill>
              <a:latin typeface="Questrial"/>
              <a:ea typeface="Questrial"/>
              <a:cs typeface="Questrial"/>
              <a:sym typeface="Questrial"/>
            </a:endParaRPr>
          </a:p>
        </p:txBody>
      </p:sp>
      <p:pic>
        <p:nvPicPr>
          <p:cNvPr id="4" name="Picture 3">
            <a:extLst>
              <a:ext uri="{FF2B5EF4-FFF2-40B4-BE49-F238E27FC236}">
                <a16:creationId xmlns:a16="http://schemas.microsoft.com/office/drawing/2014/main" id="{1E9DC48A-7EAE-D345-9B69-7033CB34D3BA}"/>
              </a:ext>
            </a:extLst>
          </p:cNvPr>
          <p:cNvPicPr>
            <a:picLocks noChangeAspect="1"/>
          </p:cNvPicPr>
          <p:nvPr/>
        </p:nvPicPr>
        <p:blipFill rotWithShape="1">
          <a:blip r:embed="rId3">
            <a:extLst>
              <a:ext uri="{BEBA8EAE-BF5A-486C-A8C5-ECC9F3942E4B}">
                <a14:imgProps xmlns:a14="http://schemas.microsoft.com/office/drawing/2010/main">
                  <a14:imgLayer>
                    <a14:imgEffect>
                      <a14:saturation sat="179000"/>
                    </a14:imgEffect>
                  </a14:imgLayer>
                </a14:imgProps>
              </a:ext>
            </a:extLst>
          </a:blip>
          <a:srcRect l="14426" t="15968" r="62017" b="68121"/>
          <a:stretch/>
        </p:blipFill>
        <p:spPr>
          <a:xfrm>
            <a:off x="487662" y="3247327"/>
            <a:ext cx="2853415" cy="1204527"/>
          </a:xfrm>
          <a:prstGeom prst="rect">
            <a:avLst/>
          </a:prstGeom>
        </p:spPr>
      </p:pic>
      <p:pic>
        <p:nvPicPr>
          <p:cNvPr id="5" name="Picture 4">
            <a:extLst>
              <a:ext uri="{FF2B5EF4-FFF2-40B4-BE49-F238E27FC236}">
                <a16:creationId xmlns:a16="http://schemas.microsoft.com/office/drawing/2014/main" id="{50527845-6F5C-AC45-884F-D714899DF6F0}"/>
              </a:ext>
            </a:extLst>
          </p:cNvPr>
          <p:cNvPicPr>
            <a:picLocks noChangeAspect="1"/>
          </p:cNvPicPr>
          <p:nvPr/>
        </p:nvPicPr>
        <p:blipFill rotWithShape="1">
          <a:blip r:embed="rId4">
            <a:extLst>
              <a:ext uri="{BEBA8EAE-BF5A-486C-A8C5-ECC9F3942E4B}">
                <a14:imgProps xmlns:a14="http://schemas.microsoft.com/office/drawing/2010/main">
                  <a14:imgLayer>
                    <a14:imgEffect>
                      <a14:sharpenSoften amount="41000"/>
                    </a14:imgEffect>
                    <a14:imgEffect>
                      <a14:brightnessContrast contrast="27000"/>
                    </a14:imgEffect>
                  </a14:imgLayer>
                </a14:imgProps>
              </a:ext>
            </a:extLst>
          </a:blip>
          <a:srcRect l="14919" t="16230" r="65306" b="76514"/>
          <a:stretch/>
        </p:blipFill>
        <p:spPr>
          <a:xfrm>
            <a:off x="3720350" y="3382548"/>
            <a:ext cx="4532555" cy="1039594"/>
          </a:xfrm>
          <a:prstGeom prst="rect">
            <a:avLst/>
          </a:prstGeom>
        </p:spPr>
      </p:pic>
      <p:pic>
        <p:nvPicPr>
          <p:cNvPr id="6" name="Picture 5">
            <a:extLst>
              <a:ext uri="{FF2B5EF4-FFF2-40B4-BE49-F238E27FC236}">
                <a16:creationId xmlns:a16="http://schemas.microsoft.com/office/drawing/2014/main" id="{2497C02B-C20D-EF4B-9890-ED1010BC4C21}"/>
              </a:ext>
            </a:extLst>
          </p:cNvPr>
          <p:cNvPicPr>
            <a:picLocks noChangeAspect="1"/>
          </p:cNvPicPr>
          <p:nvPr/>
        </p:nvPicPr>
        <p:blipFill rotWithShape="1">
          <a:blip r:embed="rId5">
            <a:extLst>
              <a:ext uri="{28A0092B-C50C-407E-A947-70E740481C1C}">
                <a14:useLocalDpi xmlns:a14="http://schemas.microsoft.com/office/drawing/2010/main" val="0"/>
              </a:ext>
            </a:extLst>
          </a:blip>
          <a:srcRect l="12647" t="26667" r="66812" b="55555"/>
          <a:stretch/>
        </p:blipFill>
        <p:spPr>
          <a:xfrm>
            <a:off x="2322827" y="4845497"/>
            <a:ext cx="2512943" cy="1223372"/>
          </a:xfrm>
          <a:prstGeom prst="rect">
            <a:avLst/>
          </a:prstGeom>
        </p:spPr>
      </p:pic>
    </p:spTree>
    <p:extLst>
      <p:ext uri="{BB962C8B-B14F-4D97-AF65-F5344CB8AC3E}">
        <p14:creationId xmlns:p14="http://schemas.microsoft.com/office/powerpoint/2010/main" val="798128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0" name="Picture 9">
            <a:extLst>
              <a:ext uri="{FF2B5EF4-FFF2-40B4-BE49-F238E27FC236}">
                <a16:creationId xmlns:a16="http://schemas.microsoft.com/office/drawing/2014/main" id="{8E6178C1-3E42-564F-8CE7-929ABB01C810}"/>
              </a:ext>
            </a:extLst>
          </p:cNvPr>
          <p:cNvPicPr>
            <a:picLocks noChangeAspect="1"/>
          </p:cNvPicPr>
          <p:nvPr/>
        </p:nvPicPr>
        <p:blipFill rotWithShape="1">
          <a:blip r:embed="rId3">
            <a:extLst>
              <a:ext uri="{BEBA8EAE-BF5A-486C-A8C5-ECC9F3942E4B}">
                <a14:imgProps xmlns:a14="http://schemas.microsoft.com/office/drawing/2010/main">
                  <a14:imgLayer>
                    <a14:imgEffect>
                      <a14:saturation sat="179000"/>
                    </a14:imgEffect>
                  </a14:imgLayer>
                </a14:imgProps>
              </a:ext>
            </a:extLst>
          </a:blip>
          <a:srcRect l="15405" t="59006" r="59019" b="11129"/>
          <a:stretch/>
        </p:blipFill>
        <p:spPr>
          <a:xfrm>
            <a:off x="906907" y="1448959"/>
            <a:ext cx="7360171" cy="5371565"/>
          </a:xfrm>
          <a:prstGeom prst="rect">
            <a:avLst/>
          </a:prstGeom>
        </p:spPr>
      </p:pic>
      <p:pic>
        <p:nvPicPr>
          <p:cNvPr id="12" name="Picture 11">
            <a:extLst>
              <a:ext uri="{FF2B5EF4-FFF2-40B4-BE49-F238E27FC236}">
                <a16:creationId xmlns:a16="http://schemas.microsoft.com/office/drawing/2014/main" id="{5B55538E-94A2-D644-8879-F3D98F1A1A56}"/>
              </a:ext>
            </a:extLst>
          </p:cNvPr>
          <p:cNvPicPr>
            <a:picLocks noChangeAspect="1"/>
          </p:cNvPicPr>
          <p:nvPr/>
        </p:nvPicPr>
        <p:blipFill rotWithShape="1">
          <a:blip r:embed="rId3">
            <a:extLst>
              <a:ext uri="{BEBA8EAE-BF5A-486C-A8C5-ECC9F3942E4B}">
                <a14:imgProps xmlns:a14="http://schemas.microsoft.com/office/drawing/2010/main">
                  <a14:imgLayer>
                    <a14:imgEffect>
                      <a14:saturation sat="179000"/>
                    </a14:imgEffect>
                  </a14:imgLayer>
                </a14:imgProps>
              </a:ext>
            </a:extLst>
          </a:blip>
          <a:srcRect l="14426" t="15968" r="29017" b="66108"/>
          <a:stretch/>
        </p:blipFill>
        <p:spPr>
          <a:xfrm>
            <a:off x="1161739" y="92032"/>
            <a:ext cx="6850505" cy="1356927"/>
          </a:xfrm>
          <a:prstGeom prst="rect">
            <a:avLst/>
          </a:prstGeom>
        </p:spPr>
      </p:pic>
    </p:spTree>
    <p:extLst>
      <p:ext uri="{BB962C8B-B14F-4D97-AF65-F5344CB8AC3E}">
        <p14:creationId xmlns:p14="http://schemas.microsoft.com/office/powerpoint/2010/main" val="3215088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8" name="Picture 7">
            <a:extLst>
              <a:ext uri="{FF2B5EF4-FFF2-40B4-BE49-F238E27FC236}">
                <a16:creationId xmlns:a16="http://schemas.microsoft.com/office/drawing/2014/main" id="{E6FB192B-32B4-D747-894F-47412E2F11FF}"/>
              </a:ext>
            </a:extLst>
          </p:cNvPr>
          <p:cNvPicPr>
            <a:picLocks noChangeAspect="1"/>
          </p:cNvPicPr>
          <p:nvPr/>
        </p:nvPicPr>
        <p:blipFill rotWithShape="1">
          <a:blip r:embed="rId3">
            <a:extLst>
              <a:ext uri="{BEBA8EAE-BF5A-486C-A8C5-ECC9F3942E4B}">
                <a14:imgProps xmlns:a14="http://schemas.microsoft.com/office/drawing/2010/main">
                  <a14:imgLayer>
                    <a14:imgEffect>
                      <a14:saturation sat="179000"/>
                    </a14:imgEffect>
                  </a14:imgLayer>
                </a14:imgProps>
              </a:ext>
            </a:extLst>
          </a:blip>
          <a:srcRect l="14426" t="15968" r="29017" b="66108"/>
          <a:stretch/>
        </p:blipFill>
        <p:spPr>
          <a:xfrm>
            <a:off x="14990" y="74950"/>
            <a:ext cx="9081420" cy="1798820"/>
          </a:xfrm>
          <a:prstGeom prst="rect">
            <a:avLst/>
          </a:prstGeom>
        </p:spPr>
      </p:pic>
      <p:pic>
        <p:nvPicPr>
          <p:cNvPr id="10" name="Picture 9">
            <a:extLst>
              <a:ext uri="{FF2B5EF4-FFF2-40B4-BE49-F238E27FC236}">
                <a16:creationId xmlns:a16="http://schemas.microsoft.com/office/drawing/2014/main" id="{8E6178C1-3E42-564F-8CE7-929ABB01C810}"/>
              </a:ext>
            </a:extLst>
          </p:cNvPr>
          <p:cNvPicPr>
            <a:picLocks noChangeAspect="1"/>
          </p:cNvPicPr>
          <p:nvPr/>
        </p:nvPicPr>
        <p:blipFill rotWithShape="1">
          <a:blip r:embed="rId3">
            <a:extLst>
              <a:ext uri="{BEBA8EAE-BF5A-486C-A8C5-ECC9F3942E4B}">
                <a14:imgProps xmlns:a14="http://schemas.microsoft.com/office/drawing/2010/main">
                  <a14:imgLayer>
                    <a14:imgEffect>
                      <a14:saturation sat="179000"/>
                    </a14:imgEffect>
                  </a14:imgLayer>
                </a14:imgProps>
              </a:ext>
            </a:extLst>
          </a:blip>
          <a:srcRect l="43682" t="69027" r="30757" b="10421"/>
          <a:stretch/>
        </p:blipFill>
        <p:spPr>
          <a:xfrm>
            <a:off x="474602" y="1873770"/>
            <a:ext cx="8162196" cy="4101794"/>
          </a:xfrm>
          <a:prstGeom prst="rect">
            <a:avLst/>
          </a:prstGeom>
        </p:spPr>
      </p:pic>
    </p:spTree>
    <p:extLst>
      <p:ext uri="{BB962C8B-B14F-4D97-AF65-F5344CB8AC3E}">
        <p14:creationId xmlns:p14="http://schemas.microsoft.com/office/powerpoint/2010/main" val="4186323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3" name="Picture 2">
            <a:extLst>
              <a:ext uri="{FF2B5EF4-FFF2-40B4-BE49-F238E27FC236}">
                <a16:creationId xmlns:a16="http://schemas.microsoft.com/office/drawing/2014/main" id="{31702F4D-95FC-F045-B2B8-CFFAECF31A50}"/>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41000"/>
                    </a14:imgEffect>
                    <a14:imgEffect>
                      <a14:brightnessContrast contrast="27000"/>
                    </a14:imgEffect>
                  </a14:imgLayer>
                </a14:imgProps>
              </a:ext>
            </a:extLst>
          </a:blip>
          <a:srcRect l="14919" t="16230" r="65306" b="76514"/>
          <a:stretch/>
        </p:blipFill>
        <p:spPr>
          <a:xfrm>
            <a:off x="1931272" y="57325"/>
            <a:ext cx="5370690" cy="1231830"/>
          </a:xfrm>
          <a:prstGeom prst="rect">
            <a:avLst/>
          </a:prstGeom>
        </p:spPr>
      </p:pic>
      <p:pic>
        <p:nvPicPr>
          <p:cNvPr id="6" name="Picture 5">
            <a:extLst>
              <a:ext uri="{FF2B5EF4-FFF2-40B4-BE49-F238E27FC236}">
                <a16:creationId xmlns:a16="http://schemas.microsoft.com/office/drawing/2014/main" id="{1E2731E7-EFCE-7644-9291-F0F2C246227D}"/>
              </a:ext>
            </a:extLst>
          </p:cNvPr>
          <p:cNvPicPr>
            <a:picLocks noChangeAspect="1"/>
          </p:cNvPicPr>
          <p:nvPr/>
        </p:nvPicPr>
        <p:blipFill rotWithShape="1">
          <a:blip r:embed="rId4">
            <a:extLst>
              <a:ext uri="{BEBA8EAE-BF5A-486C-A8C5-ECC9F3942E4B}">
                <a14:imgProps xmlns:a14="http://schemas.microsoft.com/office/drawing/2010/main">
                  <a14:imgLayer>
                    <a14:imgEffect>
                      <a14:saturation sat="96000"/>
                    </a14:imgEffect>
                  </a14:imgLayer>
                </a14:imgProps>
              </a:ext>
            </a:extLst>
          </a:blip>
          <a:srcRect l="17533" t="51485" r="39905" b="5344"/>
          <a:stretch/>
        </p:blipFill>
        <p:spPr>
          <a:xfrm>
            <a:off x="869431" y="2081046"/>
            <a:ext cx="7405142" cy="4694507"/>
          </a:xfrm>
          <a:prstGeom prst="rect">
            <a:avLst/>
          </a:prstGeom>
        </p:spPr>
      </p:pic>
      <p:pic>
        <p:nvPicPr>
          <p:cNvPr id="7" name="Picture 6">
            <a:extLst>
              <a:ext uri="{FF2B5EF4-FFF2-40B4-BE49-F238E27FC236}">
                <a16:creationId xmlns:a16="http://schemas.microsoft.com/office/drawing/2014/main" id="{FDC49C5D-43BE-D941-B5FD-4A0C5AB710F5}"/>
              </a:ext>
            </a:extLst>
          </p:cNvPr>
          <p:cNvPicPr>
            <a:picLocks noChangeAspect="1"/>
          </p:cNvPicPr>
          <p:nvPr/>
        </p:nvPicPr>
        <p:blipFill rotWithShape="1">
          <a:blip r:embed="rId4">
            <a:extLst>
              <a:ext uri="{BEBA8EAE-BF5A-486C-A8C5-ECC9F3942E4B}">
                <a14:imgProps xmlns:a14="http://schemas.microsoft.com/office/drawing/2010/main">
                  <a14:imgLayer>
                    <a14:imgEffect>
                      <a14:saturation sat="96000"/>
                    </a14:imgEffect>
                  </a14:imgLayer>
                </a14:imgProps>
              </a:ext>
            </a:extLst>
          </a:blip>
          <a:srcRect l="20123" t="26978" r="34944" b="68566"/>
          <a:stretch/>
        </p:blipFill>
        <p:spPr>
          <a:xfrm>
            <a:off x="719530" y="1484027"/>
            <a:ext cx="7704943" cy="477526"/>
          </a:xfrm>
          <a:prstGeom prst="rect">
            <a:avLst/>
          </a:prstGeom>
          <a:ln w="12700">
            <a:solidFill>
              <a:schemeClr val="accent1"/>
            </a:solidFill>
          </a:ln>
        </p:spPr>
      </p:pic>
    </p:spTree>
    <p:extLst>
      <p:ext uri="{BB962C8B-B14F-4D97-AF65-F5344CB8AC3E}">
        <p14:creationId xmlns:p14="http://schemas.microsoft.com/office/powerpoint/2010/main" val="1874725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719528" y="2966703"/>
            <a:ext cx="7629993" cy="990600"/>
          </a:xfrm>
          <a:prstGeom prst="rect">
            <a:avLst/>
          </a:prstGeom>
          <a:noFill/>
          <a:ln>
            <a:noFill/>
          </a:ln>
        </p:spPr>
        <p:txBody>
          <a:bodyPr lIns="91425" tIns="45700" rIns="91425" bIns="45700" anchor="ctr" anchorCtr="0">
            <a:noAutofit/>
          </a:bodyPr>
          <a:lstStyle/>
          <a:p>
            <a:pPr lvl="0" algn="ctr">
              <a:buSzPct val="25000"/>
            </a:pPr>
            <a:r>
              <a:rPr lang="en-US" sz="4000" dirty="0"/>
              <a:t>What happens to this type of data on your campus? (Who sees it? What actions are taken as a result of that information?)  </a:t>
            </a:r>
            <a:br>
              <a:rPr lang="en-US" sz="4000" dirty="0"/>
            </a:br>
            <a:endParaRPr lang="en-US" sz="4000" b="0" i="0" u="none" strike="noStrike" cap="none" dirty="0">
              <a:solidFill>
                <a:srgbClr val="B95B22"/>
              </a:solidFill>
              <a:latin typeface="Questrial"/>
              <a:ea typeface="Questrial"/>
              <a:cs typeface="Questrial"/>
              <a:sym typeface="Questrial"/>
            </a:endParaRPr>
          </a:p>
        </p:txBody>
      </p:sp>
    </p:spTree>
    <p:extLst>
      <p:ext uri="{BB962C8B-B14F-4D97-AF65-F5344CB8AC3E}">
        <p14:creationId xmlns:p14="http://schemas.microsoft.com/office/powerpoint/2010/main" val="2087263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5" name="Picture 4">
            <a:extLst>
              <a:ext uri="{FF2B5EF4-FFF2-40B4-BE49-F238E27FC236}">
                <a16:creationId xmlns:a16="http://schemas.microsoft.com/office/drawing/2014/main" id="{55D1D9FF-04D4-AC49-972F-CF07526D6282}"/>
              </a:ext>
            </a:extLst>
          </p:cNvPr>
          <p:cNvPicPr>
            <a:picLocks noChangeAspect="1"/>
          </p:cNvPicPr>
          <p:nvPr/>
        </p:nvPicPr>
        <p:blipFill rotWithShape="1">
          <a:blip r:embed="rId3">
            <a:extLst>
              <a:ext uri="{BEBA8EAE-BF5A-486C-A8C5-ECC9F3942E4B}">
                <a14:imgProps xmlns:a14="http://schemas.microsoft.com/office/drawing/2010/main">
                  <a14:imgLayer>
                    <a14:imgEffect>
                      <a14:colorTemperature colorTemp="6308"/>
                    </a14:imgEffect>
                  </a14:imgLayer>
                </a14:imgProps>
              </a:ext>
            </a:extLst>
          </a:blip>
          <a:srcRect l="15192" t="10307" r="37500" b="1999"/>
          <a:stretch/>
        </p:blipFill>
        <p:spPr>
          <a:xfrm>
            <a:off x="140677" y="193431"/>
            <a:ext cx="5570436" cy="6453554"/>
          </a:xfrm>
          <a:prstGeom prst="rect">
            <a:avLst/>
          </a:prstGeom>
        </p:spPr>
      </p:pic>
    </p:spTree>
    <p:extLst>
      <p:ext uri="{BB962C8B-B14F-4D97-AF65-F5344CB8AC3E}">
        <p14:creationId xmlns:p14="http://schemas.microsoft.com/office/powerpoint/2010/main" val="3928186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3" name="Picture 2">
            <a:extLst>
              <a:ext uri="{FF2B5EF4-FFF2-40B4-BE49-F238E27FC236}">
                <a16:creationId xmlns:a16="http://schemas.microsoft.com/office/drawing/2014/main" id="{961B052F-1EF9-534D-B2C7-FE23766E3D62}"/>
              </a:ext>
            </a:extLst>
          </p:cNvPr>
          <p:cNvPicPr>
            <a:picLocks noChangeAspect="1"/>
          </p:cNvPicPr>
          <p:nvPr/>
        </p:nvPicPr>
        <p:blipFill rotWithShape="1">
          <a:blip r:embed="rId3">
            <a:extLst>
              <a:ext uri="{BEBA8EAE-BF5A-486C-A8C5-ECC9F3942E4B}">
                <a14:imgProps xmlns:a14="http://schemas.microsoft.com/office/drawing/2010/main">
                  <a14:imgLayer>
                    <a14:imgEffect>
                      <a14:colorTemperature colorTemp="6259"/>
                    </a14:imgEffect>
                  </a14:imgLayer>
                </a14:imgProps>
              </a:ext>
            </a:extLst>
          </a:blip>
          <a:srcRect l="5385" t="10307" r="28077" b="18616"/>
          <a:stretch/>
        </p:blipFill>
        <p:spPr>
          <a:xfrm>
            <a:off x="193430" y="369277"/>
            <a:ext cx="8718162" cy="5820507"/>
          </a:xfrm>
          <a:prstGeom prst="rect">
            <a:avLst/>
          </a:prstGeom>
        </p:spPr>
      </p:pic>
    </p:spTree>
    <p:extLst>
      <p:ext uri="{BB962C8B-B14F-4D97-AF65-F5344CB8AC3E}">
        <p14:creationId xmlns:p14="http://schemas.microsoft.com/office/powerpoint/2010/main" val="2758783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3" name="Picture 2">
            <a:extLst>
              <a:ext uri="{FF2B5EF4-FFF2-40B4-BE49-F238E27FC236}">
                <a16:creationId xmlns:a16="http://schemas.microsoft.com/office/drawing/2014/main" id="{17E0F08E-82C9-0748-A672-70B5AA8022C6}"/>
              </a:ext>
            </a:extLst>
          </p:cNvPr>
          <p:cNvPicPr>
            <a:picLocks noChangeAspect="1"/>
          </p:cNvPicPr>
          <p:nvPr/>
        </p:nvPicPr>
        <p:blipFill rotWithShape="1">
          <a:blip r:embed="rId3">
            <a:extLst>
              <a:ext uri="{BEBA8EAE-BF5A-486C-A8C5-ECC9F3942E4B}">
                <a14:imgProps xmlns:a14="http://schemas.microsoft.com/office/drawing/2010/main">
                  <a14:imgLayer>
                    <a14:imgEffect>
                      <a14:colorTemperature colorTemp="6349"/>
                    </a14:imgEffect>
                  </a14:imgLayer>
                </a14:imgProps>
              </a:ext>
            </a:extLst>
          </a:blip>
          <a:srcRect l="6923" t="12461" r="29231" b="25384"/>
          <a:stretch/>
        </p:blipFill>
        <p:spPr>
          <a:xfrm>
            <a:off x="263768" y="386862"/>
            <a:ext cx="8670433" cy="5275384"/>
          </a:xfrm>
          <a:prstGeom prst="rect">
            <a:avLst/>
          </a:prstGeom>
        </p:spPr>
      </p:pic>
    </p:spTree>
    <p:extLst>
      <p:ext uri="{BB962C8B-B14F-4D97-AF65-F5344CB8AC3E}">
        <p14:creationId xmlns:p14="http://schemas.microsoft.com/office/powerpoint/2010/main" val="3442140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719528" y="2966703"/>
            <a:ext cx="7629993" cy="990600"/>
          </a:xfrm>
          <a:prstGeom prst="rect">
            <a:avLst/>
          </a:prstGeom>
          <a:noFill/>
          <a:ln>
            <a:noFill/>
          </a:ln>
        </p:spPr>
        <p:txBody>
          <a:bodyPr lIns="91425" tIns="45700" rIns="91425" bIns="45700" anchor="ctr" anchorCtr="0">
            <a:noAutofit/>
          </a:bodyPr>
          <a:lstStyle/>
          <a:p>
            <a:pPr lvl="0" algn="ctr">
              <a:buSzPct val="25000"/>
            </a:pPr>
            <a:r>
              <a:rPr lang="en-US" sz="4000" dirty="0"/>
              <a:t>Ideally, what would happen with this data?</a:t>
            </a:r>
            <a:endParaRPr lang="en-US" sz="4000" b="0" i="0" u="none" strike="noStrike" cap="none" dirty="0">
              <a:solidFill>
                <a:srgbClr val="B95B22"/>
              </a:solidFill>
              <a:latin typeface="Questrial"/>
              <a:ea typeface="Questrial"/>
              <a:cs typeface="Questrial"/>
              <a:sym typeface="Questrial"/>
            </a:endParaRPr>
          </a:p>
        </p:txBody>
      </p:sp>
    </p:spTree>
    <p:extLst>
      <p:ext uri="{BB962C8B-B14F-4D97-AF65-F5344CB8AC3E}">
        <p14:creationId xmlns:p14="http://schemas.microsoft.com/office/powerpoint/2010/main" val="4075346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469217" y="3052318"/>
            <a:ext cx="7999649" cy="9906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t>The Story of the Data</a:t>
            </a:r>
            <a:br>
              <a:rPr lang="en-US" dirty="0"/>
            </a:br>
            <a:br>
              <a:rPr lang="en-US" dirty="0"/>
            </a:br>
            <a:r>
              <a:rPr lang="en-US" dirty="0">
                <a:solidFill>
                  <a:schemeClr val="accent6">
                    <a:lumMod val="50000"/>
                  </a:schemeClr>
                </a:solidFill>
              </a:rPr>
              <a:t>Process of Inquiry</a:t>
            </a:r>
            <a:br>
              <a:rPr lang="en-US" dirty="0"/>
            </a:br>
            <a:br>
              <a:rPr lang="en-US" dirty="0"/>
            </a:br>
            <a:br>
              <a:rPr lang="en-US" dirty="0"/>
            </a:br>
            <a:br>
              <a:rPr lang="en-US" dirty="0"/>
            </a:br>
            <a:br>
              <a:rPr lang="en-US" dirty="0"/>
            </a:br>
            <a:endParaRPr lang="en-US" sz="4400" b="0" i="0" u="none" strike="noStrike" cap="none" dirty="0">
              <a:solidFill>
                <a:srgbClr val="B95B22"/>
              </a:solidFill>
              <a:latin typeface="Questrial"/>
              <a:ea typeface="Questrial"/>
              <a:cs typeface="Questrial"/>
              <a:sym typeface="Questrial"/>
            </a:endParaRPr>
          </a:p>
        </p:txBody>
      </p:sp>
    </p:spTree>
    <p:extLst>
      <p:ext uri="{BB962C8B-B14F-4D97-AF65-F5344CB8AC3E}">
        <p14:creationId xmlns:p14="http://schemas.microsoft.com/office/powerpoint/2010/main" val="931265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719528" y="2966703"/>
            <a:ext cx="7629993" cy="990600"/>
          </a:xfrm>
          <a:prstGeom prst="rect">
            <a:avLst/>
          </a:prstGeom>
          <a:noFill/>
          <a:ln>
            <a:noFill/>
          </a:ln>
        </p:spPr>
        <p:txBody>
          <a:bodyPr lIns="91425" tIns="45700" rIns="91425" bIns="45700" anchor="ctr" anchorCtr="0">
            <a:noAutofit/>
          </a:bodyPr>
          <a:lstStyle/>
          <a:p>
            <a:pPr lvl="0" algn="ctr">
              <a:buSzPct val="25000"/>
            </a:pPr>
            <a:r>
              <a:rPr lang="en-US" sz="4000" b="0" i="0" u="none" strike="noStrike" cap="none" dirty="0">
                <a:solidFill>
                  <a:srgbClr val="B95B22"/>
                </a:solidFill>
                <a:latin typeface="Questrial"/>
                <a:ea typeface="Questrial"/>
                <a:cs typeface="Questrial"/>
                <a:sym typeface="Questrial"/>
              </a:rPr>
              <a:t>Ask Questions </a:t>
            </a:r>
            <a:r>
              <a:rPr lang="en-US" sz="4000" dirty="0"/>
              <a:t>to Improve Learning</a:t>
            </a:r>
            <a:endParaRPr lang="en-US" sz="4000" b="0" i="0" u="none" strike="noStrike" cap="none" dirty="0">
              <a:solidFill>
                <a:srgbClr val="B95B22"/>
              </a:solidFill>
              <a:latin typeface="Questrial"/>
              <a:ea typeface="Questrial"/>
              <a:cs typeface="Questrial"/>
              <a:sym typeface="Questrial"/>
            </a:endParaRPr>
          </a:p>
        </p:txBody>
      </p:sp>
    </p:spTree>
    <p:extLst>
      <p:ext uri="{BB962C8B-B14F-4D97-AF65-F5344CB8AC3E}">
        <p14:creationId xmlns:p14="http://schemas.microsoft.com/office/powerpoint/2010/main" val="746673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0" y="1006451"/>
            <a:ext cx="9105825" cy="4040333"/>
          </a:xfrm>
          <a:prstGeom prst="rect">
            <a:avLst/>
          </a:prstGeom>
          <a:noFill/>
          <a:ln>
            <a:noFill/>
          </a:ln>
        </p:spPr>
        <p:txBody>
          <a:bodyPr lIns="91425" tIns="45700" rIns="91425" bIns="45700" anchor="ctr" anchorCtr="0">
            <a:noAutofit/>
          </a:bodyPr>
          <a:lstStyle/>
          <a:p>
            <a:pPr lvl="0" algn="ctr">
              <a:buSzPct val="25000"/>
            </a:pPr>
            <a:r>
              <a:rPr lang="en-US" dirty="0"/>
              <a:t>Where do I think an area of improvement is needed? </a:t>
            </a:r>
            <a:endParaRPr lang="en-US" sz="4400" b="0" i="0" u="none" strike="noStrike" cap="none" dirty="0">
              <a:solidFill>
                <a:srgbClr val="B95B22"/>
              </a:solidFill>
              <a:latin typeface="Questrial"/>
              <a:ea typeface="Questrial"/>
              <a:cs typeface="Questrial"/>
              <a:sym typeface="Questrial"/>
            </a:endParaRPr>
          </a:p>
        </p:txBody>
      </p:sp>
    </p:spTree>
    <p:extLst>
      <p:ext uri="{BB962C8B-B14F-4D97-AF65-F5344CB8AC3E}">
        <p14:creationId xmlns:p14="http://schemas.microsoft.com/office/powerpoint/2010/main" val="745155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296021-6904-EA4D-96DE-26F949877325}"/>
              </a:ext>
            </a:extLst>
          </p:cNvPr>
          <p:cNvPicPr>
            <a:picLocks noChangeAspect="1"/>
          </p:cNvPicPr>
          <p:nvPr/>
        </p:nvPicPr>
        <p:blipFill rotWithShape="1">
          <a:blip r:embed="rId3">
            <a:extLst>
              <a:ext uri="{28A0092B-C50C-407E-A947-70E740481C1C}">
                <a14:useLocalDpi xmlns:a14="http://schemas.microsoft.com/office/drawing/2010/main" val="0"/>
              </a:ext>
            </a:extLst>
          </a:blip>
          <a:srcRect l="12647" t="26667" r="66812" b="55555"/>
          <a:stretch/>
        </p:blipFill>
        <p:spPr>
          <a:xfrm>
            <a:off x="2569011" y="4230036"/>
            <a:ext cx="3711867" cy="1807042"/>
          </a:xfrm>
          <a:prstGeom prst="rect">
            <a:avLst/>
          </a:prstGeom>
        </p:spPr>
      </p:pic>
      <p:sp>
        <p:nvSpPr>
          <p:cNvPr id="2" name="TextBox 1">
            <a:extLst>
              <a:ext uri="{FF2B5EF4-FFF2-40B4-BE49-F238E27FC236}">
                <a16:creationId xmlns:a16="http://schemas.microsoft.com/office/drawing/2014/main" id="{5839C06B-62D1-0D4A-90C9-F6A852FC995F}"/>
              </a:ext>
            </a:extLst>
          </p:cNvPr>
          <p:cNvSpPr txBox="1"/>
          <p:nvPr/>
        </p:nvSpPr>
        <p:spPr>
          <a:xfrm>
            <a:off x="4468861" y="4230036"/>
            <a:ext cx="1467244" cy="584775"/>
          </a:xfrm>
          <a:prstGeom prst="rect">
            <a:avLst/>
          </a:prstGeom>
          <a:noFill/>
        </p:spPr>
        <p:txBody>
          <a:bodyPr wrap="square" rtlCol="0">
            <a:spAutoFit/>
          </a:bodyPr>
          <a:lstStyle/>
          <a:p>
            <a:pPr algn="ctr"/>
            <a:r>
              <a:rPr lang="en-US" sz="3200" dirty="0">
                <a:solidFill>
                  <a:srgbClr val="FFFF00"/>
                </a:solidFill>
              </a:rPr>
              <a:t>2018</a:t>
            </a:r>
          </a:p>
        </p:txBody>
      </p:sp>
    </p:spTree>
    <p:extLst>
      <p:ext uri="{BB962C8B-B14F-4D97-AF65-F5344CB8AC3E}">
        <p14:creationId xmlns:p14="http://schemas.microsoft.com/office/powerpoint/2010/main" val="2029949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CFC918-3D71-E344-A3E0-DAF0C678147E}"/>
              </a:ext>
            </a:extLst>
          </p:cNvPr>
          <p:cNvSpPr/>
          <p:nvPr/>
        </p:nvSpPr>
        <p:spPr>
          <a:xfrm>
            <a:off x="81042" y="122687"/>
            <a:ext cx="4041254" cy="5047536"/>
          </a:xfrm>
          <a:prstGeom prst="rect">
            <a:avLst/>
          </a:prstGeom>
        </p:spPr>
        <p:txBody>
          <a:bodyPr wrap="square">
            <a:spAutoFit/>
          </a:bodyPr>
          <a:lstStyle/>
          <a:p>
            <a:r>
              <a:rPr lang="en-US" sz="2800" b="1" dirty="0">
                <a:solidFill>
                  <a:schemeClr val="tx1"/>
                </a:solidFill>
              </a:rPr>
              <a:t>Students</a:t>
            </a:r>
            <a:r>
              <a:rPr lang="en-US" sz="2800" dirty="0">
                <a:solidFill>
                  <a:schemeClr val="tx1"/>
                </a:solidFill>
              </a:rPr>
              <a:t> </a:t>
            </a:r>
          </a:p>
          <a:p>
            <a:endParaRPr lang="en-US" sz="700" dirty="0">
              <a:solidFill>
                <a:schemeClr val="tx1"/>
              </a:solidFill>
            </a:endParaRPr>
          </a:p>
          <a:p>
            <a:r>
              <a:rPr lang="en-US" sz="2800" dirty="0">
                <a:solidFill>
                  <a:schemeClr val="tx1"/>
                </a:solidFill>
              </a:rPr>
              <a:t>During the current academic year, how much has your coursework at this college emphasized making judgements about the value or soundness of information, arguments, or methods? 		</a:t>
            </a:r>
          </a:p>
          <a:p>
            <a:endParaRPr lang="en-US" sz="700" dirty="0">
              <a:solidFill>
                <a:schemeClr val="tx1"/>
              </a:solidFill>
            </a:endParaRPr>
          </a:p>
        </p:txBody>
      </p:sp>
      <p:pic>
        <p:nvPicPr>
          <p:cNvPr id="9" name="Picture 8">
            <a:extLst>
              <a:ext uri="{FF2B5EF4-FFF2-40B4-BE49-F238E27FC236}">
                <a16:creationId xmlns:a16="http://schemas.microsoft.com/office/drawing/2014/main" id="{5FDCE072-42CC-F047-B565-23B3059C1014}"/>
              </a:ext>
            </a:extLst>
          </p:cNvPr>
          <p:cNvPicPr>
            <a:picLocks noChangeAspect="1"/>
          </p:cNvPicPr>
          <p:nvPr/>
        </p:nvPicPr>
        <p:blipFill rotWithShape="1">
          <a:blip r:embed="rId3">
            <a:alphaModFix amt="49000"/>
            <a:extLst>
              <a:ext uri="{28A0092B-C50C-407E-A947-70E740481C1C}">
                <a14:useLocalDpi xmlns:a14="http://schemas.microsoft.com/office/drawing/2010/main" val="0"/>
              </a:ext>
            </a:extLst>
          </a:blip>
          <a:srcRect l="12647" t="26667" r="66812" b="55555"/>
          <a:stretch/>
        </p:blipFill>
        <p:spPr>
          <a:xfrm>
            <a:off x="2642620" y="4767472"/>
            <a:ext cx="2597476" cy="1264525"/>
          </a:xfrm>
          <a:prstGeom prst="rect">
            <a:avLst/>
          </a:prstGeom>
          <a:effectLst>
            <a:reflection endPos="0" dir="5400000" sy="-100000" algn="bl" rotWithShape="0"/>
          </a:effectLst>
        </p:spPr>
      </p:pic>
      <p:sp>
        <p:nvSpPr>
          <p:cNvPr id="10" name="TextBox 9">
            <a:extLst>
              <a:ext uri="{FF2B5EF4-FFF2-40B4-BE49-F238E27FC236}">
                <a16:creationId xmlns:a16="http://schemas.microsoft.com/office/drawing/2014/main" id="{64C7EA30-1E65-5B4B-B0A6-4CDA4A559382}"/>
              </a:ext>
            </a:extLst>
          </p:cNvPr>
          <p:cNvSpPr txBox="1"/>
          <p:nvPr/>
        </p:nvSpPr>
        <p:spPr>
          <a:xfrm>
            <a:off x="4635123" y="4767472"/>
            <a:ext cx="697627" cy="369332"/>
          </a:xfrm>
          <a:prstGeom prst="rect">
            <a:avLst/>
          </a:prstGeom>
          <a:noFill/>
        </p:spPr>
        <p:txBody>
          <a:bodyPr wrap="none" rtlCol="0">
            <a:spAutoFit/>
          </a:bodyPr>
          <a:lstStyle/>
          <a:p>
            <a:r>
              <a:rPr lang="en-US" sz="1800" dirty="0">
                <a:solidFill>
                  <a:schemeClr val="accent4">
                    <a:lumMod val="20000"/>
                    <a:lumOff val="80000"/>
                  </a:schemeClr>
                </a:solidFill>
              </a:rPr>
              <a:t>2018</a:t>
            </a:r>
          </a:p>
        </p:txBody>
      </p:sp>
    </p:spTree>
    <p:extLst>
      <p:ext uri="{BB962C8B-B14F-4D97-AF65-F5344CB8AC3E}">
        <p14:creationId xmlns:p14="http://schemas.microsoft.com/office/powerpoint/2010/main" val="2321061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CFC918-3D71-E344-A3E0-DAF0C678147E}"/>
              </a:ext>
            </a:extLst>
          </p:cNvPr>
          <p:cNvSpPr/>
          <p:nvPr/>
        </p:nvSpPr>
        <p:spPr>
          <a:xfrm>
            <a:off x="81042" y="122687"/>
            <a:ext cx="4041254" cy="5047536"/>
          </a:xfrm>
          <a:prstGeom prst="rect">
            <a:avLst/>
          </a:prstGeom>
        </p:spPr>
        <p:txBody>
          <a:bodyPr wrap="square">
            <a:spAutoFit/>
          </a:bodyPr>
          <a:lstStyle/>
          <a:p>
            <a:r>
              <a:rPr lang="en-US" sz="2800" b="1" dirty="0">
                <a:solidFill>
                  <a:schemeClr val="tx1"/>
                </a:solidFill>
              </a:rPr>
              <a:t>Students</a:t>
            </a:r>
            <a:r>
              <a:rPr lang="en-US" sz="2800" dirty="0">
                <a:solidFill>
                  <a:schemeClr val="tx1"/>
                </a:solidFill>
              </a:rPr>
              <a:t> </a:t>
            </a:r>
          </a:p>
          <a:p>
            <a:endParaRPr lang="en-US" sz="700" dirty="0">
              <a:solidFill>
                <a:schemeClr val="tx1"/>
              </a:solidFill>
            </a:endParaRPr>
          </a:p>
          <a:p>
            <a:r>
              <a:rPr lang="en-US" sz="2800" dirty="0">
                <a:solidFill>
                  <a:schemeClr val="tx1"/>
                </a:solidFill>
              </a:rPr>
              <a:t>During the current academic year, how much has your coursework at this college emphasized making judgements about the value or soundness of information, arguments, or methods? 		</a:t>
            </a:r>
          </a:p>
          <a:p>
            <a:endParaRPr lang="en-US" sz="700" dirty="0">
              <a:solidFill>
                <a:schemeClr val="tx1"/>
              </a:solidFill>
            </a:endParaRPr>
          </a:p>
        </p:txBody>
      </p:sp>
      <p:pic>
        <p:nvPicPr>
          <p:cNvPr id="9" name="Picture 8">
            <a:extLst>
              <a:ext uri="{FF2B5EF4-FFF2-40B4-BE49-F238E27FC236}">
                <a16:creationId xmlns:a16="http://schemas.microsoft.com/office/drawing/2014/main" id="{5FDCE072-42CC-F047-B565-23B3059C1014}"/>
              </a:ext>
            </a:extLst>
          </p:cNvPr>
          <p:cNvPicPr>
            <a:picLocks noChangeAspect="1"/>
          </p:cNvPicPr>
          <p:nvPr/>
        </p:nvPicPr>
        <p:blipFill rotWithShape="1">
          <a:blip r:embed="rId3">
            <a:alphaModFix amt="49000"/>
            <a:extLst>
              <a:ext uri="{28A0092B-C50C-407E-A947-70E740481C1C}">
                <a14:useLocalDpi xmlns:a14="http://schemas.microsoft.com/office/drawing/2010/main" val="0"/>
              </a:ext>
            </a:extLst>
          </a:blip>
          <a:srcRect l="12647" t="26667" r="66812" b="55555"/>
          <a:stretch/>
        </p:blipFill>
        <p:spPr>
          <a:xfrm>
            <a:off x="2642620" y="4767472"/>
            <a:ext cx="2597476" cy="1264525"/>
          </a:xfrm>
          <a:prstGeom prst="rect">
            <a:avLst/>
          </a:prstGeom>
          <a:effectLst>
            <a:reflection endPos="0" dir="5400000" sy="-100000" algn="bl" rotWithShape="0"/>
          </a:effectLst>
        </p:spPr>
      </p:pic>
      <p:sp>
        <p:nvSpPr>
          <p:cNvPr id="10" name="TextBox 9">
            <a:extLst>
              <a:ext uri="{FF2B5EF4-FFF2-40B4-BE49-F238E27FC236}">
                <a16:creationId xmlns:a16="http://schemas.microsoft.com/office/drawing/2014/main" id="{64C7EA30-1E65-5B4B-B0A6-4CDA4A559382}"/>
              </a:ext>
            </a:extLst>
          </p:cNvPr>
          <p:cNvSpPr txBox="1"/>
          <p:nvPr/>
        </p:nvSpPr>
        <p:spPr>
          <a:xfrm>
            <a:off x="4635123" y="4767472"/>
            <a:ext cx="697627" cy="369332"/>
          </a:xfrm>
          <a:prstGeom prst="rect">
            <a:avLst/>
          </a:prstGeom>
          <a:noFill/>
        </p:spPr>
        <p:txBody>
          <a:bodyPr wrap="none" rtlCol="0">
            <a:spAutoFit/>
          </a:bodyPr>
          <a:lstStyle/>
          <a:p>
            <a:r>
              <a:rPr lang="en-US" sz="1800" dirty="0">
                <a:solidFill>
                  <a:schemeClr val="accent4">
                    <a:lumMod val="20000"/>
                    <a:lumOff val="80000"/>
                  </a:schemeClr>
                </a:solidFill>
              </a:rPr>
              <a:t>2018</a:t>
            </a:r>
          </a:p>
        </p:txBody>
      </p:sp>
      <p:sp>
        <p:nvSpPr>
          <p:cNvPr id="5" name="Rectangle 4">
            <a:extLst>
              <a:ext uri="{FF2B5EF4-FFF2-40B4-BE49-F238E27FC236}">
                <a16:creationId xmlns:a16="http://schemas.microsoft.com/office/drawing/2014/main" id="{99E88E8F-FED9-F44F-A3C4-959310AABA2A}"/>
              </a:ext>
            </a:extLst>
          </p:cNvPr>
          <p:cNvSpPr/>
          <p:nvPr/>
        </p:nvSpPr>
        <p:spPr>
          <a:xfrm>
            <a:off x="653017" y="6442502"/>
            <a:ext cx="7964040" cy="415498"/>
          </a:xfrm>
          <a:prstGeom prst="rect">
            <a:avLst/>
          </a:prstGeom>
        </p:spPr>
        <p:txBody>
          <a:bodyPr wrap="none">
            <a:spAutoFit/>
          </a:bodyPr>
          <a:lstStyle/>
          <a:p>
            <a:r>
              <a:rPr lang="en-US" sz="2100" dirty="0">
                <a:solidFill>
                  <a:schemeClr val="bg2">
                    <a:lumMod val="90000"/>
                  </a:schemeClr>
                </a:solidFill>
              </a:rPr>
              <a:t>Never		Sometimes	</a:t>
            </a:r>
            <a:r>
              <a:rPr lang="en-US" sz="2100" dirty="0"/>
              <a:t>	</a:t>
            </a:r>
            <a:r>
              <a:rPr lang="en-US" sz="2100" b="1" dirty="0"/>
              <a:t>Often		Very often</a:t>
            </a:r>
          </a:p>
        </p:txBody>
      </p:sp>
    </p:spTree>
    <p:extLst>
      <p:ext uri="{BB962C8B-B14F-4D97-AF65-F5344CB8AC3E}">
        <p14:creationId xmlns:p14="http://schemas.microsoft.com/office/powerpoint/2010/main" val="3199339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CFC918-3D71-E344-A3E0-DAF0C678147E}"/>
              </a:ext>
            </a:extLst>
          </p:cNvPr>
          <p:cNvSpPr/>
          <p:nvPr/>
        </p:nvSpPr>
        <p:spPr>
          <a:xfrm>
            <a:off x="81042" y="122687"/>
            <a:ext cx="4041254" cy="5909310"/>
          </a:xfrm>
          <a:prstGeom prst="rect">
            <a:avLst/>
          </a:prstGeom>
        </p:spPr>
        <p:txBody>
          <a:bodyPr wrap="square">
            <a:spAutoFit/>
          </a:bodyPr>
          <a:lstStyle/>
          <a:p>
            <a:r>
              <a:rPr lang="en-US" sz="2800" b="1" dirty="0">
                <a:solidFill>
                  <a:schemeClr val="tx1"/>
                </a:solidFill>
              </a:rPr>
              <a:t>Students</a:t>
            </a:r>
            <a:r>
              <a:rPr lang="en-US" sz="2800" dirty="0">
                <a:solidFill>
                  <a:schemeClr val="tx1"/>
                </a:solidFill>
              </a:rPr>
              <a:t> </a:t>
            </a:r>
          </a:p>
          <a:p>
            <a:endParaRPr lang="en-US" sz="700" dirty="0">
              <a:solidFill>
                <a:schemeClr val="tx1"/>
              </a:solidFill>
            </a:endParaRPr>
          </a:p>
          <a:p>
            <a:r>
              <a:rPr lang="en-US" sz="2800" dirty="0">
                <a:solidFill>
                  <a:schemeClr val="tx1"/>
                </a:solidFill>
              </a:rPr>
              <a:t>During the current academic year, how much has your coursework at this college emphasized making judgements about the value or soundness of information, arguments, or methods? 		</a:t>
            </a:r>
          </a:p>
          <a:p>
            <a:endParaRPr lang="en-US" sz="700" dirty="0">
              <a:solidFill>
                <a:schemeClr val="tx1"/>
              </a:solidFill>
            </a:endParaRPr>
          </a:p>
          <a:p>
            <a:pPr marL="342900" indent="-342900">
              <a:buFont typeface="Wingdings" pitchFamily="2" charset="2"/>
              <a:buChar char="v"/>
            </a:pPr>
            <a:r>
              <a:rPr lang="en-US" sz="2800" dirty="0">
                <a:solidFill>
                  <a:schemeClr val="tx1"/>
                </a:solidFill>
              </a:rPr>
              <a:t>n=98,635</a:t>
            </a:r>
          </a:p>
          <a:p>
            <a:pPr marL="342900" indent="-342900">
              <a:buFont typeface="Wingdings" pitchFamily="2" charset="2"/>
              <a:buChar char="v"/>
            </a:pPr>
            <a:r>
              <a:rPr lang="en-US" sz="2800" dirty="0">
                <a:solidFill>
                  <a:schemeClr val="tx1"/>
                </a:solidFill>
              </a:rPr>
              <a:t>56.3%</a:t>
            </a:r>
          </a:p>
        </p:txBody>
      </p:sp>
      <p:pic>
        <p:nvPicPr>
          <p:cNvPr id="9" name="Picture 8">
            <a:extLst>
              <a:ext uri="{FF2B5EF4-FFF2-40B4-BE49-F238E27FC236}">
                <a16:creationId xmlns:a16="http://schemas.microsoft.com/office/drawing/2014/main" id="{5FDCE072-42CC-F047-B565-23B3059C1014}"/>
              </a:ext>
            </a:extLst>
          </p:cNvPr>
          <p:cNvPicPr>
            <a:picLocks noChangeAspect="1"/>
          </p:cNvPicPr>
          <p:nvPr/>
        </p:nvPicPr>
        <p:blipFill rotWithShape="1">
          <a:blip r:embed="rId3">
            <a:alphaModFix amt="49000"/>
            <a:extLst>
              <a:ext uri="{28A0092B-C50C-407E-A947-70E740481C1C}">
                <a14:useLocalDpi xmlns:a14="http://schemas.microsoft.com/office/drawing/2010/main" val="0"/>
              </a:ext>
            </a:extLst>
          </a:blip>
          <a:srcRect l="12647" t="26667" r="66812" b="55555"/>
          <a:stretch/>
        </p:blipFill>
        <p:spPr>
          <a:xfrm>
            <a:off x="2642620" y="4767472"/>
            <a:ext cx="2597476" cy="1264525"/>
          </a:xfrm>
          <a:prstGeom prst="rect">
            <a:avLst/>
          </a:prstGeom>
          <a:effectLst>
            <a:reflection endPos="0" dir="5400000" sy="-100000" algn="bl" rotWithShape="0"/>
          </a:effectLst>
        </p:spPr>
      </p:pic>
      <p:sp>
        <p:nvSpPr>
          <p:cNvPr id="10" name="TextBox 9">
            <a:extLst>
              <a:ext uri="{FF2B5EF4-FFF2-40B4-BE49-F238E27FC236}">
                <a16:creationId xmlns:a16="http://schemas.microsoft.com/office/drawing/2014/main" id="{64C7EA30-1E65-5B4B-B0A6-4CDA4A559382}"/>
              </a:ext>
            </a:extLst>
          </p:cNvPr>
          <p:cNvSpPr txBox="1"/>
          <p:nvPr/>
        </p:nvSpPr>
        <p:spPr>
          <a:xfrm>
            <a:off x="4635123" y="4767472"/>
            <a:ext cx="697627" cy="369332"/>
          </a:xfrm>
          <a:prstGeom prst="rect">
            <a:avLst/>
          </a:prstGeom>
          <a:noFill/>
        </p:spPr>
        <p:txBody>
          <a:bodyPr wrap="none" rtlCol="0">
            <a:spAutoFit/>
          </a:bodyPr>
          <a:lstStyle/>
          <a:p>
            <a:r>
              <a:rPr lang="en-US" sz="1800" dirty="0">
                <a:solidFill>
                  <a:schemeClr val="accent4">
                    <a:lumMod val="20000"/>
                    <a:lumOff val="80000"/>
                  </a:schemeClr>
                </a:solidFill>
              </a:rPr>
              <a:t>2018</a:t>
            </a:r>
          </a:p>
        </p:txBody>
      </p:sp>
      <p:sp>
        <p:nvSpPr>
          <p:cNvPr id="5" name="Rectangle 4">
            <a:extLst>
              <a:ext uri="{FF2B5EF4-FFF2-40B4-BE49-F238E27FC236}">
                <a16:creationId xmlns:a16="http://schemas.microsoft.com/office/drawing/2014/main" id="{601B4AF7-4F82-8842-AF10-1F96AFB42A3E}"/>
              </a:ext>
            </a:extLst>
          </p:cNvPr>
          <p:cNvSpPr/>
          <p:nvPr/>
        </p:nvSpPr>
        <p:spPr>
          <a:xfrm>
            <a:off x="653017" y="6442502"/>
            <a:ext cx="7964040" cy="415498"/>
          </a:xfrm>
          <a:prstGeom prst="rect">
            <a:avLst/>
          </a:prstGeom>
        </p:spPr>
        <p:txBody>
          <a:bodyPr wrap="none">
            <a:spAutoFit/>
          </a:bodyPr>
          <a:lstStyle/>
          <a:p>
            <a:r>
              <a:rPr lang="en-US" sz="2100" dirty="0">
                <a:solidFill>
                  <a:schemeClr val="bg2">
                    <a:lumMod val="90000"/>
                  </a:schemeClr>
                </a:solidFill>
              </a:rPr>
              <a:t>Never		Sometimes	</a:t>
            </a:r>
            <a:r>
              <a:rPr lang="en-US" sz="2100" dirty="0"/>
              <a:t>	</a:t>
            </a:r>
            <a:r>
              <a:rPr lang="en-US" sz="2100" b="1" dirty="0"/>
              <a:t>Often		Very often</a:t>
            </a:r>
          </a:p>
        </p:txBody>
      </p:sp>
    </p:spTree>
    <p:extLst>
      <p:ext uri="{BB962C8B-B14F-4D97-AF65-F5344CB8AC3E}">
        <p14:creationId xmlns:p14="http://schemas.microsoft.com/office/powerpoint/2010/main" val="4148111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CB2150-87CD-7942-9CE5-A35CB5CD9813}"/>
              </a:ext>
            </a:extLst>
          </p:cNvPr>
          <p:cNvSpPr/>
          <p:nvPr/>
        </p:nvSpPr>
        <p:spPr>
          <a:xfrm>
            <a:off x="5632552" y="122687"/>
            <a:ext cx="3395273" cy="5047536"/>
          </a:xfrm>
          <a:prstGeom prst="rect">
            <a:avLst/>
          </a:prstGeom>
        </p:spPr>
        <p:txBody>
          <a:bodyPr wrap="square">
            <a:spAutoFit/>
          </a:bodyPr>
          <a:lstStyle/>
          <a:p>
            <a:r>
              <a:rPr lang="en-US" sz="2800" b="1" dirty="0"/>
              <a:t>Faculty</a:t>
            </a:r>
            <a:r>
              <a:rPr lang="en-US" sz="2800" dirty="0"/>
              <a:t> </a:t>
            </a:r>
          </a:p>
          <a:p>
            <a:endParaRPr lang="en-US" sz="700" dirty="0"/>
          </a:p>
          <a:p>
            <a:r>
              <a:rPr lang="en-US" sz="2800" dirty="0"/>
              <a:t>How much does the coursework in your selected course section emphasize making judgements about the value or soundness of information, arguments, or methods?  		</a:t>
            </a:r>
          </a:p>
          <a:p>
            <a:endParaRPr lang="en-US" sz="700" dirty="0"/>
          </a:p>
        </p:txBody>
      </p:sp>
      <p:sp>
        <p:nvSpPr>
          <p:cNvPr id="8" name="Rectangle 7">
            <a:extLst>
              <a:ext uri="{FF2B5EF4-FFF2-40B4-BE49-F238E27FC236}">
                <a16:creationId xmlns:a16="http://schemas.microsoft.com/office/drawing/2014/main" id="{E6CFC918-3D71-E344-A3E0-DAF0C678147E}"/>
              </a:ext>
            </a:extLst>
          </p:cNvPr>
          <p:cNvSpPr/>
          <p:nvPr/>
        </p:nvSpPr>
        <p:spPr>
          <a:xfrm>
            <a:off x="81042" y="122687"/>
            <a:ext cx="4041254" cy="5909310"/>
          </a:xfrm>
          <a:prstGeom prst="rect">
            <a:avLst/>
          </a:prstGeom>
        </p:spPr>
        <p:txBody>
          <a:bodyPr wrap="square">
            <a:spAutoFit/>
          </a:bodyPr>
          <a:lstStyle/>
          <a:p>
            <a:r>
              <a:rPr lang="en-US" sz="2800" b="1" dirty="0">
                <a:solidFill>
                  <a:schemeClr val="bg2">
                    <a:lumMod val="90000"/>
                  </a:schemeClr>
                </a:solidFill>
              </a:rPr>
              <a:t>Students</a:t>
            </a:r>
            <a:r>
              <a:rPr lang="en-US" sz="2800" dirty="0">
                <a:solidFill>
                  <a:schemeClr val="bg2">
                    <a:lumMod val="90000"/>
                  </a:schemeClr>
                </a:solidFill>
              </a:rPr>
              <a:t> </a:t>
            </a:r>
          </a:p>
          <a:p>
            <a:endParaRPr lang="en-US" sz="700" dirty="0">
              <a:solidFill>
                <a:schemeClr val="bg2">
                  <a:lumMod val="90000"/>
                </a:schemeClr>
              </a:solidFill>
            </a:endParaRPr>
          </a:p>
          <a:p>
            <a:r>
              <a:rPr lang="en-US" sz="2800" dirty="0">
                <a:solidFill>
                  <a:schemeClr val="bg2">
                    <a:lumMod val="90000"/>
                  </a:schemeClr>
                </a:solidFill>
              </a:rPr>
              <a:t>During the current academic year, how much has your coursework at this college emphasized making judgements about the value or soundness of information, arguments, or methods? 		</a:t>
            </a:r>
          </a:p>
          <a:p>
            <a:endParaRPr lang="en-US" sz="700" dirty="0">
              <a:solidFill>
                <a:schemeClr val="bg2">
                  <a:lumMod val="90000"/>
                </a:schemeClr>
              </a:solidFill>
            </a:endParaRPr>
          </a:p>
          <a:p>
            <a:pPr marL="342900" indent="-342900">
              <a:buFont typeface="Wingdings" pitchFamily="2" charset="2"/>
              <a:buChar char="v"/>
            </a:pPr>
            <a:r>
              <a:rPr lang="en-US" sz="2800" dirty="0">
                <a:solidFill>
                  <a:schemeClr val="bg2">
                    <a:lumMod val="90000"/>
                  </a:schemeClr>
                </a:solidFill>
              </a:rPr>
              <a:t>n=98,635</a:t>
            </a:r>
          </a:p>
          <a:p>
            <a:pPr marL="342900" indent="-342900">
              <a:buFont typeface="Wingdings" pitchFamily="2" charset="2"/>
              <a:buChar char="v"/>
            </a:pPr>
            <a:r>
              <a:rPr lang="en-US" sz="2800" dirty="0">
                <a:solidFill>
                  <a:schemeClr val="bg2">
                    <a:lumMod val="90000"/>
                  </a:schemeClr>
                </a:solidFill>
              </a:rPr>
              <a:t>56.3%</a:t>
            </a:r>
          </a:p>
        </p:txBody>
      </p:sp>
      <p:sp>
        <p:nvSpPr>
          <p:cNvPr id="6" name="Rectangle 5">
            <a:extLst>
              <a:ext uri="{FF2B5EF4-FFF2-40B4-BE49-F238E27FC236}">
                <a16:creationId xmlns:a16="http://schemas.microsoft.com/office/drawing/2014/main" id="{8C8DAB7F-9AD7-4541-B930-84C715CE07A7}"/>
              </a:ext>
            </a:extLst>
          </p:cNvPr>
          <p:cNvSpPr/>
          <p:nvPr/>
        </p:nvSpPr>
        <p:spPr>
          <a:xfrm>
            <a:off x="653017" y="6442502"/>
            <a:ext cx="7964040" cy="415498"/>
          </a:xfrm>
          <a:prstGeom prst="rect">
            <a:avLst/>
          </a:prstGeom>
        </p:spPr>
        <p:txBody>
          <a:bodyPr wrap="none">
            <a:spAutoFit/>
          </a:bodyPr>
          <a:lstStyle/>
          <a:p>
            <a:r>
              <a:rPr lang="en-US" sz="2100" dirty="0">
                <a:solidFill>
                  <a:schemeClr val="bg2">
                    <a:lumMod val="90000"/>
                  </a:schemeClr>
                </a:solidFill>
              </a:rPr>
              <a:t>Never		Sometimes	</a:t>
            </a:r>
            <a:r>
              <a:rPr lang="en-US" sz="2100" dirty="0"/>
              <a:t>	</a:t>
            </a:r>
            <a:r>
              <a:rPr lang="en-US" sz="2100" b="1" dirty="0"/>
              <a:t>Often		Very often</a:t>
            </a:r>
          </a:p>
        </p:txBody>
      </p:sp>
      <p:pic>
        <p:nvPicPr>
          <p:cNvPr id="9" name="Picture 8">
            <a:extLst>
              <a:ext uri="{FF2B5EF4-FFF2-40B4-BE49-F238E27FC236}">
                <a16:creationId xmlns:a16="http://schemas.microsoft.com/office/drawing/2014/main" id="{5FDCE072-42CC-F047-B565-23B3059C1014}"/>
              </a:ext>
            </a:extLst>
          </p:cNvPr>
          <p:cNvPicPr>
            <a:picLocks noChangeAspect="1"/>
          </p:cNvPicPr>
          <p:nvPr/>
        </p:nvPicPr>
        <p:blipFill rotWithShape="1">
          <a:blip r:embed="rId3">
            <a:alphaModFix amt="49000"/>
            <a:extLst>
              <a:ext uri="{28A0092B-C50C-407E-A947-70E740481C1C}">
                <a14:useLocalDpi xmlns:a14="http://schemas.microsoft.com/office/drawing/2010/main" val="0"/>
              </a:ext>
            </a:extLst>
          </a:blip>
          <a:srcRect l="12647" t="26667" r="66812" b="55555"/>
          <a:stretch/>
        </p:blipFill>
        <p:spPr>
          <a:xfrm>
            <a:off x="2642620" y="4767472"/>
            <a:ext cx="2597476" cy="1264525"/>
          </a:xfrm>
          <a:prstGeom prst="rect">
            <a:avLst/>
          </a:prstGeom>
          <a:effectLst>
            <a:reflection endPos="0" dir="5400000" sy="-100000" algn="bl" rotWithShape="0"/>
          </a:effectLst>
        </p:spPr>
      </p:pic>
      <p:sp>
        <p:nvSpPr>
          <p:cNvPr id="10" name="TextBox 9">
            <a:extLst>
              <a:ext uri="{FF2B5EF4-FFF2-40B4-BE49-F238E27FC236}">
                <a16:creationId xmlns:a16="http://schemas.microsoft.com/office/drawing/2014/main" id="{64C7EA30-1E65-5B4B-B0A6-4CDA4A559382}"/>
              </a:ext>
            </a:extLst>
          </p:cNvPr>
          <p:cNvSpPr txBox="1"/>
          <p:nvPr/>
        </p:nvSpPr>
        <p:spPr>
          <a:xfrm>
            <a:off x="4635123" y="4767472"/>
            <a:ext cx="697627" cy="369332"/>
          </a:xfrm>
          <a:prstGeom prst="rect">
            <a:avLst/>
          </a:prstGeom>
          <a:noFill/>
        </p:spPr>
        <p:txBody>
          <a:bodyPr wrap="none" rtlCol="0">
            <a:spAutoFit/>
          </a:bodyPr>
          <a:lstStyle/>
          <a:p>
            <a:r>
              <a:rPr lang="en-US" sz="1800" dirty="0">
                <a:solidFill>
                  <a:schemeClr val="accent4">
                    <a:lumMod val="20000"/>
                    <a:lumOff val="80000"/>
                  </a:schemeClr>
                </a:solidFill>
              </a:rPr>
              <a:t>2018</a:t>
            </a:r>
          </a:p>
        </p:txBody>
      </p:sp>
    </p:spTree>
    <p:extLst>
      <p:ext uri="{BB962C8B-B14F-4D97-AF65-F5344CB8AC3E}">
        <p14:creationId xmlns:p14="http://schemas.microsoft.com/office/powerpoint/2010/main" val="875743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CB2150-87CD-7942-9CE5-A35CB5CD9813}"/>
              </a:ext>
            </a:extLst>
          </p:cNvPr>
          <p:cNvSpPr/>
          <p:nvPr/>
        </p:nvSpPr>
        <p:spPr>
          <a:xfrm>
            <a:off x="5632552" y="122687"/>
            <a:ext cx="3395273" cy="5909310"/>
          </a:xfrm>
          <a:prstGeom prst="rect">
            <a:avLst/>
          </a:prstGeom>
        </p:spPr>
        <p:txBody>
          <a:bodyPr wrap="square">
            <a:spAutoFit/>
          </a:bodyPr>
          <a:lstStyle/>
          <a:p>
            <a:r>
              <a:rPr lang="en-US" sz="2800" b="1" dirty="0"/>
              <a:t>Faculty</a:t>
            </a:r>
            <a:r>
              <a:rPr lang="en-US" sz="2800" dirty="0"/>
              <a:t> </a:t>
            </a:r>
          </a:p>
          <a:p>
            <a:endParaRPr lang="en-US" sz="700" dirty="0"/>
          </a:p>
          <a:p>
            <a:r>
              <a:rPr lang="en-US" sz="2800" dirty="0"/>
              <a:t>How much does the coursework in your selected course section emphasize making judgements about the value or soundness of information, arguments, or methods?  		</a:t>
            </a:r>
          </a:p>
          <a:p>
            <a:endParaRPr lang="en-US" sz="700" dirty="0"/>
          </a:p>
          <a:p>
            <a:pPr marL="342900" indent="-342900">
              <a:buFont typeface="Wingdings" pitchFamily="2" charset="2"/>
              <a:buChar char="v"/>
            </a:pPr>
            <a:r>
              <a:rPr lang="en-US" sz="2800" b="1" dirty="0"/>
              <a:t>n=15,701 </a:t>
            </a:r>
          </a:p>
          <a:p>
            <a:pPr marL="342900" indent="-342900">
              <a:buFont typeface="Wingdings" pitchFamily="2" charset="2"/>
              <a:buChar char="v"/>
            </a:pPr>
            <a:r>
              <a:rPr lang="en-US" sz="2800" b="1" dirty="0"/>
              <a:t>68.2%</a:t>
            </a:r>
          </a:p>
        </p:txBody>
      </p:sp>
      <p:sp>
        <p:nvSpPr>
          <p:cNvPr id="8" name="Rectangle 7">
            <a:extLst>
              <a:ext uri="{FF2B5EF4-FFF2-40B4-BE49-F238E27FC236}">
                <a16:creationId xmlns:a16="http://schemas.microsoft.com/office/drawing/2014/main" id="{E6CFC918-3D71-E344-A3E0-DAF0C678147E}"/>
              </a:ext>
            </a:extLst>
          </p:cNvPr>
          <p:cNvSpPr/>
          <p:nvPr/>
        </p:nvSpPr>
        <p:spPr>
          <a:xfrm>
            <a:off x="81042" y="122687"/>
            <a:ext cx="4041254" cy="5909310"/>
          </a:xfrm>
          <a:prstGeom prst="rect">
            <a:avLst/>
          </a:prstGeom>
        </p:spPr>
        <p:txBody>
          <a:bodyPr wrap="square">
            <a:spAutoFit/>
          </a:bodyPr>
          <a:lstStyle/>
          <a:p>
            <a:r>
              <a:rPr lang="en-US" sz="2800" b="1" dirty="0">
                <a:solidFill>
                  <a:schemeClr val="bg2">
                    <a:lumMod val="90000"/>
                  </a:schemeClr>
                </a:solidFill>
              </a:rPr>
              <a:t>Students</a:t>
            </a:r>
            <a:r>
              <a:rPr lang="en-US" sz="2800" dirty="0">
                <a:solidFill>
                  <a:schemeClr val="bg2">
                    <a:lumMod val="90000"/>
                  </a:schemeClr>
                </a:solidFill>
              </a:rPr>
              <a:t> </a:t>
            </a:r>
          </a:p>
          <a:p>
            <a:endParaRPr lang="en-US" sz="700" dirty="0">
              <a:solidFill>
                <a:schemeClr val="bg2">
                  <a:lumMod val="90000"/>
                </a:schemeClr>
              </a:solidFill>
            </a:endParaRPr>
          </a:p>
          <a:p>
            <a:r>
              <a:rPr lang="en-US" sz="2800" dirty="0">
                <a:solidFill>
                  <a:schemeClr val="bg2">
                    <a:lumMod val="90000"/>
                  </a:schemeClr>
                </a:solidFill>
              </a:rPr>
              <a:t>During the current academic year, how much has your coursework at this college emphasized making judgements about the value or soundness of information, arguments, or methods? 		</a:t>
            </a:r>
          </a:p>
          <a:p>
            <a:endParaRPr lang="en-US" sz="700" dirty="0">
              <a:solidFill>
                <a:schemeClr val="bg2">
                  <a:lumMod val="90000"/>
                </a:schemeClr>
              </a:solidFill>
            </a:endParaRPr>
          </a:p>
          <a:p>
            <a:pPr marL="342900" indent="-342900">
              <a:buFont typeface="Wingdings" pitchFamily="2" charset="2"/>
              <a:buChar char="v"/>
            </a:pPr>
            <a:r>
              <a:rPr lang="en-US" sz="2800" dirty="0">
                <a:solidFill>
                  <a:schemeClr val="bg2">
                    <a:lumMod val="90000"/>
                  </a:schemeClr>
                </a:solidFill>
              </a:rPr>
              <a:t>n=98,635</a:t>
            </a:r>
          </a:p>
          <a:p>
            <a:pPr marL="342900" indent="-342900">
              <a:buFont typeface="Wingdings" pitchFamily="2" charset="2"/>
              <a:buChar char="v"/>
            </a:pPr>
            <a:r>
              <a:rPr lang="en-US" sz="2800" dirty="0">
                <a:solidFill>
                  <a:schemeClr val="bg2">
                    <a:lumMod val="90000"/>
                  </a:schemeClr>
                </a:solidFill>
              </a:rPr>
              <a:t>56.3%</a:t>
            </a:r>
          </a:p>
        </p:txBody>
      </p:sp>
      <p:sp>
        <p:nvSpPr>
          <p:cNvPr id="6" name="Rectangle 5">
            <a:extLst>
              <a:ext uri="{FF2B5EF4-FFF2-40B4-BE49-F238E27FC236}">
                <a16:creationId xmlns:a16="http://schemas.microsoft.com/office/drawing/2014/main" id="{8C8DAB7F-9AD7-4541-B930-84C715CE07A7}"/>
              </a:ext>
            </a:extLst>
          </p:cNvPr>
          <p:cNvSpPr/>
          <p:nvPr/>
        </p:nvSpPr>
        <p:spPr>
          <a:xfrm>
            <a:off x="653017" y="6442502"/>
            <a:ext cx="7964040" cy="415498"/>
          </a:xfrm>
          <a:prstGeom prst="rect">
            <a:avLst/>
          </a:prstGeom>
        </p:spPr>
        <p:txBody>
          <a:bodyPr wrap="none">
            <a:spAutoFit/>
          </a:bodyPr>
          <a:lstStyle/>
          <a:p>
            <a:r>
              <a:rPr lang="en-US" sz="2100" dirty="0">
                <a:solidFill>
                  <a:schemeClr val="bg2">
                    <a:lumMod val="90000"/>
                  </a:schemeClr>
                </a:solidFill>
              </a:rPr>
              <a:t>Never		Sometimes	</a:t>
            </a:r>
            <a:r>
              <a:rPr lang="en-US" sz="2100" dirty="0"/>
              <a:t>	</a:t>
            </a:r>
            <a:r>
              <a:rPr lang="en-US" sz="2100" b="1" dirty="0"/>
              <a:t>Often		Very often</a:t>
            </a:r>
          </a:p>
        </p:txBody>
      </p:sp>
      <p:pic>
        <p:nvPicPr>
          <p:cNvPr id="9" name="Picture 8">
            <a:extLst>
              <a:ext uri="{FF2B5EF4-FFF2-40B4-BE49-F238E27FC236}">
                <a16:creationId xmlns:a16="http://schemas.microsoft.com/office/drawing/2014/main" id="{5FDCE072-42CC-F047-B565-23B3059C1014}"/>
              </a:ext>
            </a:extLst>
          </p:cNvPr>
          <p:cNvPicPr>
            <a:picLocks noChangeAspect="1"/>
          </p:cNvPicPr>
          <p:nvPr/>
        </p:nvPicPr>
        <p:blipFill rotWithShape="1">
          <a:blip r:embed="rId3">
            <a:alphaModFix amt="49000"/>
            <a:extLst>
              <a:ext uri="{28A0092B-C50C-407E-A947-70E740481C1C}">
                <a14:useLocalDpi xmlns:a14="http://schemas.microsoft.com/office/drawing/2010/main" val="0"/>
              </a:ext>
            </a:extLst>
          </a:blip>
          <a:srcRect l="12647" t="26667" r="66812" b="55555"/>
          <a:stretch/>
        </p:blipFill>
        <p:spPr>
          <a:xfrm>
            <a:off x="2642620" y="4767472"/>
            <a:ext cx="2597476" cy="1264525"/>
          </a:xfrm>
          <a:prstGeom prst="rect">
            <a:avLst/>
          </a:prstGeom>
          <a:effectLst>
            <a:reflection endPos="0" dir="5400000" sy="-100000" algn="bl" rotWithShape="0"/>
          </a:effectLst>
        </p:spPr>
      </p:pic>
      <p:sp>
        <p:nvSpPr>
          <p:cNvPr id="10" name="TextBox 9">
            <a:extLst>
              <a:ext uri="{FF2B5EF4-FFF2-40B4-BE49-F238E27FC236}">
                <a16:creationId xmlns:a16="http://schemas.microsoft.com/office/drawing/2014/main" id="{64C7EA30-1E65-5B4B-B0A6-4CDA4A559382}"/>
              </a:ext>
            </a:extLst>
          </p:cNvPr>
          <p:cNvSpPr txBox="1"/>
          <p:nvPr/>
        </p:nvSpPr>
        <p:spPr>
          <a:xfrm>
            <a:off x="4635123" y="4767472"/>
            <a:ext cx="697627" cy="369332"/>
          </a:xfrm>
          <a:prstGeom prst="rect">
            <a:avLst/>
          </a:prstGeom>
          <a:noFill/>
        </p:spPr>
        <p:txBody>
          <a:bodyPr wrap="none" rtlCol="0">
            <a:spAutoFit/>
          </a:bodyPr>
          <a:lstStyle/>
          <a:p>
            <a:r>
              <a:rPr lang="en-US" sz="1800" dirty="0">
                <a:solidFill>
                  <a:schemeClr val="accent4">
                    <a:lumMod val="20000"/>
                    <a:lumOff val="80000"/>
                  </a:schemeClr>
                </a:solidFill>
              </a:rPr>
              <a:t>2018</a:t>
            </a:r>
          </a:p>
        </p:txBody>
      </p:sp>
    </p:spTree>
    <p:extLst>
      <p:ext uri="{BB962C8B-B14F-4D97-AF65-F5344CB8AC3E}">
        <p14:creationId xmlns:p14="http://schemas.microsoft.com/office/powerpoint/2010/main" val="1657672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997B99-442E-6747-A19A-308D2918D10B}"/>
              </a:ext>
            </a:extLst>
          </p:cNvPr>
          <p:cNvSpPr>
            <a:spLocks noGrp="1"/>
          </p:cNvSpPr>
          <p:nvPr>
            <p:ph idx="1"/>
          </p:nvPr>
        </p:nvSpPr>
        <p:spPr>
          <a:xfrm>
            <a:off x="157396" y="947192"/>
            <a:ext cx="8836702" cy="4946754"/>
          </a:xfrm>
        </p:spPr>
        <p:txBody>
          <a:bodyPr>
            <a:normAutofit/>
          </a:bodyPr>
          <a:lstStyle/>
          <a:p>
            <a:pPr marL="0" indent="0" algn="ctr">
              <a:buNone/>
            </a:pPr>
            <a:r>
              <a:rPr lang="en-US" sz="4400" i="1" dirty="0">
                <a:solidFill>
                  <a:srgbClr val="7030A0"/>
                </a:solidFill>
              </a:rPr>
              <a:t>“In my introductory science courses, the concept of critical thinking was given a cursory five minutes, and then we dove right into concepts of biology. I think this is an oversight.”</a:t>
            </a:r>
          </a:p>
        </p:txBody>
      </p:sp>
    </p:spTree>
    <p:extLst>
      <p:ext uri="{BB962C8B-B14F-4D97-AF65-F5344CB8AC3E}">
        <p14:creationId xmlns:p14="http://schemas.microsoft.com/office/powerpoint/2010/main" val="2773635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AFFE87-6A60-8046-894F-0CC3F0F22860}"/>
              </a:ext>
            </a:extLst>
          </p:cNvPr>
          <p:cNvPicPr>
            <a:picLocks noChangeAspect="1"/>
          </p:cNvPicPr>
          <p:nvPr/>
        </p:nvPicPr>
        <p:blipFill rotWithShape="1">
          <a:blip r:embed="rId3"/>
          <a:srcRect b="50387"/>
          <a:stretch/>
        </p:blipFill>
        <p:spPr>
          <a:xfrm>
            <a:off x="228599" y="1224999"/>
            <a:ext cx="4106208" cy="3744746"/>
          </a:xfrm>
          <a:prstGeom prst="rect">
            <a:avLst/>
          </a:prstGeom>
        </p:spPr>
      </p:pic>
      <p:pic>
        <p:nvPicPr>
          <p:cNvPr id="4" name="Picture 3">
            <a:extLst>
              <a:ext uri="{FF2B5EF4-FFF2-40B4-BE49-F238E27FC236}">
                <a16:creationId xmlns:a16="http://schemas.microsoft.com/office/drawing/2014/main" id="{DE04B3B9-6E6B-CC4E-9044-6193B69D3EA9}"/>
              </a:ext>
            </a:extLst>
          </p:cNvPr>
          <p:cNvPicPr>
            <a:picLocks noChangeAspect="1"/>
          </p:cNvPicPr>
          <p:nvPr/>
        </p:nvPicPr>
        <p:blipFill rotWithShape="1">
          <a:blip r:embed="rId3"/>
          <a:srcRect t="62734"/>
          <a:stretch/>
        </p:blipFill>
        <p:spPr>
          <a:xfrm>
            <a:off x="4666421" y="1690984"/>
            <a:ext cx="4106208" cy="2812774"/>
          </a:xfrm>
          <a:prstGeom prst="rect">
            <a:avLst/>
          </a:prstGeom>
        </p:spPr>
      </p:pic>
    </p:spTree>
    <p:extLst>
      <p:ext uri="{BB962C8B-B14F-4D97-AF65-F5344CB8AC3E}">
        <p14:creationId xmlns:p14="http://schemas.microsoft.com/office/powerpoint/2010/main" val="3671707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469217" y="2926932"/>
            <a:ext cx="7999649" cy="9906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t>The Story of the Data</a:t>
            </a:r>
            <a:br>
              <a:rPr lang="en-US" dirty="0"/>
            </a:br>
            <a:br>
              <a:rPr lang="en-US" sz="3200" dirty="0"/>
            </a:br>
            <a:r>
              <a:rPr lang="en-US" dirty="0">
                <a:solidFill>
                  <a:schemeClr val="accent6">
                    <a:lumMod val="50000"/>
                  </a:schemeClr>
                </a:solidFill>
              </a:rPr>
              <a:t>Process of Inquiry</a:t>
            </a:r>
            <a:br>
              <a:rPr lang="en-US" dirty="0"/>
            </a:br>
            <a:br>
              <a:rPr lang="en-US" sz="3200" dirty="0">
                <a:solidFill>
                  <a:srgbClr val="0070C0"/>
                </a:solidFill>
              </a:rPr>
            </a:br>
            <a:r>
              <a:rPr lang="en-US" dirty="0">
                <a:solidFill>
                  <a:srgbClr val="0070C0"/>
                </a:solidFill>
              </a:rPr>
              <a:t>Bottlenecks &amp; Barriers</a:t>
            </a:r>
            <a:br>
              <a:rPr lang="en-US" dirty="0">
                <a:solidFill>
                  <a:srgbClr val="0070C0"/>
                </a:solidFill>
              </a:rPr>
            </a:br>
            <a:br>
              <a:rPr lang="en-US" dirty="0"/>
            </a:br>
            <a:br>
              <a:rPr lang="en-US" dirty="0"/>
            </a:br>
            <a:br>
              <a:rPr lang="en-US" dirty="0"/>
            </a:br>
            <a:endParaRPr lang="en-US" sz="4400" b="0" i="0" u="none" strike="noStrike" cap="none" dirty="0">
              <a:solidFill>
                <a:srgbClr val="B95B22"/>
              </a:solidFill>
              <a:latin typeface="Questrial"/>
              <a:ea typeface="Questrial"/>
              <a:cs typeface="Questrial"/>
              <a:sym typeface="Questrial"/>
            </a:endParaRPr>
          </a:p>
        </p:txBody>
      </p:sp>
      <p:pic>
        <p:nvPicPr>
          <p:cNvPr id="2" name="Picture 1">
            <a:extLst>
              <a:ext uri="{FF2B5EF4-FFF2-40B4-BE49-F238E27FC236}">
                <a16:creationId xmlns:a16="http://schemas.microsoft.com/office/drawing/2014/main" id="{392C4628-4C8F-9B43-ACEB-98A91BCDD2F1}"/>
              </a:ext>
            </a:extLst>
          </p:cNvPr>
          <p:cNvPicPr>
            <a:picLocks noChangeAspect="1"/>
          </p:cNvPicPr>
          <p:nvPr/>
        </p:nvPicPr>
        <p:blipFill>
          <a:blip r:embed="rId3"/>
          <a:stretch>
            <a:fillRect/>
          </a:stretch>
        </p:blipFill>
        <p:spPr>
          <a:xfrm>
            <a:off x="2706501" y="3917532"/>
            <a:ext cx="3525079" cy="2643809"/>
          </a:xfrm>
          <a:prstGeom prst="rect">
            <a:avLst/>
          </a:prstGeom>
        </p:spPr>
      </p:pic>
    </p:spTree>
    <p:extLst>
      <p:ext uri="{BB962C8B-B14F-4D97-AF65-F5344CB8AC3E}">
        <p14:creationId xmlns:p14="http://schemas.microsoft.com/office/powerpoint/2010/main" val="3755406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A8344C-8428-7440-AD1A-503485E264C9}"/>
              </a:ext>
            </a:extLst>
          </p:cNvPr>
          <p:cNvPicPr>
            <a:picLocks noChangeAspect="1"/>
          </p:cNvPicPr>
          <p:nvPr/>
        </p:nvPicPr>
        <p:blipFill rotWithShape="1">
          <a:blip r:embed="rId3"/>
          <a:srcRect l="31803" t="14131" r="35410" b="5344"/>
          <a:stretch/>
        </p:blipFill>
        <p:spPr>
          <a:xfrm>
            <a:off x="2713219" y="312621"/>
            <a:ext cx="4032354" cy="6189662"/>
          </a:xfrm>
          <a:prstGeom prst="rect">
            <a:avLst/>
          </a:prstGeom>
        </p:spPr>
      </p:pic>
    </p:spTree>
    <p:extLst>
      <p:ext uri="{BB962C8B-B14F-4D97-AF65-F5344CB8AC3E}">
        <p14:creationId xmlns:p14="http://schemas.microsoft.com/office/powerpoint/2010/main" val="3100975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0" y="373405"/>
            <a:ext cx="9105825" cy="9906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t>Using Data to Help Students</a:t>
            </a:r>
            <a:endParaRPr lang="en-US" sz="4400" b="0" i="0" u="none" strike="noStrike" cap="none" dirty="0">
              <a:solidFill>
                <a:srgbClr val="B95B22"/>
              </a:solidFill>
              <a:latin typeface="Questrial"/>
              <a:ea typeface="Questrial"/>
              <a:cs typeface="Questrial"/>
              <a:sym typeface="Questrial"/>
            </a:endParaRPr>
          </a:p>
        </p:txBody>
      </p:sp>
      <p:sp>
        <p:nvSpPr>
          <p:cNvPr id="3" name="Text Placeholder 2">
            <a:extLst>
              <a:ext uri="{FF2B5EF4-FFF2-40B4-BE49-F238E27FC236}">
                <a16:creationId xmlns:a16="http://schemas.microsoft.com/office/drawing/2014/main" id="{5A17CF8E-02F2-2D46-92B1-3A5D8772C6BD}"/>
              </a:ext>
            </a:extLst>
          </p:cNvPr>
          <p:cNvSpPr>
            <a:spLocks noGrp="1"/>
          </p:cNvSpPr>
          <p:nvPr>
            <p:ph type="body" idx="1"/>
          </p:nvPr>
        </p:nvSpPr>
        <p:spPr/>
        <p:txBody>
          <a:bodyPr/>
          <a:lstStyle/>
          <a:p>
            <a:pPr marL="190500" indent="0">
              <a:buNone/>
            </a:pPr>
            <a:r>
              <a:rPr lang="en-US" sz="2800" dirty="0"/>
              <a:t>2. How might you use national or institutional data to help your students?</a:t>
            </a:r>
          </a:p>
          <a:p>
            <a:pPr marL="190500" indent="0">
              <a:buNone/>
            </a:pPr>
            <a:endParaRPr lang="en-US" sz="2800" dirty="0"/>
          </a:p>
          <a:p>
            <a:pPr marL="190500" indent="0">
              <a:buNone/>
            </a:pPr>
            <a:endParaRPr lang="en-US" sz="2800" dirty="0"/>
          </a:p>
        </p:txBody>
      </p:sp>
    </p:spTree>
    <p:extLst>
      <p:ext uri="{BB962C8B-B14F-4D97-AF65-F5344CB8AC3E}">
        <p14:creationId xmlns:p14="http://schemas.microsoft.com/office/powerpoint/2010/main" val="2078997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719528" y="2966703"/>
            <a:ext cx="7629993" cy="990600"/>
          </a:xfrm>
          <a:prstGeom prst="rect">
            <a:avLst/>
          </a:prstGeom>
          <a:noFill/>
          <a:ln>
            <a:noFill/>
          </a:ln>
        </p:spPr>
        <p:txBody>
          <a:bodyPr lIns="91425" tIns="45700" rIns="91425" bIns="45700" anchor="ctr" anchorCtr="0">
            <a:noAutofit/>
          </a:bodyPr>
          <a:lstStyle/>
          <a:p>
            <a:pPr lvl="0" algn="ctr">
              <a:buSzPct val="25000"/>
            </a:pPr>
            <a:r>
              <a:rPr lang="en-US" sz="4000" dirty="0"/>
              <a:t>What helps or gets in the way of that data being utilized to improve student learning?</a:t>
            </a:r>
            <a:br>
              <a:rPr lang="en-US" sz="4000" dirty="0"/>
            </a:br>
            <a:endParaRPr lang="en-US" sz="4000" b="0" i="0" u="none" strike="noStrike" cap="none" dirty="0">
              <a:solidFill>
                <a:srgbClr val="B95B22"/>
              </a:solidFill>
              <a:latin typeface="Questrial"/>
              <a:ea typeface="Questrial"/>
              <a:cs typeface="Questrial"/>
              <a:sym typeface="Questrial"/>
            </a:endParaRPr>
          </a:p>
        </p:txBody>
      </p:sp>
    </p:spTree>
    <p:extLst>
      <p:ext uri="{BB962C8B-B14F-4D97-AF65-F5344CB8AC3E}">
        <p14:creationId xmlns:p14="http://schemas.microsoft.com/office/powerpoint/2010/main" val="4159955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719528" y="2966703"/>
            <a:ext cx="7629993" cy="990600"/>
          </a:xfrm>
          <a:prstGeom prst="rect">
            <a:avLst/>
          </a:prstGeom>
          <a:noFill/>
          <a:ln>
            <a:noFill/>
          </a:ln>
        </p:spPr>
        <p:txBody>
          <a:bodyPr lIns="91425" tIns="45700" rIns="91425" bIns="45700" anchor="ctr" anchorCtr="0">
            <a:noAutofit/>
          </a:bodyPr>
          <a:lstStyle/>
          <a:p>
            <a:pPr lvl="0" algn="ctr">
              <a:buSzPct val="25000"/>
            </a:pPr>
            <a:r>
              <a:rPr lang="en-US" sz="4000" dirty="0"/>
              <a:t>Don’t Make Assumptions</a:t>
            </a:r>
            <a:br>
              <a:rPr lang="en-US" sz="4000" dirty="0"/>
            </a:br>
            <a:br>
              <a:rPr lang="en-US" sz="4000" dirty="0"/>
            </a:br>
            <a:r>
              <a:rPr lang="en-US" sz="4000" dirty="0"/>
              <a:t>Not One Size Fits All</a:t>
            </a:r>
            <a:br>
              <a:rPr lang="en-US" sz="4000" dirty="0"/>
            </a:br>
            <a:endParaRPr lang="en-US" sz="4000" b="0" i="0" u="none" strike="noStrike" cap="none" dirty="0">
              <a:solidFill>
                <a:srgbClr val="B95B22"/>
              </a:solidFill>
              <a:latin typeface="Questrial"/>
              <a:ea typeface="Questrial"/>
              <a:cs typeface="Questrial"/>
              <a:sym typeface="Questrial"/>
            </a:endParaRPr>
          </a:p>
        </p:txBody>
      </p:sp>
    </p:spTree>
    <p:extLst>
      <p:ext uri="{BB962C8B-B14F-4D97-AF65-F5344CB8AC3E}">
        <p14:creationId xmlns:p14="http://schemas.microsoft.com/office/powerpoint/2010/main" val="3731532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7739FE64-16D8-2347-9124-B01C870F06CD}"/>
              </a:ext>
            </a:extLst>
          </p:cNvPr>
          <p:cNvSpPr>
            <a:spLocks noGrp="1"/>
          </p:cNvSpPr>
          <p:nvPr>
            <p:ph type="subTitle" idx="1"/>
          </p:nvPr>
        </p:nvSpPr>
        <p:spPr>
          <a:xfrm>
            <a:off x="380999" y="1214101"/>
            <a:ext cx="8331201" cy="3746501"/>
          </a:xfrm>
        </p:spPr>
        <p:txBody>
          <a:bodyPr anchor="ctr">
            <a:normAutofit/>
          </a:bodyPr>
          <a:lstStyle/>
          <a:p>
            <a:r>
              <a:rPr lang="en-US" sz="3600" dirty="0"/>
              <a:t>Describe your optimal learning environment:</a:t>
            </a:r>
          </a:p>
        </p:txBody>
      </p:sp>
    </p:spTree>
    <p:extLst>
      <p:ext uri="{BB962C8B-B14F-4D97-AF65-F5344CB8AC3E}">
        <p14:creationId xmlns:p14="http://schemas.microsoft.com/office/powerpoint/2010/main" val="1795579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7739FE64-16D8-2347-9124-B01C870F06CD}"/>
              </a:ext>
            </a:extLst>
          </p:cNvPr>
          <p:cNvSpPr>
            <a:spLocks noGrp="1"/>
          </p:cNvSpPr>
          <p:nvPr>
            <p:ph type="subTitle" idx="1"/>
          </p:nvPr>
        </p:nvSpPr>
        <p:spPr>
          <a:xfrm>
            <a:off x="347785" y="580782"/>
            <a:ext cx="8483600" cy="4096326"/>
          </a:xfrm>
        </p:spPr>
        <p:txBody>
          <a:bodyPr>
            <a:noAutofit/>
          </a:bodyPr>
          <a:lstStyle/>
          <a:p>
            <a:r>
              <a:rPr lang="en-US" sz="3300" i="1" dirty="0">
                <a:solidFill>
                  <a:srgbClr val="7030A0"/>
                </a:solidFill>
              </a:rPr>
              <a:t>“I think it makes it better for the class if the teacher talks about their personal life and listens [to] other students lives and stories because it really brings the class together and it’s more of a relaxed environment. When the students have a better </a:t>
            </a:r>
            <a:r>
              <a:rPr lang="en-US" sz="3300" b="1" i="1" dirty="0">
                <a:solidFill>
                  <a:srgbClr val="7030A0"/>
                </a:solidFill>
              </a:rPr>
              <a:t>relationships</a:t>
            </a:r>
            <a:r>
              <a:rPr lang="en-US" sz="3300" i="1" dirty="0">
                <a:solidFill>
                  <a:srgbClr val="7030A0"/>
                </a:solidFill>
              </a:rPr>
              <a:t> with each other in class, then more people will be involved with activities and again feel more comfortable in class.”</a:t>
            </a:r>
          </a:p>
        </p:txBody>
      </p:sp>
    </p:spTree>
    <p:extLst>
      <p:ext uri="{BB962C8B-B14F-4D97-AF65-F5344CB8AC3E}">
        <p14:creationId xmlns:p14="http://schemas.microsoft.com/office/powerpoint/2010/main" val="1485797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7739FE64-16D8-2347-9124-B01C870F06CD}"/>
              </a:ext>
            </a:extLst>
          </p:cNvPr>
          <p:cNvSpPr>
            <a:spLocks noGrp="1"/>
          </p:cNvSpPr>
          <p:nvPr>
            <p:ph type="subTitle" idx="1"/>
          </p:nvPr>
        </p:nvSpPr>
        <p:spPr>
          <a:xfrm>
            <a:off x="330200" y="1073151"/>
            <a:ext cx="8483600" cy="4096326"/>
          </a:xfrm>
        </p:spPr>
        <p:txBody>
          <a:bodyPr>
            <a:noAutofit/>
          </a:bodyPr>
          <a:lstStyle/>
          <a:p>
            <a:r>
              <a:rPr lang="en-US" sz="3300" i="1" dirty="0">
                <a:solidFill>
                  <a:srgbClr val="7030A0"/>
                </a:solidFill>
              </a:rPr>
              <a:t>“[One] factor that I would find helpful in creating an optimal learning environment would be helping the students get to </a:t>
            </a:r>
            <a:r>
              <a:rPr lang="en-US" sz="3300" b="1" i="1" dirty="0">
                <a:solidFill>
                  <a:srgbClr val="7030A0"/>
                </a:solidFill>
              </a:rPr>
              <a:t>know each other </a:t>
            </a:r>
            <a:r>
              <a:rPr lang="en-US" sz="3300" i="1" dirty="0">
                <a:solidFill>
                  <a:srgbClr val="7030A0"/>
                </a:solidFill>
              </a:rPr>
              <a:t>for a few minutes when class starts for the semester.”</a:t>
            </a:r>
          </a:p>
        </p:txBody>
      </p:sp>
    </p:spTree>
    <p:extLst>
      <p:ext uri="{BB962C8B-B14F-4D97-AF65-F5344CB8AC3E}">
        <p14:creationId xmlns:p14="http://schemas.microsoft.com/office/powerpoint/2010/main" val="478782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7739FE64-16D8-2347-9124-B01C870F06CD}"/>
              </a:ext>
            </a:extLst>
          </p:cNvPr>
          <p:cNvSpPr>
            <a:spLocks noGrp="1"/>
          </p:cNvSpPr>
          <p:nvPr>
            <p:ph type="subTitle" idx="1"/>
          </p:nvPr>
        </p:nvSpPr>
        <p:spPr>
          <a:xfrm>
            <a:off x="330200" y="1073151"/>
            <a:ext cx="8483600" cy="4096326"/>
          </a:xfrm>
        </p:spPr>
        <p:txBody>
          <a:bodyPr>
            <a:noAutofit/>
          </a:bodyPr>
          <a:lstStyle/>
          <a:p>
            <a:r>
              <a:rPr lang="en-US" sz="3300" i="1" dirty="0">
                <a:solidFill>
                  <a:srgbClr val="7030A0"/>
                </a:solidFill>
              </a:rPr>
              <a:t>“[Professors] can create an optimal learning environment by building </a:t>
            </a:r>
            <a:r>
              <a:rPr lang="en-US" sz="3300" b="1" i="1" dirty="0">
                <a:solidFill>
                  <a:srgbClr val="7030A0"/>
                </a:solidFill>
              </a:rPr>
              <a:t>relationships</a:t>
            </a:r>
            <a:r>
              <a:rPr lang="en-US" sz="3300" i="1" dirty="0">
                <a:solidFill>
                  <a:srgbClr val="7030A0"/>
                </a:solidFill>
              </a:rPr>
              <a:t> with students and making themselves available to those who need help.”</a:t>
            </a:r>
          </a:p>
        </p:txBody>
      </p:sp>
    </p:spTree>
    <p:extLst>
      <p:ext uri="{BB962C8B-B14F-4D97-AF65-F5344CB8AC3E}">
        <p14:creationId xmlns:p14="http://schemas.microsoft.com/office/powerpoint/2010/main" val="1297974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527539" y="2008772"/>
            <a:ext cx="7842738" cy="2404965"/>
          </a:xfrm>
          <a:prstGeom prst="rect">
            <a:avLst/>
          </a:prstGeom>
          <a:noFill/>
          <a:ln>
            <a:noFill/>
          </a:ln>
        </p:spPr>
        <p:txBody>
          <a:bodyPr lIns="91425" tIns="45700" rIns="91425" bIns="45700" anchor="ctr" anchorCtr="0">
            <a:noAutofit/>
          </a:bodyPr>
          <a:lstStyle/>
          <a:p>
            <a:pPr lvl="0" algn="ctr">
              <a:buSzPct val="25000"/>
            </a:pPr>
            <a:r>
              <a:rPr lang="en-US" sz="4000" dirty="0"/>
              <a:t>Where in your syllabus or your class do you offer an opportunity for your students to get to know you and each other?</a:t>
            </a:r>
            <a:br>
              <a:rPr lang="en-US" sz="4000" dirty="0"/>
            </a:br>
            <a:endParaRPr lang="en-US" sz="4000" dirty="0"/>
          </a:p>
        </p:txBody>
      </p:sp>
    </p:spTree>
    <p:extLst>
      <p:ext uri="{BB962C8B-B14F-4D97-AF65-F5344CB8AC3E}">
        <p14:creationId xmlns:p14="http://schemas.microsoft.com/office/powerpoint/2010/main" val="1821056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8823F68-EB59-EA45-B200-A2221A76E047}"/>
              </a:ext>
            </a:extLst>
          </p:cNvPr>
          <p:cNvGrpSpPr/>
          <p:nvPr/>
        </p:nvGrpSpPr>
        <p:grpSpPr>
          <a:xfrm>
            <a:off x="0" y="1360672"/>
            <a:ext cx="9144000" cy="3609474"/>
            <a:chOff x="0" y="1016000"/>
            <a:chExt cx="12192000" cy="4812632"/>
          </a:xfrm>
        </p:grpSpPr>
        <p:pic>
          <p:nvPicPr>
            <p:cNvPr id="7" name="Picture 6">
              <a:extLst>
                <a:ext uri="{FF2B5EF4-FFF2-40B4-BE49-F238E27FC236}">
                  <a16:creationId xmlns:a16="http://schemas.microsoft.com/office/drawing/2014/main" id="{4CBCDB33-A364-1644-85E1-FB4998D58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00"/>
              <a:ext cx="12192000" cy="4812632"/>
            </a:xfrm>
            <a:prstGeom prst="rect">
              <a:avLst/>
            </a:prstGeom>
          </p:spPr>
        </p:pic>
        <p:sp>
          <p:nvSpPr>
            <p:cNvPr id="8" name="Rectangle 7">
              <a:extLst>
                <a:ext uri="{FF2B5EF4-FFF2-40B4-BE49-F238E27FC236}">
                  <a16:creationId xmlns:a16="http://schemas.microsoft.com/office/drawing/2014/main" id="{8231F231-8C8C-B542-A92D-8FFDCA714557}"/>
                </a:ext>
              </a:extLst>
            </p:cNvPr>
            <p:cNvSpPr/>
            <p:nvPr/>
          </p:nvSpPr>
          <p:spPr>
            <a:xfrm>
              <a:off x="569343" y="1828800"/>
              <a:ext cx="1328468" cy="58659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4001226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1244760" y="1373997"/>
            <a:ext cx="6703488" cy="3688932"/>
          </a:xfrm>
          <a:prstGeom prst="rect">
            <a:avLst/>
          </a:prstGeom>
          <a:noFill/>
          <a:ln>
            <a:noFill/>
          </a:ln>
        </p:spPr>
        <p:txBody>
          <a:bodyPr lIns="91425" tIns="45700" rIns="91425" bIns="45700" anchor="ctr" anchorCtr="0">
            <a:noAutofit/>
          </a:bodyPr>
          <a:lstStyle/>
          <a:p>
            <a:pPr lvl="0" algn="ctr">
              <a:buSzPct val="25000"/>
            </a:pPr>
            <a:r>
              <a:rPr lang="en-US" sz="4800" dirty="0"/>
              <a:t>Levels of Evidence about Student Learning </a:t>
            </a:r>
            <a:br>
              <a:rPr lang="en-US" sz="4800" dirty="0"/>
            </a:br>
            <a:r>
              <a:rPr lang="en-US" sz="4800" dirty="0"/>
              <a:t>&amp; </a:t>
            </a:r>
            <a:br>
              <a:rPr lang="en-US" sz="4800" dirty="0"/>
            </a:br>
            <a:r>
              <a:rPr lang="en-US" sz="4800" dirty="0"/>
              <a:t>Information about Student Experiences</a:t>
            </a:r>
            <a:endParaRPr lang="en-US" sz="4800" b="0" i="0" u="none" strike="noStrike" cap="none" dirty="0">
              <a:solidFill>
                <a:srgbClr val="B95B22"/>
              </a:solidFill>
              <a:latin typeface="Questrial"/>
              <a:ea typeface="Questrial"/>
              <a:cs typeface="Questrial"/>
              <a:sym typeface="Questrial"/>
            </a:endParaRPr>
          </a:p>
        </p:txBody>
      </p:sp>
    </p:spTree>
    <p:extLst>
      <p:ext uri="{BB962C8B-B14F-4D97-AF65-F5344CB8AC3E}">
        <p14:creationId xmlns:p14="http://schemas.microsoft.com/office/powerpoint/2010/main" val="1865893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1297513" y="1514673"/>
            <a:ext cx="6703488" cy="3688932"/>
          </a:xfrm>
          <a:prstGeom prst="rect">
            <a:avLst/>
          </a:prstGeom>
          <a:noFill/>
          <a:ln>
            <a:noFill/>
          </a:ln>
        </p:spPr>
        <p:txBody>
          <a:bodyPr lIns="91425" tIns="45700" rIns="91425" bIns="45700" anchor="ctr" anchorCtr="0">
            <a:noAutofit/>
          </a:bodyPr>
          <a:lstStyle/>
          <a:p>
            <a:pPr lvl="0" algn="ctr">
              <a:buSzPct val="25000"/>
            </a:pPr>
            <a:r>
              <a:rPr lang="en-US" sz="6000" b="0" i="0" u="none" strike="noStrike" cap="none" dirty="0">
                <a:solidFill>
                  <a:srgbClr val="B95B22"/>
                </a:solidFill>
                <a:latin typeface="Questrial"/>
                <a:ea typeface="Questrial"/>
                <a:cs typeface="Questrial"/>
                <a:sym typeface="Questrial"/>
              </a:rPr>
              <a:t>Individual Evidence</a:t>
            </a:r>
          </a:p>
        </p:txBody>
      </p:sp>
    </p:spTree>
    <p:extLst>
      <p:ext uri="{BB962C8B-B14F-4D97-AF65-F5344CB8AC3E}">
        <p14:creationId xmlns:p14="http://schemas.microsoft.com/office/powerpoint/2010/main" val="110217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7" name="Picture 6">
            <a:extLst>
              <a:ext uri="{FF2B5EF4-FFF2-40B4-BE49-F238E27FC236}">
                <a16:creationId xmlns:a16="http://schemas.microsoft.com/office/drawing/2014/main" id="{C21889AF-A773-D94E-8675-73C70DBC9E6B}"/>
              </a:ext>
            </a:extLst>
          </p:cNvPr>
          <p:cNvPicPr>
            <a:picLocks noChangeAspect="1"/>
          </p:cNvPicPr>
          <p:nvPr/>
        </p:nvPicPr>
        <p:blipFill>
          <a:blip r:embed="rId3"/>
          <a:stretch>
            <a:fillRect/>
          </a:stretch>
        </p:blipFill>
        <p:spPr>
          <a:xfrm>
            <a:off x="2862492" y="2319704"/>
            <a:ext cx="3530982" cy="2375388"/>
          </a:xfrm>
          <a:prstGeom prst="rect">
            <a:avLst/>
          </a:prstGeom>
        </p:spPr>
      </p:pic>
    </p:spTree>
    <p:extLst>
      <p:ext uri="{BB962C8B-B14F-4D97-AF65-F5344CB8AC3E}">
        <p14:creationId xmlns:p14="http://schemas.microsoft.com/office/powerpoint/2010/main" val="9135119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0" y="373405"/>
            <a:ext cx="9105825" cy="9906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t>Using Data to Help Students</a:t>
            </a:r>
            <a:endParaRPr lang="en-US" sz="4400" b="0" i="0" u="none" strike="noStrike" cap="none" dirty="0">
              <a:solidFill>
                <a:srgbClr val="B95B22"/>
              </a:solidFill>
              <a:latin typeface="Questrial"/>
              <a:ea typeface="Questrial"/>
              <a:cs typeface="Questrial"/>
              <a:sym typeface="Questrial"/>
            </a:endParaRPr>
          </a:p>
        </p:txBody>
      </p:sp>
      <p:sp>
        <p:nvSpPr>
          <p:cNvPr id="3" name="Text Placeholder 2">
            <a:extLst>
              <a:ext uri="{FF2B5EF4-FFF2-40B4-BE49-F238E27FC236}">
                <a16:creationId xmlns:a16="http://schemas.microsoft.com/office/drawing/2014/main" id="{5A17CF8E-02F2-2D46-92B1-3A5D8772C6BD}"/>
              </a:ext>
            </a:extLst>
          </p:cNvPr>
          <p:cNvSpPr>
            <a:spLocks noGrp="1"/>
          </p:cNvSpPr>
          <p:nvPr>
            <p:ph type="body" idx="1"/>
          </p:nvPr>
        </p:nvSpPr>
        <p:spPr/>
        <p:txBody>
          <a:bodyPr/>
          <a:lstStyle/>
          <a:p>
            <a:pPr marL="190500" indent="0">
              <a:buNone/>
            </a:pPr>
            <a:r>
              <a:rPr lang="en-US" sz="2800" dirty="0"/>
              <a:t>3. What do you use your course evaluations for?</a:t>
            </a:r>
          </a:p>
          <a:p>
            <a:pPr marL="190500" indent="0">
              <a:buNone/>
            </a:pPr>
            <a:endParaRPr lang="en-US" sz="2800" dirty="0"/>
          </a:p>
          <a:p>
            <a:pPr marL="190500" indent="0">
              <a:buNone/>
            </a:pPr>
            <a:endParaRPr lang="en-US" sz="2800" dirty="0"/>
          </a:p>
        </p:txBody>
      </p:sp>
    </p:spTree>
    <p:extLst>
      <p:ext uri="{BB962C8B-B14F-4D97-AF65-F5344CB8AC3E}">
        <p14:creationId xmlns:p14="http://schemas.microsoft.com/office/powerpoint/2010/main" val="23742946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1209590" y="1286074"/>
            <a:ext cx="6703488" cy="3688932"/>
          </a:xfrm>
          <a:prstGeom prst="rect">
            <a:avLst/>
          </a:prstGeom>
          <a:noFill/>
          <a:ln>
            <a:noFill/>
          </a:ln>
        </p:spPr>
        <p:txBody>
          <a:bodyPr lIns="91425" tIns="45700" rIns="91425" bIns="45700" anchor="ctr" anchorCtr="0">
            <a:noAutofit/>
          </a:bodyPr>
          <a:lstStyle/>
          <a:p>
            <a:pPr lvl="0" algn="ctr">
              <a:buSzPct val="25000"/>
            </a:pPr>
            <a:r>
              <a:rPr lang="en-US" sz="6000" dirty="0"/>
              <a:t>Preparing Students to Take Course Evaluations</a:t>
            </a:r>
            <a:endParaRPr lang="en-US" sz="6000" b="0" i="0" u="none" strike="noStrike" cap="none" dirty="0">
              <a:solidFill>
                <a:srgbClr val="B95B22"/>
              </a:solidFill>
              <a:latin typeface="Questrial"/>
              <a:ea typeface="Questrial"/>
              <a:cs typeface="Questrial"/>
              <a:sym typeface="Questrial"/>
            </a:endParaRPr>
          </a:p>
        </p:txBody>
      </p:sp>
    </p:spTree>
    <p:extLst>
      <p:ext uri="{BB962C8B-B14F-4D97-AF65-F5344CB8AC3E}">
        <p14:creationId xmlns:p14="http://schemas.microsoft.com/office/powerpoint/2010/main" val="1083737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1297513" y="2235644"/>
            <a:ext cx="6703488" cy="3688932"/>
          </a:xfrm>
          <a:prstGeom prst="rect">
            <a:avLst/>
          </a:prstGeom>
          <a:noFill/>
          <a:ln>
            <a:noFill/>
          </a:ln>
        </p:spPr>
        <p:txBody>
          <a:bodyPr lIns="91425" tIns="45700" rIns="91425" bIns="45700" anchor="ctr" anchorCtr="0">
            <a:noAutofit/>
          </a:bodyPr>
          <a:lstStyle/>
          <a:p>
            <a:pPr lvl="0" algn="ctr">
              <a:buSzPct val="25000"/>
            </a:pPr>
            <a:r>
              <a:rPr lang="en-US" sz="6000" dirty="0"/>
              <a:t>Why?</a:t>
            </a:r>
            <a:br>
              <a:rPr lang="en-US" sz="6000" dirty="0"/>
            </a:br>
            <a:br>
              <a:rPr lang="en-US" sz="6000" dirty="0"/>
            </a:br>
            <a:r>
              <a:rPr lang="en-US" sz="3200" dirty="0"/>
              <a:t>Improve response rates and improve the value of results</a:t>
            </a:r>
            <a:br>
              <a:rPr lang="en-US" sz="3200" dirty="0"/>
            </a:br>
            <a:br>
              <a:rPr lang="en-US" sz="3200" dirty="0"/>
            </a:br>
            <a:r>
              <a:rPr lang="en-US" sz="3200" dirty="0"/>
              <a:t>Improve student engagement </a:t>
            </a:r>
            <a:br>
              <a:rPr lang="en-US" sz="3200" dirty="0"/>
            </a:br>
            <a:br>
              <a:rPr lang="en-US" sz="3200" dirty="0"/>
            </a:br>
            <a:r>
              <a:rPr lang="en-US" sz="3200" dirty="0"/>
              <a:t>Improve students learning</a:t>
            </a:r>
            <a:br>
              <a:rPr lang="en-US" sz="3200" dirty="0"/>
            </a:br>
            <a:br>
              <a:rPr lang="en-US" sz="3200" dirty="0"/>
            </a:br>
            <a:endParaRPr lang="en-US" sz="6000" b="0" i="0" u="none" strike="noStrike" cap="none" dirty="0">
              <a:solidFill>
                <a:srgbClr val="B95B22"/>
              </a:solidFill>
              <a:latin typeface="Questrial"/>
              <a:ea typeface="Questrial"/>
              <a:cs typeface="Questrial"/>
              <a:sym typeface="Questrial"/>
            </a:endParaRPr>
          </a:p>
        </p:txBody>
      </p:sp>
    </p:spTree>
    <p:extLst>
      <p:ext uri="{BB962C8B-B14F-4D97-AF65-F5344CB8AC3E}">
        <p14:creationId xmlns:p14="http://schemas.microsoft.com/office/powerpoint/2010/main" val="17560114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ext Placeholder 2">
            <a:extLst>
              <a:ext uri="{FF2B5EF4-FFF2-40B4-BE49-F238E27FC236}">
                <a16:creationId xmlns:a16="http://schemas.microsoft.com/office/drawing/2014/main" id="{5A17CF8E-02F2-2D46-92B1-3A5D8772C6BD}"/>
              </a:ext>
            </a:extLst>
          </p:cNvPr>
          <p:cNvSpPr>
            <a:spLocks noGrp="1"/>
          </p:cNvSpPr>
          <p:nvPr>
            <p:ph type="body" idx="1"/>
          </p:nvPr>
        </p:nvSpPr>
        <p:spPr>
          <a:xfrm>
            <a:off x="179882" y="74954"/>
            <a:ext cx="8739266" cy="6618156"/>
          </a:xfrm>
        </p:spPr>
        <p:txBody>
          <a:bodyPr/>
          <a:lstStyle/>
          <a:p>
            <a:pPr marL="704850" indent="-514350">
              <a:buAutoNum type="arabicPeriod"/>
            </a:pPr>
            <a:r>
              <a:rPr lang="en-US" sz="3200" dirty="0">
                <a:solidFill>
                  <a:schemeClr val="tx1"/>
                </a:solidFill>
              </a:rPr>
              <a:t>I reassure students that the online course evaluation system is designed to protect confidentiality.</a:t>
            </a:r>
          </a:p>
        </p:txBody>
      </p:sp>
    </p:spTree>
    <p:extLst>
      <p:ext uri="{BB962C8B-B14F-4D97-AF65-F5344CB8AC3E}">
        <p14:creationId xmlns:p14="http://schemas.microsoft.com/office/powerpoint/2010/main" val="2186757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ext Placeholder 2">
            <a:extLst>
              <a:ext uri="{FF2B5EF4-FFF2-40B4-BE49-F238E27FC236}">
                <a16:creationId xmlns:a16="http://schemas.microsoft.com/office/drawing/2014/main" id="{5A17CF8E-02F2-2D46-92B1-3A5D8772C6BD}"/>
              </a:ext>
            </a:extLst>
          </p:cNvPr>
          <p:cNvSpPr>
            <a:spLocks noGrp="1"/>
          </p:cNvSpPr>
          <p:nvPr>
            <p:ph type="body" idx="1"/>
          </p:nvPr>
        </p:nvSpPr>
        <p:spPr>
          <a:xfrm>
            <a:off x="179882" y="74954"/>
            <a:ext cx="8739266" cy="6618156"/>
          </a:xfrm>
        </p:spPr>
        <p:txBody>
          <a:bodyPr/>
          <a:lstStyle/>
          <a:p>
            <a:pPr marL="704850" indent="-514350">
              <a:buAutoNum type="arabicPeriod"/>
            </a:pPr>
            <a:r>
              <a:rPr lang="en-US" sz="3200" dirty="0">
                <a:solidFill>
                  <a:schemeClr val="tx2">
                    <a:lumMod val="90000"/>
                  </a:schemeClr>
                </a:solidFill>
              </a:rPr>
              <a:t>I reassure students that the online course evaluation system is designed to protect confidentiality.</a:t>
            </a:r>
          </a:p>
          <a:p>
            <a:pPr marL="704850" indent="-514350">
              <a:buAutoNum type="arabicPeriod"/>
            </a:pPr>
            <a:r>
              <a:rPr lang="en-US" sz="3200" dirty="0">
                <a:solidFill>
                  <a:schemeClr val="tx1"/>
                </a:solidFill>
              </a:rPr>
              <a:t>I tell students that their feedback will help me improve my teaching.</a:t>
            </a:r>
          </a:p>
        </p:txBody>
      </p:sp>
    </p:spTree>
    <p:extLst>
      <p:ext uri="{BB962C8B-B14F-4D97-AF65-F5344CB8AC3E}">
        <p14:creationId xmlns:p14="http://schemas.microsoft.com/office/powerpoint/2010/main" val="1635881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ext Placeholder 2">
            <a:extLst>
              <a:ext uri="{FF2B5EF4-FFF2-40B4-BE49-F238E27FC236}">
                <a16:creationId xmlns:a16="http://schemas.microsoft.com/office/drawing/2014/main" id="{5A17CF8E-02F2-2D46-92B1-3A5D8772C6BD}"/>
              </a:ext>
            </a:extLst>
          </p:cNvPr>
          <p:cNvSpPr>
            <a:spLocks noGrp="1"/>
          </p:cNvSpPr>
          <p:nvPr>
            <p:ph type="body" idx="1"/>
          </p:nvPr>
        </p:nvSpPr>
        <p:spPr>
          <a:xfrm>
            <a:off x="179882" y="74954"/>
            <a:ext cx="8739266" cy="6618156"/>
          </a:xfrm>
        </p:spPr>
        <p:txBody>
          <a:bodyPr/>
          <a:lstStyle/>
          <a:p>
            <a:pPr marL="704850" indent="-514350">
              <a:buAutoNum type="arabicPeriod"/>
            </a:pPr>
            <a:r>
              <a:rPr lang="en-US" sz="3200" dirty="0">
                <a:solidFill>
                  <a:schemeClr val="tx2">
                    <a:lumMod val="90000"/>
                  </a:schemeClr>
                </a:solidFill>
              </a:rPr>
              <a:t>I reassure students that the online course evaluation system is designed to protect confidentiality.</a:t>
            </a:r>
          </a:p>
          <a:p>
            <a:pPr marL="704850" indent="-514350">
              <a:buAutoNum type="arabicPeriod"/>
            </a:pPr>
            <a:r>
              <a:rPr lang="en-US" sz="3200" dirty="0">
                <a:solidFill>
                  <a:schemeClr val="tx2">
                    <a:lumMod val="90000"/>
                  </a:schemeClr>
                </a:solidFill>
              </a:rPr>
              <a:t>I tell students that their feedback will help me improve my teaching.</a:t>
            </a:r>
          </a:p>
          <a:p>
            <a:pPr marL="704850" indent="-514350">
              <a:buAutoNum type="arabicPeriod"/>
            </a:pPr>
            <a:r>
              <a:rPr lang="en-US" sz="3200" dirty="0">
                <a:solidFill>
                  <a:schemeClr val="tx1"/>
                </a:solidFill>
              </a:rPr>
              <a:t>I help students learn to recognize and give constructive criticism.</a:t>
            </a:r>
          </a:p>
        </p:txBody>
      </p:sp>
    </p:spTree>
    <p:extLst>
      <p:ext uri="{BB962C8B-B14F-4D97-AF65-F5344CB8AC3E}">
        <p14:creationId xmlns:p14="http://schemas.microsoft.com/office/powerpoint/2010/main" val="22713238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6" name="Picture 5">
            <a:extLst>
              <a:ext uri="{FF2B5EF4-FFF2-40B4-BE49-F238E27FC236}">
                <a16:creationId xmlns:a16="http://schemas.microsoft.com/office/drawing/2014/main" id="{B62685ED-2AB3-3C46-B57C-F51B5A2B9D42}"/>
              </a:ext>
            </a:extLst>
          </p:cNvPr>
          <p:cNvPicPr>
            <a:picLocks noChangeAspect="1"/>
          </p:cNvPicPr>
          <p:nvPr/>
        </p:nvPicPr>
        <p:blipFill rotWithShape="1">
          <a:blip r:embed="rId3"/>
          <a:srcRect l="6923" t="35230" r="28846" b="14309"/>
          <a:stretch/>
        </p:blipFill>
        <p:spPr>
          <a:xfrm>
            <a:off x="386862" y="1301262"/>
            <a:ext cx="8380142" cy="4114800"/>
          </a:xfrm>
          <a:prstGeom prst="rect">
            <a:avLst/>
          </a:prstGeom>
        </p:spPr>
      </p:pic>
      <p:sp>
        <p:nvSpPr>
          <p:cNvPr id="2" name="TextBox 1">
            <a:extLst>
              <a:ext uri="{FF2B5EF4-FFF2-40B4-BE49-F238E27FC236}">
                <a16:creationId xmlns:a16="http://schemas.microsoft.com/office/drawing/2014/main" id="{E6C74EB5-9E0B-D64A-90DF-6633B4AE3E38}"/>
              </a:ext>
            </a:extLst>
          </p:cNvPr>
          <p:cNvSpPr txBox="1"/>
          <p:nvPr/>
        </p:nvSpPr>
        <p:spPr>
          <a:xfrm>
            <a:off x="226174" y="5943600"/>
            <a:ext cx="8917826" cy="307777"/>
          </a:xfrm>
          <a:prstGeom prst="rect">
            <a:avLst/>
          </a:prstGeom>
          <a:noFill/>
        </p:spPr>
        <p:txBody>
          <a:bodyPr wrap="none" rtlCol="0">
            <a:spAutoFit/>
          </a:bodyPr>
          <a:lstStyle/>
          <a:p>
            <a:r>
              <a:rPr lang="en-US" dirty="0"/>
              <a:t>https://</a:t>
            </a:r>
            <a:r>
              <a:rPr lang="en-US" dirty="0" err="1"/>
              <a:t>atl.wsu.edu</a:t>
            </a:r>
            <a:r>
              <a:rPr lang="en-US" dirty="0"/>
              <a:t>/documents/2015/02/course-evaluations-and-constructive-criticism-talking-with-students.pdf/</a:t>
            </a:r>
          </a:p>
        </p:txBody>
      </p:sp>
    </p:spTree>
    <p:extLst>
      <p:ext uri="{BB962C8B-B14F-4D97-AF65-F5344CB8AC3E}">
        <p14:creationId xmlns:p14="http://schemas.microsoft.com/office/powerpoint/2010/main" val="26103315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0" y="373405"/>
            <a:ext cx="9105825" cy="9906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t>Using Data to Help Students</a:t>
            </a:r>
            <a:endParaRPr lang="en-US" sz="4400" b="0" i="0" u="none" strike="noStrike" cap="none" dirty="0">
              <a:solidFill>
                <a:srgbClr val="B95B22"/>
              </a:solidFill>
              <a:latin typeface="Questrial"/>
              <a:ea typeface="Questrial"/>
              <a:cs typeface="Questrial"/>
              <a:sym typeface="Questrial"/>
            </a:endParaRPr>
          </a:p>
        </p:txBody>
      </p:sp>
      <p:sp>
        <p:nvSpPr>
          <p:cNvPr id="3" name="Text Placeholder 2">
            <a:extLst>
              <a:ext uri="{FF2B5EF4-FFF2-40B4-BE49-F238E27FC236}">
                <a16:creationId xmlns:a16="http://schemas.microsoft.com/office/drawing/2014/main" id="{5A17CF8E-02F2-2D46-92B1-3A5D8772C6BD}"/>
              </a:ext>
            </a:extLst>
          </p:cNvPr>
          <p:cNvSpPr>
            <a:spLocks noGrp="1"/>
          </p:cNvSpPr>
          <p:nvPr>
            <p:ph type="body" idx="1"/>
          </p:nvPr>
        </p:nvSpPr>
        <p:spPr/>
        <p:txBody>
          <a:bodyPr/>
          <a:lstStyle/>
          <a:p>
            <a:pPr marL="190500" indent="0">
              <a:buNone/>
            </a:pPr>
            <a:r>
              <a:rPr lang="en-US" sz="2800" dirty="0"/>
              <a:t>4. How do you deal with harsh or vague comments?</a:t>
            </a:r>
          </a:p>
          <a:p>
            <a:pPr marL="190500" indent="0">
              <a:buNone/>
            </a:pPr>
            <a:endParaRPr lang="en-US" sz="2800" dirty="0"/>
          </a:p>
          <a:p>
            <a:pPr marL="190500" indent="0">
              <a:buNone/>
            </a:pPr>
            <a:endParaRPr lang="en-US" sz="2800" dirty="0"/>
          </a:p>
        </p:txBody>
      </p:sp>
    </p:spTree>
    <p:extLst>
      <p:ext uri="{BB962C8B-B14F-4D97-AF65-F5344CB8AC3E}">
        <p14:creationId xmlns:p14="http://schemas.microsoft.com/office/powerpoint/2010/main" val="4102642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ext Placeholder 2">
            <a:extLst>
              <a:ext uri="{FF2B5EF4-FFF2-40B4-BE49-F238E27FC236}">
                <a16:creationId xmlns:a16="http://schemas.microsoft.com/office/drawing/2014/main" id="{5A17CF8E-02F2-2D46-92B1-3A5D8772C6BD}"/>
              </a:ext>
            </a:extLst>
          </p:cNvPr>
          <p:cNvSpPr>
            <a:spLocks noGrp="1"/>
          </p:cNvSpPr>
          <p:nvPr>
            <p:ph type="body" idx="1"/>
          </p:nvPr>
        </p:nvSpPr>
        <p:spPr>
          <a:xfrm>
            <a:off x="179882" y="74954"/>
            <a:ext cx="8739266" cy="6618156"/>
          </a:xfrm>
        </p:spPr>
        <p:txBody>
          <a:bodyPr/>
          <a:lstStyle/>
          <a:p>
            <a:pPr marL="704850" indent="-514350">
              <a:buAutoNum type="arabicPeriod"/>
            </a:pPr>
            <a:r>
              <a:rPr lang="en-US" sz="2600" dirty="0">
                <a:solidFill>
                  <a:schemeClr val="tx1"/>
                </a:solidFill>
              </a:rPr>
              <a:t>National studies of student experiences and learning based on Large-Scale Assessments (e.g., overall “effective practices” from the Wabash National Study).</a:t>
            </a:r>
          </a:p>
        </p:txBody>
      </p:sp>
    </p:spTree>
    <p:extLst>
      <p:ext uri="{BB962C8B-B14F-4D97-AF65-F5344CB8AC3E}">
        <p14:creationId xmlns:p14="http://schemas.microsoft.com/office/powerpoint/2010/main" val="3528343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ext Placeholder 2">
            <a:extLst>
              <a:ext uri="{FF2B5EF4-FFF2-40B4-BE49-F238E27FC236}">
                <a16:creationId xmlns:a16="http://schemas.microsoft.com/office/drawing/2014/main" id="{5A17CF8E-02F2-2D46-92B1-3A5D8772C6BD}"/>
              </a:ext>
            </a:extLst>
          </p:cNvPr>
          <p:cNvSpPr>
            <a:spLocks noGrp="1"/>
          </p:cNvSpPr>
          <p:nvPr>
            <p:ph type="body" idx="1"/>
          </p:nvPr>
        </p:nvSpPr>
        <p:spPr>
          <a:xfrm>
            <a:off x="179882" y="74954"/>
            <a:ext cx="8739266" cy="6618156"/>
          </a:xfrm>
        </p:spPr>
        <p:txBody>
          <a:bodyPr/>
          <a:lstStyle/>
          <a:p>
            <a:pPr marL="704850" indent="-514350">
              <a:buAutoNum type="arabicPeriod"/>
            </a:pPr>
            <a:r>
              <a:rPr lang="en-US" sz="3200" dirty="0">
                <a:solidFill>
                  <a:schemeClr val="tx2">
                    <a:lumMod val="90000"/>
                  </a:schemeClr>
                </a:solidFill>
              </a:rPr>
              <a:t>I reassure students that the online course evaluation system is designed to protect confidentiality.</a:t>
            </a:r>
          </a:p>
          <a:p>
            <a:pPr marL="704850" indent="-514350">
              <a:buAutoNum type="arabicPeriod"/>
            </a:pPr>
            <a:r>
              <a:rPr lang="en-US" sz="3200" dirty="0">
                <a:solidFill>
                  <a:schemeClr val="tx2">
                    <a:lumMod val="90000"/>
                  </a:schemeClr>
                </a:solidFill>
              </a:rPr>
              <a:t>I tell students that their feedback will help me improve my teaching.</a:t>
            </a:r>
          </a:p>
          <a:p>
            <a:pPr marL="704850" indent="-514350">
              <a:buAutoNum type="arabicPeriod"/>
            </a:pPr>
            <a:r>
              <a:rPr lang="en-US" sz="3200" dirty="0">
                <a:solidFill>
                  <a:schemeClr val="tx2">
                    <a:lumMod val="90000"/>
                  </a:schemeClr>
                </a:solidFill>
              </a:rPr>
              <a:t>I help students learn to recognize and give constructive criticism.</a:t>
            </a:r>
          </a:p>
          <a:p>
            <a:pPr marL="704850" indent="-514350">
              <a:buAutoNum type="arabicPeriod"/>
            </a:pPr>
            <a:r>
              <a:rPr lang="en-US" sz="3200" dirty="0">
                <a:solidFill>
                  <a:schemeClr val="tx1"/>
                </a:solidFill>
              </a:rPr>
              <a:t>I share with students data about biases against women and racialized faculty.</a:t>
            </a:r>
          </a:p>
        </p:txBody>
      </p:sp>
    </p:spTree>
    <p:extLst>
      <p:ext uri="{BB962C8B-B14F-4D97-AF65-F5344CB8AC3E}">
        <p14:creationId xmlns:p14="http://schemas.microsoft.com/office/powerpoint/2010/main" val="12521296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6" name="Picture 5">
            <a:extLst>
              <a:ext uri="{FF2B5EF4-FFF2-40B4-BE49-F238E27FC236}">
                <a16:creationId xmlns:a16="http://schemas.microsoft.com/office/drawing/2014/main" id="{FD0A1D0D-7234-DA46-A4E2-C0D1A4F48192}"/>
              </a:ext>
            </a:extLst>
          </p:cNvPr>
          <p:cNvPicPr>
            <a:picLocks noChangeAspect="1"/>
          </p:cNvPicPr>
          <p:nvPr/>
        </p:nvPicPr>
        <p:blipFill rotWithShape="1">
          <a:blip r:embed="rId3"/>
          <a:srcRect l="2115" t="22923" r="52692" b="53342"/>
          <a:stretch/>
        </p:blipFill>
        <p:spPr>
          <a:xfrm>
            <a:off x="1811214" y="228597"/>
            <a:ext cx="6321147" cy="2074987"/>
          </a:xfrm>
          <a:prstGeom prst="rect">
            <a:avLst/>
          </a:prstGeom>
        </p:spPr>
      </p:pic>
      <p:pic>
        <p:nvPicPr>
          <p:cNvPr id="8" name="Picture 7">
            <a:extLst>
              <a:ext uri="{FF2B5EF4-FFF2-40B4-BE49-F238E27FC236}">
                <a16:creationId xmlns:a16="http://schemas.microsoft.com/office/drawing/2014/main" id="{2A7A0E38-E446-7145-AEB6-12CB772B65E1}"/>
              </a:ext>
            </a:extLst>
          </p:cNvPr>
          <p:cNvPicPr>
            <a:picLocks noChangeAspect="1"/>
          </p:cNvPicPr>
          <p:nvPr/>
        </p:nvPicPr>
        <p:blipFill rotWithShape="1">
          <a:blip r:embed="rId4">
            <a:extLst>
              <a:ext uri="{BEBA8EAE-BF5A-486C-A8C5-ECC9F3942E4B}">
                <a14:imgProps xmlns:a14="http://schemas.microsoft.com/office/drawing/2010/main">
                  <a14:imgLayer>
                    <a14:imgEffect>
                      <a14:colorTemperature colorTemp="6429"/>
                    </a14:imgEffect>
                  </a14:imgLayer>
                </a14:imgProps>
              </a:ext>
            </a:extLst>
          </a:blip>
          <a:srcRect l="22500" t="28154" r="25000" b="51748"/>
          <a:stretch/>
        </p:blipFill>
        <p:spPr>
          <a:xfrm>
            <a:off x="175323" y="2584938"/>
            <a:ext cx="7570177" cy="1811215"/>
          </a:xfrm>
          <a:prstGeom prst="rect">
            <a:avLst/>
          </a:prstGeom>
        </p:spPr>
      </p:pic>
      <p:pic>
        <p:nvPicPr>
          <p:cNvPr id="9" name="Picture 8">
            <a:extLst>
              <a:ext uri="{FF2B5EF4-FFF2-40B4-BE49-F238E27FC236}">
                <a16:creationId xmlns:a16="http://schemas.microsoft.com/office/drawing/2014/main" id="{8032FDF0-DC84-EC43-BA77-52D22E8049B9}"/>
              </a:ext>
            </a:extLst>
          </p:cNvPr>
          <p:cNvPicPr>
            <a:picLocks noChangeAspect="1"/>
          </p:cNvPicPr>
          <p:nvPr/>
        </p:nvPicPr>
        <p:blipFill rotWithShape="1">
          <a:blip r:embed="rId5">
            <a:extLst>
              <a:ext uri="{BEBA8EAE-BF5A-486C-A8C5-ECC9F3942E4B}">
                <a14:imgProps xmlns:a14="http://schemas.microsoft.com/office/drawing/2010/main">
                  <a14:imgLayer>
                    <a14:imgEffect>
                      <a14:colorTemperature colorTemp="6429"/>
                    </a14:imgEffect>
                  </a14:imgLayer>
                </a14:imgProps>
              </a:ext>
            </a:extLst>
          </a:blip>
          <a:srcRect l="5769" t="11467" r="52692" b="67976"/>
          <a:stretch/>
        </p:blipFill>
        <p:spPr>
          <a:xfrm>
            <a:off x="2094241" y="4677507"/>
            <a:ext cx="7049759" cy="2180493"/>
          </a:xfrm>
          <a:prstGeom prst="rect">
            <a:avLst/>
          </a:prstGeom>
        </p:spPr>
      </p:pic>
    </p:spTree>
    <p:extLst>
      <p:ext uri="{BB962C8B-B14F-4D97-AF65-F5344CB8AC3E}">
        <p14:creationId xmlns:p14="http://schemas.microsoft.com/office/powerpoint/2010/main" val="12966698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ext Placeholder 2">
            <a:extLst>
              <a:ext uri="{FF2B5EF4-FFF2-40B4-BE49-F238E27FC236}">
                <a16:creationId xmlns:a16="http://schemas.microsoft.com/office/drawing/2014/main" id="{5A17CF8E-02F2-2D46-92B1-3A5D8772C6BD}"/>
              </a:ext>
            </a:extLst>
          </p:cNvPr>
          <p:cNvSpPr>
            <a:spLocks noGrp="1"/>
          </p:cNvSpPr>
          <p:nvPr>
            <p:ph type="body" idx="1"/>
          </p:nvPr>
        </p:nvSpPr>
        <p:spPr>
          <a:xfrm>
            <a:off x="179882" y="74954"/>
            <a:ext cx="8739266" cy="6618156"/>
          </a:xfrm>
        </p:spPr>
        <p:txBody>
          <a:bodyPr/>
          <a:lstStyle/>
          <a:p>
            <a:pPr marL="704850" indent="-514350">
              <a:buAutoNum type="arabicPeriod"/>
            </a:pPr>
            <a:r>
              <a:rPr lang="en-US" sz="3200" dirty="0">
                <a:solidFill>
                  <a:schemeClr val="tx2">
                    <a:lumMod val="90000"/>
                  </a:schemeClr>
                </a:solidFill>
              </a:rPr>
              <a:t>I reassure students that the online course evaluation system is designed to protect confidentiality.</a:t>
            </a:r>
          </a:p>
          <a:p>
            <a:pPr marL="704850" indent="-514350">
              <a:buAutoNum type="arabicPeriod"/>
            </a:pPr>
            <a:r>
              <a:rPr lang="en-US" sz="3200" dirty="0">
                <a:solidFill>
                  <a:schemeClr val="tx2">
                    <a:lumMod val="90000"/>
                  </a:schemeClr>
                </a:solidFill>
              </a:rPr>
              <a:t>I tell students that their feedback will help me improve my teaching.</a:t>
            </a:r>
          </a:p>
          <a:p>
            <a:pPr marL="704850" indent="-514350">
              <a:buAutoNum type="arabicPeriod"/>
            </a:pPr>
            <a:r>
              <a:rPr lang="en-US" sz="3200" dirty="0">
                <a:solidFill>
                  <a:schemeClr val="tx2">
                    <a:lumMod val="90000"/>
                  </a:schemeClr>
                </a:solidFill>
              </a:rPr>
              <a:t>I help students learn to recognize and give constructive criticism.</a:t>
            </a:r>
          </a:p>
          <a:p>
            <a:pPr marL="704850" indent="-514350">
              <a:buAutoNum type="arabicPeriod"/>
            </a:pPr>
            <a:r>
              <a:rPr lang="en-US" sz="3200" dirty="0">
                <a:solidFill>
                  <a:schemeClr val="tx2">
                    <a:lumMod val="90000"/>
                  </a:schemeClr>
                </a:solidFill>
              </a:rPr>
              <a:t>I share with students data about biases against women and minoritized faculty.</a:t>
            </a:r>
          </a:p>
          <a:p>
            <a:pPr marL="704850" indent="-514350">
              <a:buAutoNum type="arabicPeriod"/>
            </a:pPr>
            <a:r>
              <a:rPr lang="en-US" sz="3200" dirty="0">
                <a:solidFill>
                  <a:schemeClr val="tx1"/>
                </a:solidFill>
              </a:rPr>
              <a:t>We practice throughout the semester.</a:t>
            </a:r>
          </a:p>
        </p:txBody>
      </p:sp>
    </p:spTree>
    <p:extLst>
      <p:ext uri="{BB962C8B-B14F-4D97-AF65-F5344CB8AC3E}">
        <p14:creationId xmlns:p14="http://schemas.microsoft.com/office/powerpoint/2010/main" val="10561617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9AE97D-CEF2-6A4F-9458-ADE78B54518D}"/>
              </a:ext>
            </a:extLst>
          </p:cNvPr>
          <p:cNvPicPr>
            <a:picLocks noChangeAspect="1"/>
          </p:cNvPicPr>
          <p:nvPr/>
        </p:nvPicPr>
        <p:blipFill rotWithShape="1">
          <a:blip r:embed="rId3"/>
          <a:srcRect r="1209"/>
          <a:stretch/>
        </p:blipFill>
        <p:spPr>
          <a:xfrm>
            <a:off x="1698495" y="252126"/>
            <a:ext cx="5775731" cy="6275561"/>
          </a:xfrm>
          <a:prstGeom prst="rect">
            <a:avLst/>
          </a:prstGeom>
        </p:spPr>
      </p:pic>
    </p:spTree>
    <p:extLst>
      <p:ext uri="{BB962C8B-B14F-4D97-AF65-F5344CB8AC3E}">
        <p14:creationId xmlns:p14="http://schemas.microsoft.com/office/powerpoint/2010/main" val="22722723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0" y="373405"/>
            <a:ext cx="9105825" cy="9906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t>Using Data to Help Students</a:t>
            </a:r>
            <a:endParaRPr lang="en-US" sz="4400" b="0" i="0" u="none" strike="noStrike" cap="none" dirty="0">
              <a:solidFill>
                <a:srgbClr val="B95B22"/>
              </a:solidFill>
              <a:latin typeface="Questrial"/>
              <a:ea typeface="Questrial"/>
              <a:cs typeface="Questrial"/>
              <a:sym typeface="Questrial"/>
            </a:endParaRPr>
          </a:p>
        </p:txBody>
      </p:sp>
      <p:sp>
        <p:nvSpPr>
          <p:cNvPr id="3" name="Text Placeholder 2">
            <a:extLst>
              <a:ext uri="{FF2B5EF4-FFF2-40B4-BE49-F238E27FC236}">
                <a16:creationId xmlns:a16="http://schemas.microsoft.com/office/drawing/2014/main" id="{5A17CF8E-02F2-2D46-92B1-3A5D8772C6BD}"/>
              </a:ext>
            </a:extLst>
          </p:cNvPr>
          <p:cNvSpPr>
            <a:spLocks noGrp="1"/>
          </p:cNvSpPr>
          <p:nvPr>
            <p:ph type="body" idx="1"/>
          </p:nvPr>
        </p:nvSpPr>
        <p:spPr/>
        <p:txBody>
          <a:bodyPr/>
          <a:lstStyle/>
          <a:p>
            <a:pPr marL="190500" indent="0">
              <a:buNone/>
            </a:pPr>
            <a:r>
              <a:rPr lang="en-US" sz="2800" dirty="0"/>
              <a:t>5. Where do you think an area of improvement is needed? In your majors, in your classes, in your department? What data do you need and how will you obtain that data?</a:t>
            </a:r>
          </a:p>
          <a:p>
            <a:pPr marL="190500" indent="0">
              <a:buNone/>
            </a:pPr>
            <a:endParaRPr lang="en-US" sz="2800" dirty="0"/>
          </a:p>
          <a:p>
            <a:pPr marL="190500" indent="0">
              <a:buNone/>
            </a:pPr>
            <a:endParaRPr lang="en-US" sz="2800" dirty="0"/>
          </a:p>
        </p:txBody>
      </p:sp>
    </p:spTree>
    <p:extLst>
      <p:ext uri="{BB962C8B-B14F-4D97-AF65-F5344CB8AC3E}">
        <p14:creationId xmlns:p14="http://schemas.microsoft.com/office/powerpoint/2010/main" val="22607952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76C6835C-B336-A440-893A-CD6E51159A6D}"/>
              </a:ext>
            </a:extLst>
          </p:cNvPr>
          <p:cNvGraphicFramePr>
            <a:graphicFrameLocks noGrp="1"/>
          </p:cNvGraphicFramePr>
          <p:nvPr>
            <p:extLst>
              <p:ext uri="{D42A27DB-BD31-4B8C-83A1-F6EECF244321}">
                <p14:modId xmlns:p14="http://schemas.microsoft.com/office/powerpoint/2010/main" val="1952460006"/>
              </p:ext>
            </p:extLst>
          </p:nvPr>
        </p:nvGraphicFramePr>
        <p:xfrm>
          <a:off x="29979" y="179879"/>
          <a:ext cx="9061471" cy="3357800"/>
        </p:xfrm>
        <a:graphic>
          <a:graphicData uri="http://schemas.openxmlformats.org/drawingml/2006/table">
            <a:tbl>
              <a:tblPr firstRow="1" firstCol="1" bandRow="1">
                <a:tableStyleId>{9D7B26C5-4107-4FEC-AEDC-1716B250A1EF}</a:tableStyleId>
              </a:tblPr>
              <a:tblGrid>
                <a:gridCol w="9061471">
                  <a:extLst>
                    <a:ext uri="{9D8B030D-6E8A-4147-A177-3AD203B41FA5}">
                      <a16:colId xmlns:a16="http://schemas.microsoft.com/office/drawing/2014/main" val="2305457889"/>
                    </a:ext>
                  </a:extLst>
                </a:gridCol>
              </a:tblGrid>
              <a:tr h="419725">
                <a:tc>
                  <a:txBody>
                    <a:bodyPr/>
                    <a:lstStyle/>
                    <a:p>
                      <a:pPr marL="0" marR="0">
                        <a:spcBef>
                          <a:spcPts val="0"/>
                        </a:spcBef>
                        <a:spcAft>
                          <a:spcPts val="0"/>
                        </a:spcAft>
                      </a:pPr>
                      <a:r>
                        <a:rPr lang="en-US" sz="2300" dirty="0">
                          <a:effectLst/>
                        </a:rPr>
                        <a:t>Student Records</a:t>
                      </a:r>
                    </a:p>
                  </a:txBody>
                  <a:tcPr marL="161896" marR="161896" marT="0" marB="0" anchor="b"/>
                </a:tc>
                <a:extLst>
                  <a:ext uri="{0D108BD9-81ED-4DB2-BD59-A6C34878D82A}">
                    <a16:rowId xmlns:a16="http://schemas.microsoft.com/office/drawing/2014/main" val="4059203094"/>
                  </a:ext>
                </a:extLst>
              </a:tr>
              <a:tr h="419725">
                <a:tc>
                  <a:txBody>
                    <a:bodyPr/>
                    <a:lstStyle/>
                    <a:p>
                      <a:pPr marL="0" marR="0" indent="254000">
                        <a:spcBef>
                          <a:spcPts val="0"/>
                        </a:spcBef>
                        <a:spcAft>
                          <a:spcPts val="0"/>
                        </a:spcAft>
                      </a:pPr>
                      <a:r>
                        <a:rPr lang="en-US" sz="2300" b="0" i="0" u="none" strike="noStrike" cap="none" dirty="0">
                          <a:solidFill>
                            <a:schemeClr val="tx1"/>
                          </a:solidFill>
                          <a:effectLst/>
                          <a:latin typeface="+mn-lt"/>
                          <a:ea typeface="+mn-ea"/>
                          <a:cs typeface="+mn-cs"/>
                          <a:sym typeface="Arial"/>
                        </a:rPr>
                        <a:t>Pre-college characteristics (HS rank, SAT/ACT, etc.)</a:t>
                      </a:r>
                    </a:p>
                  </a:txBody>
                  <a:tcPr marL="85617" marR="85617" marT="0" marB="0" anchor="b"/>
                </a:tc>
                <a:extLst>
                  <a:ext uri="{0D108BD9-81ED-4DB2-BD59-A6C34878D82A}">
                    <a16:rowId xmlns:a16="http://schemas.microsoft.com/office/drawing/2014/main" val="1304456271"/>
                  </a:ext>
                </a:extLst>
              </a:tr>
              <a:tr h="419725">
                <a:tc>
                  <a:txBody>
                    <a:bodyPr/>
                    <a:lstStyle/>
                    <a:p>
                      <a:pPr marL="0" marR="0" indent="254000">
                        <a:spcBef>
                          <a:spcPts val="0"/>
                        </a:spcBef>
                        <a:spcAft>
                          <a:spcPts val="0"/>
                        </a:spcAft>
                      </a:pPr>
                      <a:r>
                        <a:rPr lang="en-US" sz="2300" b="0" i="0" u="none" strike="noStrike" cap="none" dirty="0">
                          <a:solidFill>
                            <a:schemeClr val="tx1"/>
                          </a:solidFill>
                          <a:effectLst/>
                          <a:latin typeface="+mn-lt"/>
                          <a:ea typeface="+mn-ea"/>
                          <a:cs typeface="+mn-cs"/>
                          <a:sym typeface="Arial"/>
                        </a:rPr>
                        <a:t>Admissions scores/tests</a:t>
                      </a:r>
                    </a:p>
                  </a:txBody>
                  <a:tcPr marL="85617" marR="85617" marT="0" marB="0" anchor="b"/>
                </a:tc>
                <a:extLst>
                  <a:ext uri="{0D108BD9-81ED-4DB2-BD59-A6C34878D82A}">
                    <a16:rowId xmlns:a16="http://schemas.microsoft.com/office/drawing/2014/main" val="3025572516"/>
                  </a:ext>
                </a:extLst>
              </a:tr>
              <a:tr h="419725">
                <a:tc>
                  <a:txBody>
                    <a:bodyPr/>
                    <a:lstStyle/>
                    <a:p>
                      <a:pPr marL="0" marR="0" indent="254000">
                        <a:spcBef>
                          <a:spcPts val="0"/>
                        </a:spcBef>
                        <a:spcAft>
                          <a:spcPts val="0"/>
                        </a:spcAft>
                      </a:pPr>
                      <a:r>
                        <a:rPr lang="en-US" sz="2300" b="0" i="0" u="none" strike="noStrike" cap="none" dirty="0">
                          <a:solidFill>
                            <a:schemeClr val="tx1"/>
                          </a:solidFill>
                          <a:effectLst/>
                          <a:latin typeface="+mn-lt"/>
                          <a:ea typeface="+mn-ea"/>
                          <a:cs typeface="+mn-cs"/>
                          <a:sym typeface="Arial"/>
                        </a:rPr>
                        <a:t>Financial need, aid awarded, etc.</a:t>
                      </a:r>
                    </a:p>
                  </a:txBody>
                  <a:tcPr marL="85617" marR="85617" marT="0" marB="0" anchor="b"/>
                </a:tc>
                <a:extLst>
                  <a:ext uri="{0D108BD9-81ED-4DB2-BD59-A6C34878D82A}">
                    <a16:rowId xmlns:a16="http://schemas.microsoft.com/office/drawing/2014/main" val="2107195447"/>
                  </a:ext>
                </a:extLst>
              </a:tr>
              <a:tr h="419725">
                <a:tc>
                  <a:txBody>
                    <a:bodyPr/>
                    <a:lstStyle/>
                    <a:p>
                      <a:pPr marL="0" marR="0" indent="254000">
                        <a:spcBef>
                          <a:spcPts val="0"/>
                        </a:spcBef>
                        <a:spcAft>
                          <a:spcPts val="0"/>
                        </a:spcAft>
                      </a:pPr>
                      <a:r>
                        <a:rPr lang="en-US" sz="2300" b="0" i="0" u="none" strike="noStrike" cap="none" dirty="0">
                          <a:solidFill>
                            <a:schemeClr val="tx1"/>
                          </a:solidFill>
                          <a:effectLst/>
                          <a:latin typeface="+mn-lt"/>
                          <a:ea typeface="+mn-ea"/>
                          <a:cs typeface="+mn-cs"/>
                          <a:sym typeface="Arial"/>
                        </a:rPr>
                        <a:t>Course enrollment, credit completion, grades, course patterns</a:t>
                      </a:r>
                    </a:p>
                  </a:txBody>
                  <a:tcPr marL="85617" marR="85617" marT="0" marB="0" anchor="b"/>
                </a:tc>
                <a:extLst>
                  <a:ext uri="{0D108BD9-81ED-4DB2-BD59-A6C34878D82A}">
                    <a16:rowId xmlns:a16="http://schemas.microsoft.com/office/drawing/2014/main" val="3489567674"/>
                  </a:ext>
                </a:extLst>
              </a:tr>
              <a:tr h="419725">
                <a:tc>
                  <a:txBody>
                    <a:bodyPr/>
                    <a:lstStyle/>
                    <a:p>
                      <a:pPr marL="0" marR="0" indent="254000">
                        <a:spcBef>
                          <a:spcPts val="0"/>
                        </a:spcBef>
                        <a:spcAft>
                          <a:spcPts val="0"/>
                        </a:spcAft>
                      </a:pPr>
                      <a:r>
                        <a:rPr lang="en-US" sz="2300" b="0" i="0" u="none" strike="noStrike" cap="none" dirty="0">
                          <a:solidFill>
                            <a:schemeClr val="tx1"/>
                          </a:solidFill>
                          <a:effectLst/>
                          <a:latin typeface="+mn-lt"/>
                          <a:ea typeface="+mn-ea"/>
                          <a:cs typeface="+mn-cs"/>
                          <a:sym typeface="Arial"/>
                        </a:rPr>
                        <a:t>Employment data</a:t>
                      </a:r>
                    </a:p>
                  </a:txBody>
                  <a:tcPr marL="85617" marR="85617" marT="0" marB="0" anchor="b"/>
                </a:tc>
                <a:extLst>
                  <a:ext uri="{0D108BD9-81ED-4DB2-BD59-A6C34878D82A}">
                    <a16:rowId xmlns:a16="http://schemas.microsoft.com/office/drawing/2014/main" val="1175200923"/>
                  </a:ext>
                </a:extLst>
              </a:tr>
              <a:tr h="419725">
                <a:tc>
                  <a:txBody>
                    <a:bodyPr/>
                    <a:lstStyle/>
                    <a:p>
                      <a:pPr marL="0" marR="0" indent="254000">
                        <a:spcBef>
                          <a:spcPts val="0"/>
                        </a:spcBef>
                        <a:spcAft>
                          <a:spcPts val="0"/>
                        </a:spcAft>
                      </a:pPr>
                      <a:r>
                        <a:rPr lang="en-US" sz="2300" b="0" i="0" u="none" strike="noStrike" cap="none" dirty="0">
                          <a:solidFill>
                            <a:schemeClr val="tx1"/>
                          </a:solidFill>
                          <a:effectLst/>
                          <a:latin typeface="+mn-lt"/>
                          <a:ea typeface="+mn-ea"/>
                          <a:cs typeface="+mn-cs"/>
                          <a:sym typeface="Arial"/>
                        </a:rPr>
                        <a:t>Placement tests</a:t>
                      </a:r>
                    </a:p>
                  </a:txBody>
                  <a:tcPr marL="85617" marR="85617" marT="0" marB="0" anchor="b"/>
                </a:tc>
                <a:extLst>
                  <a:ext uri="{0D108BD9-81ED-4DB2-BD59-A6C34878D82A}">
                    <a16:rowId xmlns:a16="http://schemas.microsoft.com/office/drawing/2014/main" val="1922512417"/>
                  </a:ext>
                </a:extLst>
              </a:tr>
              <a:tr h="419725">
                <a:tc>
                  <a:txBody>
                    <a:bodyPr/>
                    <a:lstStyle/>
                    <a:p>
                      <a:pPr marL="0" marR="0" indent="254000">
                        <a:spcBef>
                          <a:spcPts val="0"/>
                        </a:spcBef>
                        <a:spcAft>
                          <a:spcPts val="0"/>
                        </a:spcAft>
                      </a:pPr>
                      <a:r>
                        <a:rPr lang="en-US" sz="2300" b="0" i="0" u="none" strike="noStrike" cap="none" dirty="0">
                          <a:solidFill>
                            <a:schemeClr val="tx1"/>
                          </a:solidFill>
                          <a:effectLst/>
                          <a:latin typeface="+mn-lt"/>
                          <a:ea typeface="+mn-ea"/>
                          <a:cs typeface="+mn-cs"/>
                          <a:sym typeface="Arial"/>
                        </a:rPr>
                        <a:t>Participation in programs (pre-college or other)</a:t>
                      </a:r>
                    </a:p>
                  </a:txBody>
                  <a:tcPr marL="85617" marR="85617" marT="0" marB="0" anchor="b"/>
                </a:tc>
                <a:extLst>
                  <a:ext uri="{0D108BD9-81ED-4DB2-BD59-A6C34878D82A}">
                    <a16:rowId xmlns:a16="http://schemas.microsoft.com/office/drawing/2014/main" val="1584151169"/>
                  </a:ext>
                </a:extLst>
              </a:tr>
            </a:tbl>
          </a:graphicData>
        </a:graphic>
      </p:graphicFrame>
      <p:graphicFrame>
        <p:nvGraphicFramePr>
          <p:cNvPr id="10" name="Table 9">
            <a:extLst>
              <a:ext uri="{FF2B5EF4-FFF2-40B4-BE49-F238E27FC236}">
                <a16:creationId xmlns:a16="http://schemas.microsoft.com/office/drawing/2014/main" id="{37B0DE05-8CEA-A44E-AAE6-75920AA22C36}"/>
              </a:ext>
            </a:extLst>
          </p:cNvPr>
          <p:cNvGraphicFramePr>
            <a:graphicFrameLocks noGrp="1"/>
          </p:cNvGraphicFramePr>
          <p:nvPr>
            <p:extLst>
              <p:ext uri="{D42A27DB-BD31-4B8C-83A1-F6EECF244321}">
                <p14:modId xmlns:p14="http://schemas.microsoft.com/office/powerpoint/2010/main" val="410616109"/>
              </p:ext>
            </p:extLst>
          </p:nvPr>
        </p:nvGraphicFramePr>
        <p:xfrm>
          <a:off x="29979" y="3852465"/>
          <a:ext cx="9061471" cy="2873621"/>
        </p:xfrm>
        <a:graphic>
          <a:graphicData uri="http://schemas.openxmlformats.org/drawingml/2006/table">
            <a:tbl>
              <a:tblPr firstRow="1" firstCol="1" bandRow="1">
                <a:tableStyleId>{9D7B26C5-4107-4FEC-AEDC-1716B250A1EF}</a:tableStyleId>
              </a:tblPr>
              <a:tblGrid>
                <a:gridCol w="9061471">
                  <a:extLst>
                    <a:ext uri="{9D8B030D-6E8A-4147-A177-3AD203B41FA5}">
                      <a16:colId xmlns:a16="http://schemas.microsoft.com/office/drawing/2014/main" val="2305457889"/>
                    </a:ext>
                  </a:extLst>
                </a:gridCol>
              </a:tblGrid>
              <a:tr h="419725">
                <a:tc>
                  <a:txBody>
                    <a:bodyPr/>
                    <a:lstStyle/>
                    <a:p>
                      <a:pPr marL="0" marR="0">
                        <a:spcBef>
                          <a:spcPts val="0"/>
                        </a:spcBef>
                        <a:spcAft>
                          <a:spcPts val="0"/>
                        </a:spcAft>
                      </a:pPr>
                      <a:r>
                        <a:rPr lang="en-US" sz="2300" dirty="0">
                          <a:effectLst/>
                        </a:rPr>
                        <a:t>Institutional Assessment Data</a:t>
                      </a:r>
                      <a:endParaRPr lang="en-US" sz="2800" b="1" dirty="0">
                        <a:effectLst/>
                        <a:latin typeface="Helvetica" pitchFamily="2" charset="0"/>
                        <a:ea typeface="Calibri" panose="020F0502020204030204" pitchFamily="34" charset="0"/>
                        <a:cs typeface="Arial" panose="020B0604020202020204" pitchFamily="34" charset="0"/>
                      </a:endParaRPr>
                    </a:p>
                  </a:txBody>
                  <a:tcPr marL="161896" marR="161896" marT="0" marB="0" anchor="b"/>
                </a:tc>
                <a:extLst>
                  <a:ext uri="{0D108BD9-81ED-4DB2-BD59-A6C34878D82A}">
                    <a16:rowId xmlns:a16="http://schemas.microsoft.com/office/drawing/2014/main" val="4059203094"/>
                  </a:ext>
                </a:extLst>
              </a:tr>
              <a:tr h="355271">
                <a:tc>
                  <a:txBody>
                    <a:bodyPr/>
                    <a:lstStyle/>
                    <a:p>
                      <a:pPr marL="0" marR="0" indent="254000">
                        <a:spcBef>
                          <a:spcPts val="0"/>
                        </a:spcBef>
                        <a:spcAft>
                          <a:spcPts val="0"/>
                        </a:spcAft>
                      </a:pPr>
                      <a:r>
                        <a:rPr lang="en-US" sz="2300" b="0" dirty="0">
                          <a:effectLst/>
                        </a:rPr>
                        <a:t>New student surveys (CIRP, CSI, BCSSE)</a:t>
                      </a:r>
                    </a:p>
                  </a:txBody>
                  <a:tcPr marL="161896" marR="161896" marT="0" marB="0" anchor="b"/>
                </a:tc>
                <a:extLst>
                  <a:ext uri="{0D108BD9-81ED-4DB2-BD59-A6C34878D82A}">
                    <a16:rowId xmlns:a16="http://schemas.microsoft.com/office/drawing/2014/main" val="1987748078"/>
                  </a:ext>
                </a:extLst>
              </a:tr>
              <a:tr h="419725">
                <a:tc>
                  <a:txBody>
                    <a:bodyPr/>
                    <a:lstStyle/>
                    <a:p>
                      <a:pPr marL="0" marR="0" indent="254000">
                        <a:spcBef>
                          <a:spcPts val="0"/>
                        </a:spcBef>
                        <a:spcAft>
                          <a:spcPts val="0"/>
                        </a:spcAft>
                      </a:pPr>
                      <a:r>
                        <a:rPr lang="en-US" sz="2300" b="0" dirty="0">
                          <a:effectLst/>
                        </a:rPr>
                        <a:t>NSSE, CCSSE</a:t>
                      </a:r>
                    </a:p>
                  </a:txBody>
                  <a:tcPr marL="161896" marR="161896" marT="0" marB="0" anchor="b"/>
                </a:tc>
                <a:extLst>
                  <a:ext uri="{0D108BD9-81ED-4DB2-BD59-A6C34878D82A}">
                    <a16:rowId xmlns:a16="http://schemas.microsoft.com/office/drawing/2014/main" val="2435389849"/>
                  </a:ext>
                </a:extLst>
              </a:tr>
              <a:tr h="419725">
                <a:tc>
                  <a:txBody>
                    <a:bodyPr/>
                    <a:lstStyle/>
                    <a:p>
                      <a:pPr marL="0" marR="0" indent="254000">
                        <a:spcBef>
                          <a:spcPts val="0"/>
                        </a:spcBef>
                        <a:spcAft>
                          <a:spcPts val="0"/>
                        </a:spcAft>
                      </a:pPr>
                      <a:r>
                        <a:rPr lang="en-US" sz="2300" b="0" dirty="0">
                          <a:effectLst/>
                        </a:rPr>
                        <a:t>Placement information</a:t>
                      </a:r>
                    </a:p>
                  </a:txBody>
                  <a:tcPr marL="161896" marR="161896" marT="0" marB="0" anchor="b"/>
                </a:tc>
                <a:extLst>
                  <a:ext uri="{0D108BD9-81ED-4DB2-BD59-A6C34878D82A}">
                    <a16:rowId xmlns:a16="http://schemas.microsoft.com/office/drawing/2014/main" val="1304456271"/>
                  </a:ext>
                </a:extLst>
              </a:tr>
              <a:tr h="419725">
                <a:tc>
                  <a:txBody>
                    <a:bodyPr/>
                    <a:lstStyle/>
                    <a:p>
                      <a:pPr marL="0" marR="0" indent="254000">
                        <a:spcBef>
                          <a:spcPts val="0"/>
                        </a:spcBef>
                        <a:spcAft>
                          <a:spcPts val="0"/>
                        </a:spcAft>
                      </a:pPr>
                      <a:r>
                        <a:rPr lang="en-US" sz="2300" b="0" dirty="0">
                          <a:effectLst/>
                        </a:rPr>
                        <a:t>Student surveys</a:t>
                      </a:r>
                    </a:p>
                  </a:txBody>
                  <a:tcPr marL="161896" marR="161896" marT="0" marB="0" anchor="b"/>
                </a:tc>
                <a:extLst>
                  <a:ext uri="{0D108BD9-81ED-4DB2-BD59-A6C34878D82A}">
                    <a16:rowId xmlns:a16="http://schemas.microsoft.com/office/drawing/2014/main" val="3025572516"/>
                  </a:ext>
                </a:extLst>
              </a:tr>
              <a:tr h="419725">
                <a:tc>
                  <a:txBody>
                    <a:bodyPr/>
                    <a:lstStyle/>
                    <a:p>
                      <a:pPr marL="0" marR="0" indent="254000">
                        <a:spcBef>
                          <a:spcPts val="0"/>
                        </a:spcBef>
                        <a:spcAft>
                          <a:spcPts val="0"/>
                        </a:spcAft>
                      </a:pPr>
                      <a:r>
                        <a:rPr lang="en-US" sz="2300" b="0" dirty="0">
                          <a:effectLst/>
                        </a:rPr>
                        <a:t>Learning outcomes tests (CLA, CAAP, Prof Profile)</a:t>
                      </a:r>
                    </a:p>
                  </a:txBody>
                  <a:tcPr marL="161896" marR="161896" marT="0" marB="0" anchor="b"/>
                </a:tc>
                <a:extLst>
                  <a:ext uri="{0D108BD9-81ED-4DB2-BD59-A6C34878D82A}">
                    <a16:rowId xmlns:a16="http://schemas.microsoft.com/office/drawing/2014/main" val="2107195447"/>
                  </a:ext>
                </a:extLst>
              </a:tr>
              <a:tr h="419725">
                <a:tc>
                  <a:txBody>
                    <a:bodyPr/>
                    <a:lstStyle/>
                    <a:p>
                      <a:pPr marL="0" marR="0" indent="254000">
                        <a:spcBef>
                          <a:spcPts val="0"/>
                        </a:spcBef>
                        <a:spcAft>
                          <a:spcPts val="0"/>
                        </a:spcAft>
                      </a:pPr>
                      <a:r>
                        <a:rPr lang="en-US" sz="2300" b="0" dirty="0">
                          <a:effectLst/>
                        </a:rPr>
                        <a:t>Co-curricular transcripts</a:t>
                      </a:r>
                    </a:p>
                  </a:txBody>
                  <a:tcPr marL="161896" marR="161896" marT="0" marB="0" anchor="b"/>
                </a:tc>
                <a:extLst>
                  <a:ext uri="{0D108BD9-81ED-4DB2-BD59-A6C34878D82A}">
                    <a16:rowId xmlns:a16="http://schemas.microsoft.com/office/drawing/2014/main" val="3489567674"/>
                  </a:ext>
                </a:extLst>
              </a:tr>
            </a:tbl>
          </a:graphicData>
        </a:graphic>
      </p:graphicFrame>
    </p:spTree>
    <p:extLst>
      <p:ext uri="{BB962C8B-B14F-4D97-AF65-F5344CB8AC3E}">
        <p14:creationId xmlns:p14="http://schemas.microsoft.com/office/powerpoint/2010/main" val="25128571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76C6835C-B336-A440-893A-CD6E51159A6D}"/>
              </a:ext>
            </a:extLst>
          </p:cNvPr>
          <p:cNvGraphicFramePr>
            <a:graphicFrameLocks noGrp="1"/>
          </p:cNvGraphicFramePr>
          <p:nvPr>
            <p:extLst>
              <p:ext uri="{D42A27DB-BD31-4B8C-83A1-F6EECF244321}">
                <p14:modId xmlns:p14="http://schemas.microsoft.com/office/powerpoint/2010/main" val="3234060973"/>
              </p:ext>
            </p:extLst>
          </p:nvPr>
        </p:nvGraphicFramePr>
        <p:xfrm>
          <a:off x="29979" y="239839"/>
          <a:ext cx="9061471" cy="3777525"/>
        </p:xfrm>
        <a:graphic>
          <a:graphicData uri="http://schemas.openxmlformats.org/drawingml/2006/table">
            <a:tbl>
              <a:tblPr firstRow="1" firstCol="1" bandRow="1">
                <a:tableStyleId>{9D7B26C5-4107-4FEC-AEDC-1716B250A1EF}</a:tableStyleId>
              </a:tblPr>
              <a:tblGrid>
                <a:gridCol w="9061471">
                  <a:extLst>
                    <a:ext uri="{9D8B030D-6E8A-4147-A177-3AD203B41FA5}">
                      <a16:colId xmlns:a16="http://schemas.microsoft.com/office/drawing/2014/main" val="2305457889"/>
                    </a:ext>
                  </a:extLst>
                </a:gridCol>
              </a:tblGrid>
              <a:tr h="419725">
                <a:tc>
                  <a:txBody>
                    <a:bodyPr/>
                    <a:lstStyle/>
                    <a:p>
                      <a:pPr marL="0" marR="0">
                        <a:spcBef>
                          <a:spcPts val="0"/>
                        </a:spcBef>
                        <a:spcAft>
                          <a:spcPts val="0"/>
                        </a:spcAft>
                      </a:pPr>
                      <a:r>
                        <a:rPr lang="en-US" sz="2400" b="1" dirty="0">
                          <a:effectLst/>
                        </a:rPr>
                        <a:t>Department/Program Assessment Data</a:t>
                      </a:r>
                      <a:endParaRPr lang="en-US" sz="3200" b="1" dirty="0">
                        <a:effectLst/>
                        <a:latin typeface="Helvetica" pitchFamily="2" charset="0"/>
                        <a:ea typeface="Calibri" panose="020F0502020204030204" pitchFamily="34" charset="0"/>
                        <a:cs typeface="Arial" panose="020B0604020202020204" pitchFamily="34" charset="0"/>
                      </a:endParaRPr>
                    </a:p>
                  </a:txBody>
                  <a:tcPr marL="161896" marR="161896" marT="0" marB="0" anchor="b"/>
                </a:tc>
                <a:extLst>
                  <a:ext uri="{0D108BD9-81ED-4DB2-BD59-A6C34878D82A}">
                    <a16:rowId xmlns:a16="http://schemas.microsoft.com/office/drawing/2014/main" val="4059203094"/>
                  </a:ext>
                </a:extLst>
              </a:tr>
              <a:tr h="419725">
                <a:tc>
                  <a:txBody>
                    <a:bodyPr/>
                    <a:lstStyle/>
                    <a:p>
                      <a:pPr marL="0" marR="0" indent="254000">
                        <a:spcBef>
                          <a:spcPts val="0"/>
                        </a:spcBef>
                        <a:spcAft>
                          <a:spcPts val="0"/>
                        </a:spcAft>
                      </a:pPr>
                      <a:r>
                        <a:rPr lang="en-US" sz="2300" b="0" i="0" u="none" strike="noStrike" cap="none" dirty="0">
                          <a:solidFill>
                            <a:schemeClr val="tx1"/>
                          </a:solidFill>
                          <a:effectLst/>
                          <a:latin typeface="+mn-lt"/>
                          <a:ea typeface="+mn-ea"/>
                          <a:cs typeface="+mn-cs"/>
                          <a:sym typeface="Arial"/>
                        </a:rPr>
                        <a:t>Program-level assessment data</a:t>
                      </a:r>
                    </a:p>
                  </a:txBody>
                  <a:tcPr marL="85617" marR="85617" marT="0" marB="0" anchor="b"/>
                </a:tc>
                <a:extLst>
                  <a:ext uri="{0D108BD9-81ED-4DB2-BD59-A6C34878D82A}">
                    <a16:rowId xmlns:a16="http://schemas.microsoft.com/office/drawing/2014/main" val="2435389849"/>
                  </a:ext>
                </a:extLst>
              </a:tr>
              <a:tr h="419725">
                <a:tc>
                  <a:txBody>
                    <a:bodyPr/>
                    <a:lstStyle/>
                    <a:p>
                      <a:pPr marL="0" marR="0" indent="254000">
                        <a:spcBef>
                          <a:spcPts val="0"/>
                        </a:spcBef>
                        <a:spcAft>
                          <a:spcPts val="0"/>
                        </a:spcAft>
                      </a:pPr>
                      <a:r>
                        <a:rPr lang="en-US" sz="2300" b="0" i="0" u="none" strike="noStrike" cap="none" dirty="0">
                          <a:solidFill>
                            <a:schemeClr val="tx1"/>
                          </a:solidFill>
                          <a:effectLst/>
                          <a:latin typeface="+mn-lt"/>
                          <a:ea typeface="+mn-ea"/>
                          <a:cs typeface="+mn-cs"/>
                          <a:sym typeface="Arial"/>
                        </a:rPr>
                        <a:t>Placement information</a:t>
                      </a:r>
                    </a:p>
                  </a:txBody>
                  <a:tcPr marL="85617" marR="85617" marT="0" marB="0" anchor="b"/>
                </a:tc>
                <a:extLst>
                  <a:ext uri="{0D108BD9-81ED-4DB2-BD59-A6C34878D82A}">
                    <a16:rowId xmlns:a16="http://schemas.microsoft.com/office/drawing/2014/main" val="3247661085"/>
                  </a:ext>
                </a:extLst>
              </a:tr>
              <a:tr h="419725">
                <a:tc>
                  <a:txBody>
                    <a:bodyPr/>
                    <a:lstStyle/>
                    <a:p>
                      <a:pPr marL="0" marR="0" indent="254000">
                        <a:spcBef>
                          <a:spcPts val="0"/>
                        </a:spcBef>
                        <a:spcAft>
                          <a:spcPts val="0"/>
                        </a:spcAft>
                      </a:pPr>
                      <a:r>
                        <a:rPr lang="en-US" sz="2300" b="0" i="0" u="none" strike="noStrike" cap="none" dirty="0">
                          <a:solidFill>
                            <a:schemeClr val="tx1"/>
                          </a:solidFill>
                          <a:effectLst/>
                          <a:latin typeface="+mn-lt"/>
                          <a:ea typeface="+mn-ea"/>
                          <a:cs typeface="+mn-cs"/>
                          <a:sym typeface="Arial"/>
                        </a:rPr>
                        <a:t>Senior exit surveys</a:t>
                      </a:r>
                    </a:p>
                  </a:txBody>
                  <a:tcPr marL="85617" marR="85617" marT="0" marB="0" anchor="b"/>
                </a:tc>
                <a:extLst>
                  <a:ext uri="{0D108BD9-81ED-4DB2-BD59-A6C34878D82A}">
                    <a16:rowId xmlns:a16="http://schemas.microsoft.com/office/drawing/2014/main" val="194583493"/>
                  </a:ext>
                </a:extLst>
              </a:tr>
              <a:tr h="419725">
                <a:tc>
                  <a:txBody>
                    <a:bodyPr/>
                    <a:lstStyle/>
                    <a:p>
                      <a:pPr marL="0" marR="0" indent="254000">
                        <a:spcBef>
                          <a:spcPts val="0"/>
                        </a:spcBef>
                        <a:spcAft>
                          <a:spcPts val="0"/>
                        </a:spcAft>
                      </a:pPr>
                      <a:r>
                        <a:rPr lang="en-US" sz="2300" b="0" i="0" u="none" strike="noStrike" cap="none" dirty="0">
                          <a:solidFill>
                            <a:schemeClr val="tx1"/>
                          </a:solidFill>
                          <a:effectLst/>
                          <a:latin typeface="+mn-lt"/>
                          <a:ea typeface="+mn-ea"/>
                          <a:cs typeface="+mn-cs"/>
                          <a:sym typeface="Arial"/>
                        </a:rPr>
                        <a:t>Capstone projects/honors theses</a:t>
                      </a:r>
                    </a:p>
                  </a:txBody>
                  <a:tcPr marL="85617" marR="85617" marT="0" marB="0" anchor="b"/>
                </a:tc>
                <a:extLst>
                  <a:ext uri="{0D108BD9-81ED-4DB2-BD59-A6C34878D82A}">
                    <a16:rowId xmlns:a16="http://schemas.microsoft.com/office/drawing/2014/main" val="434625171"/>
                  </a:ext>
                </a:extLst>
              </a:tr>
              <a:tr h="419725">
                <a:tc>
                  <a:txBody>
                    <a:bodyPr/>
                    <a:lstStyle/>
                    <a:p>
                      <a:pPr marL="0" marR="0" indent="254000">
                        <a:spcBef>
                          <a:spcPts val="0"/>
                        </a:spcBef>
                        <a:spcAft>
                          <a:spcPts val="0"/>
                        </a:spcAft>
                      </a:pPr>
                      <a:r>
                        <a:rPr lang="en-US" sz="2300" b="0" i="0" u="none" strike="noStrike" cap="none" dirty="0">
                          <a:solidFill>
                            <a:schemeClr val="tx1"/>
                          </a:solidFill>
                          <a:effectLst/>
                          <a:latin typeface="+mn-lt"/>
                          <a:ea typeface="+mn-ea"/>
                          <a:cs typeface="+mn-cs"/>
                          <a:sym typeface="Arial"/>
                        </a:rPr>
                        <a:t>Portfolios</a:t>
                      </a:r>
                    </a:p>
                  </a:txBody>
                  <a:tcPr marL="85617" marR="85617" marT="0" marB="0" anchor="b"/>
                </a:tc>
                <a:extLst>
                  <a:ext uri="{0D108BD9-81ED-4DB2-BD59-A6C34878D82A}">
                    <a16:rowId xmlns:a16="http://schemas.microsoft.com/office/drawing/2014/main" val="1304456271"/>
                  </a:ext>
                </a:extLst>
              </a:tr>
              <a:tr h="419725">
                <a:tc>
                  <a:txBody>
                    <a:bodyPr/>
                    <a:lstStyle/>
                    <a:p>
                      <a:pPr marL="0" marR="0" indent="254000">
                        <a:spcBef>
                          <a:spcPts val="0"/>
                        </a:spcBef>
                        <a:spcAft>
                          <a:spcPts val="0"/>
                        </a:spcAft>
                      </a:pPr>
                      <a:r>
                        <a:rPr lang="en-US" sz="2300" b="0" i="0" u="none" strike="noStrike" cap="none" dirty="0">
                          <a:solidFill>
                            <a:schemeClr val="tx1"/>
                          </a:solidFill>
                          <a:effectLst/>
                          <a:latin typeface="+mn-lt"/>
                          <a:ea typeface="+mn-ea"/>
                          <a:cs typeface="+mn-cs"/>
                          <a:sym typeface="Arial"/>
                        </a:rPr>
                        <a:t>Alumni and employer data</a:t>
                      </a:r>
                    </a:p>
                  </a:txBody>
                  <a:tcPr marL="85617" marR="85617" marT="0" marB="0" anchor="b"/>
                </a:tc>
                <a:extLst>
                  <a:ext uri="{0D108BD9-81ED-4DB2-BD59-A6C34878D82A}">
                    <a16:rowId xmlns:a16="http://schemas.microsoft.com/office/drawing/2014/main" val="3025572516"/>
                  </a:ext>
                </a:extLst>
              </a:tr>
              <a:tr h="419725">
                <a:tc>
                  <a:txBody>
                    <a:bodyPr/>
                    <a:lstStyle/>
                    <a:p>
                      <a:pPr marL="0" marR="0" indent="254000">
                        <a:spcBef>
                          <a:spcPts val="0"/>
                        </a:spcBef>
                        <a:spcAft>
                          <a:spcPts val="0"/>
                        </a:spcAft>
                      </a:pPr>
                      <a:r>
                        <a:rPr lang="en-US" sz="2300" b="0" i="0" u="none" strike="noStrike" cap="none" dirty="0">
                          <a:solidFill>
                            <a:schemeClr val="tx1"/>
                          </a:solidFill>
                          <a:effectLst/>
                          <a:latin typeface="+mn-lt"/>
                          <a:ea typeface="+mn-ea"/>
                          <a:cs typeface="+mn-cs"/>
                          <a:sym typeface="Arial"/>
                        </a:rPr>
                        <a:t>Program participation (e.g., specialized clubs, UG research, etc.)</a:t>
                      </a:r>
                    </a:p>
                  </a:txBody>
                  <a:tcPr marL="85617" marR="85617" marT="0" marB="0" anchor="b"/>
                </a:tc>
                <a:extLst>
                  <a:ext uri="{0D108BD9-81ED-4DB2-BD59-A6C34878D82A}">
                    <a16:rowId xmlns:a16="http://schemas.microsoft.com/office/drawing/2014/main" val="2107195447"/>
                  </a:ext>
                </a:extLst>
              </a:tr>
              <a:tr h="419725">
                <a:tc>
                  <a:txBody>
                    <a:bodyPr/>
                    <a:lstStyle/>
                    <a:p>
                      <a:pPr marL="0" marR="0" indent="254000">
                        <a:spcBef>
                          <a:spcPts val="0"/>
                        </a:spcBef>
                        <a:spcAft>
                          <a:spcPts val="0"/>
                        </a:spcAft>
                      </a:pPr>
                      <a:r>
                        <a:rPr lang="en-US" sz="2300" b="0" i="0" u="none" strike="noStrike" cap="none" dirty="0">
                          <a:solidFill>
                            <a:schemeClr val="tx1"/>
                          </a:solidFill>
                          <a:effectLst/>
                          <a:latin typeface="+mn-lt"/>
                          <a:ea typeface="+mn-ea"/>
                          <a:cs typeface="+mn-cs"/>
                          <a:sym typeface="Arial"/>
                        </a:rPr>
                        <a:t>Classroom experiences, course evaluations, learning assessments</a:t>
                      </a:r>
                    </a:p>
                  </a:txBody>
                  <a:tcPr marL="85617" marR="85617" marT="0" marB="0" anchor="b"/>
                </a:tc>
                <a:extLst>
                  <a:ext uri="{0D108BD9-81ED-4DB2-BD59-A6C34878D82A}">
                    <a16:rowId xmlns:a16="http://schemas.microsoft.com/office/drawing/2014/main" val="3489567674"/>
                  </a:ext>
                </a:extLst>
              </a:tr>
            </a:tbl>
          </a:graphicData>
        </a:graphic>
      </p:graphicFrame>
      <p:graphicFrame>
        <p:nvGraphicFramePr>
          <p:cNvPr id="3" name="Table 2">
            <a:extLst>
              <a:ext uri="{FF2B5EF4-FFF2-40B4-BE49-F238E27FC236}">
                <a16:creationId xmlns:a16="http://schemas.microsoft.com/office/drawing/2014/main" id="{C5A8DB6F-7388-FC4A-9135-50544804EADD}"/>
              </a:ext>
            </a:extLst>
          </p:cNvPr>
          <p:cNvGraphicFramePr>
            <a:graphicFrameLocks noGrp="1"/>
          </p:cNvGraphicFramePr>
          <p:nvPr>
            <p:extLst>
              <p:ext uri="{D42A27DB-BD31-4B8C-83A1-F6EECF244321}">
                <p14:modId xmlns:p14="http://schemas.microsoft.com/office/powerpoint/2010/main" val="2302631847"/>
              </p:ext>
            </p:extLst>
          </p:nvPr>
        </p:nvGraphicFramePr>
        <p:xfrm>
          <a:off x="29979" y="4302170"/>
          <a:ext cx="9061471" cy="1678900"/>
        </p:xfrm>
        <a:graphic>
          <a:graphicData uri="http://schemas.openxmlformats.org/drawingml/2006/table">
            <a:tbl>
              <a:tblPr firstRow="1" firstCol="1" bandRow="1">
                <a:tableStyleId>{9D7B26C5-4107-4FEC-AEDC-1716B250A1EF}</a:tableStyleId>
              </a:tblPr>
              <a:tblGrid>
                <a:gridCol w="9061471">
                  <a:extLst>
                    <a:ext uri="{9D8B030D-6E8A-4147-A177-3AD203B41FA5}">
                      <a16:colId xmlns:a16="http://schemas.microsoft.com/office/drawing/2014/main" val="2305457889"/>
                    </a:ext>
                  </a:extLst>
                </a:gridCol>
              </a:tblGrid>
              <a:tr h="419725">
                <a:tc>
                  <a:txBody>
                    <a:bodyPr/>
                    <a:lstStyle/>
                    <a:p>
                      <a:pPr marL="0" marR="0">
                        <a:spcBef>
                          <a:spcPts val="0"/>
                        </a:spcBef>
                        <a:spcAft>
                          <a:spcPts val="0"/>
                        </a:spcAft>
                      </a:pPr>
                      <a:r>
                        <a:rPr lang="en-US" sz="2400" b="1" dirty="0">
                          <a:effectLst/>
                        </a:rPr>
                        <a:t>Transactional Data</a:t>
                      </a:r>
                      <a:endParaRPr lang="en-US" sz="3200" b="1" dirty="0">
                        <a:effectLst/>
                        <a:latin typeface="Helvetica" pitchFamily="2" charset="0"/>
                        <a:ea typeface="Calibri" panose="020F0502020204030204" pitchFamily="34" charset="0"/>
                        <a:cs typeface="Arial" panose="020B0604020202020204" pitchFamily="34" charset="0"/>
                      </a:endParaRPr>
                    </a:p>
                  </a:txBody>
                  <a:tcPr marL="161896" marR="161896" marT="0" marB="0" anchor="b"/>
                </a:tc>
                <a:extLst>
                  <a:ext uri="{0D108BD9-81ED-4DB2-BD59-A6C34878D82A}">
                    <a16:rowId xmlns:a16="http://schemas.microsoft.com/office/drawing/2014/main" val="4059203094"/>
                  </a:ext>
                </a:extLst>
              </a:tr>
              <a:tr h="419725">
                <a:tc>
                  <a:txBody>
                    <a:bodyPr/>
                    <a:lstStyle/>
                    <a:p>
                      <a:pPr marL="0" marR="0" indent="254000">
                        <a:spcBef>
                          <a:spcPts val="0"/>
                        </a:spcBef>
                        <a:spcAft>
                          <a:spcPts val="0"/>
                        </a:spcAft>
                      </a:pPr>
                      <a:r>
                        <a:rPr lang="en-US" sz="2300" b="0" i="0" u="none" strike="noStrike" cap="none" dirty="0">
                          <a:solidFill>
                            <a:schemeClr val="tx1"/>
                          </a:solidFill>
                          <a:effectLst/>
                          <a:latin typeface="+mn-lt"/>
                          <a:ea typeface="+mn-ea"/>
                          <a:cs typeface="+mn-cs"/>
                          <a:sym typeface="Arial"/>
                        </a:rPr>
                        <a:t>Use of services (e.g., tutoring, advising, writing center, etc.)</a:t>
                      </a:r>
                    </a:p>
                  </a:txBody>
                  <a:tcPr marL="85617" marR="85617" marT="0" marB="0" anchor="b"/>
                </a:tc>
                <a:extLst>
                  <a:ext uri="{0D108BD9-81ED-4DB2-BD59-A6C34878D82A}">
                    <a16:rowId xmlns:a16="http://schemas.microsoft.com/office/drawing/2014/main" val="3247661085"/>
                  </a:ext>
                </a:extLst>
              </a:tr>
              <a:tr h="419725">
                <a:tc>
                  <a:txBody>
                    <a:bodyPr/>
                    <a:lstStyle/>
                    <a:p>
                      <a:pPr marL="0" marR="0" indent="254000">
                        <a:spcBef>
                          <a:spcPts val="0"/>
                        </a:spcBef>
                        <a:spcAft>
                          <a:spcPts val="0"/>
                        </a:spcAft>
                      </a:pPr>
                      <a:r>
                        <a:rPr lang="en-US" sz="2300" b="0" i="0" u="none" strike="noStrike" cap="none" dirty="0">
                          <a:solidFill>
                            <a:schemeClr val="tx1"/>
                          </a:solidFill>
                          <a:effectLst/>
                          <a:latin typeface="+mn-lt"/>
                          <a:ea typeface="+mn-ea"/>
                          <a:cs typeface="+mn-cs"/>
                          <a:sym typeface="Arial"/>
                        </a:rPr>
                        <a:t>Course-level data</a:t>
                      </a:r>
                    </a:p>
                  </a:txBody>
                  <a:tcPr marL="85617" marR="85617" marT="0" marB="0" anchor="b"/>
                </a:tc>
                <a:extLst>
                  <a:ext uri="{0D108BD9-81ED-4DB2-BD59-A6C34878D82A}">
                    <a16:rowId xmlns:a16="http://schemas.microsoft.com/office/drawing/2014/main" val="194583493"/>
                  </a:ext>
                </a:extLst>
              </a:tr>
              <a:tr h="419725">
                <a:tc>
                  <a:txBody>
                    <a:bodyPr/>
                    <a:lstStyle/>
                    <a:p>
                      <a:pPr marL="0" marR="0" indent="254000">
                        <a:spcBef>
                          <a:spcPts val="0"/>
                        </a:spcBef>
                        <a:spcAft>
                          <a:spcPts val="0"/>
                        </a:spcAft>
                      </a:pPr>
                      <a:r>
                        <a:rPr lang="en-US" sz="2300" b="0" i="0" u="none" strike="noStrike" cap="none" dirty="0">
                          <a:solidFill>
                            <a:schemeClr val="tx1"/>
                          </a:solidFill>
                          <a:effectLst/>
                          <a:latin typeface="+mn-lt"/>
                          <a:ea typeface="+mn-ea"/>
                          <a:cs typeface="+mn-cs"/>
                          <a:sym typeface="Arial"/>
                        </a:rPr>
                        <a:t>Co-curricular participation</a:t>
                      </a:r>
                    </a:p>
                  </a:txBody>
                  <a:tcPr marL="85617" marR="85617" marT="0" marB="0" anchor="b"/>
                </a:tc>
                <a:extLst>
                  <a:ext uri="{0D108BD9-81ED-4DB2-BD59-A6C34878D82A}">
                    <a16:rowId xmlns:a16="http://schemas.microsoft.com/office/drawing/2014/main" val="434625171"/>
                  </a:ext>
                </a:extLst>
              </a:tr>
            </a:tbl>
          </a:graphicData>
        </a:graphic>
      </p:graphicFrame>
    </p:spTree>
    <p:extLst>
      <p:ext uri="{BB962C8B-B14F-4D97-AF65-F5344CB8AC3E}">
        <p14:creationId xmlns:p14="http://schemas.microsoft.com/office/powerpoint/2010/main" val="2968868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ext Placeholder 2">
            <a:extLst>
              <a:ext uri="{FF2B5EF4-FFF2-40B4-BE49-F238E27FC236}">
                <a16:creationId xmlns:a16="http://schemas.microsoft.com/office/drawing/2014/main" id="{5A17CF8E-02F2-2D46-92B1-3A5D8772C6BD}"/>
              </a:ext>
            </a:extLst>
          </p:cNvPr>
          <p:cNvSpPr>
            <a:spLocks noGrp="1"/>
          </p:cNvSpPr>
          <p:nvPr>
            <p:ph type="body" idx="1"/>
          </p:nvPr>
        </p:nvSpPr>
        <p:spPr>
          <a:xfrm>
            <a:off x="179882" y="74954"/>
            <a:ext cx="8739266" cy="6618156"/>
          </a:xfrm>
        </p:spPr>
        <p:txBody>
          <a:bodyPr/>
          <a:lstStyle/>
          <a:p>
            <a:pPr marL="704850" indent="-514350">
              <a:buAutoNum type="arabicPeriod"/>
            </a:pPr>
            <a:r>
              <a:rPr lang="en-US" sz="2600" dirty="0">
                <a:solidFill>
                  <a:schemeClr val="bg2">
                    <a:lumMod val="60000"/>
                    <a:lumOff val="40000"/>
                  </a:schemeClr>
                </a:solidFill>
              </a:rPr>
              <a:t>National studies of student experiences and learning based on Large-Scale Assessments (e.g., overall “effective practices” from the Wabash National Study).</a:t>
            </a:r>
          </a:p>
          <a:p>
            <a:pPr marL="704850" indent="-514350">
              <a:buAutoNum type="arabicPeriod"/>
            </a:pPr>
            <a:r>
              <a:rPr lang="en-US" sz="2600" dirty="0">
                <a:solidFill>
                  <a:schemeClr val="tx1"/>
                </a:solidFill>
              </a:rPr>
              <a:t>Your own institution’s results from those national assessment instruments.</a:t>
            </a:r>
          </a:p>
        </p:txBody>
      </p:sp>
    </p:spTree>
    <p:extLst>
      <p:ext uri="{BB962C8B-B14F-4D97-AF65-F5344CB8AC3E}">
        <p14:creationId xmlns:p14="http://schemas.microsoft.com/office/powerpoint/2010/main" val="4054713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ext Placeholder 2">
            <a:extLst>
              <a:ext uri="{FF2B5EF4-FFF2-40B4-BE49-F238E27FC236}">
                <a16:creationId xmlns:a16="http://schemas.microsoft.com/office/drawing/2014/main" id="{5A17CF8E-02F2-2D46-92B1-3A5D8772C6BD}"/>
              </a:ext>
            </a:extLst>
          </p:cNvPr>
          <p:cNvSpPr>
            <a:spLocks noGrp="1"/>
          </p:cNvSpPr>
          <p:nvPr>
            <p:ph type="body" idx="1"/>
          </p:nvPr>
        </p:nvSpPr>
        <p:spPr>
          <a:xfrm>
            <a:off x="179882" y="74954"/>
            <a:ext cx="8739266" cy="6618156"/>
          </a:xfrm>
        </p:spPr>
        <p:txBody>
          <a:bodyPr/>
          <a:lstStyle/>
          <a:p>
            <a:pPr marL="704850" indent="-514350">
              <a:buAutoNum type="arabicPeriod"/>
            </a:pPr>
            <a:r>
              <a:rPr lang="en-US" sz="2600" dirty="0">
                <a:solidFill>
                  <a:schemeClr val="bg2">
                    <a:lumMod val="60000"/>
                    <a:lumOff val="40000"/>
                  </a:schemeClr>
                </a:solidFill>
              </a:rPr>
              <a:t>National studies of student experiences and learning based on Large-Scale Assessments (e.g., overall “effective practices” from the Wabash National Study).</a:t>
            </a:r>
          </a:p>
          <a:p>
            <a:pPr marL="704850" indent="-514350">
              <a:buAutoNum type="arabicPeriod"/>
            </a:pPr>
            <a:r>
              <a:rPr lang="en-US" sz="2600" dirty="0">
                <a:solidFill>
                  <a:schemeClr val="bg2">
                    <a:lumMod val="60000"/>
                    <a:lumOff val="40000"/>
                  </a:schemeClr>
                </a:solidFill>
              </a:rPr>
              <a:t>Your own institution’s results from those national assessment instruments.</a:t>
            </a:r>
          </a:p>
          <a:p>
            <a:pPr marL="704850" indent="-514350">
              <a:buAutoNum type="arabicPeriod"/>
            </a:pPr>
            <a:r>
              <a:rPr lang="en-US" sz="2600" dirty="0">
                <a:solidFill>
                  <a:schemeClr val="tx1"/>
                </a:solidFill>
              </a:rPr>
              <a:t>Your own institution’s further analysis of the above (bringing in specific comparison groups—by year, major, student’s identity or background, etc.).</a:t>
            </a:r>
          </a:p>
        </p:txBody>
      </p:sp>
    </p:spTree>
    <p:extLst>
      <p:ext uri="{BB962C8B-B14F-4D97-AF65-F5344CB8AC3E}">
        <p14:creationId xmlns:p14="http://schemas.microsoft.com/office/powerpoint/2010/main" val="2758281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ext Placeholder 2">
            <a:extLst>
              <a:ext uri="{FF2B5EF4-FFF2-40B4-BE49-F238E27FC236}">
                <a16:creationId xmlns:a16="http://schemas.microsoft.com/office/drawing/2014/main" id="{5A17CF8E-02F2-2D46-92B1-3A5D8772C6BD}"/>
              </a:ext>
            </a:extLst>
          </p:cNvPr>
          <p:cNvSpPr>
            <a:spLocks noGrp="1"/>
          </p:cNvSpPr>
          <p:nvPr>
            <p:ph type="body" idx="1"/>
          </p:nvPr>
        </p:nvSpPr>
        <p:spPr>
          <a:xfrm>
            <a:off x="179882" y="74954"/>
            <a:ext cx="8739266" cy="6618156"/>
          </a:xfrm>
        </p:spPr>
        <p:txBody>
          <a:bodyPr/>
          <a:lstStyle/>
          <a:p>
            <a:pPr marL="704850" indent="-514350">
              <a:buAutoNum type="arabicPeriod"/>
            </a:pPr>
            <a:r>
              <a:rPr lang="en-US" sz="2600" dirty="0">
                <a:solidFill>
                  <a:schemeClr val="bg2">
                    <a:lumMod val="60000"/>
                    <a:lumOff val="40000"/>
                  </a:schemeClr>
                </a:solidFill>
              </a:rPr>
              <a:t>National studies of student experiences and learning based on Large-Scale Assessments (e.g., overall “effective practices” from the Wabash National Study).</a:t>
            </a:r>
          </a:p>
          <a:p>
            <a:pPr marL="704850" indent="-514350">
              <a:buAutoNum type="arabicPeriod"/>
            </a:pPr>
            <a:r>
              <a:rPr lang="en-US" sz="2600" dirty="0">
                <a:solidFill>
                  <a:schemeClr val="bg2">
                    <a:lumMod val="60000"/>
                    <a:lumOff val="40000"/>
                  </a:schemeClr>
                </a:solidFill>
              </a:rPr>
              <a:t>Your own institution’s results from those national assessment instruments.</a:t>
            </a:r>
          </a:p>
          <a:p>
            <a:pPr marL="704850" indent="-514350">
              <a:buAutoNum type="arabicPeriod"/>
            </a:pPr>
            <a:r>
              <a:rPr lang="en-US" sz="2600" dirty="0">
                <a:solidFill>
                  <a:schemeClr val="bg2">
                    <a:lumMod val="60000"/>
                    <a:lumOff val="40000"/>
                  </a:schemeClr>
                </a:solidFill>
              </a:rPr>
              <a:t>Your own institution’s further analysis of the above (bringing in specific comparison groups—by year, major, student’s identity or background, </a:t>
            </a:r>
            <a:r>
              <a:rPr lang="en-US" sz="2600" dirty="0" err="1">
                <a:solidFill>
                  <a:schemeClr val="bg2">
                    <a:lumMod val="60000"/>
                    <a:lumOff val="40000"/>
                  </a:schemeClr>
                </a:solidFill>
              </a:rPr>
              <a:t>etc</a:t>
            </a:r>
            <a:r>
              <a:rPr lang="en-US" sz="2600" dirty="0">
                <a:solidFill>
                  <a:schemeClr val="bg2">
                    <a:lumMod val="60000"/>
                    <a:lumOff val="40000"/>
                  </a:schemeClr>
                </a:solidFill>
              </a:rPr>
              <a:t>…).</a:t>
            </a:r>
          </a:p>
          <a:p>
            <a:pPr marL="704850" indent="-514350">
              <a:buAutoNum type="arabicPeriod"/>
            </a:pPr>
            <a:r>
              <a:rPr lang="en-US" sz="2600" dirty="0">
                <a:solidFill>
                  <a:schemeClr val="tx1"/>
                </a:solidFill>
              </a:rPr>
              <a:t>Your institution’s own data (retention data, GPA, information about majors, and student participation, etc.).</a:t>
            </a:r>
          </a:p>
        </p:txBody>
      </p:sp>
    </p:spTree>
    <p:extLst>
      <p:ext uri="{BB962C8B-B14F-4D97-AF65-F5344CB8AC3E}">
        <p14:creationId xmlns:p14="http://schemas.microsoft.com/office/powerpoint/2010/main" val="1990165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ext Placeholder 2">
            <a:extLst>
              <a:ext uri="{FF2B5EF4-FFF2-40B4-BE49-F238E27FC236}">
                <a16:creationId xmlns:a16="http://schemas.microsoft.com/office/drawing/2014/main" id="{5A17CF8E-02F2-2D46-92B1-3A5D8772C6BD}"/>
              </a:ext>
            </a:extLst>
          </p:cNvPr>
          <p:cNvSpPr>
            <a:spLocks noGrp="1"/>
          </p:cNvSpPr>
          <p:nvPr>
            <p:ph type="body" idx="1"/>
          </p:nvPr>
        </p:nvSpPr>
        <p:spPr>
          <a:xfrm>
            <a:off x="179882" y="74954"/>
            <a:ext cx="8739266" cy="6618156"/>
          </a:xfrm>
        </p:spPr>
        <p:txBody>
          <a:bodyPr/>
          <a:lstStyle/>
          <a:p>
            <a:pPr marL="704850" indent="-514350">
              <a:buAutoNum type="arabicPeriod"/>
            </a:pPr>
            <a:r>
              <a:rPr lang="en-US" sz="2600" dirty="0">
                <a:solidFill>
                  <a:schemeClr val="bg2">
                    <a:lumMod val="60000"/>
                    <a:lumOff val="40000"/>
                  </a:schemeClr>
                </a:solidFill>
              </a:rPr>
              <a:t>National studies of student experiences and learning based on Large-Scale Assessments (e.g., overall “effective practices” from the Wabash National Study).</a:t>
            </a:r>
          </a:p>
          <a:p>
            <a:pPr marL="704850" indent="-514350">
              <a:buAutoNum type="arabicPeriod"/>
            </a:pPr>
            <a:r>
              <a:rPr lang="en-US" sz="2600" dirty="0">
                <a:solidFill>
                  <a:schemeClr val="bg2">
                    <a:lumMod val="60000"/>
                    <a:lumOff val="40000"/>
                  </a:schemeClr>
                </a:solidFill>
              </a:rPr>
              <a:t>Your own institution’s results from those national assessment instruments.</a:t>
            </a:r>
          </a:p>
          <a:p>
            <a:pPr marL="704850" indent="-514350">
              <a:buAutoNum type="arabicPeriod"/>
            </a:pPr>
            <a:r>
              <a:rPr lang="en-US" sz="2600" dirty="0">
                <a:solidFill>
                  <a:schemeClr val="bg2">
                    <a:lumMod val="60000"/>
                    <a:lumOff val="40000"/>
                  </a:schemeClr>
                </a:solidFill>
              </a:rPr>
              <a:t>Your own institution’s further analysis of the above (bringing in specific comparison groups—by year, major, student’s identity or background, </a:t>
            </a:r>
            <a:r>
              <a:rPr lang="en-US" sz="2600" dirty="0" err="1">
                <a:solidFill>
                  <a:schemeClr val="bg2">
                    <a:lumMod val="60000"/>
                    <a:lumOff val="40000"/>
                  </a:schemeClr>
                </a:solidFill>
              </a:rPr>
              <a:t>etc</a:t>
            </a:r>
            <a:r>
              <a:rPr lang="en-US" sz="2600" dirty="0">
                <a:solidFill>
                  <a:schemeClr val="bg2">
                    <a:lumMod val="60000"/>
                    <a:lumOff val="40000"/>
                  </a:schemeClr>
                </a:solidFill>
              </a:rPr>
              <a:t>…).</a:t>
            </a:r>
          </a:p>
          <a:p>
            <a:pPr marL="704850" indent="-514350">
              <a:buAutoNum type="arabicPeriod"/>
            </a:pPr>
            <a:r>
              <a:rPr lang="en-US" sz="2600" dirty="0">
                <a:solidFill>
                  <a:schemeClr val="bg2">
                    <a:lumMod val="60000"/>
                    <a:lumOff val="40000"/>
                  </a:schemeClr>
                </a:solidFill>
              </a:rPr>
              <a:t>Your institution’s own data (retention data, GPA, information about majors, and student participation, etc.).</a:t>
            </a:r>
          </a:p>
          <a:p>
            <a:pPr marL="704850" indent="-514350">
              <a:buAutoNum type="arabicPeriod"/>
            </a:pPr>
            <a:r>
              <a:rPr lang="en-US" sz="2600" dirty="0">
                <a:solidFill>
                  <a:schemeClr val="tx1"/>
                </a:solidFill>
              </a:rPr>
              <a:t>Course/Faculty/Student Level Information (student feedback/evaluation forms, peer reviews of teaching, information about DFWs, syllabi, etc.).</a:t>
            </a:r>
          </a:p>
        </p:txBody>
      </p:sp>
    </p:spTree>
    <p:extLst>
      <p:ext uri="{BB962C8B-B14F-4D97-AF65-F5344CB8AC3E}">
        <p14:creationId xmlns:p14="http://schemas.microsoft.com/office/powerpoint/2010/main" val="4137108112"/>
      </p:ext>
    </p:extLst>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2963</TotalTime>
  <Words>1544</Words>
  <Application>Microsoft Macintosh PowerPoint</Application>
  <PresentationFormat>On-screen Show (4:3)</PresentationFormat>
  <Paragraphs>209</Paragraphs>
  <Slides>56</Slides>
  <Notes>55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Arial</vt:lpstr>
      <vt:lpstr>Calibri</vt:lpstr>
      <vt:lpstr>Helvetica</vt:lpstr>
      <vt:lpstr>Merriweather Sans</vt:lpstr>
      <vt:lpstr>Noto Sans Symbols</vt:lpstr>
      <vt:lpstr>Questrial</vt:lpstr>
      <vt:lpstr>Times</vt:lpstr>
      <vt:lpstr>Wingdings</vt:lpstr>
      <vt:lpstr>simple-light-2</vt:lpstr>
      <vt:lpstr>The Story of the Data  (thinking of data as evidence) </vt:lpstr>
      <vt:lpstr>The Story of the Data  Process of Inquiry     </vt:lpstr>
      <vt:lpstr>The Story of the Data  Process of Inquiry  Bottlenecks &amp; Barriers    </vt:lpstr>
      <vt:lpstr>Levels of Evidence about Student Learning  &amp;  Information about Student Experiences</vt:lpstr>
      <vt:lpstr>PowerPoint Presentation</vt:lpstr>
      <vt:lpstr>PowerPoint Presentation</vt:lpstr>
      <vt:lpstr>PowerPoint Presentation</vt:lpstr>
      <vt:lpstr>PowerPoint Presentation</vt:lpstr>
      <vt:lpstr>PowerPoint Presentation</vt:lpstr>
      <vt:lpstr>Using Data to Help Students</vt:lpstr>
      <vt:lpstr>Example from National Evidence</vt:lpstr>
      <vt:lpstr>PowerPoint Presentation</vt:lpstr>
      <vt:lpstr>PowerPoint Presentation</vt:lpstr>
      <vt:lpstr>PowerPoint Presentation</vt:lpstr>
      <vt:lpstr>What happens to this type of data on your campus? (Who sees it? What actions are taken as a result of that information?)   </vt:lpstr>
      <vt:lpstr>PowerPoint Presentation</vt:lpstr>
      <vt:lpstr>PowerPoint Presentation</vt:lpstr>
      <vt:lpstr>PowerPoint Presentation</vt:lpstr>
      <vt:lpstr>Ideally, what would happen with this data?</vt:lpstr>
      <vt:lpstr>Ask Questions to Improve Learning</vt:lpstr>
      <vt:lpstr>Where do I think an area of improvement is needed?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Data to Help Students</vt:lpstr>
      <vt:lpstr>What helps or gets in the way of that data being utilized to improve student learning? </vt:lpstr>
      <vt:lpstr>Don’t Make Assumptions  Not One Size Fits All </vt:lpstr>
      <vt:lpstr>PowerPoint Presentation</vt:lpstr>
      <vt:lpstr>PowerPoint Presentation</vt:lpstr>
      <vt:lpstr>PowerPoint Presentation</vt:lpstr>
      <vt:lpstr>PowerPoint Presentation</vt:lpstr>
      <vt:lpstr>Where in your syllabus or your class do you offer an opportunity for your students to get to know you and each other? </vt:lpstr>
      <vt:lpstr>PowerPoint Presentation</vt:lpstr>
      <vt:lpstr>Individual Evidence</vt:lpstr>
      <vt:lpstr>PowerPoint Presentation</vt:lpstr>
      <vt:lpstr>Using Data to Help Students</vt:lpstr>
      <vt:lpstr>Preparing Students to Take Course Evaluations</vt:lpstr>
      <vt:lpstr>Why?  Improve response rates and improve the value of results  Improve student engagement   Improve students learning  </vt:lpstr>
      <vt:lpstr>PowerPoint Presentation</vt:lpstr>
      <vt:lpstr>PowerPoint Presentation</vt:lpstr>
      <vt:lpstr>PowerPoint Presentation</vt:lpstr>
      <vt:lpstr>PowerPoint Presentation</vt:lpstr>
      <vt:lpstr>Using Data to Help Students</vt:lpstr>
      <vt:lpstr>PowerPoint Presentation</vt:lpstr>
      <vt:lpstr>PowerPoint Presentation</vt:lpstr>
      <vt:lpstr>PowerPoint Presentation</vt:lpstr>
      <vt:lpstr>PowerPoint Presentation</vt:lpstr>
      <vt:lpstr>Using Data to Help Students</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INCLUSIVE CLASSROOM </dc:title>
  <cp:lastModifiedBy>Mays Imad</cp:lastModifiedBy>
  <cp:revision>58</cp:revision>
  <dcterms:modified xsi:type="dcterms:W3CDTF">2020-01-07T16:20:14Z</dcterms:modified>
</cp:coreProperties>
</file>