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69" r:id="rId3"/>
    <p:sldId id="278" r:id="rId4"/>
    <p:sldId id="288" r:id="rId5"/>
    <p:sldId id="280" r:id="rId6"/>
    <p:sldId id="281" r:id="rId7"/>
    <p:sldId id="282" r:id="rId8"/>
    <p:sldId id="283" r:id="rId9"/>
    <p:sldId id="286" r:id="rId10"/>
    <p:sldId id="284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171" autoAdjust="0"/>
  </p:normalViewPr>
  <p:slideViewPr>
    <p:cSldViewPr snapToGrid="0">
      <p:cViewPr varScale="1">
        <p:scale>
          <a:sx n="90" d="100"/>
          <a:sy n="90" d="100"/>
        </p:scale>
        <p:origin x="-59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250DD-06A7-E24B-89A8-6DACFF2D6DB7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63147-9360-3743-B574-3A012FD69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6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8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9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3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8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3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2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2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1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07093" y="0"/>
            <a:ext cx="49702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Cats teach stats:</a:t>
            </a:r>
          </a:p>
          <a:p>
            <a:pPr algn="ctr"/>
            <a:r>
              <a:rPr lang="en-US" sz="24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I came for the cat, I stayed for the stats</a:t>
            </a:r>
          </a:p>
          <a:p>
            <a:pPr algn="ctr"/>
            <a:endParaRPr lang="en-US" sz="4800" dirty="0" smtClean="0">
              <a:solidFill>
                <a:schemeClr val="accent5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9592" y="1155033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Suann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Yang</a:t>
            </a:r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Jenny Hazlehurst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1198" y="1155033"/>
            <a:ext cx="35209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Darcy Taniguchi</a:t>
            </a:r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William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Plumer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Jacobs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8185" y="2316611"/>
            <a:ext cx="6199133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Intended learning outcomes: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Reduce anxiety around stats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Collect data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Calculating derived variables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Draw/interpret graphs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Test an adorable hypothesis using stats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Interpret results of stats</a:t>
            </a:r>
          </a:p>
        </p:txBody>
      </p:sp>
      <p:pic>
        <p:nvPicPr>
          <p:cNvPr id="17" name="Picture 16" descr="WPJ_head_cover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9050"/>
          <a:stretch/>
        </p:blipFill>
        <p:spPr>
          <a:xfrm>
            <a:off x="6987197" y="2570297"/>
            <a:ext cx="3605863" cy="306691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4861863">
            <a:off x="7576060" y="2230166"/>
            <a:ext cx="769648" cy="4827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00612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10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210" y="222598"/>
            <a:ext cx="1697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Thanks!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13" name="Picture 12" descr="WPJb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8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05129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11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210" y="222598"/>
            <a:ext cx="1697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Thanks!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13" name="Picture 12" descr="WPJb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8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82485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2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2344" y="323152"/>
            <a:ext cx="5213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Module using 5E format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38972" y="2002143"/>
            <a:ext cx="175681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Engage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Explore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Explain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Elaborate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Evaluate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10623" y="1273065"/>
            <a:ext cx="2566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Observe video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17073" y="2301398"/>
            <a:ext cx="452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Ask questions about video</a:t>
            </a:r>
          </a:p>
        </p:txBody>
      </p:sp>
      <p:sp>
        <p:nvSpPr>
          <p:cNvPr id="31" name="Right Arrow 30"/>
          <p:cNvSpPr/>
          <p:nvPr/>
        </p:nvSpPr>
        <p:spPr>
          <a:xfrm rot="20759741">
            <a:off x="3710385" y="1782507"/>
            <a:ext cx="2871819" cy="299516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31335" y="3017914"/>
            <a:ext cx="21595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Collect data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51029" y="3834141"/>
            <a:ext cx="37978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Graph with Shiny app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91266" y="4498585"/>
            <a:ext cx="27713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Interpret results</a:t>
            </a:r>
          </a:p>
        </p:txBody>
      </p:sp>
      <p:sp>
        <p:nvSpPr>
          <p:cNvPr id="35" name="Right Arrow 34"/>
          <p:cNvSpPr/>
          <p:nvPr/>
        </p:nvSpPr>
        <p:spPr>
          <a:xfrm rot="20759741">
            <a:off x="3748817" y="2558023"/>
            <a:ext cx="745273" cy="285825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748583" y="3149536"/>
            <a:ext cx="2070942" cy="345012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 rot="943623">
            <a:off x="4017394" y="3850824"/>
            <a:ext cx="981406" cy="345012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>
          <a:xfrm rot="1982904">
            <a:off x="3835853" y="4427372"/>
            <a:ext cx="981406" cy="345012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521555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3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4" name="Picture 13" descr="WPJb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93" y="0"/>
            <a:ext cx="3857625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641" y="2073515"/>
            <a:ext cx="5175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UDL version: work in pairs, add sound effects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4348" y="3724876"/>
            <a:ext cx="4589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Our question: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Is WPJ right or left pawed?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709" y="176834"/>
            <a:ext cx="4668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Count how many times WPJ </a:t>
            </a:r>
            <a:r>
              <a:rPr lang="en-US" sz="3200" b="1" dirty="0" err="1" smtClean="0">
                <a:latin typeface="Times New Roman"/>
                <a:cs typeface="Times New Roman"/>
              </a:rPr>
              <a:t>boops</a:t>
            </a:r>
            <a:r>
              <a:rPr lang="en-US" sz="3200" dirty="0" smtClean="0">
                <a:latin typeface="Times New Roman"/>
                <a:cs typeface="Times New Roman"/>
              </a:rPr>
              <a:t> the ball with his right </a:t>
            </a:r>
            <a:r>
              <a:rPr lang="en-US" sz="3200" dirty="0" err="1" smtClean="0">
                <a:latin typeface="Times New Roman"/>
                <a:cs typeface="Times New Roman"/>
              </a:rPr>
              <a:t>vs</a:t>
            </a:r>
            <a:r>
              <a:rPr lang="en-US" sz="3200" dirty="0" smtClean="0">
                <a:latin typeface="Times New Roman"/>
                <a:cs typeface="Times New Roman"/>
              </a:rPr>
              <a:t> his left paw</a:t>
            </a:r>
          </a:p>
        </p:txBody>
      </p:sp>
    </p:spTree>
    <p:extLst>
      <p:ext uri="{BB962C8B-B14F-4D97-AF65-F5344CB8AC3E}">
        <p14:creationId xmlns:p14="http://schemas.microsoft.com/office/powerpoint/2010/main" val="866270595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4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709" y="176834"/>
            <a:ext cx="4668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Count how many times WPJ </a:t>
            </a:r>
            <a:r>
              <a:rPr lang="en-US" sz="3200" b="1" dirty="0" err="1" smtClean="0">
                <a:latin typeface="Times New Roman"/>
                <a:cs typeface="Times New Roman"/>
              </a:rPr>
              <a:t>boops</a:t>
            </a:r>
            <a:r>
              <a:rPr lang="en-US" sz="3200" dirty="0" smtClean="0">
                <a:latin typeface="Times New Roman"/>
                <a:cs typeface="Times New Roman"/>
              </a:rPr>
              <a:t> the ball with his right </a:t>
            </a:r>
            <a:r>
              <a:rPr lang="en-US" sz="3200" dirty="0" err="1" smtClean="0">
                <a:latin typeface="Times New Roman"/>
                <a:cs typeface="Times New Roman"/>
              </a:rPr>
              <a:t>vs</a:t>
            </a:r>
            <a:r>
              <a:rPr lang="en-US" sz="3200" dirty="0" smtClean="0">
                <a:latin typeface="Times New Roman"/>
                <a:cs typeface="Times New Roman"/>
              </a:rPr>
              <a:t> his left paw</a:t>
            </a:r>
          </a:p>
        </p:txBody>
      </p:sp>
      <p:pic>
        <p:nvPicPr>
          <p:cNvPr id="14" name="Picture 13" descr="WPJb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93" y="0"/>
            <a:ext cx="3857625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641" y="2073515"/>
            <a:ext cx="5175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UDL version: work in pairs, add sound effects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4348" y="3724876"/>
            <a:ext cx="4589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Our question: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Is WPJ right or left pawed?</a:t>
            </a:r>
          </a:p>
        </p:txBody>
      </p:sp>
    </p:spTree>
    <p:extLst>
      <p:ext uri="{BB962C8B-B14F-4D97-AF65-F5344CB8AC3E}">
        <p14:creationId xmlns:p14="http://schemas.microsoft.com/office/powerpoint/2010/main" val="3130729306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5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793" y="309987"/>
            <a:ext cx="45893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Our question: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>Is WPJ right or left pawed?</a:t>
            </a:r>
          </a:p>
        </p:txBody>
      </p:sp>
      <p:pic>
        <p:nvPicPr>
          <p:cNvPr id="3" name="Picture 2" descr="cat_fir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05" y="0"/>
            <a:ext cx="7531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25192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6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793" y="309987"/>
            <a:ext cx="45893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Our question: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>Is WPJ right or left pawed?</a:t>
            </a:r>
          </a:p>
        </p:txBody>
      </p:sp>
      <p:pic>
        <p:nvPicPr>
          <p:cNvPr id="3" name="Picture 2" descr="cat_seco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44" y="0"/>
            <a:ext cx="7261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20565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7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3425" y="1265288"/>
            <a:ext cx="9105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Calculate derived variables (e.g., </a:t>
            </a:r>
            <a:r>
              <a:rPr lang="en-US" sz="3200" dirty="0" err="1" smtClean="0">
                <a:latin typeface="Times New Roman"/>
                <a:cs typeface="Times New Roman"/>
              </a:rPr>
              <a:t>boops</a:t>
            </a:r>
            <a:r>
              <a:rPr lang="en-US" sz="3200" dirty="0" smtClean="0">
                <a:latin typeface="Times New Roman"/>
                <a:cs typeface="Times New Roman"/>
              </a:rPr>
              <a:t> per minute)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>
                <a:latin typeface="Times New Roman"/>
                <a:cs typeface="Times New Roman"/>
              </a:rPr>
              <a:t>D</a:t>
            </a:r>
            <a:r>
              <a:rPr lang="en-US" sz="3200" dirty="0" smtClean="0">
                <a:latin typeface="Times New Roman"/>
                <a:cs typeface="Times New Roman"/>
              </a:rPr>
              <a:t>rawing a graph in R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Analyze/interpret graphs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Test hypotheses using quantitative stats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9282"/>
            <a:ext cx="49680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Times New Roman"/>
                <a:cs typeface="Times New Roman"/>
              </a:rPr>
              <a:t>Create Swirl lessons</a:t>
            </a:r>
          </a:p>
        </p:txBody>
      </p:sp>
    </p:spTree>
    <p:extLst>
      <p:ext uri="{BB962C8B-B14F-4D97-AF65-F5344CB8AC3E}">
        <p14:creationId xmlns:p14="http://schemas.microsoft.com/office/powerpoint/2010/main" val="3992203780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8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57310"/>
            <a:ext cx="8855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Allow students to use any appropriate cute organismal video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438204" y="3581016"/>
            <a:ext cx="2527050" cy="2681499"/>
            <a:chOff x="736850" y="2487401"/>
            <a:chExt cx="1834288" cy="2216572"/>
          </a:xfrm>
        </p:grpSpPr>
        <p:pic>
          <p:nvPicPr>
            <p:cNvPr id="15" name="Picture 14" descr="SPCP2-1501093050-113344-005-2376-736-944-97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2" t="14292" r="16991" b="6898"/>
            <a:stretch/>
          </p:blipFill>
          <p:spPr>
            <a:xfrm>
              <a:off x="736850" y="2487401"/>
              <a:ext cx="1834288" cy="221657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36850" y="4381101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spc.ucsd.edu</a:t>
              </a:r>
              <a:endParaRPr lang="en-US" sz="1400" dirty="0" smtClean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823321" y="3006100"/>
            <a:ext cx="2583707" cy="3306841"/>
            <a:chOff x="2836414" y="2148848"/>
            <a:chExt cx="2583707" cy="3306841"/>
          </a:xfrm>
        </p:grpSpPr>
        <p:pic>
          <p:nvPicPr>
            <p:cNvPr id="2" name="Picture 1" descr="128px-Two-toed_sloth_Costa_Rica_-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900" y="2148848"/>
              <a:ext cx="2451100" cy="329366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836414" y="4809358"/>
              <a:ext cx="2583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Times New Roman"/>
                  <a:cs typeface="Times New Roman"/>
                </a:rPr>
                <a:t>By derivative work: </a:t>
              </a:r>
              <a:r>
                <a:rPr lang="en-US" sz="900" dirty="0" err="1">
                  <a:latin typeface="Times New Roman"/>
                  <a:cs typeface="Times New Roman"/>
                </a:rPr>
                <a:t>Stevenj</a:t>
              </a:r>
              <a:r>
                <a:rPr lang="en-US" sz="900" dirty="0">
                  <a:latin typeface="Times New Roman"/>
                  <a:cs typeface="Times New Roman"/>
                </a:rPr>
                <a:t> (talk)Original photo by </a:t>
              </a:r>
              <a:r>
                <a:rPr lang="en-US" sz="900" dirty="0" err="1">
                  <a:latin typeface="Times New Roman"/>
                  <a:cs typeface="Times New Roman"/>
                </a:rPr>
                <a:t>Leyo</a:t>
              </a:r>
              <a:r>
                <a:rPr lang="en-US" sz="900" dirty="0">
                  <a:latin typeface="Times New Roman"/>
                  <a:cs typeface="Times New Roman"/>
                </a:rPr>
                <a:t>. (Two-toed sloth Costa </a:t>
              </a:r>
              <a:r>
                <a:rPr lang="en-US" sz="900" dirty="0" err="1">
                  <a:latin typeface="Times New Roman"/>
                  <a:cs typeface="Times New Roman"/>
                </a:rPr>
                <a:t>Rica.jpg</a:t>
              </a:r>
              <a:r>
                <a:rPr lang="en-US" sz="900" dirty="0">
                  <a:latin typeface="Times New Roman"/>
                  <a:cs typeface="Times New Roman"/>
                </a:rPr>
                <a:t>) [CC BY 2.5 (https://</a:t>
              </a:r>
              <a:r>
                <a:rPr lang="en-US" sz="900" dirty="0" err="1">
                  <a:latin typeface="Times New Roman"/>
                  <a:cs typeface="Times New Roman"/>
                </a:rPr>
                <a:t>creativecommons.org</a:t>
              </a:r>
              <a:r>
                <a:rPr lang="en-US" sz="900" dirty="0">
                  <a:latin typeface="Times New Roman"/>
                  <a:cs typeface="Times New Roman"/>
                </a:rPr>
                <a:t>/licenses/by/2.5) or GFDL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62925" y="1131784"/>
            <a:ext cx="2600476" cy="2233382"/>
            <a:chOff x="9362925" y="939800"/>
            <a:chExt cx="2600476" cy="2233382"/>
          </a:xfrm>
        </p:grpSpPr>
        <p:pic>
          <p:nvPicPr>
            <p:cNvPr id="19" name="Picture 18" descr="Bee_hummingbird_(Mellisuga_helenae)_female_in_flight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86"/>
            <a:stretch/>
          </p:blipFill>
          <p:spPr>
            <a:xfrm>
              <a:off x="9362925" y="939800"/>
              <a:ext cx="2600476" cy="223338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478666" y="2555886"/>
              <a:ext cx="2291114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By Charles J Sharp - Own work, from Sharp Photography, </a:t>
              </a:r>
              <a:r>
                <a:rPr lang="en-US" sz="1100" dirty="0" err="1">
                  <a:solidFill>
                    <a:srgbClr val="FFFFFF"/>
                  </a:solidFill>
                  <a:latin typeface="Times New Roman"/>
                  <a:cs typeface="Times New Roman"/>
                </a:rPr>
                <a:t>sharpphotography</a:t>
              </a:r>
              <a:r>
                <a:rPr lang="en-US" sz="11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, CC BY-SA 4.0,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97479" y="3596235"/>
            <a:ext cx="3974426" cy="2649617"/>
            <a:chOff x="7442874" y="3386732"/>
            <a:chExt cx="3974426" cy="2649617"/>
          </a:xfrm>
        </p:grpSpPr>
        <p:pic>
          <p:nvPicPr>
            <p:cNvPr id="20" name="Picture 19" descr="Western_fence_lizard_(32798251683)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874" y="3386732"/>
              <a:ext cx="3974426" cy="2649617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907617" y="5211425"/>
              <a:ext cx="343585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Times New Roman"/>
                  <a:cs typeface="Times New Roman"/>
                </a:rPr>
                <a:t>By Pacific Southwest Region USFWS from Sacramento, US - Western fence lizard, Public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690320" y="1131784"/>
            <a:ext cx="2456869" cy="2254396"/>
            <a:chOff x="6467753" y="856811"/>
            <a:chExt cx="2456869" cy="2254396"/>
          </a:xfrm>
        </p:grpSpPr>
        <p:pic>
          <p:nvPicPr>
            <p:cNvPr id="5" name="Picture 4" descr="Butterfly_Knapweed_Fritillary_-_Melitaea_phoebe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9"/>
            <a:stretch/>
          </p:blipFill>
          <p:spPr>
            <a:xfrm>
              <a:off x="6473521" y="856811"/>
              <a:ext cx="2451101" cy="225105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467753" y="2680320"/>
              <a:ext cx="239558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By </a:t>
              </a:r>
              <a:r>
                <a:rPr lang="en-US" sz="1100" dirty="0" err="1">
                  <a:solidFill>
                    <a:srgbClr val="FFFFFF"/>
                  </a:solidFill>
                  <a:latin typeface="Times New Roman"/>
                  <a:cs typeface="Times New Roman"/>
                </a:rPr>
                <a:t>Zeynel</a:t>
              </a:r>
              <a:r>
                <a:rPr lang="en-US" sz="11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100" dirty="0" err="1">
                  <a:solidFill>
                    <a:srgbClr val="FFFFFF"/>
                  </a:solidFill>
                  <a:latin typeface="Times New Roman"/>
                  <a:cs typeface="Times New Roman"/>
                </a:rPr>
                <a:t>Cebeci</a:t>
              </a:r>
              <a:r>
                <a:rPr lang="en-US" sz="11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- Own work, CC BY-SA 4.0,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4010" y="1133654"/>
            <a:ext cx="2592233" cy="2870070"/>
            <a:chOff x="196380" y="1919296"/>
            <a:chExt cx="2592233" cy="2870070"/>
          </a:xfrm>
        </p:grpSpPr>
        <p:pic>
          <p:nvPicPr>
            <p:cNvPr id="25" name="Picture 24" descr="Amoeba_proteus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3" r="19838"/>
            <a:stretch/>
          </p:blipFill>
          <p:spPr>
            <a:xfrm>
              <a:off x="196380" y="1919296"/>
              <a:ext cx="2592233" cy="283314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43796" y="4358479"/>
              <a:ext cx="234843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Times New Roman"/>
                  <a:cs typeface="Times New Roman"/>
                </a:rPr>
                <a:t>By </a:t>
              </a:r>
              <a:r>
                <a:rPr lang="en-US" sz="1100" dirty="0" err="1">
                  <a:latin typeface="Times New Roman"/>
                  <a:cs typeface="Times New Roman"/>
                </a:rPr>
                <a:t>Cymothoa</a:t>
              </a:r>
              <a:r>
                <a:rPr lang="en-US" sz="1100" dirty="0">
                  <a:latin typeface="Times New Roman"/>
                  <a:cs typeface="Times New Roman"/>
                </a:rPr>
                <a:t> </a:t>
              </a:r>
              <a:r>
                <a:rPr lang="en-US" sz="1100" dirty="0" err="1">
                  <a:latin typeface="Times New Roman"/>
                  <a:cs typeface="Times New Roman"/>
                </a:rPr>
                <a:t>exigua</a:t>
              </a:r>
              <a:r>
                <a:rPr lang="en-US" sz="1100" dirty="0">
                  <a:latin typeface="Times New Roman"/>
                  <a:cs typeface="Times New Roman"/>
                </a:rPr>
                <a:t> - Own work, CC BY-SA 3.0, 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433213" y="1134452"/>
            <a:ext cx="1112826" cy="22521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888645" y="1134452"/>
            <a:ext cx="2426740" cy="17462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70197" y="4072245"/>
            <a:ext cx="2561344" cy="22212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31368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</a:t>
            </a:r>
            <a:r>
              <a:rPr lang="en-GB" sz="1200" dirty="0" smtClean="0">
                <a:solidFill>
                  <a:srgbClr val="0000FF"/>
                </a:solidFill>
                <a:latin typeface="Arial Black" pitchFamily="34" charset="0"/>
              </a:rPr>
              <a:t>10</a:t>
            </a:r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9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778" y="465667"/>
            <a:ext cx="3435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Wicked problems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7596" y="1973115"/>
            <a:ext cx="98113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 smtClean="0">
                <a:latin typeface="Times New Roman"/>
                <a:cs typeface="Times New Roman"/>
              </a:rPr>
              <a:t>Reduce math anxiety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 smtClean="0">
                <a:latin typeface="Times New Roman"/>
                <a:cs typeface="Times New Roman"/>
              </a:rPr>
              <a:t>Repurpose open source data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 smtClean="0">
                <a:latin typeface="Times New Roman"/>
                <a:cs typeface="Times New Roman"/>
              </a:rPr>
              <a:t>Translate math and science with the new language of gifs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 smtClean="0">
                <a:latin typeface="Times New Roman"/>
                <a:cs typeface="Times New Roman"/>
              </a:rPr>
              <a:t>Create for universal engagement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8665342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363</Words>
  <Application>Microsoft Macintosh PowerPoint</Application>
  <PresentationFormat>Custom</PresentationFormat>
  <Paragraphs>77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Radford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Pecha Kucha template</dc:title>
  <dc:creator>Fleming-Davies, Arietta</dc:creator>
  <cp:lastModifiedBy>Darcy Taniguchi</cp:lastModifiedBy>
  <cp:revision>39</cp:revision>
  <dcterms:created xsi:type="dcterms:W3CDTF">2016-06-22T17:59:18Z</dcterms:created>
  <dcterms:modified xsi:type="dcterms:W3CDTF">2018-06-23T05:01:37Z</dcterms:modified>
</cp:coreProperties>
</file>