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8" r:id="rId2"/>
    <p:sldId id="269" r:id="rId3"/>
    <p:sldId id="278" r:id="rId4"/>
    <p:sldId id="279" r:id="rId5"/>
    <p:sldId id="280" r:id="rId6"/>
    <p:sldId id="281" r:id="rId7"/>
    <p:sldId id="282" r:id="rId8"/>
    <p:sldId id="283" r:id="rId9"/>
    <p:sldId id="288" r:id="rId10"/>
    <p:sldId id="285" r:id="rId11"/>
    <p:sldId id="28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22" autoAdjust="0"/>
    <p:restoredTop sz="69989"/>
  </p:normalViewPr>
  <p:slideViewPr>
    <p:cSldViewPr snapToGrid="0">
      <p:cViewPr>
        <p:scale>
          <a:sx n="55" d="100"/>
          <a:sy n="55" d="100"/>
        </p:scale>
        <p:origin x="2664" y="1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7CDFC0-6F0A-CF48-B51F-497CA55D923D}" type="datetimeFigureOut">
              <a:rPr lang="en-US" smtClean="0"/>
              <a:t>6/22/18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A8F30C-42C9-1249-92CC-387D992547CD}" type="slidenum">
              <a:rPr lang="en-US" smtClean="0"/>
              <a:t>‹#›</a:t>
            </a:fld>
            <a:endParaRPr lang="en-US"/>
          </a:p>
        </p:txBody>
      </p:sp>
    </p:spTree>
    <p:extLst>
      <p:ext uri="{BB962C8B-B14F-4D97-AF65-F5344CB8AC3E}">
        <p14:creationId xmlns:p14="http://schemas.microsoft.com/office/powerpoint/2010/main" val="2604506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spcAft>
                <a:spcPts val="0"/>
              </a:spcAft>
              <a:buNone/>
            </a:pPr>
            <a:r>
              <a:rPr lang="en-US" dirty="0"/>
              <a:t>Background</a:t>
            </a:r>
          </a:p>
          <a:p>
            <a:pPr marL="0" lvl="0" indent="0">
              <a:spcBef>
                <a:spcPts val="0"/>
              </a:spcBef>
              <a:spcAft>
                <a:spcPts val="0"/>
              </a:spcAft>
              <a:buNone/>
            </a:pPr>
            <a:r>
              <a:rPr lang="en-US" dirty="0"/>
              <a:t>We are doing a complete PBL Overhaul</a:t>
            </a:r>
          </a:p>
          <a:p>
            <a:pPr marL="0" lvl="0" indent="0">
              <a:spcBef>
                <a:spcPts val="0"/>
              </a:spcBef>
              <a:spcAft>
                <a:spcPts val="0"/>
              </a:spcAft>
              <a:buNone/>
            </a:pPr>
            <a:r>
              <a:rPr lang="en-US" dirty="0"/>
              <a:t>WHY?</a:t>
            </a:r>
          </a:p>
          <a:p>
            <a:pPr marL="0" lvl="0" indent="0">
              <a:spcBef>
                <a:spcPts val="0"/>
              </a:spcBef>
              <a:spcAft>
                <a:spcPts val="0"/>
              </a:spcAft>
              <a:buNone/>
            </a:pPr>
            <a:r>
              <a:rPr lang="en-US" dirty="0"/>
              <a:t>(Why do students come?)</a:t>
            </a:r>
          </a:p>
          <a:p>
            <a:pPr marL="0" lvl="0" indent="0">
              <a:spcBef>
                <a:spcPts val="0"/>
              </a:spcBef>
              <a:spcAft>
                <a:spcPts val="0"/>
              </a:spcAft>
              <a:buNone/>
            </a:pPr>
            <a:r>
              <a:rPr lang="en-US" dirty="0"/>
              <a:t>Opportunity</a:t>
            </a:r>
          </a:p>
          <a:p>
            <a:pPr marL="0" lvl="0" indent="0">
              <a:spcBef>
                <a:spcPts val="0"/>
              </a:spcBef>
              <a:spcAft>
                <a:spcPts val="0"/>
              </a:spcAft>
              <a:buNone/>
            </a:pPr>
            <a:r>
              <a:rPr lang="en-US" dirty="0"/>
              <a:t>People (who are) Valuable (to other) people</a:t>
            </a:r>
          </a:p>
          <a:p>
            <a:pPr marL="0" lvl="0" indent="0">
              <a:spcBef>
                <a:spcPts val="0"/>
              </a:spcBef>
              <a:spcAft>
                <a:spcPts val="0"/>
              </a:spcAft>
              <a:buNone/>
            </a:pPr>
            <a:r>
              <a:rPr lang="en-US" dirty="0"/>
              <a:t>(Valuable People can do these things)</a:t>
            </a:r>
          </a:p>
          <a:p>
            <a:pPr marL="0" lvl="0" indent="0" rtl="0">
              <a:spcBef>
                <a:spcPts val="0"/>
              </a:spcBef>
              <a:spcAft>
                <a:spcPts val="0"/>
              </a:spcAft>
              <a:buNone/>
            </a:pPr>
            <a:r>
              <a:rPr lang="en-US" dirty="0">
                <a:solidFill>
                  <a:schemeClr val="dk2"/>
                </a:solidFill>
              </a:rPr>
              <a:t>question, design, solve, influence, create, lead, heal</a:t>
            </a:r>
            <a:endParaRPr lang="en-US" dirty="0"/>
          </a:p>
          <a:p>
            <a:pPr marL="0" lvl="0" indent="0">
              <a:spcBef>
                <a:spcPts val="0"/>
              </a:spcBef>
              <a:spcAft>
                <a:spcPts val="0"/>
              </a:spcAft>
              <a:buNone/>
            </a:pPr>
            <a:r>
              <a:rPr lang="en-US" dirty="0"/>
              <a:t>Deliberate Practice &amp; Feedback</a:t>
            </a:r>
          </a:p>
          <a:p>
            <a:pPr marL="0" lvl="0" indent="0">
              <a:spcBef>
                <a:spcPts val="0"/>
              </a:spcBef>
              <a:spcAft>
                <a:spcPts val="0"/>
              </a:spcAft>
              <a:buNone/>
            </a:pPr>
            <a:r>
              <a:rPr lang="en-US" dirty="0"/>
              <a:t>Years </a:t>
            </a:r>
          </a:p>
          <a:p>
            <a:pPr marL="0" lvl="0" indent="0">
              <a:spcBef>
                <a:spcPts val="0"/>
              </a:spcBef>
              <a:spcAft>
                <a:spcPts val="0"/>
              </a:spcAft>
              <a:buNone/>
            </a:pPr>
            <a:r>
              <a:rPr lang="en-US" dirty="0"/>
              <a:t>No shortcuts</a:t>
            </a:r>
          </a:p>
          <a:p>
            <a:pPr marL="0" lvl="0" indent="0">
              <a:spcBef>
                <a:spcPts val="0"/>
              </a:spcBef>
              <a:spcAft>
                <a:spcPts val="0"/>
              </a:spcAft>
              <a:buNone/>
            </a:pPr>
            <a:r>
              <a:rPr lang="en-US" dirty="0"/>
              <a:t>PBL </a:t>
            </a:r>
          </a:p>
        </p:txBody>
      </p:sp>
      <p:sp>
        <p:nvSpPr>
          <p:cNvPr id="4" name="Slide Number Placeholder 3"/>
          <p:cNvSpPr>
            <a:spLocks noGrp="1"/>
          </p:cNvSpPr>
          <p:nvPr>
            <p:ph type="sldNum" sz="quarter" idx="10"/>
          </p:nvPr>
        </p:nvSpPr>
        <p:spPr/>
        <p:txBody>
          <a:bodyPr/>
          <a:lstStyle/>
          <a:p>
            <a:fld id="{2EA8F30C-42C9-1249-92CC-387D992547CD}" type="slidenum">
              <a:rPr lang="en-US" smtClean="0"/>
              <a:t>1</a:t>
            </a:fld>
            <a:endParaRPr lang="en-US"/>
          </a:p>
        </p:txBody>
      </p:sp>
    </p:spTree>
    <p:extLst>
      <p:ext uri="{BB962C8B-B14F-4D97-AF65-F5344CB8AC3E}">
        <p14:creationId xmlns:p14="http://schemas.microsoft.com/office/powerpoint/2010/main" val="388730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42900" rtl="0">
              <a:spcBef>
                <a:spcPts val="0"/>
              </a:spcBef>
              <a:spcAft>
                <a:spcPts val="0"/>
              </a:spcAft>
              <a:buClr>
                <a:schemeClr val="dk2"/>
              </a:buClr>
              <a:buSzPts val="1800"/>
              <a:buAutoNum type="arabicPeriod"/>
            </a:pPr>
            <a:r>
              <a:rPr lang="en-US" sz="1800" dirty="0">
                <a:solidFill>
                  <a:schemeClr val="dk2"/>
                </a:solidFill>
              </a:rPr>
              <a:t>In PBL students engage real ill defined Population</a:t>
            </a:r>
          </a:p>
          <a:p>
            <a:pPr marL="914400" lvl="1" indent="-317500" rtl="0">
              <a:spcBef>
                <a:spcPts val="0"/>
              </a:spcBef>
              <a:spcAft>
                <a:spcPts val="0"/>
              </a:spcAft>
              <a:buClr>
                <a:schemeClr val="dk2"/>
              </a:buClr>
              <a:buSzPts val="1400"/>
              <a:buAutoNum type="alphaLcPeriod"/>
            </a:pPr>
            <a:r>
              <a:rPr lang="en-US" sz="1400" dirty="0">
                <a:solidFill>
                  <a:schemeClr val="dk2"/>
                </a:solidFill>
              </a:rPr>
              <a:t>First year students, biology majors</a:t>
            </a:r>
          </a:p>
          <a:p>
            <a:pPr marL="914400" lvl="1" indent="-317500" rtl="0">
              <a:spcBef>
                <a:spcPts val="0"/>
              </a:spcBef>
              <a:spcAft>
                <a:spcPts val="0"/>
              </a:spcAft>
              <a:buClr>
                <a:schemeClr val="dk2"/>
              </a:buClr>
              <a:buSzPts val="1400"/>
              <a:buAutoNum type="alphaLcPeriod"/>
            </a:pPr>
            <a:r>
              <a:rPr lang="en-US" sz="1400" dirty="0">
                <a:solidFill>
                  <a:schemeClr val="dk2"/>
                </a:solidFill>
              </a:rPr>
              <a:t>~ 750 - 800 students across 2 sections</a:t>
            </a:r>
          </a:p>
          <a:p>
            <a:pPr marL="457200" lvl="0" indent="-342900" rtl="0">
              <a:spcBef>
                <a:spcPts val="0"/>
              </a:spcBef>
              <a:spcAft>
                <a:spcPts val="0"/>
              </a:spcAft>
              <a:buClr>
                <a:schemeClr val="dk2"/>
              </a:buClr>
              <a:buSzPts val="1800"/>
              <a:buAutoNum type="arabicPeriod"/>
            </a:pPr>
            <a:r>
              <a:rPr lang="en-US" sz="1800" dirty="0">
                <a:solidFill>
                  <a:schemeClr val="dk2"/>
                </a:solidFill>
              </a:rPr>
              <a:t>Course Structure</a:t>
            </a:r>
          </a:p>
          <a:p>
            <a:pPr marL="914400" lvl="1" indent="-317500" rtl="0">
              <a:spcBef>
                <a:spcPts val="0"/>
              </a:spcBef>
              <a:spcAft>
                <a:spcPts val="0"/>
              </a:spcAft>
              <a:buClr>
                <a:schemeClr val="dk2"/>
              </a:buClr>
              <a:buSzPts val="1400"/>
              <a:buAutoNum type="alphaLcPeriod"/>
            </a:pPr>
            <a:r>
              <a:rPr lang="en-US" sz="1400" dirty="0">
                <a:solidFill>
                  <a:schemeClr val="dk2"/>
                </a:solidFill>
              </a:rPr>
              <a:t>2 courses in sequence</a:t>
            </a:r>
          </a:p>
          <a:p>
            <a:pPr marL="914400" lvl="1" indent="-317500" rtl="0">
              <a:spcBef>
                <a:spcPts val="0"/>
              </a:spcBef>
              <a:spcAft>
                <a:spcPts val="0"/>
              </a:spcAft>
              <a:buClr>
                <a:schemeClr val="dk2"/>
              </a:buClr>
              <a:buSzPts val="1400"/>
              <a:buAutoNum type="alphaLcPeriod"/>
            </a:pPr>
            <a:r>
              <a:rPr lang="en-US" sz="1400" dirty="0">
                <a:solidFill>
                  <a:schemeClr val="dk2"/>
                </a:solidFill>
              </a:rPr>
              <a:t>Lecture hall 2/week for 75 minutes (~400 students / section)</a:t>
            </a:r>
          </a:p>
          <a:p>
            <a:pPr marL="914400" lvl="1" indent="-317500" rtl="0">
              <a:spcBef>
                <a:spcPts val="0"/>
              </a:spcBef>
              <a:spcAft>
                <a:spcPts val="0"/>
              </a:spcAft>
              <a:buClr>
                <a:schemeClr val="dk2"/>
              </a:buClr>
              <a:buSzPts val="1400"/>
              <a:buAutoNum type="alphaLcPeriod"/>
            </a:pPr>
            <a:r>
              <a:rPr lang="en-US" sz="1400" dirty="0">
                <a:solidFill>
                  <a:schemeClr val="dk2"/>
                </a:solidFill>
              </a:rPr>
              <a:t>Recitation 1/week for 50 minutes (</a:t>
            </a:r>
            <a:r>
              <a:rPr lang="en-US" sz="1400" dirty="0" err="1">
                <a:solidFill>
                  <a:schemeClr val="dk2"/>
                </a:solidFill>
              </a:rPr>
              <a:t>upto</a:t>
            </a:r>
            <a:r>
              <a:rPr lang="en-US" sz="1400" dirty="0">
                <a:solidFill>
                  <a:schemeClr val="dk2"/>
                </a:solidFill>
              </a:rPr>
              <a:t> 96 students per section</a:t>
            </a:r>
          </a:p>
          <a:p>
            <a:pPr marL="457200" lvl="0" indent="-342900" rtl="0">
              <a:spcBef>
                <a:spcPts val="0"/>
              </a:spcBef>
              <a:spcAft>
                <a:spcPts val="0"/>
              </a:spcAft>
              <a:buClr>
                <a:schemeClr val="dk2"/>
              </a:buClr>
              <a:buSzPts val="1800"/>
              <a:buAutoNum type="arabicPeriod"/>
            </a:pPr>
            <a:r>
              <a:rPr lang="en-US" sz="1800" dirty="0">
                <a:solidFill>
                  <a:schemeClr val="dk2"/>
                </a:solidFill>
              </a:rPr>
              <a:t>Pedagogy</a:t>
            </a:r>
          </a:p>
          <a:p>
            <a:pPr marL="914400" lvl="1" indent="-317500" rtl="0">
              <a:spcBef>
                <a:spcPts val="0"/>
              </a:spcBef>
              <a:spcAft>
                <a:spcPts val="0"/>
              </a:spcAft>
              <a:buClr>
                <a:schemeClr val="dk2"/>
              </a:buClr>
              <a:buSzPts val="1400"/>
              <a:buAutoNum type="alphaLcPeriod"/>
            </a:pPr>
            <a:r>
              <a:rPr lang="en-US" sz="1400" dirty="0">
                <a:solidFill>
                  <a:schemeClr val="dk2"/>
                </a:solidFill>
              </a:rPr>
              <a:t>Problem-based learning </a:t>
            </a:r>
          </a:p>
          <a:p>
            <a:pPr marL="457200" lvl="0" indent="-342900" rtl="0">
              <a:spcBef>
                <a:spcPts val="0"/>
              </a:spcBef>
              <a:spcAft>
                <a:spcPts val="0"/>
              </a:spcAft>
              <a:buClr>
                <a:schemeClr val="dk2"/>
              </a:buClr>
              <a:buSzPts val="1800"/>
              <a:buAutoNum type="arabicPeriod"/>
            </a:pPr>
            <a:r>
              <a:rPr lang="en-US" sz="1800" dirty="0">
                <a:solidFill>
                  <a:schemeClr val="dk2"/>
                </a:solidFill>
              </a:rPr>
              <a:t>Assessment plan</a:t>
            </a:r>
          </a:p>
          <a:p>
            <a:pPr marL="914400" lvl="1" indent="-317500" rtl="0">
              <a:spcBef>
                <a:spcPts val="0"/>
              </a:spcBef>
              <a:spcAft>
                <a:spcPts val="0"/>
              </a:spcAft>
              <a:buClr>
                <a:schemeClr val="dk2"/>
              </a:buClr>
              <a:buSzPts val="1400"/>
              <a:buAutoNum type="alphaLcPeriod"/>
            </a:pPr>
            <a:r>
              <a:rPr lang="en-US" sz="1400" dirty="0">
                <a:solidFill>
                  <a:schemeClr val="dk2"/>
                </a:solidFill>
              </a:rPr>
              <a:t>Cases throughout the semester</a:t>
            </a:r>
          </a:p>
          <a:p>
            <a:pPr marL="914400" lvl="1" indent="-317500" rtl="0">
              <a:spcBef>
                <a:spcPts val="0"/>
              </a:spcBef>
              <a:spcAft>
                <a:spcPts val="0"/>
              </a:spcAft>
              <a:buClr>
                <a:schemeClr val="dk2"/>
              </a:buClr>
              <a:buSzPts val="1400"/>
              <a:buAutoNum type="alphaLcPeriod"/>
            </a:pPr>
            <a:r>
              <a:rPr lang="en-US" sz="1400" dirty="0">
                <a:solidFill>
                  <a:schemeClr val="dk2"/>
                </a:solidFill>
              </a:rPr>
              <a:t>Application of core models</a:t>
            </a:r>
          </a:p>
          <a:p>
            <a:pPr marL="914400" lvl="1" indent="-317500" rtl="0">
              <a:spcBef>
                <a:spcPts val="0"/>
              </a:spcBef>
              <a:spcAft>
                <a:spcPts val="0"/>
              </a:spcAft>
              <a:buClr>
                <a:schemeClr val="dk2"/>
              </a:buClr>
              <a:buSzPts val="1400"/>
              <a:buAutoNum type="alphaLcPeriod"/>
            </a:pPr>
            <a:r>
              <a:rPr lang="en-US" sz="1400" dirty="0">
                <a:solidFill>
                  <a:schemeClr val="dk2"/>
                </a:solidFill>
              </a:rPr>
              <a:t>Group work</a:t>
            </a:r>
          </a:p>
          <a:p>
            <a:pPr marL="914400" lvl="1" indent="-317500" rtl="0">
              <a:spcBef>
                <a:spcPts val="0"/>
              </a:spcBef>
              <a:spcAft>
                <a:spcPts val="0"/>
              </a:spcAft>
              <a:buClr>
                <a:schemeClr val="dk2"/>
              </a:buClr>
              <a:buSzPts val="1400"/>
              <a:buAutoNum type="alphaLcPeriod"/>
            </a:pPr>
            <a:r>
              <a:rPr lang="en-US" sz="1400" dirty="0">
                <a:solidFill>
                  <a:schemeClr val="dk2"/>
                </a:solidFill>
              </a:rPr>
              <a:t>Formative and summative</a:t>
            </a:r>
            <a:endParaRPr lang="en-US" dirty="0"/>
          </a:p>
          <a:p>
            <a:endParaRPr lang="en-US" dirty="0"/>
          </a:p>
        </p:txBody>
      </p:sp>
      <p:sp>
        <p:nvSpPr>
          <p:cNvPr id="4" name="Slide Number Placeholder 3"/>
          <p:cNvSpPr>
            <a:spLocks noGrp="1"/>
          </p:cNvSpPr>
          <p:nvPr>
            <p:ph type="sldNum" sz="quarter" idx="10"/>
          </p:nvPr>
        </p:nvSpPr>
        <p:spPr/>
        <p:txBody>
          <a:bodyPr/>
          <a:lstStyle/>
          <a:p>
            <a:fld id="{2EA8F30C-42C9-1249-92CC-387D992547CD}" type="slidenum">
              <a:rPr lang="en-US" smtClean="0"/>
              <a:t>2</a:t>
            </a:fld>
            <a:endParaRPr lang="en-US"/>
          </a:p>
        </p:txBody>
      </p:sp>
    </p:spTree>
    <p:extLst>
      <p:ext uri="{BB962C8B-B14F-4D97-AF65-F5344CB8AC3E}">
        <p14:creationId xmlns:p14="http://schemas.microsoft.com/office/powerpoint/2010/main" val="3070444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42900" rtl="0">
              <a:spcBef>
                <a:spcPts val="0"/>
              </a:spcBef>
              <a:spcAft>
                <a:spcPts val="0"/>
              </a:spcAft>
              <a:buClr>
                <a:schemeClr val="dk2"/>
              </a:buClr>
              <a:buSzPts val="1800"/>
              <a:buAutoNum type="arabicPeriod"/>
            </a:pPr>
            <a:r>
              <a:rPr lang="en-US" sz="1800" b="1" dirty="0">
                <a:solidFill>
                  <a:schemeClr val="dk2"/>
                </a:solidFill>
              </a:rPr>
              <a:t>Learning goals</a:t>
            </a:r>
          </a:p>
          <a:p>
            <a:pPr marL="914400" lvl="1" indent="-317500" rtl="0">
              <a:spcBef>
                <a:spcPts val="0"/>
              </a:spcBef>
              <a:spcAft>
                <a:spcPts val="0"/>
              </a:spcAft>
              <a:buClr>
                <a:schemeClr val="dk2"/>
              </a:buClr>
              <a:buSzPts val="1400"/>
              <a:buAutoNum type="alphaLcPeriod"/>
            </a:pPr>
            <a:r>
              <a:rPr lang="en-US" sz="1400" b="1" dirty="0">
                <a:solidFill>
                  <a:schemeClr val="dk2"/>
                </a:solidFill>
              </a:rPr>
              <a:t>Conceptual</a:t>
            </a:r>
          </a:p>
          <a:p>
            <a:pPr marL="1371600" lvl="2" indent="-317500" rtl="0">
              <a:spcBef>
                <a:spcPts val="0"/>
              </a:spcBef>
              <a:spcAft>
                <a:spcPts val="0"/>
              </a:spcAft>
              <a:buClr>
                <a:schemeClr val="dk2"/>
              </a:buClr>
              <a:buSzPts val="1400"/>
              <a:buAutoNum type="romanLcPeriod"/>
            </a:pPr>
            <a:r>
              <a:rPr lang="en-US" sz="1400" dirty="0">
                <a:solidFill>
                  <a:schemeClr val="dk2"/>
                </a:solidFill>
              </a:rPr>
              <a:t>Apply knowledge of food webs, trophic levels, &amp; bioaccumulation to critically think through a case study to solve a novel problem (near transfer)</a:t>
            </a:r>
          </a:p>
          <a:p>
            <a:pPr marL="914400" lvl="1" indent="-317500" rtl="0">
              <a:spcBef>
                <a:spcPts val="0"/>
              </a:spcBef>
              <a:spcAft>
                <a:spcPts val="0"/>
              </a:spcAft>
              <a:buClr>
                <a:schemeClr val="dk2"/>
              </a:buClr>
              <a:buSzPts val="1400"/>
              <a:buAutoNum type="alphaLcPeriod"/>
            </a:pPr>
            <a:r>
              <a:rPr lang="en-US" sz="1400" b="1" dirty="0">
                <a:solidFill>
                  <a:schemeClr val="dk2"/>
                </a:solidFill>
              </a:rPr>
              <a:t>Experimental design and quantitative skills</a:t>
            </a:r>
          </a:p>
          <a:p>
            <a:pPr marL="1371600" lvl="2" indent="-317500" rtl="0">
              <a:spcBef>
                <a:spcPts val="0"/>
              </a:spcBef>
              <a:spcAft>
                <a:spcPts val="0"/>
              </a:spcAft>
              <a:buClr>
                <a:schemeClr val="dk2"/>
              </a:buClr>
              <a:buSzPts val="1400"/>
              <a:buAutoNum type="romanLcPeriod"/>
            </a:pPr>
            <a:r>
              <a:rPr lang="en-US" sz="1400" dirty="0">
                <a:solidFill>
                  <a:schemeClr val="dk2"/>
                </a:solidFill>
              </a:rPr>
              <a:t>Analyze and interpret data</a:t>
            </a:r>
          </a:p>
          <a:p>
            <a:pPr marL="1371600" lvl="2" indent="-317500" rtl="0">
              <a:spcBef>
                <a:spcPts val="0"/>
              </a:spcBef>
              <a:spcAft>
                <a:spcPts val="0"/>
              </a:spcAft>
              <a:buClr>
                <a:schemeClr val="dk2"/>
              </a:buClr>
              <a:buSzPts val="1400"/>
              <a:buAutoNum type="romanLcPeriod"/>
            </a:pPr>
            <a:r>
              <a:rPr lang="en-US" sz="1400" dirty="0">
                <a:solidFill>
                  <a:schemeClr val="dk2"/>
                </a:solidFill>
              </a:rPr>
              <a:t>Construct and test hypotheses</a:t>
            </a:r>
          </a:p>
          <a:p>
            <a:pPr marL="1371600" lvl="2" indent="-317500" rtl="0">
              <a:spcBef>
                <a:spcPts val="0"/>
              </a:spcBef>
              <a:spcAft>
                <a:spcPts val="0"/>
              </a:spcAft>
              <a:buClr>
                <a:schemeClr val="dk2"/>
              </a:buClr>
              <a:buSzPts val="1400"/>
              <a:buAutoNum type="romanLcPeriod"/>
            </a:pPr>
            <a:r>
              <a:rPr lang="en-US" sz="1400" dirty="0">
                <a:solidFill>
                  <a:schemeClr val="dk2"/>
                </a:solidFill>
              </a:rPr>
              <a:t>Construct visual representations of data</a:t>
            </a:r>
          </a:p>
          <a:p>
            <a:pPr marL="1371600" lvl="2" indent="-317500" rtl="0">
              <a:spcBef>
                <a:spcPts val="0"/>
              </a:spcBef>
              <a:spcAft>
                <a:spcPts val="0"/>
              </a:spcAft>
              <a:buClr>
                <a:schemeClr val="dk2"/>
              </a:buClr>
              <a:buSzPts val="1400"/>
              <a:buAutoNum type="romanLcPeriod"/>
            </a:pPr>
            <a:r>
              <a:rPr lang="en-US" sz="1400" dirty="0">
                <a:solidFill>
                  <a:schemeClr val="dk2"/>
                </a:solidFill>
              </a:rPr>
              <a:t>Synthesize evidence to draw conclusions and refine hypotheses as needed</a:t>
            </a:r>
          </a:p>
          <a:p>
            <a:pPr marL="914400" lvl="1" indent="-317500" rtl="0">
              <a:spcBef>
                <a:spcPts val="0"/>
              </a:spcBef>
              <a:spcAft>
                <a:spcPts val="0"/>
              </a:spcAft>
              <a:buClr>
                <a:schemeClr val="dk2"/>
              </a:buClr>
              <a:buSzPts val="1400"/>
              <a:buAutoNum type="alphaLcPeriod"/>
            </a:pPr>
            <a:r>
              <a:rPr lang="en-US" sz="1400" b="1" dirty="0">
                <a:solidFill>
                  <a:schemeClr val="dk2"/>
                </a:solidFill>
              </a:rPr>
              <a:t>Interpersonal skills</a:t>
            </a:r>
          </a:p>
          <a:p>
            <a:pPr marL="1371600" lvl="2" indent="-317500" rtl="0">
              <a:spcBef>
                <a:spcPts val="0"/>
              </a:spcBef>
              <a:spcAft>
                <a:spcPts val="0"/>
              </a:spcAft>
              <a:buClr>
                <a:schemeClr val="dk2"/>
              </a:buClr>
              <a:buSzPts val="1400"/>
              <a:buAutoNum type="romanLcPeriod"/>
            </a:pPr>
            <a:r>
              <a:rPr lang="en-US" sz="1400" dirty="0">
                <a:solidFill>
                  <a:schemeClr val="dk2"/>
                </a:solidFill>
              </a:rPr>
              <a:t>Work in teams to solve a problem</a:t>
            </a:r>
          </a:p>
          <a:p>
            <a:pPr marL="1371600" lvl="2" indent="-317500" rtl="0">
              <a:spcBef>
                <a:spcPts val="0"/>
              </a:spcBef>
              <a:spcAft>
                <a:spcPts val="0"/>
              </a:spcAft>
              <a:buClr>
                <a:schemeClr val="dk2"/>
              </a:buClr>
              <a:buSzPts val="1400"/>
              <a:buAutoNum type="romanLcPeriod"/>
            </a:pPr>
            <a:r>
              <a:rPr lang="en-US" sz="1400" dirty="0">
                <a:solidFill>
                  <a:schemeClr val="dk2"/>
                </a:solidFill>
              </a:rPr>
              <a:t>Review the work of peers and provide meaningful feedback</a:t>
            </a:r>
          </a:p>
          <a:p>
            <a:pPr marL="1371600" lvl="2" indent="-317500" rtl="0">
              <a:spcBef>
                <a:spcPts val="0"/>
              </a:spcBef>
              <a:spcAft>
                <a:spcPts val="0"/>
              </a:spcAft>
              <a:buClr>
                <a:schemeClr val="dk2"/>
              </a:buClr>
              <a:buSzPts val="1400"/>
              <a:buAutoNum type="romanLcPeriod"/>
            </a:pPr>
            <a:r>
              <a:rPr lang="en-US" sz="1400" dirty="0">
                <a:solidFill>
                  <a:schemeClr val="dk2"/>
                </a:solidFill>
              </a:rPr>
              <a:t>Communicate information to a variety of audiences</a:t>
            </a:r>
          </a:p>
          <a:p>
            <a:pPr marL="914400" lvl="1" indent="-317500" rtl="0">
              <a:spcBef>
                <a:spcPts val="0"/>
              </a:spcBef>
              <a:spcAft>
                <a:spcPts val="0"/>
              </a:spcAft>
              <a:buClr>
                <a:schemeClr val="dk2"/>
              </a:buClr>
              <a:buSzPts val="1400"/>
              <a:buAutoNum type="alphaLcPeriod"/>
            </a:pPr>
            <a:r>
              <a:rPr lang="en-US" sz="1400" b="1" dirty="0">
                <a:solidFill>
                  <a:schemeClr val="dk2"/>
                </a:solidFill>
              </a:rPr>
              <a:t>Information literacy</a:t>
            </a:r>
          </a:p>
          <a:p>
            <a:pPr marL="1371600" lvl="2" indent="-317500" rtl="0">
              <a:spcBef>
                <a:spcPts val="0"/>
              </a:spcBef>
              <a:spcAft>
                <a:spcPts val="0"/>
              </a:spcAft>
              <a:buClr>
                <a:schemeClr val="dk2"/>
              </a:buClr>
              <a:buSzPts val="1400"/>
              <a:buAutoNum type="romanLcPeriod"/>
            </a:pPr>
            <a:r>
              <a:rPr lang="en-US" sz="1400" dirty="0">
                <a:solidFill>
                  <a:schemeClr val="dk2"/>
                </a:solidFill>
              </a:rPr>
              <a:t>Define a problem and identify what one knows and needs to know</a:t>
            </a:r>
          </a:p>
          <a:p>
            <a:pPr marL="1371600" lvl="2" indent="-317500" rtl="0">
              <a:spcBef>
                <a:spcPts val="0"/>
              </a:spcBef>
              <a:spcAft>
                <a:spcPts val="0"/>
              </a:spcAft>
              <a:buClr>
                <a:schemeClr val="dk2"/>
              </a:buClr>
              <a:buSzPts val="1400"/>
              <a:buAutoNum type="romanLcPeriod"/>
            </a:pPr>
            <a:r>
              <a:rPr lang="en-US" sz="1400" dirty="0">
                <a:solidFill>
                  <a:schemeClr val="dk2"/>
                </a:solidFill>
              </a:rPr>
              <a:t>Search for and evaluate scientific literature</a:t>
            </a:r>
          </a:p>
          <a:p>
            <a:pPr marL="1371600" lvl="2" indent="-317500" rtl="0">
              <a:spcBef>
                <a:spcPts val="0"/>
              </a:spcBef>
              <a:spcAft>
                <a:spcPts val="0"/>
              </a:spcAft>
              <a:buClr>
                <a:schemeClr val="dk2"/>
              </a:buClr>
              <a:buSzPts val="1400"/>
              <a:buAutoNum type="romanLcPeriod"/>
            </a:pPr>
            <a:r>
              <a:rPr lang="en-US" sz="1400" dirty="0">
                <a:solidFill>
                  <a:schemeClr val="dk2"/>
                </a:solidFill>
              </a:rPr>
              <a:t>Synthesize literature to construct an argument</a:t>
            </a:r>
          </a:p>
          <a:p>
            <a:pPr marL="457200" lvl="0" indent="-342900" rtl="0">
              <a:spcBef>
                <a:spcPts val="0"/>
              </a:spcBef>
              <a:spcAft>
                <a:spcPts val="0"/>
              </a:spcAft>
              <a:buClr>
                <a:schemeClr val="dk2"/>
              </a:buClr>
              <a:buSzPts val="1800"/>
              <a:buAutoNum type="arabicPeriod"/>
            </a:pPr>
            <a:r>
              <a:rPr lang="en-US" sz="1800" b="1" dirty="0">
                <a:solidFill>
                  <a:schemeClr val="dk2"/>
                </a:solidFill>
              </a:rPr>
              <a:t>Assessment product</a:t>
            </a:r>
          </a:p>
          <a:p>
            <a:pPr marL="914400" lvl="1" indent="-317500" rtl="0">
              <a:spcBef>
                <a:spcPts val="0"/>
              </a:spcBef>
              <a:spcAft>
                <a:spcPts val="0"/>
              </a:spcAft>
              <a:buClr>
                <a:schemeClr val="dk2"/>
              </a:buClr>
              <a:buSzPts val="1400"/>
              <a:buAutoNum type="alphaLcPeriod"/>
            </a:pPr>
            <a:r>
              <a:rPr lang="en-US" sz="1400" dirty="0">
                <a:solidFill>
                  <a:schemeClr val="dk2"/>
                </a:solidFill>
              </a:rPr>
              <a:t>Produce a technical report to the Arizona Department of Health detailing the initial observation and findings regarding the source and mechanism behind a recent cluster of cases where patients are presenting with acute CNS pathology due to aldrin poisoning.</a:t>
            </a:r>
          </a:p>
          <a:p>
            <a:pPr marL="914400" lvl="1" indent="-317500" rtl="0">
              <a:spcBef>
                <a:spcPts val="0"/>
              </a:spcBef>
              <a:spcAft>
                <a:spcPts val="0"/>
              </a:spcAft>
              <a:buClr>
                <a:schemeClr val="dk2"/>
              </a:buClr>
              <a:buSzPts val="1400"/>
              <a:buAutoNum type="alphaLcPeriod"/>
            </a:pPr>
            <a:r>
              <a:rPr lang="en-US" sz="1400" dirty="0">
                <a:solidFill>
                  <a:schemeClr val="dk2"/>
                </a:solidFill>
              </a:rPr>
              <a:t>Produce a 300 word speech to a local town hall meeting (with greeting and closing) detailing the source and mechanism behind a recent cluster of cases where patients are presenting with acute CNS pathology due to aldrin poisoning.</a:t>
            </a:r>
          </a:p>
          <a:p>
            <a:pPr marL="914400" lvl="1" indent="-342900" rtl="0">
              <a:spcBef>
                <a:spcPts val="0"/>
              </a:spcBef>
              <a:spcAft>
                <a:spcPts val="0"/>
              </a:spcAft>
              <a:buClr>
                <a:schemeClr val="dk2"/>
              </a:buClr>
              <a:buSzPts val="1800"/>
              <a:buAutoNum type="alphaLcPeriod"/>
            </a:pPr>
            <a:r>
              <a:rPr lang="en-US" sz="1800" b="1" dirty="0">
                <a:solidFill>
                  <a:schemeClr val="dk2"/>
                </a:solidFill>
              </a:rPr>
              <a:t>Assessment product</a:t>
            </a:r>
          </a:p>
          <a:p>
            <a:pPr marL="1371600" lvl="2" indent="-317500" rtl="0">
              <a:spcBef>
                <a:spcPts val="0"/>
              </a:spcBef>
              <a:spcAft>
                <a:spcPts val="0"/>
              </a:spcAft>
              <a:buClr>
                <a:schemeClr val="dk2"/>
              </a:buClr>
              <a:buSzPts val="1400"/>
              <a:buAutoNum type="romanLcPeriod"/>
            </a:pPr>
            <a:r>
              <a:rPr lang="en-US" sz="1400" dirty="0">
                <a:solidFill>
                  <a:schemeClr val="dk2"/>
                </a:solidFill>
              </a:rPr>
              <a:t>Produce a technical report to the Arizona Department of Health detailing the initial observation and findings regarding the source and mechanism behind a recent cluster of cases where patients are presenting with acute CNS pathology due to aldrin poisoning.</a:t>
            </a:r>
          </a:p>
          <a:p>
            <a:pPr marL="1371600" lvl="2" indent="-317500" rtl="0">
              <a:spcBef>
                <a:spcPts val="0"/>
              </a:spcBef>
              <a:spcAft>
                <a:spcPts val="0"/>
              </a:spcAft>
              <a:buClr>
                <a:schemeClr val="dk2"/>
              </a:buClr>
              <a:buSzPts val="1400"/>
              <a:buAutoNum type="romanLcPeriod"/>
            </a:pPr>
            <a:r>
              <a:rPr lang="en-US" sz="1400" dirty="0">
                <a:solidFill>
                  <a:schemeClr val="dk2"/>
                </a:solidFill>
              </a:rPr>
              <a:t>Produce a 300 word speech to a local town hall meeting (with greeting and closing) detailing the source and mechanism behind a recent cluster of cases where patients are presenting with acute CNS pathology due to aldrin poisoning.</a:t>
            </a:r>
            <a:endParaRPr lang="en-US" dirty="0"/>
          </a:p>
        </p:txBody>
      </p:sp>
      <p:sp>
        <p:nvSpPr>
          <p:cNvPr id="4" name="Slide Number Placeholder 3"/>
          <p:cNvSpPr>
            <a:spLocks noGrp="1"/>
          </p:cNvSpPr>
          <p:nvPr>
            <p:ph type="sldNum" sz="quarter" idx="10"/>
          </p:nvPr>
        </p:nvSpPr>
        <p:spPr/>
        <p:txBody>
          <a:bodyPr/>
          <a:lstStyle/>
          <a:p>
            <a:fld id="{2EA8F30C-42C9-1249-92CC-387D992547CD}" type="slidenum">
              <a:rPr lang="en-US" smtClean="0"/>
              <a:t>3</a:t>
            </a:fld>
            <a:endParaRPr lang="en-US"/>
          </a:p>
        </p:txBody>
      </p:sp>
    </p:spTree>
    <p:extLst>
      <p:ext uri="{BB962C8B-B14F-4D97-AF65-F5344CB8AC3E}">
        <p14:creationId xmlns:p14="http://schemas.microsoft.com/office/powerpoint/2010/main" val="2515637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Learning goals</a:t>
            </a:r>
          </a:p>
          <a:p>
            <a:pPr lvl="1" rtl="0" fontAlgn="base"/>
            <a:r>
              <a:rPr lang="en-US" sz="1200" b="1" i="0" u="none" strike="noStrike" kern="1200" dirty="0">
                <a:solidFill>
                  <a:schemeClr val="tx1"/>
                </a:solidFill>
                <a:effectLst/>
                <a:latin typeface="+mn-lt"/>
                <a:ea typeface="+mn-ea"/>
                <a:cs typeface="+mn-cs"/>
              </a:rPr>
              <a:t>Conceptual</a:t>
            </a:r>
          </a:p>
          <a:p>
            <a:pPr lvl="2" rtl="0" fontAlgn="base"/>
            <a:r>
              <a:rPr lang="en-US" sz="1200" b="0" i="0" u="none" strike="noStrike" kern="1200" dirty="0">
                <a:solidFill>
                  <a:schemeClr val="tx1"/>
                </a:solidFill>
                <a:effectLst/>
                <a:latin typeface="+mn-lt"/>
                <a:ea typeface="+mn-ea"/>
                <a:cs typeface="+mn-cs"/>
              </a:rPr>
              <a:t>Apply knowledge of food webs, trophic levels, &amp; bioaccumulation to critically think through a case study to solve a novel problem (near transfer)</a:t>
            </a:r>
          </a:p>
          <a:p>
            <a:pPr lvl="1" rtl="0" fontAlgn="base"/>
            <a:r>
              <a:rPr lang="en-US" sz="1200" b="1" i="0" u="none" strike="noStrike" kern="1200" dirty="0">
                <a:solidFill>
                  <a:schemeClr val="tx1"/>
                </a:solidFill>
                <a:effectLst/>
                <a:latin typeface="+mn-lt"/>
                <a:ea typeface="+mn-ea"/>
                <a:cs typeface="+mn-cs"/>
              </a:rPr>
              <a:t>Experimental design and quantitative skills</a:t>
            </a:r>
          </a:p>
          <a:p>
            <a:pPr lvl="2" rtl="0" fontAlgn="base"/>
            <a:r>
              <a:rPr lang="en-US" sz="1200" b="0" i="0" u="none" strike="noStrike" kern="1200" dirty="0">
                <a:solidFill>
                  <a:schemeClr val="tx1"/>
                </a:solidFill>
                <a:effectLst/>
                <a:latin typeface="+mn-lt"/>
                <a:ea typeface="+mn-ea"/>
                <a:cs typeface="+mn-cs"/>
              </a:rPr>
              <a:t>Analyze and interpret data</a:t>
            </a:r>
          </a:p>
          <a:p>
            <a:pPr lvl="2" rtl="0" fontAlgn="base"/>
            <a:r>
              <a:rPr lang="en-US" sz="1200" b="0" i="0" u="none" strike="noStrike" kern="1200" dirty="0">
                <a:solidFill>
                  <a:schemeClr val="tx1"/>
                </a:solidFill>
                <a:effectLst/>
                <a:latin typeface="+mn-lt"/>
                <a:ea typeface="+mn-ea"/>
                <a:cs typeface="+mn-cs"/>
              </a:rPr>
              <a:t>Construct and test hypotheses</a:t>
            </a:r>
          </a:p>
          <a:p>
            <a:pPr lvl="2" rtl="0" fontAlgn="base"/>
            <a:r>
              <a:rPr lang="en-US" sz="1200" b="0" i="0" u="none" strike="noStrike" kern="1200" dirty="0">
                <a:solidFill>
                  <a:schemeClr val="tx1"/>
                </a:solidFill>
                <a:effectLst/>
                <a:latin typeface="+mn-lt"/>
                <a:ea typeface="+mn-ea"/>
                <a:cs typeface="+mn-cs"/>
              </a:rPr>
              <a:t>Construct visual representations of data</a:t>
            </a:r>
          </a:p>
          <a:p>
            <a:pPr lvl="2" rtl="0" fontAlgn="base"/>
            <a:r>
              <a:rPr lang="en-US" sz="1200" b="0" i="0" u="none" strike="noStrike" kern="1200" dirty="0">
                <a:solidFill>
                  <a:schemeClr val="tx1"/>
                </a:solidFill>
                <a:effectLst/>
                <a:latin typeface="+mn-lt"/>
                <a:ea typeface="+mn-ea"/>
                <a:cs typeface="+mn-cs"/>
              </a:rPr>
              <a:t>Synthesize evidence to draw conclusions and refine hypotheses as needed</a:t>
            </a:r>
          </a:p>
          <a:p>
            <a:pPr lvl="1" rtl="0" fontAlgn="base"/>
            <a:r>
              <a:rPr lang="en-US" sz="1200" b="1" i="0" u="none" strike="noStrike" kern="1200" dirty="0">
                <a:solidFill>
                  <a:schemeClr val="tx1"/>
                </a:solidFill>
                <a:effectLst/>
                <a:latin typeface="+mn-lt"/>
                <a:ea typeface="+mn-ea"/>
                <a:cs typeface="+mn-cs"/>
              </a:rPr>
              <a:t>Interpersonal skills</a:t>
            </a:r>
          </a:p>
          <a:p>
            <a:pPr lvl="2" rtl="0" fontAlgn="base"/>
            <a:r>
              <a:rPr lang="en-US" sz="1200" b="0" i="0" u="none" strike="noStrike" kern="1200" dirty="0">
                <a:solidFill>
                  <a:schemeClr val="tx1"/>
                </a:solidFill>
                <a:effectLst/>
                <a:latin typeface="+mn-lt"/>
                <a:ea typeface="+mn-ea"/>
                <a:cs typeface="+mn-cs"/>
              </a:rPr>
              <a:t>Work in teams to solve a problem</a:t>
            </a:r>
          </a:p>
          <a:p>
            <a:pPr lvl="2" rtl="0" fontAlgn="base"/>
            <a:r>
              <a:rPr lang="en-US" sz="1200" b="0" i="0" u="none" strike="noStrike" kern="1200" dirty="0">
                <a:solidFill>
                  <a:schemeClr val="tx1"/>
                </a:solidFill>
                <a:effectLst/>
                <a:latin typeface="+mn-lt"/>
                <a:ea typeface="+mn-ea"/>
                <a:cs typeface="+mn-cs"/>
              </a:rPr>
              <a:t>Review the work of peers and provide meaningful feedback</a:t>
            </a:r>
          </a:p>
          <a:p>
            <a:pPr lvl="2" rtl="0" fontAlgn="base"/>
            <a:r>
              <a:rPr lang="en-US" sz="1200" b="0" i="0" u="none" strike="noStrike" kern="1200" dirty="0">
                <a:solidFill>
                  <a:schemeClr val="tx1"/>
                </a:solidFill>
                <a:effectLst/>
                <a:latin typeface="+mn-lt"/>
                <a:ea typeface="+mn-ea"/>
                <a:cs typeface="+mn-cs"/>
              </a:rPr>
              <a:t>Communicate information to a variety of audiences</a:t>
            </a:r>
          </a:p>
          <a:p>
            <a:pPr lvl="1" rtl="0" fontAlgn="base"/>
            <a:r>
              <a:rPr lang="en-US" sz="1200" b="1" i="0" u="none" strike="noStrike" kern="1200" dirty="0">
                <a:solidFill>
                  <a:schemeClr val="tx1"/>
                </a:solidFill>
                <a:effectLst/>
                <a:latin typeface="+mn-lt"/>
                <a:ea typeface="+mn-ea"/>
                <a:cs typeface="+mn-cs"/>
              </a:rPr>
              <a:t>Information literacy</a:t>
            </a:r>
          </a:p>
          <a:p>
            <a:pPr lvl="2" rtl="0" fontAlgn="base"/>
            <a:r>
              <a:rPr lang="en-US" sz="1200" b="0" i="0" u="none" strike="noStrike" kern="1200" dirty="0">
                <a:solidFill>
                  <a:schemeClr val="tx1"/>
                </a:solidFill>
                <a:effectLst/>
                <a:latin typeface="+mn-lt"/>
                <a:ea typeface="+mn-ea"/>
                <a:cs typeface="+mn-cs"/>
              </a:rPr>
              <a:t>Define a problem and identify what one knows and needs to know</a:t>
            </a:r>
          </a:p>
          <a:p>
            <a:pPr lvl="2" rtl="0" fontAlgn="base"/>
            <a:r>
              <a:rPr lang="en-US" sz="1200" b="0" i="0" u="none" strike="noStrike" kern="1200" dirty="0">
                <a:solidFill>
                  <a:schemeClr val="tx1"/>
                </a:solidFill>
                <a:effectLst/>
                <a:latin typeface="+mn-lt"/>
                <a:ea typeface="+mn-ea"/>
                <a:cs typeface="+mn-cs"/>
              </a:rPr>
              <a:t>Search for and evaluate scientific literature</a:t>
            </a:r>
          </a:p>
          <a:p>
            <a:pPr lvl="2" rtl="0" fontAlgn="base"/>
            <a:r>
              <a:rPr lang="en-US" sz="1200" b="0" i="0" u="none" strike="noStrike" kern="1200" dirty="0">
                <a:solidFill>
                  <a:schemeClr val="tx1"/>
                </a:solidFill>
                <a:effectLst/>
                <a:latin typeface="+mn-lt"/>
                <a:ea typeface="+mn-ea"/>
                <a:cs typeface="+mn-cs"/>
              </a:rPr>
              <a:t>Synthesize literature to construct an argument</a:t>
            </a:r>
          </a:p>
          <a:p>
            <a:pPr rtl="0" fontAlgn="base"/>
            <a:r>
              <a:rPr lang="en-US" sz="1200" b="1" i="0" u="none" strike="noStrike" kern="1200" dirty="0">
                <a:solidFill>
                  <a:schemeClr val="tx1"/>
                </a:solidFill>
                <a:effectLst/>
                <a:latin typeface="+mn-lt"/>
                <a:ea typeface="+mn-ea"/>
                <a:cs typeface="+mn-cs"/>
              </a:rPr>
              <a:t>Assessment product</a:t>
            </a:r>
          </a:p>
          <a:p>
            <a:pPr lvl="1" rtl="0" fontAlgn="base"/>
            <a:r>
              <a:rPr lang="en-US" sz="1200" b="0" i="0" u="none" strike="noStrike" kern="1200" dirty="0">
                <a:solidFill>
                  <a:schemeClr val="tx1"/>
                </a:solidFill>
                <a:effectLst/>
                <a:latin typeface="+mn-lt"/>
                <a:ea typeface="+mn-ea"/>
                <a:cs typeface="+mn-cs"/>
              </a:rPr>
              <a:t>Produce a technical report to the Arizona Department of Health detailing the initial observation and findings regarding the source and mechanism behind a recent cluster of cases where patients are presenting with acute CNS pathology due to aldrin poisoning.</a:t>
            </a:r>
          </a:p>
          <a:p>
            <a:pPr lvl="1" rtl="0" fontAlgn="base"/>
            <a:r>
              <a:rPr lang="en-US" sz="1200" b="0" i="0" u="none" strike="noStrike" kern="1200" dirty="0">
                <a:solidFill>
                  <a:schemeClr val="tx1"/>
                </a:solidFill>
                <a:effectLst/>
                <a:latin typeface="+mn-lt"/>
                <a:ea typeface="+mn-ea"/>
                <a:cs typeface="+mn-cs"/>
              </a:rPr>
              <a:t>Produce a 300 word speech to a local town hall meeting (with greeting and closing) detailing the source and mechanism behind a recent cluster of cases where patients are presenting with acute CNS pathology due to aldrin poisoning.</a:t>
            </a:r>
          </a:p>
          <a:p>
            <a:pPr lvl="1" rtl="0" fontAlgn="base"/>
            <a:r>
              <a:rPr lang="en-US" sz="1200" b="1" i="0" u="none" strike="noStrike" kern="1200" dirty="0">
                <a:solidFill>
                  <a:schemeClr val="tx1"/>
                </a:solidFill>
                <a:effectLst/>
                <a:latin typeface="+mn-lt"/>
                <a:ea typeface="+mn-ea"/>
                <a:cs typeface="+mn-cs"/>
              </a:rPr>
              <a:t>Assessment product</a:t>
            </a:r>
          </a:p>
          <a:p>
            <a:pPr lvl="2" rtl="0" fontAlgn="base"/>
            <a:r>
              <a:rPr lang="en-US" sz="1200" b="0" i="0" u="none" strike="noStrike" kern="1200" dirty="0">
                <a:solidFill>
                  <a:schemeClr val="tx1"/>
                </a:solidFill>
                <a:effectLst/>
                <a:latin typeface="+mn-lt"/>
                <a:ea typeface="+mn-ea"/>
                <a:cs typeface="+mn-cs"/>
              </a:rPr>
              <a:t>Produce a technical report to the Arizona Department of Health detailing the initial observation and findings regarding the source and mechanism behind a recent cluster of cases where patients are presenting with acute CNS pathology due to aldrin poisoning.</a:t>
            </a:r>
          </a:p>
          <a:p>
            <a:pPr lvl="2" rtl="0" fontAlgn="base"/>
            <a:r>
              <a:rPr lang="en-US" sz="1200" b="0" i="0" u="none" strike="noStrike" kern="1200" dirty="0">
                <a:solidFill>
                  <a:schemeClr val="tx1"/>
                </a:solidFill>
                <a:effectLst/>
                <a:latin typeface="+mn-lt"/>
                <a:ea typeface="+mn-ea"/>
                <a:cs typeface="+mn-cs"/>
              </a:rPr>
              <a:t>Produce a 300 word speech to a local town hall meeting (with greeting and closing) detailing the source and mechanism behind a recent cluster of cases where patients are presenting with acute CNS pathology due to aldrin poisoning.</a:t>
            </a:r>
          </a:p>
          <a:p>
            <a:endParaRPr lang="en-US" dirty="0"/>
          </a:p>
        </p:txBody>
      </p:sp>
      <p:sp>
        <p:nvSpPr>
          <p:cNvPr id="4" name="Slide Number Placeholder 3"/>
          <p:cNvSpPr>
            <a:spLocks noGrp="1"/>
          </p:cNvSpPr>
          <p:nvPr>
            <p:ph type="sldNum" sz="quarter" idx="10"/>
          </p:nvPr>
        </p:nvSpPr>
        <p:spPr/>
        <p:txBody>
          <a:bodyPr/>
          <a:lstStyle/>
          <a:p>
            <a:fld id="{2EA8F30C-42C9-1249-92CC-387D992547CD}" type="slidenum">
              <a:rPr lang="en-US" smtClean="0"/>
              <a:t>4</a:t>
            </a:fld>
            <a:endParaRPr lang="en-US"/>
          </a:p>
        </p:txBody>
      </p:sp>
    </p:spTree>
    <p:extLst>
      <p:ext uri="{BB962C8B-B14F-4D97-AF65-F5344CB8AC3E}">
        <p14:creationId xmlns:p14="http://schemas.microsoft.com/office/powerpoint/2010/main" val="403516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spcAft>
                <a:spcPts val="0"/>
              </a:spcAft>
              <a:buNone/>
            </a:pPr>
            <a:r>
              <a:rPr lang="en-US" sz="1200" dirty="0"/>
              <a:t>A doctor working at a local clinic in downtown Phoenix, Arizona, reached out to you after noticing an unusually high number of patients, often multiple members of the same family, showing up with symptoms associated with acute central nervous system pathologies (including seizures, headaches, dizziness, uncontrolled muscle movements, etc.). Ultimately, they  concluded that these patients had been exposed to a pesticide called Dieldrin. They thought this was unusual since the compound has been banned for agricultural use since the 1970s and stopped being used to treat termite infestations in 1987. </a:t>
            </a:r>
          </a:p>
          <a:p>
            <a:pPr marL="0" lvl="0" indent="0">
              <a:spcBef>
                <a:spcPts val="1600"/>
              </a:spcBef>
              <a:spcAft>
                <a:spcPts val="1600"/>
              </a:spcAft>
              <a:buNone/>
            </a:pPr>
            <a:endParaRPr lang="en-US" sz="1200" dirty="0"/>
          </a:p>
          <a:p>
            <a:pPr marL="0" lvl="0" indent="0">
              <a:spcBef>
                <a:spcPts val="1600"/>
              </a:spcBef>
              <a:spcAft>
                <a:spcPts val="1600"/>
              </a:spcAft>
              <a:buNone/>
            </a:pPr>
            <a:r>
              <a:rPr lang="en-US" sz="1200" dirty="0"/>
              <a:t>Given the unusual nature of the case and cluster of cases showing up in such a short period of time, your friend was obligated to submit a report to the Arizona Department of Health Services. The report required additional information about how these patients potentially got exposed to this compound. Being an epidemiologist whose primary job it was to determine the distribution of outbreaks such as this and investigate the cause of those outbreaks, you took up the case.  </a:t>
            </a:r>
          </a:p>
          <a:p>
            <a:endParaRPr lang="en-US" dirty="0"/>
          </a:p>
        </p:txBody>
      </p:sp>
      <p:sp>
        <p:nvSpPr>
          <p:cNvPr id="4" name="Slide Number Placeholder 3"/>
          <p:cNvSpPr>
            <a:spLocks noGrp="1"/>
          </p:cNvSpPr>
          <p:nvPr>
            <p:ph type="sldNum" sz="quarter" idx="10"/>
          </p:nvPr>
        </p:nvSpPr>
        <p:spPr/>
        <p:txBody>
          <a:bodyPr/>
          <a:lstStyle/>
          <a:p>
            <a:fld id="{2EA8F30C-42C9-1249-92CC-387D992547CD}" type="slidenum">
              <a:rPr lang="en-US" smtClean="0"/>
              <a:t>5</a:t>
            </a:fld>
            <a:endParaRPr lang="en-US"/>
          </a:p>
        </p:txBody>
      </p:sp>
    </p:spTree>
    <p:extLst>
      <p:ext uri="{BB962C8B-B14F-4D97-AF65-F5344CB8AC3E}">
        <p14:creationId xmlns:p14="http://schemas.microsoft.com/office/powerpoint/2010/main" val="1662327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JB: Given this situation, students will work to understand the how this situation occurred.  To get them started, they will be given de-identified case histories, incidence data and maps.  Each group will be required to come up with a hypothesis and justification for it, and using what they have learned during the semester, possible mechanisms.</a:t>
            </a:r>
          </a:p>
          <a:p>
            <a:endParaRPr lang="en-US" dirty="0"/>
          </a:p>
        </p:txBody>
      </p:sp>
      <p:sp>
        <p:nvSpPr>
          <p:cNvPr id="4" name="Slide Number Placeholder 3"/>
          <p:cNvSpPr>
            <a:spLocks noGrp="1"/>
          </p:cNvSpPr>
          <p:nvPr>
            <p:ph type="sldNum" sz="quarter" idx="10"/>
          </p:nvPr>
        </p:nvSpPr>
        <p:spPr/>
        <p:txBody>
          <a:bodyPr/>
          <a:lstStyle/>
          <a:p>
            <a:fld id="{2EA8F30C-42C9-1249-92CC-387D992547CD}" type="slidenum">
              <a:rPr lang="en-US" smtClean="0"/>
              <a:t>6</a:t>
            </a:fld>
            <a:endParaRPr lang="en-US"/>
          </a:p>
        </p:txBody>
      </p:sp>
    </p:spTree>
    <p:extLst>
      <p:ext uri="{BB962C8B-B14F-4D97-AF65-F5344CB8AC3E}">
        <p14:creationId xmlns:p14="http://schemas.microsoft.com/office/powerpoint/2010/main" val="471093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part of this PBL will involve reaching conclusions about the case.  With information concerning water and soil analysis, and household activities including food consumed provided, students will identify the vector and source of the contamination.  Does the evidence agree or disagree with their hypothesis?  Finally, groups will prepare two reports about this incident.  One will be a technical report for the AZ Department of Health.  The second will be a two minute oral statement of the incident suitable for a town hall or city council meeting.</a:t>
            </a:r>
          </a:p>
          <a:p>
            <a:endParaRPr lang="en-US" dirty="0"/>
          </a:p>
        </p:txBody>
      </p:sp>
      <p:sp>
        <p:nvSpPr>
          <p:cNvPr id="4" name="Slide Number Placeholder 3"/>
          <p:cNvSpPr>
            <a:spLocks noGrp="1"/>
          </p:cNvSpPr>
          <p:nvPr>
            <p:ph type="sldNum" sz="quarter" idx="10"/>
          </p:nvPr>
        </p:nvSpPr>
        <p:spPr/>
        <p:txBody>
          <a:bodyPr/>
          <a:lstStyle/>
          <a:p>
            <a:fld id="{2EA8F30C-42C9-1249-92CC-387D992547CD}" type="slidenum">
              <a:rPr lang="en-US" smtClean="0"/>
              <a:t>8</a:t>
            </a:fld>
            <a:endParaRPr lang="en-US"/>
          </a:p>
        </p:txBody>
      </p:sp>
    </p:spTree>
    <p:extLst>
      <p:ext uri="{BB962C8B-B14F-4D97-AF65-F5344CB8AC3E}">
        <p14:creationId xmlns:p14="http://schemas.microsoft.com/office/powerpoint/2010/main" val="3010182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A8F30C-42C9-1249-92CC-387D992547CD}" type="slidenum">
              <a:rPr lang="en-US" smtClean="0"/>
              <a:t>9</a:t>
            </a:fld>
            <a:endParaRPr lang="en-US"/>
          </a:p>
        </p:txBody>
      </p:sp>
    </p:spTree>
    <p:extLst>
      <p:ext uri="{BB962C8B-B14F-4D97-AF65-F5344CB8AC3E}">
        <p14:creationId xmlns:p14="http://schemas.microsoft.com/office/powerpoint/2010/main" val="1959981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spcAft>
                <a:spcPts val="0"/>
              </a:spcAft>
              <a:buNone/>
            </a:pPr>
            <a:r>
              <a:rPr lang="en-US" dirty="0"/>
              <a:t>To ensure that this day means we have delivered on our promise, and that our students can look forward to great opportunity</a:t>
            </a:r>
          </a:p>
          <a:p>
            <a:pPr marL="0" lvl="0" indent="0">
              <a:spcBef>
                <a:spcPts val="0"/>
              </a:spcBef>
              <a:spcAft>
                <a:spcPts val="0"/>
              </a:spcAft>
              <a:buNone/>
            </a:pPr>
            <a:r>
              <a:rPr lang="en-US" dirty="0"/>
              <a:t>We must ensure the world </a:t>
            </a:r>
          </a:p>
          <a:p>
            <a:endParaRPr lang="en-US" dirty="0"/>
          </a:p>
        </p:txBody>
      </p:sp>
      <p:sp>
        <p:nvSpPr>
          <p:cNvPr id="4" name="Slide Number Placeholder 3"/>
          <p:cNvSpPr>
            <a:spLocks noGrp="1"/>
          </p:cNvSpPr>
          <p:nvPr>
            <p:ph type="sldNum" sz="quarter" idx="10"/>
          </p:nvPr>
        </p:nvSpPr>
        <p:spPr/>
        <p:txBody>
          <a:bodyPr/>
          <a:lstStyle/>
          <a:p>
            <a:fld id="{2EA8F30C-42C9-1249-92CC-387D992547CD}" type="slidenum">
              <a:rPr lang="en-US" smtClean="0"/>
              <a:t>10</a:t>
            </a:fld>
            <a:endParaRPr lang="en-US"/>
          </a:p>
        </p:txBody>
      </p:sp>
    </p:spTree>
    <p:extLst>
      <p:ext uri="{BB962C8B-B14F-4D97-AF65-F5344CB8AC3E}">
        <p14:creationId xmlns:p14="http://schemas.microsoft.com/office/powerpoint/2010/main" val="78972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BF843E-953D-419A-B099-201F7F620DB2}" type="datetimeFigureOut">
              <a:rPr lang="en-US" smtClean="0"/>
              <a:t>6/22/18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85DA9-16A2-400A-884C-26C759FF307A}" type="slidenum">
              <a:rPr lang="en-US" smtClean="0"/>
              <a:t>‹#›</a:t>
            </a:fld>
            <a:endParaRPr lang="en-US"/>
          </a:p>
        </p:txBody>
      </p:sp>
    </p:spTree>
    <p:extLst>
      <p:ext uri="{BB962C8B-B14F-4D97-AF65-F5344CB8AC3E}">
        <p14:creationId xmlns:p14="http://schemas.microsoft.com/office/powerpoint/2010/main" val="6133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F843E-953D-419A-B099-201F7F620DB2}" type="datetimeFigureOut">
              <a:rPr lang="en-US" smtClean="0"/>
              <a:t>6/22/18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85DA9-16A2-400A-884C-26C759FF307A}" type="slidenum">
              <a:rPr lang="en-US" smtClean="0"/>
              <a:t>‹#›</a:t>
            </a:fld>
            <a:endParaRPr lang="en-US"/>
          </a:p>
        </p:txBody>
      </p:sp>
    </p:spTree>
    <p:extLst>
      <p:ext uri="{BB962C8B-B14F-4D97-AF65-F5344CB8AC3E}">
        <p14:creationId xmlns:p14="http://schemas.microsoft.com/office/powerpoint/2010/main" val="3596883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F843E-953D-419A-B099-201F7F620DB2}" type="datetimeFigureOut">
              <a:rPr lang="en-US" smtClean="0"/>
              <a:t>6/22/18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85DA9-16A2-400A-884C-26C759FF307A}" type="slidenum">
              <a:rPr lang="en-US" smtClean="0"/>
              <a:t>‹#›</a:t>
            </a:fld>
            <a:endParaRPr lang="en-US"/>
          </a:p>
        </p:txBody>
      </p:sp>
    </p:spTree>
    <p:extLst>
      <p:ext uri="{BB962C8B-B14F-4D97-AF65-F5344CB8AC3E}">
        <p14:creationId xmlns:p14="http://schemas.microsoft.com/office/powerpoint/2010/main" val="851293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F843E-953D-419A-B099-201F7F620DB2}" type="datetimeFigureOut">
              <a:rPr lang="en-US" smtClean="0"/>
              <a:t>6/22/18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85DA9-16A2-400A-884C-26C759FF307A}" type="slidenum">
              <a:rPr lang="en-US" smtClean="0"/>
              <a:t>‹#›</a:t>
            </a:fld>
            <a:endParaRPr lang="en-US"/>
          </a:p>
        </p:txBody>
      </p:sp>
    </p:spTree>
    <p:extLst>
      <p:ext uri="{BB962C8B-B14F-4D97-AF65-F5344CB8AC3E}">
        <p14:creationId xmlns:p14="http://schemas.microsoft.com/office/powerpoint/2010/main" val="815836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BF843E-953D-419A-B099-201F7F620DB2}" type="datetimeFigureOut">
              <a:rPr lang="en-US" smtClean="0"/>
              <a:t>6/22/18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85DA9-16A2-400A-884C-26C759FF307A}" type="slidenum">
              <a:rPr lang="en-US" smtClean="0"/>
              <a:t>‹#›</a:t>
            </a:fld>
            <a:endParaRPr lang="en-US"/>
          </a:p>
        </p:txBody>
      </p:sp>
    </p:spTree>
    <p:extLst>
      <p:ext uri="{BB962C8B-B14F-4D97-AF65-F5344CB8AC3E}">
        <p14:creationId xmlns:p14="http://schemas.microsoft.com/office/powerpoint/2010/main" val="302668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BF843E-953D-419A-B099-201F7F620DB2}" type="datetimeFigureOut">
              <a:rPr lang="en-US" smtClean="0"/>
              <a:t>6/22/18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85DA9-16A2-400A-884C-26C759FF307A}" type="slidenum">
              <a:rPr lang="en-US" smtClean="0"/>
              <a:t>‹#›</a:t>
            </a:fld>
            <a:endParaRPr lang="en-US"/>
          </a:p>
        </p:txBody>
      </p:sp>
    </p:spTree>
    <p:extLst>
      <p:ext uri="{BB962C8B-B14F-4D97-AF65-F5344CB8AC3E}">
        <p14:creationId xmlns:p14="http://schemas.microsoft.com/office/powerpoint/2010/main" val="2543231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BF843E-953D-419A-B099-201F7F620DB2}" type="datetimeFigureOut">
              <a:rPr lang="en-US" smtClean="0"/>
              <a:t>6/22/18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585DA9-16A2-400A-884C-26C759FF307A}" type="slidenum">
              <a:rPr lang="en-US" smtClean="0"/>
              <a:t>‹#›</a:t>
            </a:fld>
            <a:endParaRPr lang="en-US"/>
          </a:p>
        </p:txBody>
      </p:sp>
    </p:spTree>
    <p:extLst>
      <p:ext uri="{BB962C8B-B14F-4D97-AF65-F5344CB8AC3E}">
        <p14:creationId xmlns:p14="http://schemas.microsoft.com/office/powerpoint/2010/main" val="3939531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BF843E-953D-419A-B099-201F7F620DB2}" type="datetimeFigureOut">
              <a:rPr lang="en-US" smtClean="0"/>
              <a:t>6/22/18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585DA9-16A2-400A-884C-26C759FF307A}" type="slidenum">
              <a:rPr lang="en-US" smtClean="0"/>
              <a:t>‹#›</a:t>
            </a:fld>
            <a:endParaRPr lang="en-US"/>
          </a:p>
        </p:txBody>
      </p:sp>
    </p:spTree>
    <p:extLst>
      <p:ext uri="{BB962C8B-B14F-4D97-AF65-F5344CB8AC3E}">
        <p14:creationId xmlns:p14="http://schemas.microsoft.com/office/powerpoint/2010/main" val="3932720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F843E-953D-419A-B099-201F7F620DB2}" type="datetimeFigureOut">
              <a:rPr lang="en-US" smtClean="0"/>
              <a:t>6/22/18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585DA9-16A2-400A-884C-26C759FF307A}" type="slidenum">
              <a:rPr lang="en-US" smtClean="0"/>
              <a:t>‹#›</a:t>
            </a:fld>
            <a:endParaRPr lang="en-US"/>
          </a:p>
        </p:txBody>
      </p:sp>
    </p:spTree>
    <p:extLst>
      <p:ext uri="{BB962C8B-B14F-4D97-AF65-F5344CB8AC3E}">
        <p14:creationId xmlns:p14="http://schemas.microsoft.com/office/powerpoint/2010/main" val="189681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F843E-953D-419A-B099-201F7F620DB2}" type="datetimeFigureOut">
              <a:rPr lang="en-US" smtClean="0"/>
              <a:t>6/22/18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85DA9-16A2-400A-884C-26C759FF307A}" type="slidenum">
              <a:rPr lang="en-US" smtClean="0"/>
              <a:t>‹#›</a:t>
            </a:fld>
            <a:endParaRPr lang="en-US"/>
          </a:p>
        </p:txBody>
      </p:sp>
    </p:spTree>
    <p:extLst>
      <p:ext uri="{BB962C8B-B14F-4D97-AF65-F5344CB8AC3E}">
        <p14:creationId xmlns:p14="http://schemas.microsoft.com/office/powerpoint/2010/main" val="139522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F843E-953D-419A-B099-201F7F620DB2}" type="datetimeFigureOut">
              <a:rPr lang="en-US" smtClean="0"/>
              <a:t>6/22/18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85DA9-16A2-400A-884C-26C759FF307A}" type="slidenum">
              <a:rPr lang="en-US" smtClean="0"/>
              <a:t>‹#›</a:t>
            </a:fld>
            <a:endParaRPr lang="en-US"/>
          </a:p>
        </p:txBody>
      </p:sp>
    </p:spTree>
    <p:extLst>
      <p:ext uri="{BB962C8B-B14F-4D97-AF65-F5344CB8AC3E}">
        <p14:creationId xmlns:p14="http://schemas.microsoft.com/office/powerpoint/2010/main" val="2154329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F843E-953D-419A-B099-201F7F620DB2}" type="datetimeFigureOut">
              <a:rPr lang="en-US" smtClean="0"/>
              <a:t>6/22/18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585DA9-16A2-400A-884C-26C759FF307A}" type="slidenum">
              <a:rPr lang="en-US" smtClean="0"/>
              <a:t>‹#›</a:t>
            </a:fld>
            <a:endParaRPr lang="en-US"/>
          </a:p>
        </p:txBody>
      </p:sp>
    </p:spTree>
    <p:extLst>
      <p:ext uri="{BB962C8B-B14F-4D97-AF65-F5344CB8AC3E}">
        <p14:creationId xmlns:p14="http://schemas.microsoft.com/office/powerpoint/2010/main" val="3143079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tiff"/><Relationship Id="rId10" Type="http://schemas.openxmlformats.org/officeDocument/2006/relationships/image" Target="../media/image11.png"/><Relationship Id="rId4" Type="http://schemas.openxmlformats.org/officeDocument/2006/relationships/image" Target="../media/image5.tiff"/><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5.googleusercontent.com/Kvj2yNAksbZ_GzLW67TgRjykGibdw0J6tHq5rFQ5Jby0WqmRTU3nI6-J7J3NC38Z6uoHSEC9mg60KgfTOxyOj6KKrfGAMVgEX9A1dbVYV0iWvLTOFvtEziRoM7-kpzzHXUPoA70Zjeg">
            <a:extLst>
              <a:ext uri="{FF2B5EF4-FFF2-40B4-BE49-F238E27FC236}">
                <a16:creationId xmlns:a16="http://schemas.microsoft.com/office/drawing/2014/main" id="{2D8CE342-FD70-494D-B23E-274C1319512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206" y="-9588"/>
            <a:ext cx="12222411"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1C3BEAE-AA26-7B4C-AC67-B61F04228472}"/>
              </a:ext>
            </a:extLst>
          </p:cNvPr>
          <p:cNvSpPr txBox="1"/>
          <p:nvPr/>
        </p:nvSpPr>
        <p:spPr>
          <a:xfrm>
            <a:off x="0" y="365594"/>
            <a:ext cx="9552384" cy="707886"/>
          </a:xfrm>
          <a:prstGeom prst="rect">
            <a:avLst/>
          </a:prstGeom>
          <a:solidFill>
            <a:schemeClr val="tx1"/>
          </a:solid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Big Picture:  </a:t>
            </a:r>
            <a:r>
              <a:rPr lang="en-US" sz="4000" dirty="0">
                <a:solidFill>
                  <a:schemeClr val="bg1"/>
                </a:solidFill>
                <a:latin typeface="Arial" panose="020B0604020202020204" pitchFamily="34" charset="0"/>
                <a:cs typeface="Arial" panose="020B0604020202020204" pitchFamily="34" charset="0"/>
              </a:rPr>
              <a:t>Problem-Based Overhaul   </a:t>
            </a:r>
          </a:p>
        </p:txBody>
      </p:sp>
      <p:sp>
        <p:nvSpPr>
          <p:cNvPr id="14" name="TextBox 13">
            <a:extLst>
              <a:ext uri="{FF2B5EF4-FFF2-40B4-BE49-F238E27FC236}">
                <a16:creationId xmlns:a16="http://schemas.microsoft.com/office/drawing/2014/main" id="{5A90D8AE-8002-7040-AFD2-22994D1F6934}"/>
              </a:ext>
            </a:extLst>
          </p:cNvPr>
          <p:cNvSpPr txBox="1"/>
          <p:nvPr/>
        </p:nvSpPr>
        <p:spPr>
          <a:xfrm>
            <a:off x="-15208" y="4855695"/>
            <a:ext cx="3485239" cy="1107996"/>
          </a:xfrm>
          <a:prstGeom prst="rect">
            <a:avLst/>
          </a:prstGeom>
          <a:solidFill>
            <a:schemeClr val="tx1"/>
          </a:solid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   WHY?   </a:t>
            </a:r>
            <a:endParaRPr lang="en-US" sz="6600" dirty="0">
              <a:solidFill>
                <a:schemeClr val="bg1"/>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92BB3344-964F-4445-8690-13CC3630F7C9}"/>
              </a:ext>
            </a:extLst>
          </p:cNvPr>
          <p:cNvGrpSpPr/>
          <p:nvPr/>
        </p:nvGrpSpPr>
        <p:grpSpPr>
          <a:xfrm>
            <a:off x="-15208" y="-9588"/>
            <a:ext cx="12237701" cy="6858000"/>
            <a:chOff x="-30953" y="11151"/>
            <a:chExt cx="12222953" cy="6858000"/>
          </a:xfrm>
        </p:grpSpPr>
        <p:pic>
          <p:nvPicPr>
            <p:cNvPr id="2052" name="Picture 4" descr="https://lh4.googleusercontent.com/v1fbQOJe8YqKPVembRwvWKubi_Qj4KPps5L5bxKi9Ik_pWtuakBX-ND7wFTf1TAkAg57cmn39CKU-NZRzdM3DMhxO46iiZ4WSN7N42NJ9wxV8WkfjQPHzNtCxlKWN33T140wfLrF84g">
              <a:extLst>
                <a:ext uri="{FF2B5EF4-FFF2-40B4-BE49-F238E27FC236}">
                  <a16:creationId xmlns:a16="http://schemas.microsoft.com/office/drawing/2014/main" id="{89237AC9-743F-F741-ABA8-5738804EEB8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206" y="11151"/>
              <a:ext cx="12207206"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B7FE064-2DA6-A24D-B60F-7477527A9DD2}"/>
                </a:ext>
              </a:extLst>
            </p:cNvPr>
            <p:cNvSpPr txBox="1"/>
            <p:nvPr/>
          </p:nvSpPr>
          <p:spPr>
            <a:xfrm>
              <a:off x="-30953" y="813239"/>
              <a:ext cx="8265382" cy="1569660"/>
            </a:xfrm>
            <a:prstGeom prst="rect">
              <a:avLst/>
            </a:prstGeom>
            <a:solidFill>
              <a:schemeClr val="tx1"/>
            </a:solidFill>
          </p:spPr>
          <p:txBody>
            <a:bodyPr wrap="square" rtlCol="0" anchor="b">
              <a:spAutoFit/>
            </a:bodyPr>
            <a:lstStyle/>
            <a:p>
              <a:r>
                <a:rPr lang="en-US" sz="9600" b="1" dirty="0">
                  <a:solidFill>
                    <a:schemeClr val="bg1"/>
                  </a:solidFill>
                  <a:latin typeface="Arial" panose="020B0604020202020204" pitchFamily="34" charset="0"/>
                  <a:cs typeface="Arial" panose="020B0604020202020204" pitchFamily="34" charset="0"/>
                </a:rPr>
                <a:t>   LIFESTYLE </a:t>
              </a:r>
              <a:endParaRPr lang="en-US" sz="13800" dirty="0">
                <a:solidFill>
                  <a:schemeClr val="bg1"/>
                </a:solidFill>
                <a:latin typeface="Arial" panose="020B0604020202020204" pitchFamily="34" charset="0"/>
                <a:cs typeface="Arial" panose="020B0604020202020204" pitchFamily="34" charset="0"/>
              </a:endParaRPr>
            </a:p>
          </p:txBody>
        </p:sp>
      </p:grpSp>
      <p:sp>
        <p:nvSpPr>
          <p:cNvPr id="12" name="Rectangle 11"/>
          <p:cNvSpPr/>
          <p:nvPr/>
        </p:nvSpPr>
        <p:spPr>
          <a:xfrm>
            <a:off x="1524000" y="6535992"/>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5"/>
          <p:cNvSpPr txBox="1">
            <a:spLocks/>
          </p:cNvSpPr>
          <p:nvPr/>
        </p:nvSpPr>
        <p:spPr>
          <a:xfrm>
            <a:off x="9552384" y="6460214"/>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9" name="Straight Connector 8"/>
          <p:cNvCxnSpPr/>
          <p:nvPr/>
        </p:nvCxnSpPr>
        <p:spPr>
          <a:xfrm>
            <a:off x="1559496" y="6800360"/>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9408368" y="6460214"/>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1</a:t>
            </a:fld>
            <a:endParaRPr lang="en-GB" sz="1200" dirty="0">
              <a:solidFill>
                <a:srgbClr val="0000FF"/>
              </a:solidFill>
              <a:latin typeface="Arial Black" pitchFamily="34" charset="0"/>
            </a:endParaRPr>
          </a:p>
        </p:txBody>
      </p:sp>
      <p:grpSp>
        <p:nvGrpSpPr>
          <p:cNvPr id="22" name="Group 21">
            <a:extLst>
              <a:ext uri="{FF2B5EF4-FFF2-40B4-BE49-F238E27FC236}">
                <a16:creationId xmlns:a16="http://schemas.microsoft.com/office/drawing/2014/main" id="{E5C718EE-93E3-5D4F-94EA-BC8779702697}"/>
              </a:ext>
            </a:extLst>
          </p:cNvPr>
          <p:cNvGrpSpPr/>
          <p:nvPr/>
        </p:nvGrpSpPr>
        <p:grpSpPr>
          <a:xfrm>
            <a:off x="-30494" y="-4673"/>
            <a:ext cx="12192000" cy="6858000"/>
            <a:chOff x="0" y="0"/>
            <a:chExt cx="12192000" cy="6858000"/>
          </a:xfrm>
        </p:grpSpPr>
        <p:pic>
          <p:nvPicPr>
            <p:cNvPr id="23" name="Picture 2" descr="https://lh4.googleusercontent.com/mwbAJjpNGPPukXccFPvyxhgACOmwmzXPfQiVnog7DJWu5QHW5iUiASrHVGqsv0YtDFuEbcJDuNo6zd1qg2hM_7Qnev5BmO22ZUY25Rf2Z5q3rcjivjdVBx_tYkce67a6apwyEr3gxR8">
              <a:extLst>
                <a:ext uri="{FF2B5EF4-FFF2-40B4-BE49-F238E27FC236}">
                  <a16:creationId xmlns:a16="http://schemas.microsoft.com/office/drawing/2014/main" id="{59A635BA-E3DF-2649-80D7-5270D5D628E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910018B-4422-484A-84F4-49159BB8F7E7}"/>
                </a:ext>
              </a:extLst>
            </p:cNvPr>
            <p:cNvSpPr txBox="1"/>
            <p:nvPr/>
          </p:nvSpPr>
          <p:spPr>
            <a:xfrm>
              <a:off x="5737122" y="569507"/>
              <a:ext cx="6454877" cy="1015663"/>
            </a:xfrm>
            <a:prstGeom prst="rect">
              <a:avLst/>
            </a:prstGeom>
            <a:solidFill>
              <a:schemeClr val="tx1"/>
            </a:solidFill>
          </p:spPr>
          <p:txBody>
            <a:bodyPr wrap="square" rtlCol="0" anchor="ctr">
              <a:spAutoFit/>
            </a:bodyPr>
            <a:lstStyle/>
            <a:p>
              <a:r>
                <a:rPr lang="en-US" sz="6000" b="1" dirty="0">
                  <a:solidFill>
                    <a:schemeClr val="bg1"/>
                  </a:solidFill>
                  <a:latin typeface="Arial" panose="020B0604020202020204" pitchFamily="34" charset="0"/>
                  <a:cs typeface="Arial" panose="020B0604020202020204" pitchFamily="34" charset="0"/>
                </a:rPr>
                <a:t>OPPORTUNITY</a:t>
              </a:r>
              <a:endParaRPr lang="en-US" sz="7200" dirty="0">
                <a:solidFill>
                  <a:schemeClr val="bg1"/>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B0184CFC-8EA8-8E43-8669-2E528D3AD8B5}"/>
              </a:ext>
            </a:extLst>
          </p:cNvPr>
          <p:cNvGrpSpPr/>
          <p:nvPr/>
        </p:nvGrpSpPr>
        <p:grpSpPr>
          <a:xfrm>
            <a:off x="6678634" y="1988417"/>
            <a:ext cx="5060081" cy="3108543"/>
            <a:chOff x="6709128" y="1993090"/>
            <a:chExt cx="5060081" cy="3108543"/>
          </a:xfrm>
        </p:grpSpPr>
        <p:sp>
          <p:nvSpPr>
            <p:cNvPr id="26" name="TextBox 25">
              <a:extLst>
                <a:ext uri="{FF2B5EF4-FFF2-40B4-BE49-F238E27FC236}">
                  <a16:creationId xmlns:a16="http://schemas.microsoft.com/office/drawing/2014/main" id="{AA347AC1-04D4-0248-B495-DBFD6C3B0941}"/>
                </a:ext>
              </a:extLst>
            </p:cNvPr>
            <p:cNvSpPr txBox="1"/>
            <p:nvPr/>
          </p:nvSpPr>
          <p:spPr>
            <a:xfrm>
              <a:off x="6709128" y="2013082"/>
              <a:ext cx="2916647" cy="2554545"/>
            </a:xfrm>
            <a:prstGeom prst="rect">
              <a:avLst/>
            </a:prstGeom>
            <a:solidFill>
              <a:schemeClr val="tx1"/>
            </a:solidFill>
          </p:spPr>
          <p:txBody>
            <a:bodyPr wrap="square" rtlCol="0" anchor="ctr">
              <a:spAutoFit/>
            </a:bodyPr>
            <a:lstStyle/>
            <a:p>
              <a:pPr algn="r"/>
              <a:r>
                <a:rPr lang="en-US" sz="4000" b="1" dirty="0">
                  <a:solidFill>
                    <a:schemeClr val="bg1"/>
                  </a:solidFill>
                  <a:latin typeface="Arial" panose="020B0604020202020204" pitchFamily="34" charset="0"/>
                  <a:cs typeface="Arial" panose="020B0604020202020204" pitchFamily="34" charset="0"/>
                </a:rPr>
                <a:t>PEOPLE</a:t>
              </a:r>
            </a:p>
            <a:p>
              <a:pPr algn="r"/>
              <a:r>
                <a:rPr lang="en-US" sz="2000" b="1" dirty="0">
                  <a:solidFill>
                    <a:schemeClr val="bg1"/>
                  </a:solidFill>
                  <a:latin typeface="Arial" panose="020B0604020202020204" pitchFamily="34" charset="0"/>
                  <a:cs typeface="Arial" panose="020B0604020202020204" pitchFamily="34" charset="0"/>
                </a:rPr>
                <a:t>who are </a:t>
              </a:r>
            </a:p>
            <a:p>
              <a:pPr algn="r"/>
              <a:r>
                <a:rPr lang="en-US" sz="4000" b="1" dirty="0">
                  <a:solidFill>
                    <a:schemeClr val="bg1"/>
                  </a:solidFill>
                  <a:latin typeface="Arial" panose="020B0604020202020204" pitchFamily="34" charset="0"/>
                  <a:cs typeface="Arial" panose="020B0604020202020204" pitchFamily="34" charset="0"/>
                </a:rPr>
                <a:t>VALUABLE</a:t>
              </a:r>
            </a:p>
            <a:p>
              <a:pPr algn="r"/>
              <a:r>
                <a:rPr lang="en-US" sz="2000" b="1" dirty="0">
                  <a:solidFill>
                    <a:schemeClr val="bg1"/>
                  </a:solidFill>
                  <a:latin typeface="Arial" panose="020B0604020202020204" pitchFamily="34" charset="0"/>
                  <a:cs typeface="Arial" panose="020B0604020202020204" pitchFamily="34" charset="0"/>
                </a:rPr>
                <a:t>to other</a:t>
              </a:r>
            </a:p>
            <a:p>
              <a:pPr algn="r"/>
              <a:r>
                <a:rPr lang="en-US" sz="4000" b="1" dirty="0">
                  <a:solidFill>
                    <a:schemeClr val="bg1"/>
                  </a:solidFill>
                  <a:latin typeface="Arial" panose="020B0604020202020204" pitchFamily="34" charset="0"/>
                  <a:cs typeface="Arial" panose="020B0604020202020204" pitchFamily="34" charset="0"/>
                </a:rPr>
                <a:t>PEOPLE</a:t>
              </a:r>
              <a:endParaRPr lang="en-US" sz="4800" dirty="0">
                <a:solidFill>
                  <a:schemeClr val="bg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5916B64-DABF-3E43-A765-0BF89C4519D7}"/>
                </a:ext>
              </a:extLst>
            </p:cNvPr>
            <p:cNvSpPr txBox="1"/>
            <p:nvPr/>
          </p:nvSpPr>
          <p:spPr>
            <a:xfrm>
              <a:off x="9724100" y="1993090"/>
              <a:ext cx="2045109" cy="3108543"/>
            </a:xfrm>
            <a:prstGeom prst="rect">
              <a:avLst/>
            </a:prstGeom>
            <a:solidFill>
              <a:schemeClr val="tx1"/>
            </a:solidFill>
          </p:spPr>
          <p:txBody>
            <a:bodyPr wrap="square" rtlCol="0" anchor="t">
              <a:spAutoFit/>
            </a:bodyPr>
            <a:lstStyle/>
            <a:p>
              <a:r>
                <a:rPr lang="en-US" sz="2800" b="1" dirty="0">
                  <a:solidFill>
                    <a:schemeClr val="bg1"/>
                  </a:solidFill>
                  <a:latin typeface="Arial" panose="020B0604020202020204" pitchFamily="34" charset="0"/>
                  <a:cs typeface="Arial" panose="020B0604020202020204" pitchFamily="34" charset="0"/>
                </a:rPr>
                <a:t>question</a:t>
              </a:r>
            </a:p>
            <a:p>
              <a:r>
                <a:rPr lang="en-US" sz="2800" b="1" dirty="0">
                  <a:solidFill>
                    <a:schemeClr val="bg1"/>
                  </a:solidFill>
                  <a:latin typeface="Arial" panose="020B0604020202020204" pitchFamily="34" charset="0"/>
                  <a:cs typeface="Arial" panose="020B0604020202020204" pitchFamily="34" charset="0"/>
                </a:rPr>
                <a:t> design</a:t>
              </a:r>
            </a:p>
            <a:p>
              <a:r>
                <a:rPr lang="en-US" sz="2800" b="1" dirty="0">
                  <a:solidFill>
                    <a:schemeClr val="bg1"/>
                  </a:solidFill>
                  <a:latin typeface="Arial" panose="020B0604020202020204" pitchFamily="34" charset="0"/>
                  <a:cs typeface="Arial" panose="020B0604020202020204" pitchFamily="34" charset="0"/>
                </a:rPr>
                <a:t> solve</a:t>
              </a:r>
            </a:p>
            <a:p>
              <a:r>
                <a:rPr lang="en-US" sz="2800" b="1" dirty="0">
                  <a:solidFill>
                    <a:schemeClr val="bg1"/>
                  </a:solidFill>
                  <a:latin typeface="Arial" panose="020B0604020202020204" pitchFamily="34" charset="0"/>
                  <a:cs typeface="Arial" panose="020B0604020202020204" pitchFamily="34" charset="0"/>
                </a:rPr>
                <a:t> influence</a:t>
              </a:r>
            </a:p>
            <a:p>
              <a:r>
                <a:rPr lang="en-US" sz="2800" b="1" dirty="0">
                  <a:solidFill>
                    <a:schemeClr val="bg1"/>
                  </a:solidFill>
                  <a:latin typeface="Arial" panose="020B0604020202020204" pitchFamily="34" charset="0"/>
                  <a:cs typeface="Arial" panose="020B0604020202020204" pitchFamily="34" charset="0"/>
                </a:rPr>
                <a:t> create</a:t>
              </a:r>
            </a:p>
            <a:p>
              <a:r>
                <a:rPr lang="en-US" sz="2800" b="1" dirty="0">
                  <a:solidFill>
                    <a:schemeClr val="bg1"/>
                  </a:solidFill>
                  <a:latin typeface="Arial" panose="020B0604020202020204" pitchFamily="34" charset="0"/>
                  <a:cs typeface="Arial" panose="020B0604020202020204" pitchFamily="34" charset="0"/>
                </a:rPr>
                <a:t> lead</a:t>
              </a:r>
            </a:p>
            <a:p>
              <a:r>
                <a:rPr lang="en-US" sz="2800" b="1" dirty="0">
                  <a:solidFill>
                    <a:schemeClr val="bg1"/>
                  </a:solidFill>
                  <a:latin typeface="Arial" panose="020B0604020202020204" pitchFamily="34" charset="0"/>
                  <a:cs typeface="Arial" panose="020B0604020202020204" pitchFamily="34" charset="0"/>
                </a:rPr>
                <a:t> heal</a:t>
              </a:r>
            </a:p>
          </p:txBody>
        </p:sp>
      </p:grpSp>
      <p:sp>
        <p:nvSpPr>
          <p:cNvPr id="28" name="Oval Callout 27">
            <a:extLst>
              <a:ext uri="{FF2B5EF4-FFF2-40B4-BE49-F238E27FC236}">
                <a16:creationId xmlns:a16="http://schemas.microsoft.com/office/drawing/2014/main" id="{6E6D9396-0D22-6E42-9ABB-76F9E080B868}"/>
              </a:ext>
            </a:extLst>
          </p:cNvPr>
          <p:cNvSpPr/>
          <p:nvPr/>
        </p:nvSpPr>
        <p:spPr>
          <a:xfrm>
            <a:off x="-30494" y="2133843"/>
            <a:ext cx="1976284" cy="1537704"/>
          </a:xfrm>
          <a:prstGeom prst="wedgeEllipseCallout">
            <a:avLst>
              <a:gd name="adj1" fmla="val 8300"/>
              <a:gd name="adj2" fmla="val 1536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 panose="020B0604020202020204" pitchFamily="34" charset="0"/>
                <a:cs typeface="Arial" panose="020B0604020202020204" pitchFamily="34" charset="0"/>
              </a:rPr>
              <a:t>YeaH</a:t>
            </a:r>
            <a:r>
              <a:rPr lang="en-US" sz="2800" b="1" dirty="0">
                <a:solidFill>
                  <a:schemeClr val="tx1"/>
                </a:solidFill>
                <a:latin typeface="Arial" panose="020B0604020202020204" pitchFamily="34" charset="0"/>
                <a:cs typeface="Arial" panose="020B0604020202020204" pitchFamily="34" charset="0"/>
              </a:rPr>
              <a:t> PBL</a:t>
            </a:r>
            <a:r>
              <a:rPr lang="en-US" sz="28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74100612"/>
      </p:ext>
    </p:extLst>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25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CAC02A-640C-1844-A456-88BA45BB48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2" name="Rectangle 11"/>
          <p:cNvSpPr/>
          <p:nvPr/>
        </p:nvSpPr>
        <p:spPr>
          <a:xfrm>
            <a:off x="1524000" y="6477000"/>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5"/>
          <p:cNvSpPr txBox="1">
            <a:spLocks/>
          </p:cNvSpPr>
          <p:nvPr/>
        </p:nvSpPr>
        <p:spPr>
          <a:xfrm>
            <a:off x="9552384" y="6401222"/>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9" name="Straight Connector 8"/>
          <p:cNvCxnSpPr/>
          <p:nvPr/>
        </p:nvCxnSpPr>
        <p:spPr>
          <a:xfrm>
            <a:off x="1559496" y="6741368"/>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9408368" y="6401222"/>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10</a:t>
            </a:fld>
            <a:endParaRPr lang="en-GB" sz="1200" dirty="0">
              <a:solidFill>
                <a:srgbClr val="0000FF"/>
              </a:solidFill>
              <a:latin typeface="Arial Black" pitchFamily="34" charset="0"/>
            </a:endParaRPr>
          </a:p>
        </p:txBody>
      </p:sp>
      <p:sp>
        <p:nvSpPr>
          <p:cNvPr id="13" name="TextBox 12">
            <a:extLst>
              <a:ext uri="{FF2B5EF4-FFF2-40B4-BE49-F238E27FC236}">
                <a16:creationId xmlns:a16="http://schemas.microsoft.com/office/drawing/2014/main" id="{3B4F95E2-6871-C745-9B3D-2399AA5F779D}"/>
              </a:ext>
            </a:extLst>
          </p:cNvPr>
          <p:cNvSpPr txBox="1"/>
          <p:nvPr/>
        </p:nvSpPr>
        <p:spPr>
          <a:xfrm>
            <a:off x="5422899" y="358993"/>
            <a:ext cx="6769101" cy="1107996"/>
          </a:xfrm>
          <a:prstGeom prst="rect">
            <a:avLst/>
          </a:prstGeom>
          <a:solidFill>
            <a:schemeClr val="tx1"/>
          </a:solidFill>
        </p:spPr>
        <p:txBody>
          <a:bodyPr wrap="square" rtlCol="0" anchor="ctr">
            <a:spAutoFit/>
          </a:bodyPr>
          <a:lstStyle/>
          <a:p>
            <a:r>
              <a:rPr lang="en-US" sz="6600" b="1" dirty="0">
                <a:solidFill>
                  <a:schemeClr val="bg1"/>
                </a:solidFill>
                <a:latin typeface="Arial" panose="020B0604020202020204" pitchFamily="34" charset="0"/>
                <a:cs typeface="Arial" panose="020B0604020202020204" pitchFamily="34" charset="0"/>
              </a:rPr>
              <a:t>OPPORTUNITY</a:t>
            </a:r>
            <a:endParaRPr lang="en-US" sz="7200"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646715D-065F-744D-9337-5E4EDFFE49CB}"/>
              </a:ext>
            </a:extLst>
          </p:cNvPr>
          <p:cNvSpPr txBox="1"/>
          <p:nvPr/>
        </p:nvSpPr>
        <p:spPr>
          <a:xfrm>
            <a:off x="5422900" y="1318564"/>
            <a:ext cx="6769100" cy="400110"/>
          </a:xfrm>
          <a:prstGeom prst="rect">
            <a:avLst/>
          </a:prstGeom>
          <a:solidFill>
            <a:schemeClr val="tx1"/>
          </a:solidFill>
        </p:spPr>
        <p:txBody>
          <a:bodyPr wrap="square" rtlCol="0" anchor="t">
            <a:spAutoFit/>
          </a:bodyPr>
          <a:lstStyle/>
          <a:p>
            <a:r>
              <a:rPr lang="en-US" sz="2000"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question   design   solve   influence   create   lead   heal</a:t>
            </a:r>
            <a:endParaRPr lang="en-US" sz="2000" dirty="0">
              <a:solidFill>
                <a:schemeClr val="bg1"/>
              </a:solidFill>
              <a:latin typeface="Arial" panose="020B0604020202020204" pitchFamily="34" charset="0"/>
              <a:cs typeface="Arial" panose="020B0604020202020204" pitchFamily="34" charset="0"/>
            </a:endParaRPr>
          </a:p>
        </p:txBody>
      </p:sp>
      <p:sp>
        <p:nvSpPr>
          <p:cNvPr id="16" name="Shape 141">
            <a:extLst>
              <a:ext uri="{FF2B5EF4-FFF2-40B4-BE49-F238E27FC236}">
                <a16:creationId xmlns:a16="http://schemas.microsoft.com/office/drawing/2014/main" id="{A3CF3574-96CE-C54B-BF56-D2BB508FE0E8}"/>
              </a:ext>
            </a:extLst>
          </p:cNvPr>
          <p:cNvSpPr/>
          <p:nvPr/>
        </p:nvSpPr>
        <p:spPr>
          <a:xfrm>
            <a:off x="-274350" y="6540227"/>
            <a:ext cx="548700" cy="546300"/>
          </a:xfrm>
          <a:prstGeom prst="ellipse">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492670501"/>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8E62E3-1A46-DA4D-AE47-2890C5D017EB}"/>
              </a:ext>
            </a:extLst>
          </p:cNvPr>
          <p:cNvGrpSpPr/>
          <p:nvPr/>
        </p:nvGrpSpPr>
        <p:grpSpPr>
          <a:xfrm>
            <a:off x="0" y="0"/>
            <a:ext cx="12192000" cy="6858000"/>
            <a:chOff x="0" y="0"/>
            <a:chExt cx="12192000" cy="6858000"/>
          </a:xfrm>
        </p:grpSpPr>
        <p:pic>
          <p:nvPicPr>
            <p:cNvPr id="3074" name="Picture 2" descr="https://lh4.googleusercontent.com/mwbAJjpNGPPukXccFPvyxhgACOmwmzXPfQiVnog7DJWu5QHW5iUiASrHVGqsv0YtDFuEbcJDuNo6zd1qg2hM_7Qnev5BmO22ZUY25Rf2Z5q3rcjivjdVBx_tYkce67a6apwyEr3gxR8">
              <a:extLst>
                <a:ext uri="{FF2B5EF4-FFF2-40B4-BE49-F238E27FC236}">
                  <a16:creationId xmlns:a16="http://schemas.microsoft.com/office/drawing/2014/main" id="{2B83347D-97D2-4C44-993C-BF560DC76AB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9857BC5-F9E0-014A-B583-B425EA2CBE62}"/>
                </a:ext>
              </a:extLst>
            </p:cNvPr>
            <p:cNvSpPr txBox="1"/>
            <p:nvPr/>
          </p:nvSpPr>
          <p:spPr>
            <a:xfrm>
              <a:off x="5472752" y="523341"/>
              <a:ext cx="6719248" cy="1107996"/>
            </a:xfrm>
            <a:prstGeom prst="rect">
              <a:avLst/>
            </a:prstGeom>
            <a:solidFill>
              <a:schemeClr val="tx1"/>
            </a:solidFill>
          </p:spPr>
          <p:txBody>
            <a:bodyPr wrap="square" rtlCol="0" anchor="ctr">
              <a:spAutoFit/>
            </a:bodyPr>
            <a:lstStyle/>
            <a:p>
              <a:r>
                <a:rPr lang="en-US" sz="6600" b="1" dirty="0">
                  <a:solidFill>
                    <a:schemeClr val="bg1"/>
                  </a:solidFill>
                  <a:latin typeface="Arial" panose="020B0604020202020204" pitchFamily="34" charset="0"/>
                  <a:cs typeface="Arial" panose="020B0604020202020204" pitchFamily="34" charset="0"/>
                </a:rPr>
                <a:t>OPPORTUNITY</a:t>
              </a:r>
              <a:endParaRPr lang="en-US" sz="8000" dirty="0">
                <a:solidFill>
                  <a:schemeClr val="bg1"/>
                </a:solidFill>
                <a:latin typeface="Arial" panose="020B0604020202020204" pitchFamily="34" charset="0"/>
                <a:cs typeface="Arial" panose="020B0604020202020204" pitchFamily="34" charset="0"/>
              </a:endParaRPr>
            </a:p>
          </p:txBody>
        </p:sp>
      </p:grpSp>
      <p:sp>
        <p:nvSpPr>
          <p:cNvPr id="10" name="Oval Callout 9">
            <a:extLst>
              <a:ext uri="{FF2B5EF4-FFF2-40B4-BE49-F238E27FC236}">
                <a16:creationId xmlns:a16="http://schemas.microsoft.com/office/drawing/2014/main" id="{250F2304-56B6-2E44-9188-06E7FC701617}"/>
              </a:ext>
            </a:extLst>
          </p:cNvPr>
          <p:cNvSpPr/>
          <p:nvPr/>
        </p:nvSpPr>
        <p:spPr>
          <a:xfrm>
            <a:off x="0" y="2138516"/>
            <a:ext cx="1976284" cy="1537704"/>
          </a:xfrm>
          <a:prstGeom prst="wedgeEllipseCallout">
            <a:avLst>
              <a:gd name="adj1" fmla="val 8300"/>
              <a:gd name="adj2" fmla="val 1536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 panose="020B0604020202020204" pitchFamily="34" charset="0"/>
                <a:cs typeface="Arial" panose="020B0604020202020204" pitchFamily="34" charset="0"/>
              </a:rPr>
              <a:t>YeaH</a:t>
            </a:r>
            <a:r>
              <a:rPr lang="en-US" sz="2800" b="1" dirty="0">
                <a:solidFill>
                  <a:schemeClr val="tx1"/>
                </a:solidFill>
                <a:latin typeface="Arial" panose="020B0604020202020204" pitchFamily="34" charset="0"/>
                <a:cs typeface="Arial" panose="020B0604020202020204" pitchFamily="34" charset="0"/>
              </a:rPr>
              <a:t> PBL</a:t>
            </a:r>
            <a:r>
              <a:rPr lang="en-US" sz="28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99721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52DB5350-A3A4-9F44-9ACB-085433D20E90}"/>
              </a:ext>
            </a:extLst>
          </p:cNvPr>
          <p:cNvGrpSpPr/>
          <p:nvPr/>
        </p:nvGrpSpPr>
        <p:grpSpPr>
          <a:xfrm>
            <a:off x="5719817" y="105507"/>
            <a:ext cx="6394101" cy="6764620"/>
            <a:chOff x="0" y="20939"/>
            <a:chExt cx="6259539" cy="6819460"/>
          </a:xfrm>
        </p:grpSpPr>
        <p:pic>
          <p:nvPicPr>
            <p:cNvPr id="5" name="Picture 4">
              <a:extLst>
                <a:ext uri="{FF2B5EF4-FFF2-40B4-BE49-F238E27FC236}">
                  <a16:creationId xmlns:a16="http://schemas.microsoft.com/office/drawing/2014/main" id="{0D628A49-CAE7-4E44-A920-F2FF06B34E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939"/>
              <a:ext cx="6259539" cy="2566796"/>
            </a:xfrm>
            <a:prstGeom prst="rect">
              <a:avLst/>
            </a:prstGeom>
            <a:ln w="76200">
              <a:solidFill>
                <a:schemeClr val="bg1"/>
              </a:solidFill>
            </a:ln>
          </p:spPr>
        </p:pic>
        <p:pic>
          <p:nvPicPr>
            <p:cNvPr id="23" name="Picture 22">
              <a:extLst>
                <a:ext uri="{FF2B5EF4-FFF2-40B4-BE49-F238E27FC236}">
                  <a16:creationId xmlns:a16="http://schemas.microsoft.com/office/drawing/2014/main" id="{308A1322-6133-1049-BC21-64F7AACD9E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782834"/>
              <a:ext cx="6259539" cy="2057565"/>
            </a:xfrm>
            <a:prstGeom prst="rect">
              <a:avLst/>
            </a:prstGeom>
            <a:ln w="76200">
              <a:solidFill>
                <a:schemeClr val="bg1"/>
              </a:solidFill>
            </a:ln>
          </p:spPr>
        </p:pic>
        <p:pic>
          <p:nvPicPr>
            <p:cNvPr id="24" name="Picture 23">
              <a:extLst>
                <a:ext uri="{FF2B5EF4-FFF2-40B4-BE49-F238E27FC236}">
                  <a16:creationId xmlns:a16="http://schemas.microsoft.com/office/drawing/2014/main" id="{3440DB63-435D-024D-806F-12A5B3140A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39302" y="2550869"/>
              <a:ext cx="1720237" cy="2239097"/>
            </a:xfrm>
            <a:prstGeom prst="rect">
              <a:avLst/>
            </a:prstGeom>
            <a:ln w="76200">
              <a:solidFill>
                <a:schemeClr val="bg1"/>
              </a:solidFill>
            </a:ln>
          </p:spPr>
        </p:pic>
        <p:pic>
          <p:nvPicPr>
            <p:cNvPr id="25" name="Picture 24">
              <a:extLst>
                <a:ext uri="{FF2B5EF4-FFF2-40B4-BE49-F238E27FC236}">
                  <a16:creationId xmlns:a16="http://schemas.microsoft.com/office/drawing/2014/main" id="{5B78687F-16E0-3F4C-9D43-B3D8B9D036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804" y="2571808"/>
              <a:ext cx="1835215" cy="2218157"/>
            </a:xfrm>
            <a:prstGeom prst="rect">
              <a:avLst/>
            </a:prstGeom>
            <a:ln w="76200">
              <a:solidFill>
                <a:schemeClr val="bg1"/>
              </a:solidFill>
            </a:ln>
          </p:spPr>
        </p:pic>
        <p:pic>
          <p:nvPicPr>
            <p:cNvPr id="3" name="Picture 2">
              <a:extLst>
                <a:ext uri="{FF2B5EF4-FFF2-40B4-BE49-F238E27FC236}">
                  <a16:creationId xmlns:a16="http://schemas.microsoft.com/office/drawing/2014/main" id="{A56E7C4B-AFC5-B045-8A3E-90EB611BFD9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43019" y="2571808"/>
              <a:ext cx="2702290" cy="2223393"/>
            </a:xfrm>
            <a:prstGeom prst="rect">
              <a:avLst/>
            </a:prstGeom>
            <a:ln w="76200">
              <a:solidFill>
                <a:schemeClr val="bg1"/>
              </a:solidFill>
            </a:ln>
          </p:spPr>
        </p:pic>
      </p:grpSp>
      <p:pic>
        <p:nvPicPr>
          <p:cNvPr id="20" name="Shape 69">
            <a:extLst>
              <a:ext uri="{FF2B5EF4-FFF2-40B4-BE49-F238E27FC236}">
                <a16:creationId xmlns:a16="http://schemas.microsoft.com/office/drawing/2014/main" id="{46AA41BA-2825-9D44-A0C8-8AB45F767335}"/>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0061" y="105507"/>
            <a:ext cx="5534249" cy="6635861"/>
          </a:xfrm>
          <a:prstGeom prst="rect">
            <a:avLst/>
          </a:prstGeom>
          <a:noFill/>
          <a:ln w="76200">
            <a:solidFill>
              <a:schemeClr val="bg1"/>
            </a:solidFill>
          </a:ln>
        </p:spPr>
      </p:pic>
      <p:sp>
        <p:nvSpPr>
          <p:cNvPr id="12" name="Rectangle 11"/>
          <p:cNvSpPr/>
          <p:nvPr/>
        </p:nvSpPr>
        <p:spPr>
          <a:xfrm>
            <a:off x="1524000" y="6477000"/>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5"/>
          <p:cNvSpPr txBox="1">
            <a:spLocks/>
          </p:cNvSpPr>
          <p:nvPr/>
        </p:nvSpPr>
        <p:spPr>
          <a:xfrm>
            <a:off x="9552384" y="6401222"/>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9" name="Straight Connector 8"/>
          <p:cNvCxnSpPr/>
          <p:nvPr/>
        </p:nvCxnSpPr>
        <p:spPr>
          <a:xfrm>
            <a:off x="1559496" y="6741368"/>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9408368" y="6401222"/>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2</a:t>
            </a:fld>
            <a:endParaRPr lang="en-GB" sz="1200" dirty="0">
              <a:solidFill>
                <a:srgbClr val="0000FF"/>
              </a:solidFill>
              <a:latin typeface="Arial Black" pitchFamily="34" charset="0"/>
            </a:endParaRPr>
          </a:p>
        </p:txBody>
      </p:sp>
      <p:sp>
        <p:nvSpPr>
          <p:cNvPr id="13" name="Shape 62">
            <a:extLst>
              <a:ext uri="{FF2B5EF4-FFF2-40B4-BE49-F238E27FC236}">
                <a16:creationId xmlns:a16="http://schemas.microsoft.com/office/drawing/2014/main" id="{1A242656-B805-D441-BC85-78CC865F953A}"/>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a:t>2</a:t>
            </a:r>
            <a:endParaRPr/>
          </a:p>
        </p:txBody>
      </p:sp>
      <p:pic>
        <p:nvPicPr>
          <p:cNvPr id="19" name="Shape 68">
            <a:extLst>
              <a:ext uri="{FF2B5EF4-FFF2-40B4-BE49-F238E27FC236}">
                <a16:creationId xmlns:a16="http://schemas.microsoft.com/office/drawing/2014/main" id="{C01D8A4B-6856-B04C-8F89-C7D497F82B28}"/>
              </a:ext>
            </a:extLst>
          </p:cNvPr>
          <p:cNvPicPr preferRelativeResize="0"/>
          <p:nvPr/>
        </p:nvPicPr>
        <p:blipFill>
          <a:blip r:embed="rId9">
            <a:alphaModFix/>
          </a:blip>
          <a:stretch>
            <a:fillRect/>
          </a:stretch>
        </p:blipFill>
        <p:spPr>
          <a:xfrm>
            <a:off x="8053" y="5263233"/>
            <a:ext cx="2663188" cy="1579538"/>
          </a:xfrm>
          <a:prstGeom prst="rect">
            <a:avLst/>
          </a:prstGeom>
          <a:noFill/>
          <a:ln>
            <a:noFill/>
          </a:ln>
        </p:spPr>
      </p:pic>
      <p:sp>
        <p:nvSpPr>
          <p:cNvPr id="27" name="Rectangle 26">
            <a:extLst>
              <a:ext uri="{FF2B5EF4-FFF2-40B4-BE49-F238E27FC236}">
                <a16:creationId xmlns:a16="http://schemas.microsoft.com/office/drawing/2014/main" id="{5B6B8A45-706D-6E4B-BE68-D49087947713}"/>
              </a:ext>
            </a:extLst>
          </p:cNvPr>
          <p:cNvSpPr/>
          <p:nvPr/>
        </p:nvSpPr>
        <p:spPr>
          <a:xfrm>
            <a:off x="9142266" y="0"/>
            <a:ext cx="3049734" cy="1078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Shape 67">
            <a:extLst>
              <a:ext uri="{FF2B5EF4-FFF2-40B4-BE49-F238E27FC236}">
                <a16:creationId xmlns:a16="http://schemas.microsoft.com/office/drawing/2014/main" id="{78CCBF09-7D45-4047-8053-9B3141161EB7}"/>
              </a:ext>
            </a:extLst>
          </p:cNvPr>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9169472" y="5120"/>
            <a:ext cx="3022528" cy="1109750"/>
          </a:xfrm>
          <a:prstGeom prst="rect">
            <a:avLst/>
          </a:prstGeom>
          <a:noFill/>
          <a:ln>
            <a:noFill/>
          </a:ln>
        </p:spPr>
      </p:pic>
    </p:spTree>
    <p:extLst>
      <p:ext uri="{BB962C8B-B14F-4D97-AF65-F5344CB8AC3E}">
        <p14:creationId xmlns:p14="http://schemas.microsoft.com/office/powerpoint/2010/main" val="2783521555"/>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0" y="6477000"/>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5"/>
          <p:cNvSpPr txBox="1">
            <a:spLocks/>
          </p:cNvSpPr>
          <p:nvPr/>
        </p:nvSpPr>
        <p:spPr>
          <a:xfrm>
            <a:off x="9552384" y="6401222"/>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9" name="Straight Connector 8"/>
          <p:cNvCxnSpPr/>
          <p:nvPr/>
        </p:nvCxnSpPr>
        <p:spPr>
          <a:xfrm>
            <a:off x="1559496" y="6741368"/>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9408368" y="6401222"/>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3</a:t>
            </a:fld>
            <a:endParaRPr lang="en-GB" sz="1200" dirty="0">
              <a:solidFill>
                <a:srgbClr val="0000FF"/>
              </a:solidFill>
              <a:latin typeface="Arial Black" pitchFamily="34" charset="0"/>
            </a:endParaRPr>
          </a:p>
        </p:txBody>
      </p:sp>
      <p:graphicFrame>
        <p:nvGraphicFramePr>
          <p:cNvPr id="21" name="Shape 75">
            <a:extLst>
              <a:ext uri="{FF2B5EF4-FFF2-40B4-BE49-F238E27FC236}">
                <a16:creationId xmlns:a16="http://schemas.microsoft.com/office/drawing/2014/main" id="{ABD672E1-997D-B047-857E-FEFE4EAF61E2}"/>
              </a:ext>
            </a:extLst>
          </p:cNvPr>
          <p:cNvGraphicFramePr/>
          <p:nvPr>
            <p:extLst>
              <p:ext uri="{D42A27DB-BD31-4B8C-83A1-F6EECF244321}">
                <p14:modId xmlns:p14="http://schemas.microsoft.com/office/powerpoint/2010/main" val="991457664"/>
              </p:ext>
            </p:extLst>
          </p:nvPr>
        </p:nvGraphicFramePr>
        <p:xfrm>
          <a:off x="798073" y="85527"/>
          <a:ext cx="5779018" cy="6174600"/>
        </p:xfrm>
        <a:graphic>
          <a:graphicData uri="http://schemas.openxmlformats.org/drawingml/2006/table">
            <a:tbl>
              <a:tblPr>
                <a:noFill/>
              </a:tblPr>
              <a:tblGrid>
                <a:gridCol w="994364">
                  <a:extLst>
                    <a:ext uri="{9D8B030D-6E8A-4147-A177-3AD203B41FA5}">
                      <a16:colId xmlns:a16="http://schemas.microsoft.com/office/drawing/2014/main" val="20000"/>
                    </a:ext>
                  </a:extLst>
                </a:gridCol>
                <a:gridCol w="4784654">
                  <a:extLst>
                    <a:ext uri="{9D8B030D-6E8A-4147-A177-3AD203B41FA5}">
                      <a16:colId xmlns:a16="http://schemas.microsoft.com/office/drawing/2014/main" val="20001"/>
                    </a:ext>
                  </a:extLst>
                </a:gridCol>
              </a:tblGrid>
              <a:tr h="6174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None/>
                      </a:pPr>
                      <a:r>
                        <a:rPr lang="en" sz="2800" b="1" u="sng" dirty="0" err="1">
                          <a:latin typeface="Arial" panose="020B0604020202020204" pitchFamily="34" charset="0"/>
                          <a:cs typeface="Arial" panose="020B0604020202020204" pitchFamily="34" charset="0"/>
                        </a:rPr>
                        <a:t>Wk</a:t>
                      </a:r>
                      <a:endParaRPr sz="2800" b="1" u="sng" dirty="0">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a:spcBef>
                          <a:spcPts val="0"/>
                        </a:spcBef>
                        <a:spcAft>
                          <a:spcPts val="0"/>
                        </a:spcAft>
                        <a:buNone/>
                      </a:pPr>
                      <a:r>
                        <a:rPr lang="en" sz="2800" b="1" u="sng" dirty="0">
                          <a:latin typeface="Arial" panose="020B0604020202020204" pitchFamily="34" charset="0"/>
                          <a:cs typeface="Arial" panose="020B0604020202020204" pitchFamily="34" charset="0"/>
                        </a:rPr>
                        <a:t>Core Models </a:t>
                      </a:r>
                      <a:endParaRPr sz="2800" b="1" u="sng" dirty="0">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174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None/>
                      </a:pPr>
                      <a:r>
                        <a:rPr lang="en" sz="2400" dirty="0">
                          <a:latin typeface="Arial" panose="020B0604020202020204" pitchFamily="34" charset="0"/>
                          <a:cs typeface="Arial" panose="020B0604020202020204" pitchFamily="34" charset="0"/>
                        </a:rPr>
                        <a:t>1</a:t>
                      </a:r>
                      <a:endParaRPr sz="2400" dirty="0">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spcBef>
                          <a:spcPts val="0"/>
                        </a:spcBef>
                        <a:spcAft>
                          <a:spcPts val="0"/>
                        </a:spcAft>
                        <a:buNone/>
                      </a:pPr>
                      <a:r>
                        <a:rPr lang="en" sz="2400" dirty="0">
                          <a:latin typeface="Arial" panose="020B0604020202020204" pitchFamily="34" charset="0"/>
                          <a:cs typeface="Arial" panose="020B0604020202020204" pitchFamily="34" charset="0"/>
                        </a:rPr>
                        <a:t>Homeostasis </a:t>
                      </a:r>
                      <a:r>
                        <a:rPr lang="en" sz="2000" dirty="0">
                          <a:latin typeface="Arial" panose="020B0604020202020204" pitchFamily="34" charset="0"/>
                          <a:cs typeface="Arial" panose="020B0604020202020204" pitchFamily="34" charset="0"/>
                        </a:rPr>
                        <a:t>(organismal level)</a:t>
                      </a:r>
                      <a:endParaRPr sz="2400" dirty="0">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74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None/>
                      </a:pPr>
                      <a:endParaRPr sz="2400">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spcBef>
                          <a:spcPts val="0"/>
                        </a:spcBef>
                        <a:spcAft>
                          <a:spcPts val="0"/>
                        </a:spcAft>
                        <a:buNone/>
                      </a:pPr>
                      <a:r>
                        <a:rPr lang="en" sz="2400" dirty="0">
                          <a:latin typeface="Arial" panose="020B0604020202020204" pitchFamily="34" charset="0"/>
                          <a:cs typeface="Arial" panose="020B0604020202020204" pitchFamily="34" charset="0"/>
                        </a:rPr>
                        <a:t>Mass &amp; Energy balance</a:t>
                      </a:r>
                      <a:endParaRPr sz="2400" dirty="0">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174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None/>
                      </a:pPr>
                      <a:endParaRPr sz="2400">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spcBef>
                          <a:spcPts val="0"/>
                        </a:spcBef>
                        <a:spcAft>
                          <a:spcPts val="0"/>
                        </a:spcAft>
                        <a:buNone/>
                      </a:pPr>
                      <a:r>
                        <a:rPr lang="en" sz="2400" dirty="0">
                          <a:latin typeface="Arial" panose="020B0604020202020204" pitchFamily="34" charset="0"/>
                          <a:cs typeface="Arial" panose="020B0604020202020204" pitchFamily="34" charset="0"/>
                        </a:rPr>
                        <a:t>Evolution → Natural selection</a:t>
                      </a:r>
                      <a:endParaRPr sz="2400" dirty="0">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174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None/>
                      </a:pPr>
                      <a:endParaRPr sz="2400">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spcBef>
                          <a:spcPts val="0"/>
                        </a:spcBef>
                        <a:spcAft>
                          <a:spcPts val="0"/>
                        </a:spcAft>
                        <a:buNone/>
                      </a:pPr>
                      <a:r>
                        <a:rPr lang="en" sz="2400" dirty="0">
                          <a:latin typeface="Arial" panose="020B0604020202020204" pitchFamily="34" charset="0"/>
                          <a:cs typeface="Arial" panose="020B0604020202020204" pitchFamily="34" charset="0"/>
                        </a:rPr>
                        <a:t>Niche</a:t>
                      </a:r>
                      <a:endParaRPr sz="2400" dirty="0">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174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None/>
                      </a:pPr>
                      <a:endParaRPr sz="2400">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spcBef>
                          <a:spcPts val="0"/>
                        </a:spcBef>
                        <a:spcAft>
                          <a:spcPts val="0"/>
                        </a:spcAft>
                        <a:buNone/>
                      </a:pPr>
                      <a:r>
                        <a:rPr lang="en" sz="2400" dirty="0">
                          <a:latin typeface="Arial" panose="020B0604020202020204" pitchFamily="34" charset="0"/>
                          <a:cs typeface="Arial" panose="020B0604020202020204" pitchFamily="34" charset="0"/>
                        </a:rPr>
                        <a:t>Population growth</a:t>
                      </a:r>
                      <a:endParaRPr sz="2400" dirty="0">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174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None/>
                      </a:pPr>
                      <a:endParaRPr sz="2400">
                        <a:solidFill>
                          <a:schemeClr val="dk1"/>
                        </a:solidFill>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rtl="0">
                        <a:spcBef>
                          <a:spcPts val="0"/>
                        </a:spcBef>
                        <a:spcAft>
                          <a:spcPts val="0"/>
                        </a:spcAft>
                        <a:buClr>
                          <a:schemeClr val="dk1"/>
                        </a:buClr>
                        <a:buSzPts val="1100"/>
                        <a:buFont typeface="Arial"/>
                        <a:buNone/>
                      </a:pPr>
                      <a:r>
                        <a:rPr lang="en" sz="2400" dirty="0">
                          <a:solidFill>
                            <a:schemeClr val="dk1"/>
                          </a:solidFill>
                          <a:latin typeface="Arial" panose="020B0604020202020204" pitchFamily="34" charset="0"/>
                          <a:cs typeface="Arial" panose="020B0604020202020204" pitchFamily="34" charset="0"/>
                        </a:rPr>
                        <a:t>Interspecies interactions</a:t>
                      </a:r>
                      <a:endParaRPr sz="2400" dirty="0">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174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None/>
                      </a:pPr>
                      <a:endParaRPr sz="2400">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rtl="0">
                        <a:spcBef>
                          <a:spcPts val="0"/>
                        </a:spcBef>
                        <a:spcAft>
                          <a:spcPts val="0"/>
                        </a:spcAft>
                        <a:buNone/>
                      </a:pPr>
                      <a:r>
                        <a:rPr lang="en" sz="2400" dirty="0">
                          <a:latin typeface="Arial" panose="020B0604020202020204" pitchFamily="34" charset="0"/>
                          <a:cs typeface="Arial" panose="020B0604020202020204" pitchFamily="34" charset="0"/>
                        </a:rPr>
                        <a:t>Food webs &amp; trophic levels</a:t>
                      </a:r>
                      <a:endParaRPr sz="2400" dirty="0">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6174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None/>
                      </a:pPr>
                      <a:r>
                        <a:rPr lang="en" sz="2400">
                          <a:latin typeface="Arial" panose="020B0604020202020204" pitchFamily="34" charset="0"/>
                          <a:cs typeface="Arial" panose="020B0604020202020204" pitchFamily="34" charset="0"/>
                        </a:rPr>
                        <a:t>15</a:t>
                      </a:r>
                      <a:endParaRPr sz="2400">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rtl="0">
                        <a:spcBef>
                          <a:spcPts val="0"/>
                        </a:spcBef>
                        <a:spcAft>
                          <a:spcPts val="0"/>
                        </a:spcAft>
                        <a:buNone/>
                      </a:pPr>
                      <a:r>
                        <a:rPr lang="en" sz="2400" dirty="0">
                          <a:latin typeface="Arial" panose="020B0604020202020204" pitchFamily="34" charset="0"/>
                          <a:cs typeface="Arial" panose="020B0604020202020204" pitchFamily="34" charset="0"/>
                        </a:rPr>
                        <a:t>Nutrient cycles</a:t>
                      </a:r>
                      <a:endParaRPr sz="2400" dirty="0">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6174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None/>
                      </a:pPr>
                      <a:r>
                        <a:rPr lang="en" sz="2400" b="1">
                          <a:latin typeface="Arial" panose="020B0604020202020204" pitchFamily="34" charset="0"/>
                          <a:cs typeface="Arial" panose="020B0604020202020204" pitchFamily="34" charset="0"/>
                        </a:rPr>
                        <a:t>Final</a:t>
                      </a:r>
                      <a:endParaRPr sz="2400" b="1">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rtl="0">
                        <a:spcBef>
                          <a:spcPts val="0"/>
                        </a:spcBef>
                        <a:spcAft>
                          <a:spcPts val="0"/>
                        </a:spcAft>
                        <a:buNone/>
                      </a:pPr>
                      <a:r>
                        <a:rPr lang="en" sz="2400" b="1" dirty="0">
                          <a:latin typeface="Arial" panose="020B0604020202020204" pitchFamily="34" charset="0"/>
                          <a:cs typeface="Arial" panose="020B0604020202020204" pitchFamily="34" charset="0"/>
                        </a:rPr>
                        <a:t>End case</a:t>
                      </a:r>
                      <a:endParaRPr sz="2400" b="1" dirty="0">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22" name="Shape 76">
            <a:extLst>
              <a:ext uri="{FF2B5EF4-FFF2-40B4-BE49-F238E27FC236}">
                <a16:creationId xmlns:a16="http://schemas.microsoft.com/office/drawing/2014/main" id="{0A61D3F3-61CA-CB4B-9379-6A49693219CF}"/>
              </a:ext>
            </a:extLst>
          </p:cNvPr>
          <p:cNvSpPr txBox="1"/>
          <p:nvPr/>
        </p:nvSpPr>
        <p:spPr>
          <a:xfrm rot="-5400000">
            <a:off x="4310103" y="2496745"/>
            <a:ext cx="5943048" cy="1409072"/>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n" kern="0" dirty="0">
                <a:solidFill>
                  <a:srgbClr val="000000"/>
                </a:solidFill>
                <a:latin typeface="Arial" panose="020B0604020202020204" pitchFamily="34" charset="0"/>
                <a:cs typeface="Arial" panose="020B0604020202020204" pitchFamily="34" charset="0"/>
                <a:sym typeface="Arial"/>
              </a:rPr>
              <a:t>Comprehension of core models</a:t>
            </a:r>
            <a:endParaRPr kern="0" dirty="0">
              <a:solidFill>
                <a:srgbClr val="000000"/>
              </a:solidFill>
              <a:latin typeface="Arial" panose="020B0604020202020204" pitchFamily="34" charset="0"/>
              <a:cs typeface="Arial" panose="020B0604020202020204" pitchFamily="34" charset="0"/>
              <a:sym typeface="Arial"/>
            </a:endParaRPr>
          </a:p>
          <a:p>
            <a:pPr algn="ctr">
              <a:buClr>
                <a:srgbClr val="000000"/>
              </a:buClr>
              <a:buFont typeface="Arial"/>
              <a:buNone/>
            </a:pPr>
            <a:r>
              <a:rPr lang="en" kern="0" dirty="0">
                <a:solidFill>
                  <a:srgbClr val="000000"/>
                </a:solidFill>
                <a:latin typeface="Arial" panose="020B0604020202020204" pitchFamily="34" charset="0"/>
                <a:cs typeface="Arial" panose="020B0604020202020204" pitchFamily="34" charset="0"/>
                <a:sym typeface="Arial"/>
              </a:rPr>
              <a:t>Application, analysis, &amp; synthesis of core models</a:t>
            </a:r>
            <a:endParaRPr kern="0" dirty="0">
              <a:solidFill>
                <a:srgbClr val="000000"/>
              </a:solidFill>
              <a:latin typeface="Arial" panose="020B0604020202020204" pitchFamily="34" charset="0"/>
              <a:cs typeface="Arial" panose="020B0604020202020204" pitchFamily="34" charset="0"/>
              <a:sym typeface="Arial"/>
            </a:endParaRPr>
          </a:p>
        </p:txBody>
      </p:sp>
      <p:cxnSp>
        <p:nvCxnSpPr>
          <p:cNvPr id="23" name="Shape 77">
            <a:extLst>
              <a:ext uri="{FF2B5EF4-FFF2-40B4-BE49-F238E27FC236}">
                <a16:creationId xmlns:a16="http://schemas.microsoft.com/office/drawing/2014/main" id="{5C2CE1EE-EC42-C448-9878-4F021A051E55}"/>
              </a:ext>
            </a:extLst>
          </p:cNvPr>
          <p:cNvCxnSpPr>
            <a:cxnSpLocks/>
          </p:cNvCxnSpPr>
          <p:nvPr/>
        </p:nvCxnSpPr>
        <p:spPr>
          <a:xfrm>
            <a:off x="1276488" y="1403497"/>
            <a:ext cx="0" cy="3575634"/>
          </a:xfrm>
          <a:prstGeom prst="straightConnector1">
            <a:avLst/>
          </a:prstGeom>
          <a:noFill/>
          <a:ln w="57150" cap="flat" cmpd="sng">
            <a:solidFill>
              <a:schemeClr val="bg2">
                <a:lumMod val="75000"/>
              </a:schemeClr>
            </a:solidFill>
            <a:prstDash val="solid"/>
            <a:round/>
            <a:headEnd type="none" w="med" len="med"/>
            <a:tailEnd type="triangle" w="med" len="med"/>
          </a:ln>
        </p:spPr>
      </p:cxnSp>
      <p:graphicFrame>
        <p:nvGraphicFramePr>
          <p:cNvPr id="24" name="Shape 78">
            <a:extLst>
              <a:ext uri="{FF2B5EF4-FFF2-40B4-BE49-F238E27FC236}">
                <a16:creationId xmlns:a16="http://schemas.microsoft.com/office/drawing/2014/main" id="{95138DF3-5258-8E4E-8F5A-D406E5BD5B31}"/>
              </a:ext>
            </a:extLst>
          </p:cNvPr>
          <p:cNvGraphicFramePr/>
          <p:nvPr>
            <p:extLst>
              <p:ext uri="{D42A27DB-BD31-4B8C-83A1-F6EECF244321}">
                <p14:modId xmlns:p14="http://schemas.microsoft.com/office/powerpoint/2010/main" val="3273390501"/>
              </p:ext>
            </p:extLst>
          </p:nvPr>
        </p:nvGraphicFramePr>
        <p:xfrm>
          <a:off x="7343784" y="371505"/>
          <a:ext cx="4285498" cy="5946044"/>
        </p:xfrm>
        <a:graphic>
          <a:graphicData uri="http://schemas.openxmlformats.org/drawingml/2006/table">
            <a:tbl>
              <a:tblPr>
                <a:noFill/>
              </a:tblPr>
              <a:tblGrid>
                <a:gridCol w="4285498">
                  <a:extLst>
                    <a:ext uri="{9D8B030D-6E8A-4147-A177-3AD203B41FA5}">
                      <a16:colId xmlns:a16="http://schemas.microsoft.com/office/drawing/2014/main" val="20000"/>
                    </a:ext>
                  </a:extLst>
                </a:gridCol>
              </a:tblGrid>
              <a:tr h="52511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r>
                        <a:rPr lang="en" sz="2400" b="1" u="sng" dirty="0">
                          <a:solidFill>
                            <a:schemeClr val="bg1"/>
                          </a:solidFill>
                          <a:latin typeface="Arial" panose="020B0604020202020204" pitchFamily="34" charset="0"/>
                          <a:cs typeface="Arial" panose="020B0604020202020204" pitchFamily="34" charset="0"/>
                        </a:rPr>
                        <a:t>Core Skills</a:t>
                      </a:r>
                      <a:endParaRPr sz="2400" b="1" u="sng" dirty="0">
                        <a:solidFill>
                          <a:schemeClr val="bg1"/>
                        </a:solidFill>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chemeClr val="bg2">
                        <a:lumMod val="25000"/>
                      </a:schemeClr>
                    </a:solidFill>
                  </a:tcPr>
                </a:tc>
                <a:extLst>
                  <a:ext uri="{0D108BD9-81ED-4DB2-BD59-A6C34878D82A}">
                    <a16:rowId xmlns:a16="http://schemas.microsoft.com/office/drawing/2014/main" val="10000"/>
                  </a:ext>
                </a:extLst>
              </a:tr>
              <a:tr h="52511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rtl="0">
                        <a:spcBef>
                          <a:spcPts val="0"/>
                        </a:spcBef>
                        <a:spcAft>
                          <a:spcPts val="0"/>
                        </a:spcAft>
                        <a:buNone/>
                      </a:pPr>
                      <a:r>
                        <a:rPr lang="en" sz="2200" dirty="0">
                          <a:solidFill>
                            <a:schemeClr val="bg1"/>
                          </a:solidFill>
                          <a:latin typeface="Arial" panose="020B0604020202020204" pitchFamily="34" charset="0"/>
                          <a:cs typeface="Arial" panose="020B0604020202020204" pitchFamily="34" charset="0"/>
                        </a:rPr>
                        <a:t>Quantitative reasoning</a:t>
                      </a:r>
                      <a:endParaRPr sz="2200" dirty="0">
                        <a:solidFill>
                          <a:schemeClr val="bg1"/>
                        </a:solidFill>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chemeClr val="bg2">
                        <a:lumMod val="25000"/>
                      </a:schemeClr>
                    </a:solidFill>
                  </a:tcPr>
                </a:tc>
                <a:extLst>
                  <a:ext uri="{0D108BD9-81ED-4DB2-BD59-A6C34878D82A}">
                    <a16:rowId xmlns:a16="http://schemas.microsoft.com/office/drawing/2014/main" val="10001"/>
                  </a:ext>
                </a:extLst>
              </a:tr>
              <a:tr h="52511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rtl="0">
                        <a:spcBef>
                          <a:spcPts val="0"/>
                        </a:spcBef>
                        <a:spcAft>
                          <a:spcPts val="0"/>
                        </a:spcAft>
                        <a:buNone/>
                      </a:pPr>
                      <a:r>
                        <a:rPr lang="en" sz="2200" dirty="0">
                          <a:solidFill>
                            <a:schemeClr val="bg1"/>
                          </a:solidFill>
                          <a:latin typeface="Arial" panose="020B0604020202020204" pitchFamily="34" charset="0"/>
                          <a:cs typeface="Arial" panose="020B0604020202020204" pitchFamily="34" charset="0"/>
                        </a:rPr>
                        <a:t>Experimental design</a:t>
                      </a:r>
                      <a:endParaRPr sz="2200" dirty="0">
                        <a:solidFill>
                          <a:schemeClr val="bg1"/>
                        </a:solidFill>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chemeClr val="bg2">
                        <a:lumMod val="25000"/>
                      </a:schemeClr>
                    </a:solidFill>
                  </a:tcPr>
                </a:tc>
                <a:extLst>
                  <a:ext uri="{0D108BD9-81ED-4DB2-BD59-A6C34878D82A}">
                    <a16:rowId xmlns:a16="http://schemas.microsoft.com/office/drawing/2014/main" val="10002"/>
                  </a:ext>
                </a:extLst>
              </a:tr>
              <a:tr h="52511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rtl="0">
                        <a:spcBef>
                          <a:spcPts val="0"/>
                        </a:spcBef>
                        <a:spcAft>
                          <a:spcPts val="0"/>
                        </a:spcAft>
                        <a:buNone/>
                      </a:pPr>
                      <a:r>
                        <a:rPr lang="en" sz="2200" dirty="0">
                          <a:solidFill>
                            <a:schemeClr val="bg1"/>
                          </a:solidFill>
                          <a:latin typeface="Arial" panose="020B0604020202020204" pitchFamily="34" charset="0"/>
                          <a:cs typeface="Arial" panose="020B0604020202020204" pitchFamily="34" charset="0"/>
                        </a:rPr>
                        <a:t>Data analysis &amp; evaluation</a:t>
                      </a:r>
                      <a:endParaRPr sz="2200" dirty="0">
                        <a:solidFill>
                          <a:schemeClr val="bg1"/>
                        </a:solidFill>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chemeClr val="bg2">
                        <a:lumMod val="25000"/>
                      </a:schemeClr>
                    </a:solidFill>
                  </a:tcPr>
                </a:tc>
                <a:extLst>
                  <a:ext uri="{0D108BD9-81ED-4DB2-BD59-A6C34878D82A}">
                    <a16:rowId xmlns:a16="http://schemas.microsoft.com/office/drawing/2014/main" val="10003"/>
                  </a:ext>
                </a:extLst>
              </a:tr>
              <a:tr h="52511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rtl="0">
                        <a:spcBef>
                          <a:spcPts val="0"/>
                        </a:spcBef>
                        <a:spcAft>
                          <a:spcPts val="0"/>
                        </a:spcAft>
                        <a:buNone/>
                      </a:pPr>
                      <a:r>
                        <a:rPr lang="en" sz="2200" dirty="0">
                          <a:solidFill>
                            <a:schemeClr val="bg1"/>
                          </a:solidFill>
                          <a:latin typeface="Arial" panose="020B0604020202020204" pitchFamily="34" charset="0"/>
                          <a:cs typeface="Arial" panose="020B0604020202020204" pitchFamily="34" charset="0"/>
                        </a:rPr>
                        <a:t>Models/Modeling</a:t>
                      </a:r>
                      <a:endParaRPr sz="2200" dirty="0">
                        <a:solidFill>
                          <a:schemeClr val="bg1"/>
                        </a:solidFill>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chemeClr val="bg2">
                        <a:lumMod val="25000"/>
                      </a:schemeClr>
                    </a:solidFill>
                  </a:tcPr>
                </a:tc>
                <a:extLst>
                  <a:ext uri="{0D108BD9-81ED-4DB2-BD59-A6C34878D82A}">
                    <a16:rowId xmlns:a16="http://schemas.microsoft.com/office/drawing/2014/main" val="10004"/>
                  </a:ext>
                </a:extLst>
              </a:tr>
              <a:tr h="52511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rtl="0">
                        <a:spcBef>
                          <a:spcPts val="0"/>
                        </a:spcBef>
                        <a:spcAft>
                          <a:spcPts val="0"/>
                        </a:spcAft>
                        <a:buNone/>
                      </a:pPr>
                      <a:r>
                        <a:rPr lang="en" sz="2200" dirty="0">
                          <a:solidFill>
                            <a:schemeClr val="bg1"/>
                          </a:solidFill>
                          <a:latin typeface="Arial" panose="020B0604020202020204" pitchFamily="34" charset="0"/>
                          <a:cs typeface="Arial" panose="020B0604020202020204" pitchFamily="34" charset="0"/>
                        </a:rPr>
                        <a:t>Critical thinking &amp; problem solving</a:t>
                      </a:r>
                      <a:endParaRPr sz="2200" dirty="0">
                        <a:solidFill>
                          <a:schemeClr val="bg1"/>
                        </a:solidFill>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chemeClr val="bg2">
                        <a:lumMod val="25000"/>
                      </a:schemeClr>
                    </a:solidFill>
                  </a:tcPr>
                </a:tc>
                <a:extLst>
                  <a:ext uri="{0D108BD9-81ED-4DB2-BD59-A6C34878D82A}">
                    <a16:rowId xmlns:a16="http://schemas.microsoft.com/office/drawing/2014/main" val="10005"/>
                  </a:ext>
                </a:extLst>
              </a:tr>
              <a:tr h="52511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rtl="0">
                        <a:spcBef>
                          <a:spcPts val="0"/>
                        </a:spcBef>
                        <a:spcAft>
                          <a:spcPts val="0"/>
                        </a:spcAft>
                        <a:buNone/>
                      </a:pPr>
                      <a:r>
                        <a:rPr lang="en" sz="2200" dirty="0">
                          <a:solidFill>
                            <a:schemeClr val="bg1"/>
                          </a:solidFill>
                          <a:latin typeface="Arial" panose="020B0604020202020204" pitchFamily="34" charset="0"/>
                          <a:cs typeface="Arial" panose="020B0604020202020204" pitchFamily="34" charset="0"/>
                        </a:rPr>
                        <a:t>Information literacy</a:t>
                      </a:r>
                      <a:endParaRPr sz="2200" dirty="0">
                        <a:solidFill>
                          <a:schemeClr val="bg1"/>
                        </a:solidFill>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chemeClr val="bg2">
                        <a:lumMod val="25000"/>
                      </a:schemeClr>
                    </a:solidFill>
                  </a:tcPr>
                </a:tc>
                <a:extLst>
                  <a:ext uri="{0D108BD9-81ED-4DB2-BD59-A6C34878D82A}">
                    <a16:rowId xmlns:a16="http://schemas.microsoft.com/office/drawing/2014/main" val="10006"/>
                  </a:ext>
                </a:extLst>
              </a:tr>
              <a:tr h="87521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rtl="0">
                        <a:spcBef>
                          <a:spcPts val="0"/>
                        </a:spcBef>
                        <a:spcAft>
                          <a:spcPts val="0"/>
                        </a:spcAft>
                        <a:buNone/>
                      </a:pPr>
                      <a:r>
                        <a:rPr lang="en" sz="2200" dirty="0">
                          <a:solidFill>
                            <a:schemeClr val="bg1"/>
                          </a:solidFill>
                          <a:latin typeface="Arial" panose="020B0604020202020204" pitchFamily="34" charset="0"/>
                          <a:cs typeface="Arial" panose="020B0604020202020204" pitchFamily="34" charset="0"/>
                        </a:rPr>
                        <a:t>Self-directed learning &amp; </a:t>
                      </a:r>
                      <a:br>
                        <a:rPr lang="en" sz="2200" dirty="0">
                          <a:solidFill>
                            <a:schemeClr val="bg1"/>
                          </a:solidFill>
                          <a:latin typeface="Arial" panose="020B0604020202020204" pitchFamily="34" charset="0"/>
                          <a:cs typeface="Arial" panose="020B0604020202020204" pitchFamily="34" charset="0"/>
                        </a:rPr>
                      </a:br>
                      <a:r>
                        <a:rPr lang="en" sz="2200" dirty="0">
                          <a:solidFill>
                            <a:schemeClr val="bg1"/>
                          </a:solidFill>
                          <a:latin typeface="Arial" panose="020B0604020202020204" pitchFamily="34" charset="0"/>
                          <a:cs typeface="Arial" panose="020B0604020202020204" pitchFamily="34" charset="0"/>
                        </a:rPr>
                        <a:t>Self-management</a:t>
                      </a:r>
                      <a:endParaRPr sz="2200" dirty="0">
                        <a:solidFill>
                          <a:schemeClr val="bg1"/>
                        </a:solidFill>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chemeClr val="bg2">
                        <a:lumMod val="25000"/>
                      </a:schemeClr>
                    </a:solidFill>
                  </a:tcPr>
                </a:tc>
                <a:extLst>
                  <a:ext uri="{0D108BD9-81ED-4DB2-BD59-A6C34878D82A}">
                    <a16:rowId xmlns:a16="http://schemas.microsoft.com/office/drawing/2014/main" val="10007"/>
                  </a:ext>
                </a:extLst>
              </a:tr>
              <a:tr h="52511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rtl="0">
                        <a:spcBef>
                          <a:spcPts val="0"/>
                        </a:spcBef>
                        <a:spcAft>
                          <a:spcPts val="0"/>
                        </a:spcAft>
                        <a:buNone/>
                      </a:pPr>
                      <a:r>
                        <a:rPr lang="en" sz="2200" dirty="0">
                          <a:solidFill>
                            <a:schemeClr val="bg1"/>
                          </a:solidFill>
                          <a:latin typeface="Arial" panose="020B0604020202020204" pitchFamily="34" charset="0"/>
                          <a:cs typeface="Arial" panose="020B0604020202020204" pitchFamily="34" charset="0"/>
                        </a:rPr>
                        <a:t>Teamwork &amp; communication</a:t>
                      </a:r>
                      <a:endParaRPr sz="2200" dirty="0">
                        <a:solidFill>
                          <a:schemeClr val="bg1"/>
                        </a:solidFill>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chemeClr val="bg2">
                        <a:lumMod val="25000"/>
                      </a:schemeClr>
                    </a:solidFill>
                  </a:tcPr>
                </a:tc>
                <a:extLst>
                  <a:ext uri="{0D108BD9-81ED-4DB2-BD59-A6C34878D82A}">
                    <a16:rowId xmlns:a16="http://schemas.microsoft.com/office/drawing/2014/main" val="10008"/>
                  </a:ext>
                </a:extLst>
              </a:tr>
              <a:tr h="35390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rtl="0">
                        <a:spcBef>
                          <a:spcPts val="0"/>
                        </a:spcBef>
                        <a:spcAft>
                          <a:spcPts val="0"/>
                        </a:spcAft>
                        <a:buNone/>
                      </a:pPr>
                      <a:r>
                        <a:rPr lang="en" sz="2200" dirty="0">
                          <a:solidFill>
                            <a:schemeClr val="bg1"/>
                          </a:solidFill>
                          <a:latin typeface="Arial" panose="020B0604020202020204" pitchFamily="34" charset="0"/>
                          <a:cs typeface="Arial" panose="020B0604020202020204" pitchFamily="34" charset="0"/>
                        </a:rPr>
                        <a:t>Cultural intelligence &amp; sensitivity</a:t>
                      </a:r>
                      <a:endParaRPr sz="2200" dirty="0">
                        <a:solidFill>
                          <a:schemeClr val="bg1"/>
                        </a:solidFill>
                        <a:latin typeface="Arial" panose="020B0604020202020204" pitchFamily="34" charset="0"/>
                        <a:cs typeface="Arial" panose="020B0604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chemeClr val="bg2">
                        <a:lumMod val="25000"/>
                      </a:schemeClr>
                    </a:solidFill>
                  </a:tcPr>
                </a:tc>
                <a:extLst>
                  <a:ext uri="{0D108BD9-81ED-4DB2-BD59-A6C34878D82A}">
                    <a16:rowId xmlns:a16="http://schemas.microsoft.com/office/drawing/2014/main" val="10009"/>
                  </a:ext>
                </a:extLst>
              </a:tr>
            </a:tbl>
          </a:graphicData>
        </a:graphic>
      </p:graphicFrame>
      <p:pic>
        <p:nvPicPr>
          <p:cNvPr id="25" name="Shape 79">
            <a:extLst>
              <a:ext uri="{FF2B5EF4-FFF2-40B4-BE49-F238E27FC236}">
                <a16:creationId xmlns:a16="http://schemas.microsoft.com/office/drawing/2014/main" id="{99EFF8A1-88C2-B141-9999-E5D857590EA3}"/>
              </a:ext>
            </a:extLst>
          </p:cNvPr>
          <p:cNvPicPr preferRelativeResize="0"/>
          <p:nvPr/>
        </p:nvPicPr>
        <p:blipFill>
          <a:blip r:embed="rId3">
            <a:alphaModFix/>
          </a:blip>
          <a:stretch>
            <a:fillRect/>
          </a:stretch>
        </p:blipFill>
        <p:spPr>
          <a:xfrm>
            <a:off x="5555972" y="673071"/>
            <a:ext cx="1315411" cy="5079865"/>
          </a:xfrm>
          <a:prstGeom prst="rect">
            <a:avLst/>
          </a:prstGeom>
          <a:noFill/>
          <a:ln>
            <a:noFill/>
          </a:ln>
        </p:spPr>
      </p:pic>
      <p:sp>
        <p:nvSpPr>
          <p:cNvPr id="26" name="Shape 80">
            <a:extLst>
              <a:ext uri="{FF2B5EF4-FFF2-40B4-BE49-F238E27FC236}">
                <a16:creationId xmlns:a16="http://schemas.microsoft.com/office/drawing/2014/main" id="{212F8B63-EADF-2C49-A214-8AC0D63CC4EE}"/>
              </a:ext>
            </a:extLst>
          </p:cNvPr>
          <p:cNvSpPr/>
          <p:nvPr/>
        </p:nvSpPr>
        <p:spPr>
          <a:xfrm>
            <a:off x="-312817" y="6514574"/>
            <a:ext cx="767599" cy="696101"/>
          </a:xfrm>
          <a:prstGeom prst="ellipse">
            <a:avLst/>
          </a:prstGeom>
          <a:solidFill>
            <a:srgbClr val="FFD966"/>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ounded Rectangle 2">
            <a:extLst>
              <a:ext uri="{FF2B5EF4-FFF2-40B4-BE49-F238E27FC236}">
                <a16:creationId xmlns:a16="http://schemas.microsoft.com/office/drawing/2014/main" id="{CC3F56CE-54A8-3A44-96E3-B5C77CF84F64}"/>
              </a:ext>
            </a:extLst>
          </p:cNvPr>
          <p:cNvSpPr/>
          <p:nvPr/>
        </p:nvSpPr>
        <p:spPr>
          <a:xfrm>
            <a:off x="828021" y="5637830"/>
            <a:ext cx="2472665" cy="644773"/>
          </a:xfrm>
          <a:prstGeom prst="roundRect">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6270595"/>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par>
                                <p:cTn id="11" presetID="21" presetClass="entr" presetSubtype="1" fill="hold" grpId="0" nodeType="withEffect">
                                  <p:stCondLst>
                                    <p:cond delay="1500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0" y="6477000"/>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5"/>
          <p:cNvSpPr txBox="1">
            <a:spLocks/>
          </p:cNvSpPr>
          <p:nvPr/>
        </p:nvSpPr>
        <p:spPr>
          <a:xfrm>
            <a:off x="9552384" y="6401222"/>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9" name="Straight Connector 8"/>
          <p:cNvCxnSpPr/>
          <p:nvPr/>
        </p:nvCxnSpPr>
        <p:spPr>
          <a:xfrm>
            <a:off x="1559496" y="6741368"/>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9408368" y="6401222"/>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4</a:t>
            </a:fld>
            <a:endParaRPr lang="en-GB" sz="1200" dirty="0">
              <a:solidFill>
                <a:srgbClr val="0000FF"/>
              </a:solidFill>
              <a:latin typeface="Arial Black" pitchFamily="34" charset="0"/>
            </a:endParaRPr>
          </a:p>
        </p:txBody>
      </p:sp>
      <p:sp>
        <p:nvSpPr>
          <p:cNvPr id="13" name="Shape 85">
            <a:extLst>
              <a:ext uri="{FF2B5EF4-FFF2-40B4-BE49-F238E27FC236}">
                <a16:creationId xmlns:a16="http://schemas.microsoft.com/office/drawing/2014/main" id="{E59C89F1-59CC-304C-BC5E-EA06C3772FD2}"/>
              </a:ext>
            </a:extLst>
          </p:cNvPr>
          <p:cNvSpPr txBox="1">
            <a:spLocks noGrp="1"/>
          </p:cNvSpPr>
          <p:nvPr>
            <p:ph type="title"/>
          </p:nvPr>
        </p:nvSpPr>
        <p:spPr>
          <a:xfrm>
            <a:off x="0" y="268994"/>
            <a:ext cx="7001301" cy="973595"/>
          </a:xfrm>
          <a:prstGeom prst="rect">
            <a:avLst/>
          </a:prstGeom>
          <a:solidFill>
            <a:schemeClr val="tx1"/>
          </a:solidFill>
        </p:spPr>
        <p:txBody>
          <a:bodyPr spcFirstLastPara="1" wrap="square" lIns="91425" tIns="91425" rIns="91425" bIns="91425" anchor="ctr" anchorCtr="0">
            <a:noAutofit/>
          </a:bodyPr>
          <a:lstStyle/>
          <a:p>
            <a:pPr marL="0" lvl="0" indent="0">
              <a:spcBef>
                <a:spcPts val="0"/>
              </a:spcBef>
              <a:spcAft>
                <a:spcPts val="0"/>
              </a:spcAft>
              <a:buNone/>
            </a:pPr>
            <a:r>
              <a:rPr lang="en" sz="3600" dirty="0">
                <a:solidFill>
                  <a:schemeClr val="bg1"/>
                </a:solidFill>
                <a:latin typeface="Arial" panose="020B0604020202020204" pitchFamily="34" charset="0"/>
                <a:cs typeface="Arial" panose="020B0604020202020204" pitchFamily="34" charset="0"/>
              </a:rPr>
              <a:t>  End Case </a:t>
            </a:r>
            <a:r>
              <a:rPr lang="en" sz="3600" b="1" dirty="0">
                <a:solidFill>
                  <a:schemeClr val="bg1"/>
                </a:solidFill>
                <a:latin typeface="Arial" panose="020B0604020202020204" pitchFamily="34" charset="0"/>
                <a:cs typeface="Arial" panose="020B0604020202020204" pitchFamily="34" charset="0"/>
              </a:rPr>
              <a:t>LEARNING GOALS</a:t>
            </a:r>
            <a:endParaRPr sz="3600" b="1" dirty="0">
              <a:solidFill>
                <a:schemeClr val="bg1"/>
              </a:solidFill>
              <a:latin typeface="Arial" panose="020B0604020202020204" pitchFamily="34" charset="0"/>
              <a:cs typeface="Arial" panose="020B0604020202020204" pitchFamily="34" charset="0"/>
            </a:endParaRPr>
          </a:p>
        </p:txBody>
      </p:sp>
      <p:sp>
        <p:nvSpPr>
          <p:cNvPr id="26" name="Shape 100">
            <a:extLst>
              <a:ext uri="{FF2B5EF4-FFF2-40B4-BE49-F238E27FC236}">
                <a16:creationId xmlns:a16="http://schemas.microsoft.com/office/drawing/2014/main" id="{48D74239-17B3-914A-9BC3-E1F6738B6226}"/>
              </a:ext>
            </a:extLst>
          </p:cNvPr>
          <p:cNvSpPr/>
          <p:nvPr/>
        </p:nvSpPr>
        <p:spPr>
          <a:xfrm>
            <a:off x="-232383" y="6540227"/>
            <a:ext cx="548700" cy="546300"/>
          </a:xfrm>
          <a:prstGeom prst="ellipse">
            <a:avLst/>
          </a:prstGeom>
          <a:solidFill>
            <a:srgbClr val="FFD966"/>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grpSp>
        <p:nvGrpSpPr>
          <p:cNvPr id="6" name="Group 5">
            <a:extLst>
              <a:ext uri="{FF2B5EF4-FFF2-40B4-BE49-F238E27FC236}">
                <a16:creationId xmlns:a16="http://schemas.microsoft.com/office/drawing/2014/main" id="{FFCB611F-B0DD-EF46-ACA4-71B45A5EBCEC}"/>
              </a:ext>
            </a:extLst>
          </p:cNvPr>
          <p:cNvGrpSpPr/>
          <p:nvPr/>
        </p:nvGrpSpPr>
        <p:grpSpPr>
          <a:xfrm>
            <a:off x="6281225" y="1774489"/>
            <a:ext cx="2441262" cy="3542942"/>
            <a:chOff x="1498241" y="3267600"/>
            <a:chExt cx="2441262" cy="3542942"/>
          </a:xfrm>
        </p:grpSpPr>
        <p:pic>
          <p:nvPicPr>
            <p:cNvPr id="3" name="Picture 2">
              <a:extLst>
                <a:ext uri="{FF2B5EF4-FFF2-40B4-BE49-F238E27FC236}">
                  <a16:creationId xmlns:a16="http://schemas.microsoft.com/office/drawing/2014/main" id="{D47A1B3E-5E1A-0644-A68B-5312CE1609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98242" y="4801225"/>
              <a:ext cx="2419469" cy="2009317"/>
            </a:xfrm>
            <a:prstGeom prst="rect">
              <a:avLst/>
            </a:prstGeom>
          </p:spPr>
        </p:pic>
        <p:sp>
          <p:nvSpPr>
            <p:cNvPr id="27" name="Rectangle 26">
              <a:extLst>
                <a:ext uri="{FF2B5EF4-FFF2-40B4-BE49-F238E27FC236}">
                  <a16:creationId xmlns:a16="http://schemas.microsoft.com/office/drawing/2014/main" id="{75CDE007-BF90-B349-977C-CCA5E189AD48}"/>
                </a:ext>
              </a:extLst>
            </p:cNvPr>
            <p:cNvSpPr/>
            <p:nvPr/>
          </p:nvSpPr>
          <p:spPr>
            <a:xfrm>
              <a:off x="1498241" y="3309447"/>
              <a:ext cx="2417817" cy="32202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5B4BF68-2907-DF48-9C2F-02859F6185D6}"/>
                </a:ext>
              </a:extLst>
            </p:cNvPr>
            <p:cNvSpPr/>
            <p:nvPr/>
          </p:nvSpPr>
          <p:spPr>
            <a:xfrm>
              <a:off x="1554490" y="3267600"/>
              <a:ext cx="2385013" cy="892552"/>
            </a:xfrm>
            <a:prstGeom prst="rect">
              <a:avLst/>
            </a:prstGeom>
          </p:spPr>
          <p:txBody>
            <a:bodyPr wrap="square">
              <a:spAutoFit/>
            </a:bodyPr>
            <a:lstStyle/>
            <a:p>
              <a:pPr fontAlgn="base"/>
              <a:r>
                <a:rPr lang="en-US" sz="2800" b="1" dirty="0">
                  <a:solidFill>
                    <a:prstClr val="black"/>
                  </a:solidFill>
                  <a:latin typeface="Arial" panose="020B0604020202020204" pitchFamily="34" charset="0"/>
                  <a:cs typeface="Arial" panose="020B0604020202020204" pitchFamily="34" charset="0"/>
                </a:rPr>
                <a:t>Information </a:t>
              </a:r>
              <a:r>
                <a:rPr lang="en-US" sz="2400" b="1" dirty="0">
                  <a:solidFill>
                    <a:prstClr val="black"/>
                  </a:solidFill>
                  <a:latin typeface="Arial" panose="020B0604020202020204" pitchFamily="34" charset="0"/>
                  <a:cs typeface="Arial" panose="020B0604020202020204" pitchFamily="34" charset="0"/>
                </a:rPr>
                <a:t>Literacy</a:t>
              </a:r>
              <a:endParaRPr lang="en-US" sz="2800" b="1" dirty="0">
                <a:solidFill>
                  <a:prstClr val="black"/>
                </a:solidFill>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9694894B-CF35-DD45-BF58-9DA24277CBBB}"/>
              </a:ext>
            </a:extLst>
          </p:cNvPr>
          <p:cNvGrpSpPr/>
          <p:nvPr/>
        </p:nvGrpSpPr>
        <p:grpSpPr>
          <a:xfrm>
            <a:off x="316317" y="1772515"/>
            <a:ext cx="3073326" cy="3264192"/>
            <a:chOff x="316317" y="1464158"/>
            <a:chExt cx="3073326" cy="3264192"/>
          </a:xfrm>
        </p:grpSpPr>
        <p:sp>
          <p:nvSpPr>
            <p:cNvPr id="29" name="Rectangle 28">
              <a:extLst>
                <a:ext uri="{FF2B5EF4-FFF2-40B4-BE49-F238E27FC236}">
                  <a16:creationId xmlns:a16="http://schemas.microsoft.com/office/drawing/2014/main" id="{D8477EA4-2F56-1541-B0F7-A3E684D42242}"/>
                </a:ext>
              </a:extLst>
            </p:cNvPr>
            <p:cNvSpPr/>
            <p:nvPr/>
          </p:nvSpPr>
          <p:spPr>
            <a:xfrm>
              <a:off x="316317" y="1464158"/>
              <a:ext cx="2193570" cy="523220"/>
            </a:xfrm>
            <a:prstGeom prst="rect">
              <a:avLst/>
            </a:prstGeom>
          </p:spPr>
          <p:txBody>
            <a:bodyPr wrap="square">
              <a:spAutoFit/>
            </a:bodyPr>
            <a:lstStyle/>
            <a:p>
              <a:pPr fontAlgn="base"/>
              <a:r>
                <a:rPr lang="en-US" sz="2800" b="1" dirty="0">
                  <a:solidFill>
                    <a:prstClr val="black"/>
                  </a:solidFill>
                  <a:latin typeface="Arial" panose="020B0604020202020204" pitchFamily="34" charset="0"/>
                  <a:cs typeface="Arial" panose="020B0604020202020204" pitchFamily="34" charset="0"/>
                </a:rPr>
                <a:t>Conceptual</a:t>
              </a:r>
            </a:p>
          </p:txBody>
        </p:sp>
        <p:pic>
          <p:nvPicPr>
            <p:cNvPr id="30" name="Picture 29">
              <a:extLst>
                <a:ext uri="{FF2B5EF4-FFF2-40B4-BE49-F238E27FC236}">
                  <a16:creationId xmlns:a16="http://schemas.microsoft.com/office/drawing/2014/main" id="{8FF569BE-ADB8-EF4F-A933-2CC9A00691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548" y="2366979"/>
              <a:ext cx="2987424" cy="2036557"/>
            </a:xfrm>
            <a:prstGeom prst="rect">
              <a:avLst/>
            </a:prstGeom>
          </p:spPr>
        </p:pic>
        <p:sp>
          <p:nvSpPr>
            <p:cNvPr id="28" name="Rectangle 27">
              <a:extLst>
                <a:ext uri="{FF2B5EF4-FFF2-40B4-BE49-F238E27FC236}">
                  <a16:creationId xmlns:a16="http://schemas.microsoft.com/office/drawing/2014/main" id="{C0300634-B3B4-B24C-B5AB-6A544F0B6554}"/>
                </a:ext>
              </a:extLst>
            </p:cNvPr>
            <p:cNvSpPr/>
            <p:nvPr/>
          </p:nvSpPr>
          <p:spPr>
            <a:xfrm>
              <a:off x="316317" y="1508103"/>
              <a:ext cx="3073326" cy="32202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5EAFCED2-F781-6348-BC1A-E0FEDCA81EA8}"/>
              </a:ext>
            </a:extLst>
          </p:cNvPr>
          <p:cNvGrpSpPr/>
          <p:nvPr/>
        </p:nvGrpSpPr>
        <p:grpSpPr>
          <a:xfrm>
            <a:off x="8917365" y="1790656"/>
            <a:ext cx="3053662" cy="3247102"/>
            <a:chOff x="8654235" y="1498705"/>
            <a:chExt cx="3053662" cy="3247102"/>
          </a:xfrm>
        </p:grpSpPr>
        <p:pic>
          <p:nvPicPr>
            <p:cNvPr id="37" name="Picture 36">
              <a:extLst>
                <a:ext uri="{FF2B5EF4-FFF2-40B4-BE49-F238E27FC236}">
                  <a16:creationId xmlns:a16="http://schemas.microsoft.com/office/drawing/2014/main" id="{CD9C6FCA-514B-F94B-AA5C-ADFDD7FD2D6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54235" y="2849274"/>
              <a:ext cx="2952194" cy="1896533"/>
            </a:xfrm>
            <a:prstGeom prst="rect">
              <a:avLst/>
            </a:prstGeom>
          </p:spPr>
        </p:pic>
        <p:sp>
          <p:nvSpPr>
            <p:cNvPr id="38" name="Rectangle 37">
              <a:extLst>
                <a:ext uri="{FF2B5EF4-FFF2-40B4-BE49-F238E27FC236}">
                  <a16:creationId xmlns:a16="http://schemas.microsoft.com/office/drawing/2014/main" id="{794F2A0F-4021-3142-B5C5-57083BE30382}"/>
                </a:ext>
              </a:extLst>
            </p:cNvPr>
            <p:cNvSpPr/>
            <p:nvPr/>
          </p:nvSpPr>
          <p:spPr>
            <a:xfrm>
              <a:off x="8658389" y="1525561"/>
              <a:ext cx="2948039" cy="32202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3026B1F4-A866-8247-9B18-0AFBFDDFC5C5}"/>
                </a:ext>
              </a:extLst>
            </p:cNvPr>
            <p:cNvSpPr/>
            <p:nvPr/>
          </p:nvSpPr>
          <p:spPr>
            <a:xfrm>
              <a:off x="8775474" y="1498705"/>
              <a:ext cx="2932423" cy="892552"/>
            </a:xfrm>
            <a:prstGeom prst="rect">
              <a:avLst/>
            </a:prstGeom>
          </p:spPr>
          <p:txBody>
            <a:bodyPr wrap="square">
              <a:spAutoFit/>
            </a:bodyPr>
            <a:lstStyle/>
            <a:p>
              <a:pPr fontAlgn="base"/>
              <a:r>
                <a:rPr lang="en-US" sz="2800" b="1" dirty="0">
                  <a:solidFill>
                    <a:prstClr val="black"/>
                  </a:solidFill>
                  <a:latin typeface="Arial" panose="020B0604020202020204" pitchFamily="34" charset="0"/>
                  <a:cs typeface="Arial" panose="020B0604020202020204" pitchFamily="34" charset="0"/>
                </a:rPr>
                <a:t>Interpersonal </a:t>
              </a:r>
              <a:r>
                <a:rPr lang="en-US" sz="2400" b="1" dirty="0">
                  <a:solidFill>
                    <a:prstClr val="black"/>
                  </a:solidFill>
                  <a:latin typeface="Arial" panose="020B0604020202020204" pitchFamily="34" charset="0"/>
                  <a:cs typeface="Arial" panose="020B0604020202020204" pitchFamily="34" charset="0"/>
                </a:rPr>
                <a:t>Skills</a:t>
              </a:r>
              <a:endParaRPr lang="en-US" sz="2800" b="1" dirty="0">
                <a:solidFill>
                  <a:prstClr val="black"/>
                </a:solidFill>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7D066A1A-3748-654A-92DA-45438A92FD25}"/>
              </a:ext>
            </a:extLst>
          </p:cNvPr>
          <p:cNvGrpSpPr/>
          <p:nvPr/>
        </p:nvGrpSpPr>
        <p:grpSpPr>
          <a:xfrm>
            <a:off x="3599309" y="1774614"/>
            <a:ext cx="2716807" cy="3269640"/>
            <a:chOff x="3545983" y="1466257"/>
            <a:chExt cx="2716807" cy="3269640"/>
          </a:xfrm>
        </p:grpSpPr>
        <p:grpSp>
          <p:nvGrpSpPr>
            <p:cNvPr id="33" name="Group 32">
              <a:extLst>
                <a:ext uri="{FF2B5EF4-FFF2-40B4-BE49-F238E27FC236}">
                  <a16:creationId xmlns:a16="http://schemas.microsoft.com/office/drawing/2014/main" id="{36925721-C747-2B45-A2DC-1C313B47DB01}"/>
                </a:ext>
              </a:extLst>
            </p:cNvPr>
            <p:cNvGrpSpPr/>
            <p:nvPr/>
          </p:nvGrpSpPr>
          <p:grpSpPr>
            <a:xfrm>
              <a:off x="3545983" y="1466257"/>
              <a:ext cx="2716807" cy="3262093"/>
              <a:chOff x="1498241" y="3267600"/>
              <a:chExt cx="2716807" cy="3262093"/>
            </a:xfrm>
          </p:grpSpPr>
          <p:sp>
            <p:nvSpPr>
              <p:cNvPr id="36" name="Rectangle 35">
                <a:extLst>
                  <a:ext uri="{FF2B5EF4-FFF2-40B4-BE49-F238E27FC236}">
                    <a16:creationId xmlns:a16="http://schemas.microsoft.com/office/drawing/2014/main" id="{1E8DE389-979D-4840-9128-E9D6E411B8F7}"/>
                  </a:ext>
                </a:extLst>
              </p:cNvPr>
              <p:cNvSpPr/>
              <p:nvPr/>
            </p:nvSpPr>
            <p:spPr>
              <a:xfrm>
                <a:off x="1554490" y="3267600"/>
                <a:ext cx="2660558" cy="1077218"/>
              </a:xfrm>
              <a:prstGeom prst="rect">
                <a:avLst/>
              </a:prstGeom>
            </p:spPr>
            <p:txBody>
              <a:bodyPr wrap="square">
                <a:spAutoFit/>
              </a:bodyPr>
              <a:lstStyle/>
              <a:p>
                <a:pPr fontAlgn="base"/>
                <a:r>
                  <a:rPr lang="en-US" sz="2800" b="1" dirty="0">
                    <a:solidFill>
                      <a:prstClr val="black"/>
                    </a:solidFill>
                    <a:latin typeface="Arial" panose="020B0604020202020204" pitchFamily="34" charset="0"/>
                    <a:cs typeface="Arial" panose="020B0604020202020204" pitchFamily="34" charset="0"/>
                  </a:rPr>
                  <a:t>Experimental</a:t>
                </a:r>
                <a:r>
                  <a:rPr lang="en-US" sz="2400" b="1"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Design &amp; Interpretation</a:t>
                </a:r>
                <a:endParaRPr lang="en-US" sz="2400" b="1" dirty="0">
                  <a:solidFill>
                    <a:prstClr val="black"/>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78A25196-E2AD-C940-98EE-84587DF66E08}"/>
                  </a:ext>
                </a:extLst>
              </p:cNvPr>
              <p:cNvSpPr/>
              <p:nvPr/>
            </p:nvSpPr>
            <p:spPr>
              <a:xfrm>
                <a:off x="1498241" y="3309447"/>
                <a:ext cx="2466355" cy="32202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pic>
          <p:nvPicPr>
            <p:cNvPr id="42" name="Picture 41">
              <a:extLst>
                <a:ext uri="{FF2B5EF4-FFF2-40B4-BE49-F238E27FC236}">
                  <a16:creationId xmlns:a16="http://schemas.microsoft.com/office/drawing/2014/main" id="{6FBDFAE0-D4C9-0743-8C06-F0C432B11E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62673" y="3109069"/>
              <a:ext cx="2449664" cy="1626828"/>
            </a:xfrm>
            <a:prstGeom prst="rect">
              <a:avLst/>
            </a:prstGeom>
          </p:spPr>
        </p:pic>
      </p:grpSp>
    </p:spTree>
    <p:extLst>
      <p:ext uri="{BB962C8B-B14F-4D97-AF65-F5344CB8AC3E}">
        <p14:creationId xmlns:p14="http://schemas.microsoft.com/office/powerpoint/2010/main" val="3567103831"/>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957BD7-DB3A-884C-AF4A-19B5495F37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7222210" cy="6858000"/>
          </a:xfrm>
          <a:prstGeom prst="rect">
            <a:avLst/>
          </a:prstGeom>
        </p:spPr>
      </p:pic>
      <p:pic>
        <p:nvPicPr>
          <p:cNvPr id="3" name="Picture 2">
            <a:extLst>
              <a:ext uri="{FF2B5EF4-FFF2-40B4-BE49-F238E27FC236}">
                <a16:creationId xmlns:a16="http://schemas.microsoft.com/office/drawing/2014/main" id="{5D6C9B42-F870-B941-B70C-7A787EA98DBA}"/>
              </a:ext>
            </a:extLst>
          </p:cNvPr>
          <p:cNvPicPr>
            <a:picLocks noChangeAspect="1"/>
          </p:cNvPicPr>
          <p:nvPr/>
        </p:nvPicPr>
        <p:blipFill>
          <a:blip r:embed="rId4"/>
          <a:stretch>
            <a:fillRect/>
          </a:stretch>
        </p:blipFill>
        <p:spPr>
          <a:xfrm>
            <a:off x="6959326" y="0"/>
            <a:ext cx="5232674" cy="6813377"/>
          </a:xfrm>
          <a:prstGeom prst="rect">
            <a:avLst/>
          </a:prstGeom>
        </p:spPr>
      </p:pic>
      <p:sp>
        <p:nvSpPr>
          <p:cNvPr id="12" name="Rectangle 11"/>
          <p:cNvSpPr/>
          <p:nvPr/>
        </p:nvSpPr>
        <p:spPr>
          <a:xfrm>
            <a:off x="1524000" y="6477000"/>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5"/>
          <p:cNvSpPr txBox="1">
            <a:spLocks/>
          </p:cNvSpPr>
          <p:nvPr/>
        </p:nvSpPr>
        <p:spPr>
          <a:xfrm>
            <a:off x="9552384" y="6401222"/>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9" name="Straight Connector 8"/>
          <p:cNvCxnSpPr/>
          <p:nvPr/>
        </p:nvCxnSpPr>
        <p:spPr>
          <a:xfrm>
            <a:off x="1559496" y="6741368"/>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9408368" y="6401222"/>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5</a:t>
            </a:fld>
            <a:endParaRPr lang="en-GB" sz="1200" dirty="0">
              <a:solidFill>
                <a:srgbClr val="0000FF"/>
              </a:solidFill>
              <a:latin typeface="Arial Black" pitchFamily="34" charset="0"/>
            </a:endParaRPr>
          </a:p>
        </p:txBody>
      </p:sp>
      <p:sp>
        <p:nvSpPr>
          <p:cNvPr id="4" name="TextBox 3">
            <a:extLst>
              <a:ext uri="{FF2B5EF4-FFF2-40B4-BE49-F238E27FC236}">
                <a16:creationId xmlns:a16="http://schemas.microsoft.com/office/drawing/2014/main" id="{016F1495-666A-514C-B7CF-3C623F1CFBDC}"/>
              </a:ext>
            </a:extLst>
          </p:cNvPr>
          <p:cNvSpPr txBox="1"/>
          <p:nvPr/>
        </p:nvSpPr>
        <p:spPr>
          <a:xfrm>
            <a:off x="1" y="294030"/>
            <a:ext cx="6879264" cy="461665"/>
          </a:xfrm>
          <a:prstGeom prst="rect">
            <a:avLst/>
          </a:prstGeom>
          <a:solidFill>
            <a:schemeClr val="tx1"/>
          </a:solidFill>
        </p:spPr>
        <p:txBody>
          <a:bodyPr wrap="square" rtlCol="0" anchor="ctr">
            <a:spAutoFit/>
          </a:bodyPr>
          <a:lstStyle/>
          <a:p>
            <a:pPr lvl="0"/>
            <a:r>
              <a:rPr lang="en-US" sz="2400" b="1" dirty="0">
                <a:solidFill>
                  <a:schemeClr val="bg1"/>
                </a:solidFill>
                <a:latin typeface="Arial" panose="020B0604020202020204" pitchFamily="34" charset="0"/>
                <a:cs typeface="Arial" panose="020B0604020202020204" pitchFamily="34" charset="0"/>
              </a:rPr>
              <a:t>SCENARIO: </a:t>
            </a:r>
            <a:r>
              <a:rPr lang="en-US" sz="2400" dirty="0">
                <a:solidFill>
                  <a:prstClr val="white"/>
                </a:solidFill>
                <a:latin typeface="Arial" panose="020B0604020202020204" pitchFamily="34" charset="0"/>
                <a:cs typeface="Arial" panose="020B0604020202020204" pitchFamily="34" charset="0"/>
              </a:rPr>
              <a:t>Potential CNS Disorder Cluster</a:t>
            </a:r>
          </a:p>
        </p:txBody>
      </p:sp>
      <p:sp>
        <p:nvSpPr>
          <p:cNvPr id="5" name="Rectangle 4">
            <a:extLst>
              <a:ext uri="{FF2B5EF4-FFF2-40B4-BE49-F238E27FC236}">
                <a16:creationId xmlns:a16="http://schemas.microsoft.com/office/drawing/2014/main" id="{E634114E-A1DF-0C4E-B9E3-D9099D192A7B}"/>
              </a:ext>
            </a:extLst>
          </p:cNvPr>
          <p:cNvSpPr/>
          <p:nvPr/>
        </p:nvSpPr>
        <p:spPr>
          <a:xfrm>
            <a:off x="3499297" y="755813"/>
            <a:ext cx="3352200" cy="523220"/>
          </a:xfrm>
          <a:prstGeom prst="rect">
            <a:avLst/>
          </a:prstGeom>
          <a:solidFill>
            <a:schemeClr val="tx1"/>
          </a:solidFill>
        </p:spPr>
        <p:txBody>
          <a:bodyPr wrap="none">
            <a:spAutoFit/>
          </a:bodyPr>
          <a:lstStyle/>
          <a:p>
            <a:r>
              <a:rPr lang="en-US" sz="1600" dirty="0">
                <a:solidFill>
                  <a:prstClr val="white"/>
                </a:solidFill>
                <a:latin typeface="Economica" panose="02000506040000020004" pitchFamily="2" charset="77"/>
                <a:cs typeface="Arial" panose="020B0604020202020204" pitchFamily="34" charset="0"/>
              </a:rPr>
              <a:t>    linked to </a:t>
            </a:r>
            <a:r>
              <a:rPr lang="en-US" sz="2800" b="1" dirty="0">
                <a:solidFill>
                  <a:prstClr val="white"/>
                </a:solidFill>
                <a:latin typeface="Economica" panose="02000506040000020004" pitchFamily="2" charset="77"/>
                <a:cs typeface="Arial" panose="020B0604020202020204" pitchFamily="34" charset="0"/>
              </a:rPr>
              <a:t>Aldrin </a:t>
            </a:r>
            <a:r>
              <a:rPr lang="en-US" sz="2400" b="1" dirty="0">
                <a:solidFill>
                  <a:prstClr val="white"/>
                </a:solidFill>
                <a:latin typeface="Arial" panose="020B0604020202020204" pitchFamily="34" charset="0"/>
                <a:cs typeface="Arial" panose="020B0604020202020204" pitchFamily="34" charset="0"/>
              </a:rPr>
              <a:t>insecticide</a:t>
            </a:r>
            <a:r>
              <a:rPr lang="en-US" sz="2400" b="1" dirty="0">
                <a:solidFill>
                  <a:prstClr val="white"/>
                </a:solidFill>
                <a:latin typeface="Economica" panose="02000506040000020004" pitchFamily="2" charset="77"/>
                <a:cs typeface="Arial" panose="020B0604020202020204" pitchFamily="34" charset="0"/>
              </a:rPr>
              <a:t> </a:t>
            </a:r>
            <a:endParaRPr lang="en-US" sz="1200" dirty="0"/>
          </a:p>
        </p:txBody>
      </p:sp>
      <p:sp>
        <p:nvSpPr>
          <p:cNvPr id="14" name="Shape 80">
            <a:extLst>
              <a:ext uri="{FF2B5EF4-FFF2-40B4-BE49-F238E27FC236}">
                <a16:creationId xmlns:a16="http://schemas.microsoft.com/office/drawing/2014/main" id="{90511AE6-06FE-5343-A87F-7612483EDB3F}"/>
              </a:ext>
            </a:extLst>
          </p:cNvPr>
          <p:cNvSpPr/>
          <p:nvPr/>
        </p:nvSpPr>
        <p:spPr>
          <a:xfrm>
            <a:off x="-312817" y="6514574"/>
            <a:ext cx="767599" cy="696101"/>
          </a:xfrm>
          <a:prstGeom prst="ellipse">
            <a:avLst/>
          </a:prstGeom>
          <a:solidFill>
            <a:srgbClr val="FFD966"/>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54125192"/>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0" y="6477000"/>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5"/>
          <p:cNvSpPr txBox="1">
            <a:spLocks/>
          </p:cNvSpPr>
          <p:nvPr/>
        </p:nvSpPr>
        <p:spPr>
          <a:xfrm>
            <a:off x="9552384" y="6401222"/>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9" name="Straight Connector 8"/>
          <p:cNvCxnSpPr/>
          <p:nvPr/>
        </p:nvCxnSpPr>
        <p:spPr>
          <a:xfrm>
            <a:off x="1559496" y="6741368"/>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9408368" y="6401222"/>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6</a:t>
            </a:fld>
            <a:endParaRPr lang="en-GB" sz="1200" dirty="0">
              <a:solidFill>
                <a:srgbClr val="0000FF"/>
              </a:solidFill>
              <a:latin typeface="Arial Black" pitchFamily="34" charset="0"/>
            </a:endParaRPr>
          </a:p>
        </p:txBody>
      </p:sp>
      <p:sp>
        <p:nvSpPr>
          <p:cNvPr id="16" name="Shape 115">
            <a:extLst>
              <a:ext uri="{FF2B5EF4-FFF2-40B4-BE49-F238E27FC236}">
                <a16:creationId xmlns:a16="http://schemas.microsoft.com/office/drawing/2014/main" id="{A9A9E055-9027-E74D-AE84-B9A4DE992FB4}"/>
              </a:ext>
            </a:extLst>
          </p:cNvPr>
          <p:cNvSpPr/>
          <p:nvPr/>
        </p:nvSpPr>
        <p:spPr>
          <a:xfrm>
            <a:off x="-228986" y="6540227"/>
            <a:ext cx="548700" cy="546300"/>
          </a:xfrm>
          <a:prstGeom prst="ellipse">
            <a:avLst/>
          </a:prstGeom>
          <a:solidFill>
            <a:srgbClr val="F5A2D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TextBox 17">
            <a:extLst>
              <a:ext uri="{FF2B5EF4-FFF2-40B4-BE49-F238E27FC236}">
                <a16:creationId xmlns:a16="http://schemas.microsoft.com/office/drawing/2014/main" id="{9FF0DB60-E40F-074A-8F6D-EC63A0165292}"/>
              </a:ext>
            </a:extLst>
          </p:cNvPr>
          <p:cNvSpPr txBox="1"/>
          <p:nvPr/>
        </p:nvSpPr>
        <p:spPr>
          <a:xfrm>
            <a:off x="319714" y="357894"/>
            <a:ext cx="2753095" cy="2923877"/>
          </a:xfrm>
          <a:prstGeom prst="rect">
            <a:avLst/>
          </a:prstGeom>
          <a:solidFill>
            <a:schemeClr val="tx1"/>
          </a:solidFill>
        </p:spPr>
        <p:txBody>
          <a:bodyPr wrap="square" rtlCol="0" anchor="ctr">
            <a:spAutoFit/>
          </a:bodyPr>
          <a:lstStyle/>
          <a:p>
            <a:r>
              <a:rPr lang="en-US" sz="2400" b="1" dirty="0">
                <a:solidFill>
                  <a:schemeClr val="bg1"/>
                </a:solidFill>
                <a:latin typeface="Arial" panose="020B0604020202020204" pitchFamily="34" charset="0"/>
                <a:cs typeface="Arial" panose="020B0604020202020204" pitchFamily="34" charset="0"/>
              </a:rPr>
              <a:t>SCENARIO: </a:t>
            </a:r>
          </a:p>
          <a:p>
            <a:r>
              <a:rPr lang="en-US" sz="2000" dirty="0">
                <a:solidFill>
                  <a:prstClr val="white"/>
                </a:solidFill>
                <a:latin typeface="Arial" panose="020B0604020202020204" pitchFamily="34" charset="0"/>
                <a:cs typeface="Arial" panose="020B0604020202020204" pitchFamily="34" charset="0"/>
              </a:rPr>
              <a:t>Potential case cluster or hotspot(s) of acute CNS symptoms connected with Aldrin exposure.   </a:t>
            </a:r>
          </a:p>
          <a:p>
            <a:r>
              <a:rPr lang="en-US" sz="2000" dirty="0">
                <a:solidFill>
                  <a:prstClr val="white"/>
                </a:solidFill>
                <a:latin typeface="Arial" panose="020B0604020202020204" pitchFamily="34" charset="0"/>
                <a:cs typeface="Arial" panose="020B0604020202020204" pitchFamily="34" charset="0"/>
              </a:rPr>
              <a:t>Students take on role of epidemiologists.</a:t>
            </a:r>
          </a:p>
          <a:p>
            <a:endParaRPr lang="en-US" sz="2000" dirty="0">
              <a:solidFill>
                <a:prstClr val="white"/>
              </a:solidFill>
              <a:latin typeface="Arial" panose="020B0604020202020204" pitchFamily="34" charset="0"/>
              <a:cs typeface="Arial" panose="020B0604020202020204" pitchFamily="34" charset="0"/>
            </a:endParaRPr>
          </a:p>
        </p:txBody>
      </p:sp>
      <p:graphicFrame>
        <p:nvGraphicFramePr>
          <p:cNvPr id="19" name="Shape 140">
            <a:extLst>
              <a:ext uri="{FF2B5EF4-FFF2-40B4-BE49-F238E27FC236}">
                <a16:creationId xmlns:a16="http://schemas.microsoft.com/office/drawing/2014/main" id="{8A7650CE-BBE4-E44C-919D-6047F81D0782}"/>
              </a:ext>
            </a:extLst>
          </p:cNvPr>
          <p:cNvGraphicFramePr/>
          <p:nvPr>
            <p:extLst>
              <p:ext uri="{D42A27DB-BD31-4B8C-83A1-F6EECF244321}">
                <p14:modId xmlns:p14="http://schemas.microsoft.com/office/powerpoint/2010/main" val="3115532604"/>
              </p:ext>
            </p:extLst>
          </p:nvPr>
        </p:nvGraphicFramePr>
        <p:xfrm>
          <a:off x="3189767" y="358988"/>
          <a:ext cx="8729331" cy="2346900"/>
        </p:xfrm>
        <a:graphic>
          <a:graphicData uri="http://schemas.openxmlformats.org/drawingml/2006/table">
            <a:tbl>
              <a:tblPr>
                <a:noFill/>
              </a:tblPr>
              <a:tblGrid>
                <a:gridCol w="637954">
                  <a:extLst>
                    <a:ext uri="{9D8B030D-6E8A-4147-A177-3AD203B41FA5}">
                      <a16:colId xmlns:a16="http://schemas.microsoft.com/office/drawing/2014/main" val="20000"/>
                    </a:ext>
                  </a:extLst>
                </a:gridCol>
                <a:gridCol w="2732567">
                  <a:extLst>
                    <a:ext uri="{9D8B030D-6E8A-4147-A177-3AD203B41FA5}">
                      <a16:colId xmlns:a16="http://schemas.microsoft.com/office/drawing/2014/main" val="20001"/>
                    </a:ext>
                  </a:extLst>
                </a:gridCol>
                <a:gridCol w="2317898">
                  <a:extLst>
                    <a:ext uri="{9D8B030D-6E8A-4147-A177-3AD203B41FA5}">
                      <a16:colId xmlns:a16="http://schemas.microsoft.com/office/drawing/2014/main" val="20002"/>
                    </a:ext>
                  </a:extLst>
                </a:gridCol>
                <a:gridCol w="3040912">
                  <a:extLst>
                    <a:ext uri="{9D8B030D-6E8A-4147-A177-3AD203B41FA5}">
                      <a16:colId xmlns:a16="http://schemas.microsoft.com/office/drawing/2014/main" val="20003"/>
                    </a:ext>
                  </a:extLst>
                </a:gridCol>
              </a:tblGrid>
              <a:tr h="388425">
                <a:tc>
                  <a:txBody>
                    <a:bodyPr/>
                    <a:lstStyle/>
                    <a:p>
                      <a:pPr marL="0" lvl="0" indent="0" algn="ctr" rtl="0">
                        <a:spcBef>
                          <a:spcPts val="0"/>
                        </a:spcBef>
                        <a:spcAft>
                          <a:spcPts val="0"/>
                        </a:spcAft>
                        <a:buNone/>
                      </a:pPr>
                      <a:r>
                        <a:rPr lang="en" sz="1600" b="1" dirty="0">
                          <a:solidFill>
                            <a:schemeClr val="tx1"/>
                          </a:solidFill>
                          <a:latin typeface="Arial" panose="020B0604020202020204" pitchFamily="34" charset="0"/>
                          <a:ea typeface="Ubuntu Condensed"/>
                          <a:cs typeface="Arial" panose="020B0604020202020204" pitchFamily="34" charset="0"/>
                          <a:sym typeface="Ubuntu Condensed"/>
                        </a:rPr>
                        <a:t>Step </a:t>
                      </a:r>
                      <a:endParaRPr sz="1600" b="1" dirty="0">
                        <a:solidFill>
                          <a:schemeClr val="tx1"/>
                        </a:solidFill>
                        <a:latin typeface="Arial" panose="020B0604020202020204" pitchFamily="34" charset="0"/>
                        <a:ea typeface="Ubuntu Condensed"/>
                        <a:cs typeface="Arial" panose="020B0604020202020204" pitchFamily="34" charset="0"/>
                        <a:sym typeface="Ubuntu Condensed"/>
                      </a:endParaRPr>
                    </a:p>
                  </a:txBody>
                  <a:tcPr marL="91425" marR="91425" marT="91425" marB="91425">
                    <a:solidFill>
                      <a:schemeClr val="bg1">
                        <a:lumMod val="85000"/>
                      </a:schemeClr>
                    </a:solidFill>
                  </a:tcPr>
                </a:tc>
                <a:tc>
                  <a:txBody>
                    <a:bodyPr/>
                    <a:lstStyle/>
                    <a:p>
                      <a:pPr marL="0" lvl="0" indent="0" rtl="0">
                        <a:spcBef>
                          <a:spcPts val="0"/>
                        </a:spcBef>
                        <a:spcAft>
                          <a:spcPts val="0"/>
                        </a:spcAft>
                        <a:buNone/>
                      </a:pPr>
                      <a:r>
                        <a:rPr lang="en" sz="1600" b="1" dirty="0">
                          <a:solidFill>
                            <a:schemeClr val="tx1"/>
                          </a:solidFill>
                          <a:latin typeface="Arial" panose="020B0604020202020204" pitchFamily="34" charset="0"/>
                          <a:ea typeface="Ubuntu Condensed"/>
                          <a:cs typeface="Arial" panose="020B0604020202020204" pitchFamily="34" charset="0"/>
                          <a:sym typeface="Ubuntu Condensed"/>
                        </a:rPr>
                        <a:t>Problem</a:t>
                      </a:r>
                      <a:endParaRPr sz="1600" b="1" dirty="0">
                        <a:solidFill>
                          <a:schemeClr val="tx1"/>
                        </a:solidFill>
                        <a:latin typeface="Arial" panose="020B0604020202020204" pitchFamily="34" charset="0"/>
                        <a:ea typeface="Ubuntu Condensed"/>
                        <a:cs typeface="Arial" panose="020B0604020202020204" pitchFamily="34" charset="0"/>
                        <a:sym typeface="Ubuntu Condensed"/>
                      </a:endParaRPr>
                    </a:p>
                  </a:txBody>
                  <a:tcPr marL="91425" marR="91425" marT="91425" marB="91425">
                    <a:solidFill>
                      <a:schemeClr val="bg1">
                        <a:lumMod val="85000"/>
                      </a:schemeClr>
                    </a:solidFill>
                  </a:tcPr>
                </a:tc>
                <a:tc>
                  <a:txBody>
                    <a:bodyPr/>
                    <a:lstStyle/>
                    <a:p>
                      <a:pPr marL="0" lvl="0" indent="0" rtl="0">
                        <a:spcBef>
                          <a:spcPts val="0"/>
                        </a:spcBef>
                        <a:spcAft>
                          <a:spcPts val="0"/>
                        </a:spcAft>
                        <a:buNone/>
                      </a:pPr>
                      <a:r>
                        <a:rPr lang="en" sz="1600" b="1" dirty="0">
                          <a:solidFill>
                            <a:schemeClr val="tx1"/>
                          </a:solidFill>
                          <a:latin typeface="Arial" panose="020B0604020202020204" pitchFamily="34" charset="0"/>
                          <a:ea typeface="Ubuntu Condensed"/>
                          <a:cs typeface="Arial" panose="020B0604020202020204" pitchFamily="34" charset="0"/>
                          <a:sym typeface="Ubuntu Condensed"/>
                        </a:rPr>
                        <a:t>Resources Supplied</a:t>
                      </a:r>
                      <a:endParaRPr sz="1600" b="1" dirty="0">
                        <a:solidFill>
                          <a:schemeClr val="tx1"/>
                        </a:solidFill>
                        <a:latin typeface="Arial" panose="020B0604020202020204" pitchFamily="34" charset="0"/>
                        <a:ea typeface="Ubuntu Condensed"/>
                        <a:cs typeface="Arial" panose="020B0604020202020204" pitchFamily="34" charset="0"/>
                        <a:sym typeface="Ubuntu Condensed"/>
                      </a:endParaRPr>
                    </a:p>
                  </a:txBody>
                  <a:tcPr marL="91425" marR="91425" marT="91425" marB="91425">
                    <a:solidFill>
                      <a:schemeClr val="bg1">
                        <a:lumMod val="85000"/>
                      </a:schemeClr>
                    </a:solidFill>
                  </a:tcPr>
                </a:tc>
                <a:tc>
                  <a:txBody>
                    <a:bodyPr/>
                    <a:lstStyle/>
                    <a:p>
                      <a:pPr marL="0" lvl="0" indent="0" rtl="0">
                        <a:spcBef>
                          <a:spcPts val="0"/>
                        </a:spcBef>
                        <a:spcAft>
                          <a:spcPts val="0"/>
                        </a:spcAft>
                        <a:buNone/>
                      </a:pPr>
                      <a:r>
                        <a:rPr lang="en" sz="1600" b="1" dirty="0">
                          <a:solidFill>
                            <a:schemeClr val="tx1"/>
                          </a:solidFill>
                          <a:latin typeface="Arial" panose="020B0604020202020204" pitchFamily="34" charset="0"/>
                          <a:ea typeface="Ubuntu Condensed"/>
                          <a:cs typeface="Arial" panose="020B0604020202020204" pitchFamily="34" charset="0"/>
                          <a:sym typeface="Ubuntu Condensed"/>
                        </a:rPr>
                        <a:t>Products</a:t>
                      </a:r>
                      <a:endParaRPr sz="1600" b="1" dirty="0">
                        <a:solidFill>
                          <a:schemeClr val="tx1"/>
                        </a:solidFill>
                        <a:latin typeface="Arial" panose="020B0604020202020204" pitchFamily="34" charset="0"/>
                        <a:ea typeface="Ubuntu Condensed"/>
                        <a:cs typeface="Arial" panose="020B0604020202020204" pitchFamily="34" charset="0"/>
                        <a:sym typeface="Ubuntu Condensed"/>
                      </a:endParaRPr>
                    </a:p>
                  </a:txBody>
                  <a:tcPr marL="91425" marR="91425" marT="91425" marB="91425">
                    <a:solidFill>
                      <a:schemeClr val="bg1">
                        <a:lumMod val="85000"/>
                      </a:schemeClr>
                    </a:solidFill>
                  </a:tcPr>
                </a:tc>
                <a:extLst>
                  <a:ext uri="{0D108BD9-81ED-4DB2-BD59-A6C34878D82A}">
                    <a16:rowId xmlns:a16="http://schemas.microsoft.com/office/drawing/2014/main" val="10000"/>
                  </a:ext>
                </a:extLst>
              </a:tr>
              <a:tr h="1070725">
                <a:tc>
                  <a:txBody>
                    <a:bodyPr/>
                    <a:lstStyle/>
                    <a:p>
                      <a:pPr marL="0" lvl="0" indent="0" algn="ctr" rtl="0">
                        <a:spcBef>
                          <a:spcPts val="0"/>
                        </a:spcBef>
                        <a:spcAft>
                          <a:spcPts val="0"/>
                        </a:spcAft>
                        <a:buNone/>
                      </a:pPr>
                      <a:r>
                        <a:rPr lang="en" sz="2000" dirty="0">
                          <a:latin typeface="Arial" panose="020B0604020202020204" pitchFamily="34" charset="0"/>
                          <a:ea typeface="Ubuntu Condensed"/>
                          <a:cs typeface="Arial" panose="020B0604020202020204" pitchFamily="34" charset="0"/>
                          <a:sym typeface="Ubuntu Condensed"/>
                        </a:rPr>
                        <a:t>1</a:t>
                      </a:r>
                      <a:endParaRPr sz="2000" dirty="0">
                        <a:latin typeface="Arial" panose="020B0604020202020204" pitchFamily="34" charset="0"/>
                        <a:ea typeface="Ubuntu Condensed"/>
                        <a:cs typeface="Arial" panose="020B0604020202020204" pitchFamily="34" charset="0"/>
                        <a:sym typeface="Ubuntu Condensed"/>
                      </a:endParaRPr>
                    </a:p>
                  </a:txBody>
                  <a:tcPr marL="91425" marR="91425" marT="91425" marB="91425"/>
                </a:tc>
                <a:tc>
                  <a:txBody>
                    <a:bodyPr/>
                    <a:lstStyle/>
                    <a:p>
                      <a:pPr marL="0" lvl="0" indent="0">
                        <a:spcBef>
                          <a:spcPts val="0"/>
                        </a:spcBef>
                        <a:spcAft>
                          <a:spcPts val="0"/>
                        </a:spcAft>
                        <a:buClr>
                          <a:schemeClr val="dk1"/>
                        </a:buClr>
                        <a:buSzPts val="1100"/>
                        <a:buFont typeface="Arial"/>
                        <a:buNone/>
                      </a:pPr>
                      <a:r>
                        <a:rPr lang="en" sz="1800" b="1" dirty="0">
                          <a:solidFill>
                            <a:schemeClr val="dk1"/>
                          </a:solidFill>
                          <a:latin typeface="Arial" panose="020B0604020202020204" pitchFamily="34" charset="0"/>
                          <a:ea typeface="Ubuntu Condensed"/>
                          <a:cs typeface="Arial" panose="020B0604020202020204" pitchFamily="34" charset="0"/>
                          <a:sym typeface="Ubuntu Condensed"/>
                        </a:rPr>
                        <a:t>What is the epidemiology of CNS disorder hotspot?</a:t>
                      </a:r>
                      <a:endParaRPr sz="1800" b="1"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Clr>
                          <a:schemeClr val="dk1"/>
                        </a:buClr>
                        <a:buSzPts val="1100"/>
                        <a:buFont typeface="Arial"/>
                        <a:buNone/>
                      </a:pPr>
                      <a:r>
                        <a:rPr lang="en" sz="1200" dirty="0">
                          <a:solidFill>
                            <a:schemeClr val="dk1"/>
                          </a:solidFill>
                          <a:latin typeface="Arial" panose="020B0604020202020204" pitchFamily="34" charset="0"/>
                          <a:ea typeface="Ubuntu Condensed"/>
                          <a:cs typeface="Arial" panose="020B0604020202020204" pitchFamily="34" charset="0"/>
                          <a:sym typeface="Ubuntu Condensed"/>
                        </a:rPr>
                        <a:t>Determine:</a:t>
                      </a:r>
                      <a:endParaRPr sz="12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Clr>
                          <a:schemeClr val="dk1"/>
                        </a:buClr>
                        <a:buSzPts val="1100"/>
                        <a:buFont typeface="Arial"/>
                        <a:buNone/>
                      </a:pPr>
                      <a:r>
                        <a:rPr lang="en" sz="1200" dirty="0">
                          <a:solidFill>
                            <a:schemeClr val="dk1"/>
                          </a:solidFill>
                          <a:latin typeface="Arial" panose="020B0604020202020204" pitchFamily="34" charset="0"/>
                          <a:ea typeface="Ubuntu Condensed"/>
                          <a:cs typeface="Arial" panose="020B0604020202020204" pitchFamily="34" charset="0"/>
                          <a:sym typeface="Ubuntu Condensed"/>
                        </a:rPr>
                        <a:t>-Distribution of cases</a:t>
                      </a:r>
                      <a:endParaRPr sz="12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Clr>
                          <a:schemeClr val="dk1"/>
                        </a:buClr>
                        <a:buSzPts val="1100"/>
                        <a:buFont typeface="Arial"/>
                        <a:buNone/>
                      </a:pPr>
                      <a:r>
                        <a:rPr lang="en" sz="1200" dirty="0">
                          <a:solidFill>
                            <a:schemeClr val="dk1"/>
                          </a:solidFill>
                          <a:latin typeface="Arial" panose="020B0604020202020204" pitchFamily="34" charset="0"/>
                          <a:ea typeface="Ubuntu Condensed"/>
                          <a:cs typeface="Arial" panose="020B0604020202020204" pitchFamily="34" charset="0"/>
                          <a:sym typeface="Ubuntu Condensed"/>
                        </a:rPr>
                        <a:t>-Site of contamination</a:t>
                      </a:r>
                      <a:endParaRPr sz="12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Clr>
                          <a:schemeClr val="dk1"/>
                        </a:buClr>
                        <a:buSzPts val="1100"/>
                        <a:buFont typeface="Arial"/>
                        <a:buNone/>
                      </a:pPr>
                      <a:r>
                        <a:rPr lang="en" sz="1200" dirty="0">
                          <a:solidFill>
                            <a:schemeClr val="dk1"/>
                          </a:solidFill>
                          <a:latin typeface="Arial" panose="020B0604020202020204" pitchFamily="34" charset="0"/>
                          <a:ea typeface="Ubuntu Condensed"/>
                          <a:cs typeface="Arial" panose="020B0604020202020204" pitchFamily="34" charset="0"/>
                          <a:sym typeface="Ubuntu Condensed"/>
                        </a:rPr>
                        <a:t>-Vector</a:t>
                      </a:r>
                      <a:endParaRPr sz="12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rtl="0">
                        <a:spcBef>
                          <a:spcPts val="0"/>
                        </a:spcBef>
                        <a:spcAft>
                          <a:spcPts val="0"/>
                        </a:spcAft>
                        <a:buClr>
                          <a:schemeClr val="dk1"/>
                        </a:buClr>
                        <a:buSzPts val="1100"/>
                        <a:buFont typeface="Arial"/>
                        <a:buNone/>
                      </a:pPr>
                      <a:r>
                        <a:rPr lang="en" sz="1200" dirty="0">
                          <a:solidFill>
                            <a:schemeClr val="dk1"/>
                          </a:solidFill>
                          <a:latin typeface="Arial" panose="020B0604020202020204" pitchFamily="34" charset="0"/>
                          <a:ea typeface="Ubuntu Condensed"/>
                          <a:cs typeface="Arial" panose="020B0604020202020204" pitchFamily="34" charset="0"/>
                          <a:sym typeface="Ubuntu Condensed"/>
                        </a:rPr>
                        <a:t>-Mechanism</a:t>
                      </a:r>
                      <a:endParaRPr sz="1200" dirty="0">
                        <a:latin typeface="Arial" panose="020B0604020202020204" pitchFamily="34" charset="0"/>
                        <a:ea typeface="Ubuntu Condensed"/>
                        <a:cs typeface="Arial" panose="020B0604020202020204" pitchFamily="34" charset="0"/>
                        <a:sym typeface="Ubuntu Condensed"/>
                      </a:endParaRPr>
                    </a:p>
                  </a:txBody>
                  <a:tcPr marL="91425" marR="91425" marT="91425" marB="91425"/>
                </a:tc>
                <a:tc>
                  <a:txBody>
                    <a:bodyPr/>
                    <a:lstStyle/>
                    <a:p>
                      <a:pPr marL="0" lvl="0" indent="0">
                        <a:spcBef>
                          <a:spcPts val="0"/>
                        </a:spcBef>
                        <a:spcAft>
                          <a:spcPts val="0"/>
                        </a:spcAft>
                        <a:buClr>
                          <a:schemeClr val="dk1"/>
                        </a:buClr>
                        <a:buSzPts val="1100"/>
                        <a:buFont typeface="Arial"/>
                        <a:buNone/>
                      </a:pPr>
                      <a:r>
                        <a:rPr lang="en" sz="1800" dirty="0">
                          <a:solidFill>
                            <a:schemeClr val="dk1"/>
                          </a:solidFill>
                          <a:latin typeface="Arial" panose="020B0604020202020204" pitchFamily="34" charset="0"/>
                          <a:ea typeface="Ubuntu Condensed"/>
                          <a:cs typeface="Arial" panose="020B0604020202020204" pitchFamily="34" charset="0"/>
                          <a:sym typeface="Ubuntu Condensed"/>
                        </a:rPr>
                        <a:t>De-identified: </a:t>
                      </a:r>
                      <a:endParaRPr sz="18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Clr>
                          <a:schemeClr val="dk1"/>
                        </a:buClr>
                        <a:buSzPts val="1100"/>
                        <a:buFont typeface="Arial"/>
                        <a:buNone/>
                      </a:pPr>
                      <a:r>
                        <a:rPr lang="en" sz="1200" dirty="0">
                          <a:solidFill>
                            <a:schemeClr val="dk1"/>
                          </a:solidFill>
                          <a:latin typeface="Arial" panose="020B0604020202020204" pitchFamily="34" charset="0"/>
                          <a:ea typeface="Ubuntu Condensed"/>
                          <a:cs typeface="Arial" panose="020B0604020202020204" pitchFamily="34" charset="0"/>
                          <a:sym typeface="Ubuntu Condensed"/>
                        </a:rPr>
                        <a:t>-Case histories </a:t>
                      </a:r>
                      <a:endParaRPr sz="12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Clr>
                          <a:schemeClr val="dk1"/>
                        </a:buClr>
                        <a:buSzPts val="1100"/>
                        <a:buFont typeface="Arial"/>
                        <a:buNone/>
                      </a:pPr>
                      <a:r>
                        <a:rPr lang="en" sz="1200" dirty="0">
                          <a:solidFill>
                            <a:schemeClr val="dk1"/>
                          </a:solidFill>
                          <a:latin typeface="Arial" panose="020B0604020202020204" pitchFamily="34" charset="0"/>
                          <a:ea typeface="Ubuntu Condensed"/>
                          <a:cs typeface="Arial" panose="020B0604020202020204" pitchFamily="34" charset="0"/>
                          <a:sym typeface="Ubuntu Condensed"/>
                        </a:rPr>
                        <a:t>-Incidence data from other regional clinics</a:t>
                      </a:r>
                      <a:endParaRPr sz="12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rtl="0">
                        <a:spcBef>
                          <a:spcPts val="0"/>
                        </a:spcBef>
                        <a:spcAft>
                          <a:spcPts val="0"/>
                        </a:spcAft>
                        <a:buClr>
                          <a:schemeClr val="dk1"/>
                        </a:buClr>
                        <a:buSzPts val="1100"/>
                        <a:buFont typeface="Arial"/>
                        <a:buNone/>
                      </a:pPr>
                      <a:r>
                        <a:rPr lang="en" sz="1200" dirty="0">
                          <a:solidFill>
                            <a:schemeClr val="dk1"/>
                          </a:solidFill>
                          <a:latin typeface="Arial" panose="020B0604020202020204" pitchFamily="34" charset="0"/>
                          <a:ea typeface="Ubuntu Condensed"/>
                          <a:cs typeface="Arial" panose="020B0604020202020204" pitchFamily="34" charset="0"/>
                          <a:sym typeface="Ubuntu Condensed"/>
                        </a:rPr>
                        <a:t>-Incidence maps</a:t>
                      </a:r>
                      <a:endParaRPr sz="1200" dirty="0">
                        <a:latin typeface="Arial" panose="020B0604020202020204" pitchFamily="34" charset="0"/>
                        <a:ea typeface="Ubuntu Condensed"/>
                        <a:cs typeface="Arial" panose="020B0604020202020204" pitchFamily="34" charset="0"/>
                        <a:sym typeface="Ubuntu Condensed"/>
                      </a:endParaRPr>
                    </a:p>
                  </a:txBody>
                  <a:tcPr marL="91425" marR="91425" marT="91425" marB="91425"/>
                </a:tc>
                <a:tc>
                  <a:txBody>
                    <a:bodyPr/>
                    <a:lstStyle/>
                    <a:p>
                      <a:pPr marL="0" lvl="0" indent="0">
                        <a:spcBef>
                          <a:spcPts val="0"/>
                        </a:spcBef>
                        <a:spcAft>
                          <a:spcPts val="0"/>
                        </a:spcAft>
                        <a:buClr>
                          <a:schemeClr val="dk1"/>
                        </a:buClr>
                        <a:buSzPts val="1100"/>
                        <a:buFont typeface="Arial"/>
                        <a:buNone/>
                      </a:pPr>
                      <a:r>
                        <a:rPr lang="en" sz="1800" dirty="0">
                          <a:solidFill>
                            <a:schemeClr val="dk1"/>
                          </a:solidFill>
                          <a:latin typeface="Arial" panose="020B0604020202020204" pitchFamily="34" charset="0"/>
                          <a:ea typeface="Ubuntu Condensed"/>
                          <a:cs typeface="Arial" panose="020B0604020202020204" pitchFamily="34" charset="0"/>
                          <a:sym typeface="Ubuntu Condensed"/>
                        </a:rPr>
                        <a:t>Teams will write:</a:t>
                      </a:r>
                      <a:endParaRPr sz="18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Clr>
                          <a:schemeClr val="dk1"/>
                        </a:buClr>
                        <a:buSzPts val="1100"/>
                        <a:buFont typeface="Arial"/>
                        <a:buNone/>
                      </a:pPr>
                      <a:r>
                        <a:rPr lang="en" sz="1200" dirty="0">
                          <a:solidFill>
                            <a:schemeClr val="dk1"/>
                          </a:solidFill>
                          <a:latin typeface="Arial" panose="020B0604020202020204" pitchFamily="34" charset="0"/>
                          <a:ea typeface="Ubuntu Condensed"/>
                          <a:cs typeface="Arial" panose="020B0604020202020204" pitchFamily="34" charset="0"/>
                          <a:sym typeface="Ubuntu Condensed"/>
                        </a:rPr>
                        <a:t>- Hypothesis</a:t>
                      </a:r>
                      <a:endParaRPr sz="12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Clr>
                          <a:schemeClr val="dk1"/>
                        </a:buClr>
                        <a:buSzPts val="1100"/>
                        <a:buFont typeface="Arial"/>
                        <a:buNone/>
                      </a:pPr>
                      <a:r>
                        <a:rPr lang="en" sz="1200" dirty="0">
                          <a:solidFill>
                            <a:schemeClr val="dk1"/>
                          </a:solidFill>
                          <a:latin typeface="Arial" panose="020B0604020202020204" pitchFamily="34" charset="0"/>
                          <a:ea typeface="Ubuntu Condensed"/>
                          <a:cs typeface="Arial" panose="020B0604020202020204" pitchFamily="34" charset="0"/>
                          <a:sym typeface="Ubuntu Condensed"/>
                        </a:rPr>
                        <a:t>- Justification </a:t>
                      </a:r>
                      <a:endParaRPr sz="12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Clr>
                          <a:schemeClr val="dk1"/>
                        </a:buClr>
                        <a:buSzPts val="1100"/>
                        <a:buFont typeface="Arial"/>
                        <a:buNone/>
                      </a:pPr>
                      <a:r>
                        <a:rPr lang="en" sz="1200" dirty="0">
                          <a:solidFill>
                            <a:schemeClr val="dk1"/>
                          </a:solidFill>
                          <a:latin typeface="Arial" panose="020B0604020202020204" pitchFamily="34" charset="0"/>
                          <a:ea typeface="Ubuntu Condensed"/>
                          <a:cs typeface="Arial" panose="020B0604020202020204" pitchFamily="34" charset="0"/>
                          <a:sym typeface="Ubuntu Condensed"/>
                        </a:rPr>
                        <a:t>     - Alt hypotheses</a:t>
                      </a:r>
                      <a:endParaRPr sz="12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Clr>
                          <a:schemeClr val="dk1"/>
                        </a:buClr>
                        <a:buSzPts val="1100"/>
                        <a:buFont typeface="Arial"/>
                        <a:buNone/>
                      </a:pPr>
                      <a:r>
                        <a:rPr lang="en" sz="1200" dirty="0">
                          <a:solidFill>
                            <a:schemeClr val="dk1"/>
                          </a:solidFill>
                          <a:latin typeface="Arial" panose="020B0604020202020204" pitchFamily="34" charset="0"/>
                          <a:ea typeface="Ubuntu Condensed"/>
                          <a:cs typeface="Arial" panose="020B0604020202020204" pitchFamily="34" charset="0"/>
                          <a:sym typeface="Ubuntu Condensed"/>
                        </a:rPr>
                        <a:t>- Explanation of mechanisms with citations</a:t>
                      </a:r>
                      <a:endParaRPr sz="12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rtl="0">
                        <a:spcBef>
                          <a:spcPts val="0"/>
                        </a:spcBef>
                        <a:spcAft>
                          <a:spcPts val="0"/>
                        </a:spcAft>
                        <a:buClr>
                          <a:schemeClr val="dk1"/>
                        </a:buClr>
                        <a:buSzPts val="1100"/>
                        <a:buFont typeface="Arial"/>
                        <a:buNone/>
                      </a:pPr>
                      <a:r>
                        <a:rPr lang="en" sz="1200" dirty="0">
                          <a:solidFill>
                            <a:schemeClr val="dk1"/>
                          </a:solidFill>
                          <a:latin typeface="Arial" panose="020B0604020202020204" pitchFamily="34" charset="0"/>
                          <a:ea typeface="Ubuntu Condensed"/>
                          <a:cs typeface="Arial" panose="020B0604020202020204" pitchFamily="34" charset="0"/>
                          <a:sym typeface="Ubuntu Condensed"/>
                        </a:rPr>
                        <a:t>     - e.g. bioaccumulation</a:t>
                      </a:r>
                      <a:endParaRPr sz="1200" dirty="0">
                        <a:latin typeface="Arial" panose="020B0604020202020204" pitchFamily="34" charset="0"/>
                        <a:ea typeface="Ubuntu Condensed"/>
                        <a:cs typeface="Arial" panose="020B0604020202020204" pitchFamily="34" charset="0"/>
                        <a:sym typeface="Ubuntu Condensed"/>
                      </a:endParaRPr>
                    </a:p>
                  </a:txBody>
                  <a:tcPr marL="91425" marR="91425" marT="91425" marB="91425"/>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64820565"/>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0" y="6477000"/>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5"/>
          <p:cNvSpPr txBox="1">
            <a:spLocks/>
          </p:cNvSpPr>
          <p:nvPr/>
        </p:nvSpPr>
        <p:spPr>
          <a:xfrm>
            <a:off x="9552384" y="6401222"/>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9" name="Straight Connector 8"/>
          <p:cNvCxnSpPr/>
          <p:nvPr/>
        </p:nvCxnSpPr>
        <p:spPr>
          <a:xfrm>
            <a:off x="1559496" y="6741368"/>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9408368" y="6401222"/>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7</a:t>
            </a:fld>
            <a:endParaRPr lang="en-GB" sz="1200" dirty="0">
              <a:solidFill>
                <a:srgbClr val="0000FF"/>
              </a:solidFill>
              <a:latin typeface="Arial Black" pitchFamily="34" charset="0"/>
            </a:endParaRPr>
          </a:p>
        </p:txBody>
      </p:sp>
      <p:graphicFrame>
        <p:nvGraphicFramePr>
          <p:cNvPr id="19" name="Shape 140">
            <a:extLst>
              <a:ext uri="{FF2B5EF4-FFF2-40B4-BE49-F238E27FC236}">
                <a16:creationId xmlns:a16="http://schemas.microsoft.com/office/drawing/2014/main" id="{A3BD39F9-5D3E-D649-88FA-B67FCCC21C6A}"/>
              </a:ext>
            </a:extLst>
          </p:cNvPr>
          <p:cNvGraphicFramePr/>
          <p:nvPr>
            <p:extLst>
              <p:ext uri="{D42A27DB-BD31-4B8C-83A1-F6EECF244321}">
                <p14:modId xmlns:p14="http://schemas.microsoft.com/office/powerpoint/2010/main" val="1463214630"/>
              </p:ext>
            </p:extLst>
          </p:nvPr>
        </p:nvGraphicFramePr>
        <p:xfrm>
          <a:off x="3189767" y="358988"/>
          <a:ext cx="8729331" cy="1889700"/>
        </p:xfrm>
        <a:graphic>
          <a:graphicData uri="http://schemas.openxmlformats.org/drawingml/2006/table">
            <a:tbl>
              <a:tblPr>
                <a:noFill/>
              </a:tblPr>
              <a:tblGrid>
                <a:gridCol w="637954">
                  <a:extLst>
                    <a:ext uri="{9D8B030D-6E8A-4147-A177-3AD203B41FA5}">
                      <a16:colId xmlns:a16="http://schemas.microsoft.com/office/drawing/2014/main" val="20000"/>
                    </a:ext>
                  </a:extLst>
                </a:gridCol>
                <a:gridCol w="2732567">
                  <a:extLst>
                    <a:ext uri="{9D8B030D-6E8A-4147-A177-3AD203B41FA5}">
                      <a16:colId xmlns:a16="http://schemas.microsoft.com/office/drawing/2014/main" val="20001"/>
                    </a:ext>
                  </a:extLst>
                </a:gridCol>
                <a:gridCol w="2317898">
                  <a:extLst>
                    <a:ext uri="{9D8B030D-6E8A-4147-A177-3AD203B41FA5}">
                      <a16:colId xmlns:a16="http://schemas.microsoft.com/office/drawing/2014/main" val="20002"/>
                    </a:ext>
                  </a:extLst>
                </a:gridCol>
                <a:gridCol w="3040912">
                  <a:extLst>
                    <a:ext uri="{9D8B030D-6E8A-4147-A177-3AD203B41FA5}">
                      <a16:colId xmlns:a16="http://schemas.microsoft.com/office/drawing/2014/main" val="20003"/>
                    </a:ext>
                  </a:extLst>
                </a:gridCol>
              </a:tblGrid>
              <a:tr h="388425">
                <a:tc>
                  <a:txBody>
                    <a:bodyPr/>
                    <a:lstStyle/>
                    <a:p>
                      <a:pPr marL="0" lvl="0" indent="0" algn="ctr" rtl="0">
                        <a:spcBef>
                          <a:spcPts val="0"/>
                        </a:spcBef>
                        <a:spcAft>
                          <a:spcPts val="0"/>
                        </a:spcAft>
                        <a:buNone/>
                      </a:pPr>
                      <a:r>
                        <a:rPr lang="en" sz="1600" b="1" dirty="0">
                          <a:solidFill>
                            <a:schemeClr val="tx1"/>
                          </a:solidFill>
                          <a:latin typeface="Arial" panose="020B0604020202020204" pitchFamily="34" charset="0"/>
                          <a:ea typeface="Ubuntu Condensed"/>
                          <a:cs typeface="Arial" panose="020B0604020202020204" pitchFamily="34" charset="0"/>
                          <a:sym typeface="Ubuntu Condensed"/>
                        </a:rPr>
                        <a:t>Step </a:t>
                      </a:r>
                      <a:endParaRPr sz="1600" b="1" dirty="0">
                        <a:solidFill>
                          <a:schemeClr val="tx1"/>
                        </a:solidFill>
                        <a:latin typeface="Arial" panose="020B0604020202020204" pitchFamily="34" charset="0"/>
                        <a:ea typeface="Ubuntu Condensed"/>
                        <a:cs typeface="Arial" panose="020B0604020202020204" pitchFamily="34" charset="0"/>
                        <a:sym typeface="Ubuntu Condensed"/>
                      </a:endParaRPr>
                    </a:p>
                  </a:txBody>
                  <a:tcPr marL="91425" marR="91425" marT="91425" marB="91425">
                    <a:solidFill>
                      <a:schemeClr val="bg1">
                        <a:lumMod val="85000"/>
                      </a:schemeClr>
                    </a:solidFill>
                  </a:tcPr>
                </a:tc>
                <a:tc>
                  <a:txBody>
                    <a:bodyPr/>
                    <a:lstStyle/>
                    <a:p>
                      <a:pPr marL="0" lvl="0" indent="0" rtl="0">
                        <a:spcBef>
                          <a:spcPts val="0"/>
                        </a:spcBef>
                        <a:spcAft>
                          <a:spcPts val="0"/>
                        </a:spcAft>
                        <a:buNone/>
                      </a:pPr>
                      <a:r>
                        <a:rPr lang="en" sz="1600" b="1" dirty="0">
                          <a:solidFill>
                            <a:schemeClr val="tx1"/>
                          </a:solidFill>
                          <a:latin typeface="Arial" panose="020B0604020202020204" pitchFamily="34" charset="0"/>
                          <a:ea typeface="Ubuntu Condensed"/>
                          <a:cs typeface="Arial" panose="020B0604020202020204" pitchFamily="34" charset="0"/>
                          <a:sym typeface="Ubuntu Condensed"/>
                        </a:rPr>
                        <a:t>Problem</a:t>
                      </a:r>
                      <a:endParaRPr sz="1600" b="1" dirty="0">
                        <a:solidFill>
                          <a:schemeClr val="tx1"/>
                        </a:solidFill>
                        <a:latin typeface="Arial" panose="020B0604020202020204" pitchFamily="34" charset="0"/>
                        <a:ea typeface="Ubuntu Condensed"/>
                        <a:cs typeface="Arial" panose="020B0604020202020204" pitchFamily="34" charset="0"/>
                        <a:sym typeface="Ubuntu Condensed"/>
                      </a:endParaRPr>
                    </a:p>
                  </a:txBody>
                  <a:tcPr marL="91425" marR="91425" marT="91425" marB="91425">
                    <a:solidFill>
                      <a:schemeClr val="bg1">
                        <a:lumMod val="85000"/>
                      </a:schemeClr>
                    </a:solidFill>
                  </a:tcPr>
                </a:tc>
                <a:tc>
                  <a:txBody>
                    <a:bodyPr/>
                    <a:lstStyle/>
                    <a:p>
                      <a:pPr marL="0" lvl="0" indent="0" rtl="0">
                        <a:spcBef>
                          <a:spcPts val="0"/>
                        </a:spcBef>
                        <a:spcAft>
                          <a:spcPts val="0"/>
                        </a:spcAft>
                        <a:buNone/>
                      </a:pPr>
                      <a:r>
                        <a:rPr lang="en" sz="1600" b="1" dirty="0">
                          <a:solidFill>
                            <a:schemeClr val="tx1"/>
                          </a:solidFill>
                          <a:latin typeface="Arial" panose="020B0604020202020204" pitchFamily="34" charset="0"/>
                          <a:ea typeface="Ubuntu Condensed"/>
                          <a:cs typeface="Arial" panose="020B0604020202020204" pitchFamily="34" charset="0"/>
                          <a:sym typeface="Ubuntu Condensed"/>
                        </a:rPr>
                        <a:t>Resources Supplied</a:t>
                      </a:r>
                      <a:endParaRPr sz="1600" b="1" dirty="0">
                        <a:solidFill>
                          <a:schemeClr val="tx1"/>
                        </a:solidFill>
                        <a:latin typeface="Arial" panose="020B0604020202020204" pitchFamily="34" charset="0"/>
                        <a:ea typeface="Ubuntu Condensed"/>
                        <a:cs typeface="Arial" panose="020B0604020202020204" pitchFamily="34" charset="0"/>
                        <a:sym typeface="Ubuntu Condensed"/>
                      </a:endParaRPr>
                    </a:p>
                  </a:txBody>
                  <a:tcPr marL="91425" marR="91425" marT="91425" marB="91425">
                    <a:solidFill>
                      <a:schemeClr val="bg1">
                        <a:lumMod val="85000"/>
                      </a:schemeClr>
                    </a:solidFill>
                  </a:tcPr>
                </a:tc>
                <a:tc>
                  <a:txBody>
                    <a:bodyPr/>
                    <a:lstStyle/>
                    <a:p>
                      <a:pPr marL="0" lvl="0" indent="0" rtl="0">
                        <a:spcBef>
                          <a:spcPts val="0"/>
                        </a:spcBef>
                        <a:spcAft>
                          <a:spcPts val="0"/>
                        </a:spcAft>
                        <a:buNone/>
                      </a:pPr>
                      <a:r>
                        <a:rPr lang="en" sz="1600" b="1" dirty="0">
                          <a:solidFill>
                            <a:schemeClr val="tx1"/>
                          </a:solidFill>
                          <a:latin typeface="Arial" panose="020B0604020202020204" pitchFamily="34" charset="0"/>
                          <a:ea typeface="Ubuntu Condensed"/>
                          <a:cs typeface="Arial" panose="020B0604020202020204" pitchFamily="34" charset="0"/>
                          <a:sym typeface="Ubuntu Condensed"/>
                        </a:rPr>
                        <a:t>Products</a:t>
                      </a:r>
                      <a:endParaRPr sz="1600" b="1" dirty="0">
                        <a:solidFill>
                          <a:schemeClr val="tx1"/>
                        </a:solidFill>
                        <a:latin typeface="Arial" panose="020B0604020202020204" pitchFamily="34" charset="0"/>
                        <a:ea typeface="Ubuntu Condensed"/>
                        <a:cs typeface="Arial" panose="020B0604020202020204" pitchFamily="34" charset="0"/>
                        <a:sym typeface="Ubuntu Condensed"/>
                      </a:endParaRPr>
                    </a:p>
                  </a:txBody>
                  <a:tcPr marL="91425" marR="91425" marT="91425" marB="91425">
                    <a:solidFill>
                      <a:schemeClr val="bg1">
                        <a:lumMod val="85000"/>
                      </a:schemeClr>
                    </a:solidFill>
                  </a:tcPr>
                </a:tc>
                <a:extLst>
                  <a:ext uri="{0D108BD9-81ED-4DB2-BD59-A6C34878D82A}">
                    <a16:rowId xmlns:a16="http://schemas.microsoft.com/office/drawing/2014/main" val="10000"/>
                  </a:ext>
                </a:extLst>
              </a:tr>
              <a:tr h="1137200">
                <a:tc>
                  <a:txBody>
                    <a:bodyPr/>
                    <a:lstStyle/>
                    <a:p>
                      <a:pPr marL="0" lvl="0" indent="0" algn="ctr" rtl="0">
                        <a:spcBef>
                          <a:spcPts val="0"/>
                        </a:spcBef>
                        <a:spcAft>
                          <a:spcPts val="0"/>
                        </a:spcAft>
                        <a:buNone/>
                      </a:pPr>
                      <a:r>
                        <a:rPr lang="en" sz="2000">
                          <a:latin typeface="Arial" panose="020B0604020202020204" pitchFamily="34" charset="0"/>
                          <a:ea typeface="Ubuntu Condensed"/>
                          <a:cs typeface="Arial" panose="020B0604020202020204" pitchFamily="34" charset="0"/>
                          <a:sym typeface="Ubuntu Condensed"/>
                        </a:rPr>
                        <a:t>2</a:t>
                      </a:r>
                      <a:endParaRPr sz="2000">
                        <a:latin typeface="Arial" panose="020B0604020202020204" pitchFamily="34" charset="0"/>
                        <a:ea typeface="Ubuntu Condensed"/>
                        <a:cs typeface="Arial" panose="020B0604020202020204" pitchFamily="34" charset="0"/>
                        <a:sym typeface="Ubuntu Condensed"/>
                      </a:endParaRPr>
                    </a:p>
                  </a:txBody>
                  <a:tcPr marL="91425" marR="91425" marT="91425" marB="91425"/>
                </a:tc>
                <a:tc>
                  <a:txBody>
                    <a:bodyPr/>
                    <a:lstStyle/>
                    <a:p>
                      <a:pPr marL="0" lvl="0" indent="0" rtl="0">
                        <a:spcBef>
                          <a:spcPts val="0"/>
                        </a:spcBef>
                        <a:spcAft>
                          <a:spcPts val="0"/>
                        </a:spcAft>
                        <a:buNone/>
                      </a:pPr>
                      <a:r>
                        <a:rPr lang="en" sz="1800" b="1" dirty="0">
                          <a:latin typeface="Arial" panose="020B0604020202020204" pitchFamily="34" charset="0"/>
                          <a:ea typeface="Ubuntu Condensed"/>
                          <a:cs typeface="Arial" panose="020B0604020202020204" pitchFamily="34" charset="0"/>
                          <a:sym typeface="Ubuntu Condensed"/>
                        </a:rPr>
                        <a:t>Design Experiment to Test Hypothesis</a:t>
                      </a:r>
                      <a:endParaRPr sz="1800" b="1" dirty="0">
                        <a:latin typeface="Arial" panose="020B0604020202020204" pitchFamily="34" charset="0"/>
                        <a:ea typeface="Ubuntu Condensed"/>
                        <a:cs typeface="Arial" panose="020B0604020202020204" pitchFamily="34" charset="0"/>
                        <a:sym typeface="Ubuntu Condensed"/>
                      </a:endParaRPr>
                    </a:p>
                    <a:p>
                      <a:pPr marL="0" lvl="0" indent="0" rtl="0">
                        <a:spcBef>
                          <a:spcPts val="0"/>
                        </a:spcBef>
                        <a:spcAft>
                          <a:spcPts val="0"/>
                        </a:spcAft>
                        <a:buNone/>
                      </a:pPr>
                      <a:r>
                        <a:rPr lang="en" sz="1200" dirty="0">
                          <a:latin typeface="Arial" panose="020B0604020202020204" pitchFamily="34" charset="0"/>
                          <a:ea typeface="Ubuntu Condensed"/>
                          <a:cs typeface="Arial" panose="020B0604020202020204" pitchFamily="34" charset="0"/>
                          <a:sym typeface="Ubuntu Condensed"/>
                        </a:rPr>
                        <a:t>- ID Source, vector</a:t>
                      </a:r>
                      <a:endParaRPr sz="1200" dirty="0">
                        <a:latin typeface="Arial" panose="020B0604020202020204" pitchFamily="34" charset="0"/>
                        <a:ea typeface="Ubuntu Condensed"/>
                        <a:cs typeface="Arial" panose="020B0604020202020204" pitchFamily="34" charset="0"/>
                        <a:sym typeface="Ubuntu Condensed"/>
                      </a:endParaRPr>
                    </a:p>
                    <a:p>
                      <a:pPr marL="0" lvl="0" indent="0" rtl="0">
                        <a:spcBef>
                          <a:spcPts val="0"/>
                        </a:spcBef>
                        <a:spcAft>
                          <a:spcPts val="0"/>
                        </a:spcAft>
                        <a:buNone/>
                      </a:pPr>
                      <a:r>
                        <a:rPr lang="en" sz="1200" dirty="0">
                          <a:latin typeface="Arial" panose="020B0604020202020204" pitchFamily="34" charset="0"/>
                          <a:ea typeface="Ubuntu Condensed"/>
                          <a:cs typeface="Arial" panose="020B0604020202020204" pitchFamily="34" charset="0"/>
                          <a:sym typeface="Ubuntu Condensed"/>
                        </a:rPr>
                        <a:t>- Eliminate Alt hypotheses</a:t>
                      </a:r>
                      <a:endParaRPr sz="1200" dirty="0">
                        <a:latin typeface="Arial" panose="020B0604020202020204" pitchFamily="34" charset="0"/>
                        <a:ea typeface="Ubuntu Condensed"/>
                        <a:cs typeface="Arial" panose="020B0604020202020204" pitchFamily="34" charset="0"/>
                        <a:sym typeface="Ubuntu Condensed"/>
                      </a:endParaRPr>
                    </a:p>
                  </a:txBody>
                  <a:tcPr marL="91425" marR="91425" marT="91425" marB="91425"/>
                </a:tc>
                <a:tc>
                  <a:txBody>
                    <a:bodyPr/>
                    <a:lstStyle/>
                    <a:p>
                      <a:pPr marL="0" lvl="0" indent="0">
                        <a:spcBef>
                          <a:spcPts val="0"/>
                        </a:spcBef>
                        <a:spcAft>
                          <a:spcPts val="0"/>
                        </a:spcAft>
                        <a:buNone/>
                      </a:pPr>
                      <a:r>
                        <a:rPr lang="en" sz="1800" dirty="0">
                          <a:latin typeface="Arial" panose="020B0604020202020204" pitchFamily="34" charset="0"/>
                          <a:ea typeface="Ubuntu Condensed"/>
                          <a:cs typeface="Arial" panose="020B0604020202020204" pitchFamily="34" charset="0"/>
                          <a:sym typeface="Ubuntu Condensed"/>
                        </a:rPr>
                        <a:t>Information &amp; Limitations:</a:t>
                      </a:r>
                      <a:endParaRPr sz="1800"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r>
                        <a:rPr lang="en" sz="1200" dirty="0">
                          <a:latin typeface="Arial" panose="020B0604020202020204" pitchFamily="34" charset="0"/>
                          <a:ea typeface="Ubuntu Condensed"/>
                          <a:cs typeface="Arial" panose="020B0604020202020204" pitchFamily="34" charset="0"/>
                          <a:sym typeface="Ubuntu Condensed"/>
                        </a:rPr>
                        <a:t>-tests that can be run</a:t>
                      </a:r>
                      <a:endParaRPr sz="1200"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r>
                        <a:rPr lang="en" sz="1200" dirty="0">
                          <a:latin typeface="Arial" panose="020B0604020202020204" pitchFamily="34" charset="0"/>
                          <a:ea typeface="Ubuntu Condensed"/>
                          <a:cs typeface="Arial" panose="020B0604020202020204" pitchFamily="34" charset="0"/>
                          <a:sym typeface="Ubuntu Condensed"/>
                        </a:rPr>
                        <a:t>-equipment and personnel available</a:t>
                      </a:r>
                      <a:endParaRPr sz="1200" dirty="0">
                        <a:latin typeface="Arial" panose="020B0604020202020204" pitchFamily="34" charset="0"/>
                        <a:ea typeface="Ubuntu Condensed"/>
                        <a:cs typeface="Arial" panose="020B0604020202020204" pitchFamily="34" charset="0"/>
                        <a:sym typeface="Ubuntu Condensed"/>
                      </a:endParaRPr>
                    </a:p>
                    <a:p>
                      <a:pPr marL="0" lvl="0" indent="0" rtl="0">
                        <a:spcBef>
                          <a:spcPts val="0"/>
                        </a:spcBef>
                        <a:spcAft>
                          <a:spcPts val="0"/>
                        </a:spcAft>
                        <a:buNone/>
                      </a:pPr>
                      <a:r>
                        <a:rPr lang="en" sz="1200" dirty="0">
                          <a:latin typeface="Arial" panose="020B0604020202020204" pitchFamily="34" charset="0"/>
                          <a:ea typeface="Ubuntu Condensed"/>
                          <a:cs typeface="Arial" panose="020B0604020202020204" pitchFamily="34" charset="0"/>
                          <a:sym typeface="Ubuntu Condensed"/>
                        </a:rPr>
                        <a:t>-budget and time constraints</a:t>
                      </a:r>
                      <a:endParaRPr sz="1200" dirty="0">
                        <a:latin typeface="Arial" panose="020B0604020202020204" pitchFamily="34" charset="0"/>
                        <a:ea typeface="Ubuntu Condensed"/>
                        <a:cs typeface="Arial" panose="020B0604020202020204" pitchFamily="34" charset="0"/>
                        <a:sym typeface="Ubuntu Condensed"/>
                      </a:endParaRPr>
                    </a:p>
                  </a:txBody>
                  <a:tcPr marL="91425" marR="91425" marT="91425" marB="91425"/>
                </a:tc>
                <a:tc>
                  <a:txBody>
                    <a:bodyPr/>
                    <a:lstStyle/>
                    <a:p>
                      <a:pPr marL="0" lvl="0" indent="0">
                        <a:spcBef>
                          <a:spcPts val="0"/>
                        </a:spcBef>
                        <a:spcAft>
                          <a:spcPts val="0"/>
                        </a:spcAft>
                        <a:buNone/>
                      </a:pPr>
                      <a:r>
                        <a:rPr lang="en" sz="1800" dirty="0">
                          <a:latin typeface="Arial" panose="020B0604020202020204" pitchFamily="34" charset="0"/>
                          <a:ea typeface="Ubuntu Condensed"/>
                          <a:cs typeface="Arial" panose="020B0604020202020204" pitchFamily="34" charset="0"/>
                          <a:sym typeface="Ubuntu Condensed"/>
                        </a:rPr>
                        <a:t>Teams will produce:</a:t>
                      </a:r>
                      <a:endParaRPr sz="1800" dirty="0">
                        <a:latin typeface="Arial" panose="020B0604020202020204" pitchFamily="34" charset="0"/>
                        <a:ea typeface="Ubuntu Condensed"/>
                        <a:cs typeface="Arial" panose="020B0604020202020204" pitchFamily="34" charset="0"/>
                        <a:sym typeface="Ubuntu Condensed"/>
                      </a:endParaRPr>
                    </a:p>
                    <a:p>
                      <a:pPr marL="0" lvl="0" indent="0" rtl="0">
                        <a:spcBef>
                          <a:spcPts val="0"/>
                        </a:spcBef>
                        <a:spcAft>
                          <a:spcPts val="0"/>
                        </a:spcAft>
                        <a:buNone/>
                      </a:pPr>
                      <a:r>
                        <a:rPr lang="en" sz="1200" dirty="0">
                          <a:latin typeface="Arial" panose="020B0604020202020204" pitchFamily="34" charset="0"/>
                          <a:ea typeface="Ubuntu Condensed"/>
                          <a:cs typeface="Arial" panose="020B0604020202020204" pitchFamily="34" charset="0"/>
                          <a:sym typeface="Ubuntu Condensed"/>
                        </a:rPr>
                        <a:t>- Experimental design</a:t>
                      </a:r>
                      <a:endParaRPr sz="1200" dirty="0">
                        <a:latin typeface="Arial" panose="020B0604020202020204" pitchFamily="34" charset="0"/>
                        <a:ea typeface="Ubuntu Condensed"/>
                        <a:cs typeface="Arial" panose="020B0604020202020204" pitchFamily="34" charset="0"/>
                        <a:sym typeface="Ubuntu Condensed"/>
                      </a:endParaRPr>
                    </a:p>
                    <a:p>
                      <a:pPr marL="0" lvl="0" indent="0" rtl="0">
                        <a:spcBef>
                          <a:spcPts val="0"/>
                        </a:spcBef>
                        <a:spcAft>
                          <a:spcPts val="0"/>
                        </a:spcAft>
                        <a:buNone/>
                      </a:pPr>
                      <a:r>
                        <a:rPr lang="en" sz="1200" dirty="0">
                          <a:latin typeface="Arial" panose="020B0604020202020204" pitchFamily="34" charset="0"/>
                          <a:ea typeface="Ubuntu Condensed"/>
                          <a:cs typeface="Arial" panose="020B0604020202020204" pitchFamily="34" charset="0"/>
                          <a:sym typeface="Ubuntu Condensed"/>
                        </a:rPr>
                        <a:t>- Graphs of data that would indicate support, refute or be inconclusive towards the hypothesis</a:t>
                      </a:r>
                      <a:endParaRPr sz="1200" dirty="0">
                        <a:latin typeface="Arial" panose="020B0604020202020204" pitchFamily="34" charset="0"/>
                        <a:ea typeface="Ubuntu Condensed"/>
                        <a:cs typeface="Arial" panose="020B0604020202020204" pitchFamily="34" charset="0"/>
                        <a:sym typeface="Ubuntu Condensed"/>
                      </a:endParaRPr>
                    </a:p>
                  </a:txBody>
                  <a:tcPr marL="91425" marR="91425" marT="91425" marB="91425"/>
                </a:tc>
                <a:extLst>
                  <a:ext uri="{0D108BD9-81ED-4DB2-BD59-A6C34878D82A}">
                    <a16:rowId xmlns:a16="http://schemas.microsoft.com/office/drawing/2014/main" val="10002"/>
                  </a:ext>
                </a:extLst>
              </a:tr>
            </a:tbl>
          </a:graphicData>
        </a:graphic>
      </p:graphicFrame>
      <p:sp>
        <p:nvSpPr>
          <p:cNvPr id="20" name="Shape 115">
            <a:extLst>
              <a:ext uri="{FF2B5EF4-FFF2-40B4-BE49-F238E27FC236}">
                <a16:creationId xmlns:a16="http://schemas.microsoft.com/office/drawing/2014/main" id="{0B6B527F-1756-7841-B134-A3C95D744660}"/>
              </a:ext>
            </a:extLst>
          </p:cNvPr>
          <p:cNvSpPr/>
          <p:nvPr/>
        </p:nvSpPr>
        <p:spPr>
          <a:xfrm>
            <a:off x="-228986" y="6540227"/>
            <a:ext cx="548700" cy="546300"/>
          </a:xfrm>
          <a:prstGeom prst="ellipse">
            <a:avLst/>
          </a:prstGeom>
          <a:solidFill>
            <a:srgbClr val="F5A2D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 name="TextBox 21">
            <a:extLst>
              <a:ext uri="{FF2B5EF4-FFF2-40B4-BE49-F238E27FC236}">
                <a16:creationId xmlns:a16="http://schemas.microsoft.com/office/drawing/2014/main" id="{934A631F-86AD-BC47-A44A-D9477CECA7E5}"/>
              </a:ext>
            </a:extLst>
          </p:cNvPr>
          <p:cNvSpPr txBox="1"/>
          <p:nvPr/>
        </p:nvSpPr>
        <p:spPr>
          <a:xfrm>
            <a:off x="319714" y="357894"/>
            <a:ext cx="2753095" cy="2923877"/>
          </a:xfrm>
          <a:prstGeom prst="rect">
            <a:avLst/>
          </a:prstGeom>
          <a:solidFill>
            <a:schemeClr val="tx1"/>
          </a:solidFill>
        </p:spPr>
        <p:txBody>
          <a:bodyPr wrap="square" rtlCol="0" anchor="ctr">
            <a:spAutoFit/>
          </a:bodyPr>
          <a:lstStyle/>
          <a:p>
            <a:r>
              <a:rPr lang="en-US" sz="2400" b="1" dirty="0">
                <a:solidFill>
                  <a:schemeClr val="bg1"/>
                </a:solidFill>
                <a:latin typeface="Arial" panose="020B0604020202020204" pitchFamily="34" charset="0"/>
                <a:cs typeface="Arial" panose="020B0604020202020204" pitchFamily="34" charset="0"/>
              </a:rPr>
              <a:t>SCENARIO: </a:t>
            </a:r>
          </a:p>
          <a:p>
            <a:r>
              <a:rPr lang="en-US" sz="2000" dirty="0">
                <a:solidFill>
                  <a:prstClr val="white"/>
                </a:solidFill>
                <a:latin typeface="Arial" panose="020B0604020202020204" pitchFamily="34" charset="0"/>
                <a:cs typeface="Arial" panose="020B0604020202020204" pitchFamily="34" charset="0"/>
              </a:rPr>
              <a:t>Potential case cluster or hotspot(s) of acute CNS symptoms connected with Aldrin exposure.   </a:t>
            </a:r>
          </a:p>
          <a:p>
            <a:r>
              <a:rPr lang="en-US" sz="2000" dirty="0">
                <a:solidFill>
                  <a:prstClr val="white"/>
                </a:solidFill>
                <a:latin typeface="Arial" panose="020B0604020202020204" pitchFamily="34" charset="0"/>
                <a:cs typeface="Arial" panose="020B0604020202020204" pitchFamily="34" charset="0"/>
              </a:rPr>
              <a:t>Students take on role of epidemiologists.</a:t>
            </a:r>
          </a:p>
          <a:p>
            <a:endParaRPr lang="en-US" sz="2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2203780"/>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0" y="6477000"/>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5"/>
          <p:cNvSpPr txBox="1">
            <a:spLocks/>
          </p:cNvSpPr>
          <p:nvPr/>
        </p:nvSpPr>
        <p:spPr>
          <a:xfrm>
            <a:off x="9552384" y="6401222"/>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9" name="Straight Connector 8"/>
          <p:cNvCxnSpPr/>
          <p:nvPr/>
        </p:nvCxnSpPr>
        <p:spPr>
          <a:xfrm>
            <a:off x="1559496" y="6741368"/>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9408368" y="6401222"/>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8</a:t>
            </a:fld>
            <a:endParaRPr lang="en-GB" sz="1200" dirty="0">
              <a:solidFill>
                <a:srgbClr val="0000FF"/>
              </a:solidFill>
              <a:latin typeface="Arial Black" pitchFamily="34" charset="0"/>
            </a:endParaRPr>
          </a:p>
        </p:txBody>
      </p:sp>
      <p:graphicFrame>
        <p:nvGraphicFramePr>
          <p:cNvPr id="19" name="Shape 140">
            <a:extLst>
              <a:ext uri="{FF2B5EF4-FFF2-40B4-BE49-F238E27FC236}">
                <a16:creationId xmlns:a16="http://schemas.microsoft.com/office/drawing/2014/main" id="{7C8B8AD0-AA2E-B149-804B-9A026EB2C381}"/>
              </a:ext>
            </a:extLst>
          </p:cNvPr>
          <p:cNvGraphicFramePr/>
          <p:nvPr>
            <p:extLst>
              <p:ext uri="{D42A27DB-BD31-4B8C-83A1-F6EECF244321}">
                <p14:modId xmlns:p14="http://schemas.microsoft.com/office/powerpoint/2010/main" val="2749955385"/>
              </p:ext>
            </p:extLst>
          </p:nvPr>
        </p:nvGraphicFramePr>
        <p:xfrm>
          <a:off x="3189767" y="358988"/>
          <a:ext cx="8729331" cy="2986980"/>
        </p:xfrm>
        <a:graphic>
          <a:graphicData uri="http://schemas.openxmlformats.org/drawingml/2006/table">
            <a:tbl>
              <a:tblPr>
                <a:noFill/>
              </a:tblPr>
              <a:tblGrid>
                <a:gridCol w="637954">
                  <a:extLst>
                    <a:ext uri="{9D8B030D-6E8A-4147-A177-3AD203B41FA5}">
                      <a16:colId xmlns:a16="http://schemas.microsoft.com/office/drawing/2014/main" val="20000"/>
                    </a:ext>
                  </a:extLst>
                </a:gridCol>
                <a:gridCol w="2732567">
                  <a:extLst>
                    <a:ext uri="{9D8B030D-6E8A-4147-A177-3AD203B41FA5}">
                      <a16:colId xmlns:a16="http://schemas.microsoft.com/office/drawing/2014/main" val="20001"/>
                    </a:ext>
                  </a:extLst>
                </a:gridCol>
                <a:gridCol w="2317898">
                  <a:extLst>
                    <a:ext uri="{9D8B030D-6E8A-4147-A177-3AD203B41FA5}">
                      <a16:colId xmlns:a16="http://schemas.microsoft.com/office/drawing/2014/main" val="20002"/>
                    </a:ext>
                  </a:extLst>
                </a:gridCol>
                <a:gridCol w="3040912">
                  <a:extLst>
                    <a:ext uri="{9D8B030D-6E8A-4147-A177-3AD203B41FA5}">
                      <a16:colId xmlns:a16="http://schemas.microsoft.com/office/drawing/2014/main" val="20003"/>
                    </a:ext>
                  </a:extLst>
                </a:gridCol>
              </a:tblGrid>
              <a:tr h="388425">
                <a:tc>
                  <a:txBody>
                    <a:bodyPr/>
                    <a:lstStyle/>
                    <a:p>
                      <a:pPr marL="0" lvl="0" indent="0" algn="ctr" rtl="0">
                        <a:spcBef>
                          <a:spcPts val="0"/>
                        </a:spcBef>
                        <a:spcAft>
                          <a:spcPts val="0"/>
                        </a:spcAft>
                        <a:buNone/>
                      </a:pPr>
                      <a:r>
                        <a:rPr lang="en" sz="1600" b="1" dirty="0">
                          <a:solidFill>
                            <a:schemeClr val="tx1"/>
                          </a:solidFill>
                          <a:latin typeface="Arial" panose="020B0604020202020204" pitchFamily="34" charset="0"/>
                          <a:ea typeface="Ubuntu Condensed"/>
                          <a:cs typeface="Arial" panose="020B0604020202020204" pitchFamily="34" charset="0"/>
                          <a:sym typeface="Ubuntu Condensed"/>
                        </a:rPr>
                        <a:t>Step </a:t>
                      </a:r>
                      <a:endParaRPr sz="1600" b="1" dirty="0">
                        <a:solidFill>
                          <a:schemeClr val="tx1"/>
                        </a:solidFill>
                        <a:latin typeface="Arial" panose="020B0604020202020204" pitchFamily="34" charset="0"/>
                        <a:ea typeface="Ubuntu Condensed"/>
                        <a:cs typeface="Arial" panose="020B0604020202020204" pitchFamily="34" charset="0"/>
                        <a:sym typeface="Ubuntu Condensed"/>
                      </a:endParaRPr>
                    </a:p>
                  </a:txBody>
                  <a:tcPr marL="91425" marR="91425" marT="91425" marB="91425">
                    <a:solidFill>
                      <a:schemeClr val="bg1">
                        <a:lumMod val="85000"/>
                      </a:schemeClr>
                    </a:solidFill>
                  </a:tcPr>
                </a:tc>
                <a:tc>
                  <a:txBody>
                    <a:bodyPr/>
                    <a:lstStyle/>
                    <a:p>
                      <a:pPr marL="0" lvl="0" indent="0" rtl="0">
                        <a:spcBef>
                          <a:spcPts val="0"/>
                        </a:spcBef>
                        <a:spcAft>
                          <a:spcPts val="0"/>
                        </a:spcAft>
                        <a:buNone/>
                      </a:pPr>
                      <a:r>
                        <a:rPr lang="en" sz="1600" b="1" dirty="0">
                          <a:solidFill>
                            <a:schemeClr val="tx1"/>
                          </a:solidFill>
                          <a:latin typeface="Arial" panose="020B0604020202020204" pitchFamily="34" charset="0"/>
                          <a:ea typeface="Ubuntu Condensed"/>
                          <a:cs typeface="Arial" panose="020B0604020202020204" pitchFamily="34" charset="0"/>
                          <a:sym typeface="Ubuntu Condensed"/>
                        </a:rPr>
                        <a:t>Problem</a:t>
                      </a:r>
                      <a:endParaRPr sz="1600" b="1" dirty="0">
                        <a:solidFill>
                          <a:schemeClr val="tx1"/>
                        </a:solidFill>
                        <a:latin typeface="Arial" panose="020B0604020202020204" pitchFamily="34" charset="0"/>
                        <a:ea typeface="Ubuntu Condensed"/>
                        <a:cs typeface="Arial" panose="020B0604020202020204" pitchFamily="34" charset="0"/>
                        <a:sym typeface="Ubuntu Condensed"/>
                      </a:endParaRPr>
                    </a:p>
                  </a:txBody>
                  <a:tcPr marL="91425" marR="91425" marT="91425" marB="91425">
                    <a:solidFill>
                      <a:schemeClr val="bg1">
                        <a:lumMod val="85000"/>
                      </a:schemeClr>
                    </a:solidFill>
                  </a:tcPr>
                </a:tc>
                <a:tc>
                  <a:txBody>
                    <a:bodyPr/>
                    <a:lstStyle/>
                    <a:p>
                      <a:pPr marL="0" lvl="0" indent="0" rtl="0">
                        <a:spcBef>
                          <a:spcPts val="0"/>
                        </a:spcBef>
                        <a:spcAft>
                          <a:spcPts val="0"/>
                        </a:spcAft>
                        <a:buNone/>
                      </a:pPr>
                      <a:r>
                        <a:rPr lang="en" sz="1600" b="1" dirty="0">
                          <a:solidFill>
                            <a:schemeClr val="tx1"/>
                          </a:solidFill>
                          <a:latin typeface="Arial" panose="020B0604020202020204" pitchFamily="34" charset="0"/>
                          <a:ea typeface="Ubuntu Condensed"/>
                          <a:cs typeface="Arial" panose="020B0604020202020204" pitchFamily="34" charset="0"/>
                          <a:sym typeface="Ubuntu Condensed"/>
                        </a:rPr>
                        <a:t>Resources Supplied</a:t>
                      </a:r>
                      <a:endParaRPr sz="1600" b="1" dirty="0">
                        <a:solidFill>
                          <a:schemeClr val="tx1"/>
                        </a:solidFill>
                        <a:latin typeface="Arial" panose="020B0604020202020204" pitchFamily="34" charset="0"/>
                        <a:ea typeface="Ubuntu Condensed"/>
                        <a:cs typeface="Arial" panose="020B0604020202020204" pitchFamily="34" charset="0"/>
                        <a:sym typeface="Ubuntu Condensed"/>
                      </a:endParaRPr>
                    </a:p>
                  </a:txBody>
                  <a:tcPr marL="91425" marR="91425" marT="91425" marB="91425">
                    <a:solidFill>
                      <a:schemeClr val="bg1">
                        <a:lumMod val="85000"/>
                      </a:schemeClr>
                    </a:solidFill>
                  </a:tcPr>
                </a:tc>
                <a:tc>
                  <a:txBody>
                    <a:bodyPr/>
                    <a:lstStyle/>
                    <a:p>
                      <a:pPr marL="0" lvl="0" indent="0" rtl="0">
                        <a:spcBef>
                          <a:spcPts val="0"/>
                        </a:spcBef>
                        <a:spcAft>
                          <a:spcPts val="0"/>
                        </a:spcAft>
                        <a:buNone/>
                      </a:pPr>
                      <a:r>
                        <a:rPr lang="en" sz="1600" b="1" dirty="0">
                          <a:solidFill>
                            <a:schemeClr val="tx1"/>
                          </a:solidFill>
                          <a:latin typeface="Arial" panose="020B0604020202020204" pitchFamily="34" charset="0"/>
                          <a:ea typeface="Ubuntu Condensed"/>
                          <a:cs typeface="Arial" panose="020B0604020202020204" pitchFamily="34" charset="0"/>
                          <a:sym typeface="Ubuntu Condensed"/>
                        </a:rPr>
                        <a:t>Products</a:t>
                      </a:r>
                      <a:endParaRPr sz="1600" b="1" dirty="0">
                        <a:solidFill>
                          <a:schemeClr val="tx1"/>
                        </a:solidFill>
                        <a:latin typeface="Arial" panose="020B0604020202020204" pitchFamily="34" charset="0"/>
                        <a:ea typeface="Ubuntu Condensed"/>
                        <a:cs typeface="Arial" panose="020B0604020202020204" pitchFamily="34" charset="0"/>
                        <a:sym typeface="Ubuntu Condensed"/>
                      </a:endParaRPr>
                    </a:p>
                  </a:txBody>
                  <a:tcPr marL="91425" marR="91425" marT="91425" marB="91425">
                    <a:solidFill>
                      <a:schemeClr val="bg1">
                        <a:lumMod val="85000"/>
                      </a:schemeClr>
                    </a:solidFill>
                  </a:tcPr>
                </a:tc>
                <a:extLst>
                  <a:ext uri="{0D108BD9-81ED-4DB2-BD59-A6C34878D82A}">
                    <a16:rowId xmlns:a16="http://schemas.microsoft.com/office/drawing/2014/main" val="10000"/>
                  </a:ext>
                </a:extLst>
              </a:tr>
              <a:tr h="1137200">
                <a:tc>
                  <a:txBody>
                    <a:bodyPr/>
                    <a:lstStyle/>
                    <a:p>
                      <a:pPr marL="0" lvl="0" indent="0" algn="ctr" rtl="0">
                        <a:spcBef>
                          <a:spcPts val="0"/>
                        </a:spcBef>
                        <a:spcAft>
                          <a:spcPts val="0"/>
                        </a:spcAft>
                        <a:buNone/>
                      </a:pPr>
                      <a:r>
                        <a:rPr lang="en" sz="2000">
                          <a:latin typeface="Arial" panose="020B0604020202020204" pitchFamily="34" charset="0"/>
                          <a:ea typeface="Ubuntu Condensed"/>
                          <a:cs typeface="Arial" panose="020B0604020202020204" pitchFamily="34" charset="0"/>
                          <a:sym typeface="Ubuntu Condensed"/>
                        </a:rPr>
                        <a:t>3</a:t>
                      </a:r>
                      <a:endParaRPr sz="2000">
                        <a:latin typeface="Arial" panose="020B0604020202020204" pitchFamily="34" charset="0"/>
                        <a:ea typeface="Ubuntu Condensed"/>
                        <a:cs typeface="Arial" panose="020B0604020202020204" pitchFamily="34" charset="0"/>
                        <a:sym typeface="Ubuntu Condensed"/>
                      </a:endParaRPr>
                    </a:p>
                  </a:txBody>
                  <a:tcPr marL="91425" marR="91425" marT="91425" marB="91425"/>
                </a:tc>
                <a:tc>
                  <a:txBody>
                    <a:bodyPr/>
                    <a:lstStyle/>
                    <a:p>
                      <a:pPr marL="0" lvl="0" indent="0">
                        <a:spcBef>
                          <a:spcPts val="0"/>
                        </a:spcBef>
                        <a:spcAft>
                          <a:spcPts val="0"/>
                        </a:spcAft>
                        <a:buNone/>
                      </a:pPr>
                      <a:r>
                        <a:rPr lang="en" sz="1800" b="1" dirty="0">
                          <a:latin typeface="Arial" panose="020B0604020202020204" pitchFamily="34" charset="0"/>
                          <a:ea typeface="Ubuntu Condensed"/>
                          <a:cs typeface="Arial" panose="020B0604020202020204" pitchFamily="34" charset="0"/>
                          <a:sym typeface="Ubuntu Condensed"/>
                        </a:rPr>
                        <a:t>Results Interpretation &amp; Conclusion</a:t>
                      </a:r>
                      <a:endParaRPr sz="1800" b="1"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Clr>
                          <a:schemeClr val="dk1"/>
                        </a:buClr>
                        <a:buSzPts val="1100"/>
                        <a:buFont typeface="Arial"/>
                        <a:buNone/>
                      </a:pPr>
                      <a:r>
                        <a:rPr lang="en" sz="1200" dirty="0">
                          <a:solidFill>
                            <a:schemeClr val="dk1"/>
                          </a:solidFill>
                          <a:latin typeface="Arial" panose="020B0604020202020204" pitchFamily="34" charset="0"/>
                          <a:ea typeface="Ubuntu Condensed"/>
                          <a:cs typeface="Arial" panose="020B0604020202020204" pitchFamily="34" charset="0"/>
                          <a:sym typeface="Ubuntu Condensed"/>
                        </a:rPr>
                        <a:t>-Which hypotheses are supported/not and why?</a:t>
                      </a:r>
                      <a:endParaRPr sz="12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Clr>
                          <a:schemeClr val="dk1"/>
                        </a:buClr>
                        <a:buSzPts val="1100"/>
                        <a:buFont typeface="Arial"/>
                        <a:buNone/>
                      </a:pPr>
                      <a:r>
                        <a:rPr lang="en" sz="1200" dirty="0">
                          <a:solidFill>
                            <a:schemeClr val="dk1"/>
                          </a:solidFill>
                          <a:latin typeface="Arial" panose="020B0604020202020204" pitchFamily="34" charset="0"/>
                          <a:ea typeface="Ubuntu Condensed"/>
                          <a:cs typeface="Arial" panose="020B0604020202020204" pitchFamily="34" charset="0"/>
                          <a:sym typeface="Ubuntu Condensed"/>
                        </a:rPr>
                        <a:t>-Alternative hypotheses as needed</a:t>
                      </a:r>
                      <a:endParaRPr sz="12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endParaRPr sz="1200"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r>
                        <a:rPr lang="en" sz="1800" b="1" dirty="0">
                          <a:solidFill>
                            <a:schemeClr val="dk1"/>
                          </a:solidFill>
                          <a:latin typeface="Arial" panose="020B0604020202020204" pitchFamily="34" charset="0"/>
                          <a:ea typeface="Ubuntu Condensed"/>
                          <a:cs typeface="Arial" panose="020B0604020202020204" pitchFamily="34" charset="0"/>
                          <a:sym typeface="Ubuntu Condensed"/>
                        </a:rPr>
                        <a:t>Dissemination of findings</a:t>
                      </a:r>
                      <a:endParaRPr sz="1200" dirty="0">
                        <a:latin typeface="Arial" panose="020B0604020202020204" pitchFamily="34" charset="0"/>
                        <a:ea typeface="Ubuntu Condensed"/>
                        <a:cs typeface="Arial" panose="020B0604020202020204" pitchFamily="34" charset="0"/>
                        <a:sym typeface="Ubuntu Condensed"/>
                      </a:endParaRPr>
                    </a:p>
                    <a:p>
                      <a:pPr marL="0" lvl="0" indent="0" rtl="0">
                        <a:spcBef>
                          <a:spcPts val="0"/>
                        </a:spcBef>
                        <a:spcAft>
                          <a:spcPts val="0"/>
                        </a:spcAft>
                        <a:buNone/>
                      </a:pPr>
                      <a:r>
                        <a:rPr lang="en" sz="1200" dirty="0">
                          <a:solidFill>
                            <a:schemeClr val="dk1"/>
                          </a:solidFill>
                          <a:latin typeface="Arial" panose="020B0604020202020204" pitchFamily="34" charset="0"/>
                          <a:ea typeface="Ubuntu Condensed"/>
                          <a:cs typeface="Arial" panose="020B0604020202020204" pitchFamily="34" charset="0"/>
                          <a:sym typeface="Ubuntu Condensed"/>
                        </a:rPr>
                        <a:t>-Communicate findings in summary reports to 2 audiences</a:t>
                      </a:r>
                      <a:endParaRPr sz="1200" dirty="0">
                        <a:latin typeface="Arial" panose="020B0604020202020204" pitchFamily="34" charset="0"/>
                        <a:ea typeface="Ubuntu Condensed"/>
                        <a:cs typeface="Arial" panose="020B0604020202020204" pitchFamily="34" charset="0"/>
                        <a:sym typeface="Ubuntu Condensed"/>
                      </a:endParaRPr>
                    </a:p>
                  </a:txBody>
                  <a:tcPr marL="91425" marR="91425" marT="91425" marB="91425"/>
                </a:tc>
                <a:tc>
                  <a:txBody>
                    <a:bodyPr/>
                    <a:lstStyle/>
                    <a:p>
                      <a:pPr marL="0" lvl="0" indent="0">
                        <a:spcBef>
                          <a:spcPts val="0"/>
                        </a:spcBef>
                        <a:spcAft>
                          <a:spcPts val="0"/>
                        </a:spcAft>
                        <a:buNone/>
                      </a:pPr>
                      <a:r>
                        <a:rPr lang="en" sz="1800" dirty="0">
                          <a:latin typeface="Arial" panose="020B0604020202020204" pitchFamily="34" charset="0"/>
                          <a:ea typeface="Ubuntu Condensed"/>
                          <a:cs typeface="Arial" panose="020B0604020202020204" pitchFamily="34" charset="0"/>
                          <a:sym typeface="Ubuntu Condensed"/>
                        </a:rPr>
                        <a:t>Data regarding:</a:t>
                      </a:r>
                      <a:endParaRPr sz="1800"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r>
                        <a:rPr lang="en" sz="1200" dirty="0">
                          <a:latin typeface="Arial" panose="020B0604020202020204" pitchFamily="34" charset="0"/>
                          <a:ea typeface="Ubuntu Condensed"/>
                          <a:cs typeface="Arial" panose="020B0604020202020204" pitchFamily="34" charset="0"/>
                          <a:sym typeface="Ubuntu Condensed"/>
                        </a:rPr>
                        <a:t>-Water quality analysis</a:t>
                      </a:r>
                      <a:endParaRPr sz="1200"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r>
                        <a:rPr lang="en" sz="1200" dirty="0">
                          <a:latin typeface="Arial" panose="020B0604020202020204" pitchFamily="34" charset="0"/>
                          <a:ea typeface="Ubuntu Condensed"/>
                          <a:cs typeface="Arial" panose="020B0604020202020204" pitchFamily="34" charset="0"/>
                          <a:sym typeface="Ubuntu Condensed"/>
                        </a:rPr>
                        <a:t>-Soil quality analysis</a:t>
                      </a:r>
                      <a:endParaRPr sz="1200"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r>
                        <a:rPr lang="en" sz="1200" dirty="0">
                          <a:latin typeface="Arial" panose="020B0604020202020204" pitchFamily="34" charset="0"/>
                          <a:ea typeface="Ubuntu Condensed"/>
                          <a:cs typeface="Arial" panose="020B0604020202020204" pitchFamily="34" charset="0"/>
                          <a:sym typeface="Ubuntu Condensed"/>
                        </a:rPr>
                        <a:t>-Food sources</a:t>
                      </a:r>
                      <a:endParaRPr sz="1200"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r>
                        <a:rPr lang="en" sz="1200" dirty="0">
                          <a:latin typeface="Arial" panose="020B0604020202020204" pitchFamily="34" charset="0"/>
                          <a:ea typeface="Ubuntu Condensed"/>
                          <a:cs typeface="Arial" panose="020B0604020202020204" pitchFamily="34" charset="0"/>
                          <a:sym typeface="Ubuntu Condensed"/>
                        </a:rPr>
                        <a:t>-Household interviews</a:t>
                      </a:r>
                      <a:endParaRPr sz="1200"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endParaRPr sz="1200"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Clr>
                          <a:schemeClr val="dk1"/>
                        </a:buClr>
                        <a:buSzPts val="1100"/>
                        <a:buFont typeface="Arial"/>
                        <a:buNone/>
                      </a:pPr>
                      <a:r>
                        <a:rPr lang="en" sz="1800" dirty="0">
                          <a:solidFill>
                            <a:schemeClr val="dk1"/>
                          </a:solidFill>
                          <a:latin typeface="Arial" panose="020B0604020202020204" pitchFamily="34" charset="0"/>
                          <a:ea typeface="Ubuntu Condensed"/>
                          <a:cs typeface="Arial" panose="020B0604020202020204" pitchFamily="34" charset="0"/>
                          <a:sym typeface="Ubuntu Condensed"/>
                        </a:rPr>
                        <a:t>Formatting:</a:t>
                      </a:r>
                      <a:endParaRPr sz="1200" dirty="0">
                        <a:latin typeface="Arial" panose="020B0604020202020204" pitchFamily="34" charset="0"/>
                        <a:ea typeface="Ubuntu Condensed"/>
                        <a:cs typeface="Arial" panose="020B0604020202020204" pitchFamily="34" charset="0"/>
                        <a:sym typeface="Ubuntu Condensed"/>
                      </a:endParaRPr>
                    </a:p>
                    <a:p>
                      <a:pPr marL="0" lvl="0" indent="0" rtl="0">
                        <a:spcBef>
                          <a:spcPts val="0"/>
                        </a:spcBef>
                        <a:spcAft>
                          <a:spcPts val="0"/>
                        </a:spcAft>
                        <a:buNone/>
                      </a:pPr>
                      <a:r>
                        <a:rPr lang="en" sz="1200" dirty="0">
                          <a:latin typeface="Arial" panose="020B0604020202020204" pitchFamily="34" charset="0"/>
                          <a:ea typeface="Ubuntu Condensed"/>
                          <a:cs typeface="Arial" panose="020B0604020202020204" pitchFamily="34" charset="0"/>
                          <a:sym typeface="Ubuntu Condensed"/>
                        </a:rPr>
                        <a:t>Appropriate format for submitting technical report</a:t>
                      </a:r>
                      <a:endParaRPr sz="1200" dirty="0">
                        <a:latin typeface="Arial" panose="020B0604020202020204" pitchFamily="34" charset="0"/>
                        <a:ea typeface="Ubuntu Condensed"/>
                        <a:cs typeface="Arial" panose="020B0604020202020204" pitchFamily="34" charset="0"/>
                        <a:sym typeface="Ubuntu Condensed"/>
                      </a:endParaRPr>
                    </a:p>
                  </a:txBody>
                  <a:tcPr marL="91425" marR="91425" marT="91425" marB="91425"/>
                </a:tc>
                <a:tc>
                  <a:txBody>
                    <a:bodyPr/>
                    <a:lstStyle/>
                    <a:p>
                      <a:pPr marL="0" lvl="0" indent="0">
                        <a:spcBef>
                          <a:spcPts val="0"/>
                        </a:spcBef>
                        <a:spcAft>
                          <a:spcPts val="0"/>
                        </a:spcAft>
                        <a:buNone/>
                      </a:pPr>
                      <a:r>
                        <a:rPr lang="en" sz="1800" dirty="0">
                          <a:latin typeface="Arial" panose="020B0604020202020204" pitchFamily="34" charset="0"/>
                          <a:ea typeface="Ubuntu Condensed"/>
                          <a:cs typeface="Arial" panose="020B0604020202020204" pitchFamily="34" charset="0"/>
                          <a:sym typeface="Ubuntu Condensed"/>
                        </a:rPr>
                        <a:t>Teams will write:</a:t>
                      </a:r>
                      <a:endParaRPr sz="1800"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r>
                        <a:rPr lang="en" sz="1200" dirty="0">
                          <a:latin typeface="Arial" panose="020B0604020202020204" pitchFamily="34" charset="0"/>
                          <a:ea typeface="Ubuntu Condensed"/>
                          <a:cs typeface="Arial" panose="020B0604020202020204" pitchFamily="34" charset="0"/>
                          <a:sym typeface="Ubuntu Condensed"/>
                        </a:rPr>
                        <a:t>-Conclusion indicating which hypotheses are supported or not, justifying with data</a:t>
                      </a:r>
                      <a:endParaRPr sz="1200"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r>
                        <a:rPr lang="en" sz="1200" dirty="0">
                          <a:latin typeface="Arial" panose="020B0604020202020204" pitchFamily="34" charset="0"/>
                          <a:ea typeface="Ubuntu Condensed"/>
                          <a:cs typeface="Arial" panose="020B0604020202020204" pitchFamily="34" charset="0"/>
                          <a:sym typeface="Ubuntu Condensed"/>
                        </a:rPr>
                        <a:t>-Alternative hypotheses as needed</a:t>
                      </a:r>
                      <a:endParaRPr sz="1200"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endParaRPr sz="1800"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r>
                        <a:rPr lang="en" sz="1800" dirty="0">
                          <a:latin typeface="Arial" panose="020B0604020202020204" pitchFamily="34" charset="0"/>
                          <a:ea typeface="Ubuntu Condensed"/>
                          <a:cs typeface="Arial" panose="020B0604020202020204" pitchFamily="34" charset="0"/>
                          <a:sym typeface="Ubuntu Condensed"/>
                        </a:rPr>
                        <a:t>Teams will produce summary of findings for:</a:t>
                      </a:r>
                      <a:endParaRPr sz="1800"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r>
                        <a:rPr lang="en" sz="1200" dirty="0">
                          <a:solidFill>
                            <a:schemeClr val="dk1"/>
                          </a:solidFill>
                          <a:latin typeface="Arial" panose="020B0604020202020204" pitchFamily="34" charset="0"/>
                          <a:ea typeface="Ubuntu Condensed"/>
                          <a:cs typeface="Arial" panose="020B0604020202020204" pitchFamily="34" charset="0"/>
                          <a:sym typeface="Ubuntu Condensed"/>
                        </a:rPr>
                        <a:t>-Tech Report for Az Dpt. of Health Services</a:t>
                      </a:r>
                      <a:endParaRPr sz="12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rtl="0">
                        <a:spcBef>
                          <a:spcPts val="0"/>
                        </a:spcBef>
                        <a:spcAft>
                          <a:spcPts val="0"/>
                        </a:spcAft>
                        <a:buNone/>
                      </a:pPr>
                      <a:r>
                        <a:rPr lang="en" sz="1200" dirty="0">
                          <a:solidFill>
                            <a:schemeClr val="dk1"/>
                          </a:solidFill>
                          <a:latin typeface="Arial" panose="020B0604020202020204" pitchFamily="34" charset="0"/>
                          <a:ea typeface="Ubuntu Condensed"/>
                          <a:cs typeface="Arial" panose="020B0604020202020204" pitchFamily="34" charset="0"/>
                          <a:sym typeface="Ubuntu Condensed"/>
                        </a:rPr>
                        <a:t>-200-300 word statement for local town hall meeting</a:t>
                      </a:r>
                      <a:endParaRPr sz="1200" dirty="0">
                        <a:latin typeface="Arial" panose="020B0604020202020204" pitchFamily="34" charset="0"/>
                        <a:ea typeface="Ubuntu Condensed"/>
                        <a:cs typeface="Arial" panose="020B0604020202020204" pitchFamily="34" charset="0"/>
                        <a:sym typeface="Ubuntu Condensed"/>
                      </a:endParaRPr>
                    </a:p>
                  </a:txBody>
                  <a:tcPr marL="91425" marR="91425" marT="91425" marB="91425"/>
                </a:tc>
                <a:extLst>
                  <a:ext uri="{0D108BD9-81ED-4DB2-BD59-A6C34878D82A}">
                    <a16:rowId xmlns:a16="http://schemas.microsoft.com/office/drawing/2014/main" val="10003"/>
                  </a:ext>
                </a:extLst>
              </a:tr>
            </a:tbl>
          </a:graphicData>
        </a:graphic>
      </p:graphicFrame>
      <p:sp>
        <p:nvSpPr>
          <p:cNvPr id="20" name="Shape 115">
            <a:extLst>
              <a:ext uri="{FF2B5EF4-FFF2-40B4-BE49-F238E27FC236}">
                <a16:creationId xmlns:a16="http://schemas.microsoft.com/office/drawing/2014/main" id="{8B5C30FE-7AC5-0E4F-B648-5FAC34F6C095}"/>
              </a:ext>
            </a:extLst>
          </p:cNvPr>
          <p:cNvSpPr/>
          <p:nvPr/>
        </p:nvSpPr>
        <p:spPr>
          <a:xfrm>
            <a:off x="-228986" y="6540227"/>
            <a:ext cx="548700" cy="546300"/>
          </a:xfrm>
          <a:prstGeom prst="ellipse">
            <a:avLst/>
          </a:prstGeom>
          <a:solidFill>
            <a:srgbClr val="F5A2D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 name="TextBox 21">
            <a:extLst>
              <a:ext uri="{FF2B5EF4-FFF2-40B4-BE49-F238E27FC236}">
                <a16:creationId xmlns:a16="http://schemas.microsoft.com/office/drawing/2014/main" id="{4B145A53-67C3-FB4C-AE8C-37E380532848}"/>
              </a:ext>
            </a:extLst>
          </p:cNvPr>
          <p:cNvSpPr txBox="1"/>
          <p:nvPr/>
        </p:nvSpPr>
        <p:spPr>
          <a:xfrm>
            <a:off x="319714" y="357894"/>
            <a:ext cx="2753095" cy="2923877"/>
          </a:xfrm>
          <a:prstGeom prst="rect">
            <a:avLst/>
          </a:prstGeom>
          <a:solidFill>
            <a:schemeClr val="tx1"/>
          </a:solidFill>
        </p:spPr>
        <p:txBody>
          <a:bodyPr wrap="square" rtlCol="0" anchor="ctr">
            <a:spAutoFit/>
          </a:bodyPr>
          <a:lstStyle/>
          <a:p>
            <a:r>
              <a:rPr lang="en-US" sz="2400" b="1" dirty="0">
                <a:solidFill>
                  <a:schemeClr val="bg1"/>
                </a:solidFill>
                <a:latin typeface="Arial" panose="020B0604020202020204" pitchFamily="34" charset="0"/>
                <a:cs typeface="Arial" panose="020B0604020202020204" pitchFamily="34" charset="0"/>
              </a:rPr>
              <a:t>SCENARIO: </a:t>
            </a:r>
          </a:p>
          <a:p>
            <a:r>
              <a:rPr lang="en-US" sz="2000" dirty="0">
                <a:solidFill>
                  <a:prstClr val="white"/>
                </a:solidFill>
                <a:latin typeface="Arial" panose="020B0604020202020204" pitchFamily="34" charset="0"/>
                <a:cs typeface="Arial" panose="020B0604020202020204" pitchFamily="34" charset="0"/>
              </a:rPr>
              <a:t>Potential case cluster or hotspot(s) of acute CNS symptoms connected with Aldrin exposure.   </a:t>
            </a:r>
          </a:p>
          <a:p>
            <a:r>
              <a:rPr lang="en-US" sz="2000" dirty="0">
                <a:solidFill>
                  <a:prstClr val="white"/>
                </a:solidFill>
                <a:latin typeface="Arial" panose="020B0604020202020204" pitchFamily="34" charset="0"/>
                <a:cs typeface="Arial" panose="020B0604020202020204" pitchFamily="34" charset="0"/>
              </a:rPr>
              <a:t>Students take on role of epidemiologists.</a:t>
            </a:r>
          </a:p>
          <a:p>
            <a:endParaRPr lang="en-US" sz="2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0031368"/>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0" y="6477000"/>
            <a:ext cx="9144000" cy="381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5"/>
          <p:cNvSpPr txBox="1">
            <a:spLocks/>
          </p:cNvSpPr>
          <p:nvPr/>
        </p:nvSpPr>
        <p:spPr>
          <a:xfrm>
            <a:off x="9552384" y="6401222"/>
            <a:ext cx="792088" cy="412155"/>
          </a:xfrm>
          <a:prstGeom prst="rect">
            <a:avLst/>
          </a:prstGeom>
        </p:spPr>
        <p:txBody>
          <a:bodyPr vert="horz" lIns="91440" tIns="45720" rIns="91440" bIns="45720" rtlCol="0" anchor="ctr"/>
          <a:lstStyle/>
          <a:p>
            <a:pPr algn="r">
              <a:defRPr/>
            </a:pPr>
            <a:r>
              <a:rPr lang="en-GB" sz="1200" dirty="0">
                <a:solidFill>
                  <a:srgbClr val="0000FF"/>
                </a:solidFill>
                <a:latin typeface="Arial Black" pitchFamily="34" charset="0"/>
              </a:rPr>
              <a:t>of 10</a:t>
            </a:r>
          </a:p>
        </p:txBody>
      </p:sp>
      <p:cxnSp>
        <p:nvCxnSpPr>
          <p:cNvPr id="9" name="Straight Connector 8"/>
          <p:cNvCxnSpPr/>
          <p:nvPr/>
        </p:nvCxnSpPr>
        <p:spPr>
          <a:xfrm>
            <a:off x="1559496" y="6741368"/>
            <a:ext cx="8712968" cy="0"/>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p:nvSpPr>
        <p:spPr>
          <a:xfrm>
            <a:off x="9408368" y="6401222"/>
            <a:ext cx="432048" cy="412155"/>
          </a:xfrm>
          <a:prstGeom prst="rect">
            <a:avLst/>
          </a:prstGeom>
        </p:spPr>
        <p:txBody>
          <a:bodyPr vert="horz" lIns="91440" tIns="45720" rIns="91440" bIns="45720" rtlCol="0" anchor="ctr"/>
          <a:lstStyle/>
          <a:p>
            <a:pPr algn="r">
              <a:defRPr/>
            </a:pPr>
            <a:fld id="{1EC248AB-E565-412B-9D95-9B07D6A4F3F3}" type="slidenum">
              <a:rPr lang="en-GB" sz="1200">
                <a:solidFill>
                  <a:srgbClr val="0000FF"/>
                </a:solidFill>
                <a:latin typeface="Arial Black" pitchFamily="34" charset="0"/>
              </a:rPr>
              <a:pPr algn="r">
                <a:defRPr/>
              </a:pPr>
              <a:t>9</a:t>
            </a:fld>
            <a:endParaRPr lang="en-GB" sz="1200" dirty="0">
              <a:solidFill>
                <a:srgbClr val="0000FF"/>
              </a:solidFill>
              <a:latin typeface="Arial Black" pitchFamily="34" charset="0"/>
            </a:endParaRPr>
          </a:p>
        </p:txBody>
      </p:sp>
      <p:sp>
        <p:nvSpPr>
          <p:cNvPr id="15" name="Shape 141">
            <a:extLst>
              <a:ext uri="{FF2B5EF4-FFF2-40B4-BE49-F238E27FC236}">
                <a16:creationId xmlns:a16="http://schemas.microsoft.com/office/drawing/2014/main" id="{17BC713F-A732-EB48-9010-8EC7489DDA01}"/>
              </a:ext>
            </a:extLst>
          </p:cNvPr>
          <p:cNvSpPr/>
          <p:nvPr/>
        </p:nvSpPr>
        <p:spPr>
          <a:xfrm>
            <a:off x="-274350" y="6540227"/>
            <a:ext cx="548700" cy="546300"/>
          </a:xfrm>
          <a:prstGeom prst="ellipse">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graphicFrame>
        <p:nvGraphicFramePr>
          <p:cNvPr id="18" name="Shape 140">
            <a:extLst>
              <a:ext uri="{FF2B5EF4-FFF2-40B4-BE49-F238E27FC236}">
                <a16:creationId xmlns:a16="http://schemas.microsoft.com/office/drawing/2014/main" id="{9D2F84A3-31D8-9142-ACDD-ADC3D2F8BACD}"/>
              </a:ext>
            </a:extLst>
          </p:cNvPr>
          <p:cNvGraphicFramePr/>
          <p:nvPr>
            <p:extLst>
              <p:ext uri="{D42A27DB-BD31-4B8C-83A1-F6EECF244321}">
                <p14:modId xmlns:p14="http://schemas.microsoft.com/office/powerpoint/2010/main" val="1127437187"/>
              </p:ext>
            </p:extLst>
          </p:nvPr>
        </p:nvGraphicFramePr>
        <p:xfrm>
          <a:off x="3299327" y="358988"/>
          <a:ext cx="6117627" cy="5455800"/>
        </p:xfrm>
        <a:graphic>
          <a:graphicData uri="http://schemas.openxmlformats.org/drawingml/2006/table">
            <a:tbl>
              <a:tblPr>
                <a:noFill/>
              </a:tblPr>
              <a:tblGrid>
                <a:gridCol w="631228">
                  <a:extLst>
                    <a:ext uri="{9D8B030D-6E8A-4147-A177-3AD203B41FA5}">
                      <a16:colId xmlns:a16="http://schemas.microsoft.com/office/drawing/2014/main" val="20000"/>
                    </a:ext>
                  </a:extLst>
                </a:gridCol>
                <a:gridCol w="2509458">
                  <a:extLst>
                    <a:ext uri="{9D8B030D-6E8A-4147-A177-3AD203B41FA5}">
                      <a16:colId xmlns:a16="http://schemas.microsoft.com/office/drawing/2014/main" val="20001"/>
                    </a:ext>
                  </a:extLst>
                </a:gridCol>
                <a:gridCol w="2976941">
                  <a:extLst>
                    <a:ext uri="{9D8B030D-6E8A-4147-A177-3AD203B41FA5}">
                      <a16:colId xmlns:a16="http://schemas.microsoft.com/office/drawing/2014/main" val="20003"/>
                    </a:ext>
                  </a:extLst>
                </a:gridCol>
              </a:tblGrid>
              <a:tr h="388425">
                <a:tc>
                  <a:txBody>
                    <a:bodyPr/>
                    <a:lstStyle/>
                    <a:p>
                      <a:pPr marL="0" lvl="0" indent="0" algn="ctr" rtl="0">
                        <a:spcBef>
                          <a:spcPts val="0"/>
                        </a:spcBef>
                        <a:spcAft>
                          <a:spcPts val="0"/>
                        </a:spcAft>
                        <a:buNone/>
                      </a:pPr>
                      <a:r>
                        <a:rPr lang="en" sz="1400" b="1" dirty="0">
                          <a:solidFill>
                            <a:schemeClr val="tx1"/>
                          </a:solidFill>
                          <a:latin typeface="Arial" panose="020B0604020202020204" pitchFamily="34" charset="0"/>
                          <a:ea typeface="Ubuntu Condensed"/>
                          <a:cs typeface="Arial" panose="020B0604020202020204" pitchFamily="34" charset="0"/>
                          <a:sym typeface="Ubuntu Condensed"/>
                        </a:rPr>
                        <a:t>Step </a:t>
                      </a:r>
                      <a:endParaRPr sz="1400" b="1" dirty="0">
                        <a:solidFill>
                          <a:schemeClr val="tx1"/>
                        </a:solidFill>
                        <a:latin typeface="Arial" panose="020B0604020202020204" pitchFamily="34" charset="0"/>
                        <a:ea typeface="Ubuntu Condensed"/>
                        <a:cs typeface="Arial" panose="020B0604020202020204" pitchFamily="34" charset="0"/>
                        <a:sym typeface="Ubuntu Condensed"/>
                      </a:endParaRPr>
                    </a:p>
                  </a:txBody>
                  <a:tcPr marL="91425" marR="91425" marT="91425" marB="91425">
                    <a:solidFill>
                      <a:schemeClr val="bg1">
                        <a:lumMod val="85000"/>
                      </a:schemeClr>
                    </a:solidFill>
                  </a:tcPr>
                </a:tc>
                <a:tc>
                  <a:txBody>
                    <a:bodyPr/>
                    <a:lstStyle/>
                    <a:p>
                      <a:pPr marL="0" lvl="0" indent="0" rtl="0">
                        <a:spcBef>
                          <a:spcPts val="0"/>
                        </a:spcBef>
                        <a:spcAft>
                          <a:spcPts val="0"/>
                        </a:spcAft>
                        <a:buNone/>
                      </a:pPr>
                      <a:r>
                        <a:rPr lang="en" sz="1600" b="1" dirty="0">
                          <a:solidFill>
                            <a:schemeClr val="tx1"/>
                          </a:solidFill>
                          <a:latin typeface="Arial" panose="020B0604020202020204" pitchFamily="34" charset="0"/>
                          <a:ea typeface="Ubuntu Condensed"/>
                          <a:cs typeface="Arial" panose="020B0604020202020204" pitchFamily="34" charset="0"/>
                          <a:sym typeface="Ubuntu Condensed"/>
                        </a:rPr>
                        <a:t>Problem</a:t>
                      </a:r>
                      <a:endParaRPr sz="1600" b="1" dirty="0">
                        <a:solidFill>
                          <a:schemeClr val="tx1"/>
                        </a:solidFill>
                        <a:latin typeface="Arial" panose="020B0604020202020204" pitchFamily="34" charset="0"/>
                        <a:ea typeface="Ubuntu Condensed"/>
                        <a:cs typeface="Arial" panose="020B0604020202020204" pitchFamily="34" charset="0"/>
                        <a:sym typeface="Ubuntu Condensed"/>
                      </a:endParaRPr>
                    </a:p>
                  </a:txBody>
                  <a:tcPr marL="91425" marR="91425" marT="91425" marB="91425">
                    <a:solidFill>
                      <a:schemeClr val="bg1">
                        <a:lumMod val="85000"/>
                      </a:schemeClr>
                    </a:solidFill>
                  </a:tcPr>
                </a:tc>
                <a:tc>
                  <a:txBody>
                    <a:bodyPr/>
                    <a:lstStyle/>
                    <a:p>
                      <a:pPr marL="0" lvl="0" indent="0" rtl="0">
                        <a:spcBef>
                          <a:spcPts val="0"/>
                        </a:spcBef>
                        <a:spcAft>
                          <a:spcPts val="0"/>
                        </a:spcAft>
                        <a:buNone/>
                      </a:pPr>
                      <a:r>
                        <a:rPr lang="en" sz="1600" b="1" dirty="0">
                          <a:solidFill>
                            <a:schemeClr val="tx1"/>
                          </a:solidFill>
                          <a:latin typeface="Arial" panose="020B0604020202020204" pitchFamily="34" charset="0"/>
                          <a:ea typeface="Ubuntu Condensed"/>
                          <a:cs typeface="Arial" panose="020B0604020202020204" pitchFamily="34" charset="0"/>
                          <a:sym typeface="Ubuntu Condensed"/>
                        </a:rPr>
                        <a:t>Products</a:t>
                      </a:r>
                      <a:endParaRPr sz="1600" b="1" dirty="0">
                        <a:solidFill>
                          <a:schemeClr val="tx1"/>
                        </a:solidFill>
                        <a:latin typeface="Arial" panose="020B0604020202020204" pitchFamily="34" charset="0"/>
                        <a:ea typeface="Ubuntu Condensed"/>
                        <a:cs typeface="Arial" panose="020B0604020202020204" pitchFamily="34" charset="0"/>
                        <a:sym typeface="Ubuntu Condensed"/>
                      </a:endParaRPr>
                    </a:p>
                  </a:txBody>
                  <a:tcPr marL="91425" marR="91425" marT="91425" marB="91425">
                    <a:solidFill>
                      <a:schemeClr val="bg1">
                        <a:lumMod val="85000"/>
                      </a:schemeClr>
                    </a:solidFill>
                  </a:tcPr>
                </a:tc>
                <a:extLst>
                  <a:ext uri="{0D108BD9-81ED-4DB2-BD59-A6C34878D82A}">
                    <a16:rowId xmlns:a16="http://schemas.microsoft.com/office/drawing/2014/main" val="10000"/>
                  </a:ext>
                </a:extLst>
              </a:tr>
              <a:tr h="1070725">
                <a:tc>
                  <a:txBody>
                    <a:bodyPr/>
                    <a:lstStyle/>
                    <a:p>
                      <a:pPr marL="0" lvl="0" indent="0" algn="ctr" rtl="0">
                        <a:spcBef>
                          <a:spcPts val="0"/>
                        </a:spcBef>
                        <a:spcAft>
                          <a:spcPts val="0"/>
                        </a:spcAft>
                        <a:buNone/>
                      </a:pPr>
                      <a:r>
                        <a:rPr lang="en" sz="2000" dirty="0">
                          <a:latin typeface="Arial" panose="020B0604020202020204" pitchFamily="34" charset="0"/>
                          <a:ea typeface="Ubuntu Condensed"/>
                          <a:cs typeface="Arial" panose="020B0604020202020204" pitchFamily="34" charset="0"/>
                          <a:sym typeface="Ubuntu Condensed"/>
                        </a:rPr>
                        <a:t>1</a:t>
                      </a:r>
                      <a:endParaRPr sz="2000" dirty="0">
                        <a:latin typeface="Arial" panose="020B0604020202020204" pitchFamily="34" charset="0"/>
                        <a:ea typeface="Ubuntu Condensed"/>
                        <a:cs typeface="Arial" panose="020B0604020202020204" pitchFamily="34" charset="0"/>
                        <a:sym typeface="Ubuntu Condensed"/>
                      </a:endParaRPr>
                    </a:p>
                  </a:txBody>
                  <a:tcPr marL="91425" marR="91425" marT="91425" marB="91425"/>
                </a:tc>
                <a:tc>
                  <a:txBody>
                    <a:bodyPr/>
                    <a:lstStyle/>
                    <a:p>
                      <a:pPr marL="0" lvl="0" indent="0">
                        <a:spcBef>
                          <a:spcPts val="0"/>
                        </a:spcBef>
                        <a:spcAft>
                          <a:spcPts val="0"/>
                        </a:spcAft>
                        <a:buClr>
                          <a:schemeClr val="dk1"/>
                        </a:buClr>
                        <a:buSzPts val="1100"/>
                        <a:buFont typeface="Arial"/>
                        <a:buNone/>
                      </a:pPr>
                      <a:r>
                        <a:rPr lang="en" sz="1600" b="1" dirty="0">
                          <a:solidFill>
                            <a:schemeClr val="dk1"/>
                          </a:solidFill>
                          <a:latin typeface="Arial" panose="020B0604020202020204" pitchFamily="34" charset="0"/>
                          <a:ea typeface="Ubuntu Condensed"/>
                          <a:cs typeface="Arial" panose="020B0604020202020204" pitchFamily="34" charset="0"/>
                          <a:sym typeface="Ubuntu Condensed"/>
                        </a:rPr>
                        <a:t>What is the epidemiology of CNS disorder hotspot?</a:t>
                      </a:r>
                      <a:endParaRPr sz="1600" b="1" dirty="0">
                        <a:solidFill>
                          <a:schemeClr val="dk1"/>
                        </a:solidFill>
                        <a:latin typeface="Arial" panose="020B0604020202020204" pitchFamily="34" charset="0"/>
                        <a:ea typeface="Ubuntu Condensed"/>
                        <a:cs typeface="Arial" panose="020B0604020202020204" pitchFamily="34" charset="0"/>
                        <a:sym typeface="Ubuntu Condensed"/>
                      </a:endParaRPr>
                    </a:p>
                  </a:txBody>
                  <a:tcPr marL="91425" marR="91425" marT="91425" marB="91425"/>
                </a:tc>
                <a:tc>
                  <a:txBody>
                    <a:bodyPr/>
                    <a:lstStyle/>
                    <a:p>
                      <a:pPr marL="0" lvl="0" indent="0">
                        <a:spcBef>
                          <a:spcPts val="0"/>
                        </a:spcBef>
                        <a:spcAft>
                          <a:spcPts val="0"/>
                        </a:spcAft>
                        <a:buClr>
                          <a:schemeClr val="dk1"/>
                        </a:buClr>
                        <a:buSzPts val="1100"/>
                        <a:buFont typeface="Arial"/>
                        <a:buNone/>
                      </a:pPr>
                      <a:r>
                        <a:rPr lang="en" sz="1600" dirty="0">
                          <a:solidFill>
                            <a:schemeClr val="dk1"/>
                          </a:solidFill>
                          <a:latin typeface="Arial" panose="020B0604020202020204" pitchFamily="34" charset="0"/>
                          <a:ea typeface="Ubuntu Condensed"/>
                          <a:cs typeface="Arial" panose="020B0604020202020204" pitchFamily="34" charset="0"/>
                          <a:sym typeface="Ubuntu Condensed"/>
                        </a:rPr>
                        <a:t>Teams will write:</a:t>
                      </a:r>
                      <a:endParaRPr sz="16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Clr>
                          <a:schemeClr val="dk1"/>
                        </a:buClr>
                        <a:buSzPts val="1100"/>
                        <a:buFont typeface="Arial"/>
                        <a:buNone/>
                      </a:pPr>
                      <a:r>
                        <a:rPr lang="en" sz="1100" dirty="0">
                          <a:solidFill>
                            <a:schemeClr val="dk1"/>
                          </a:solidFill>
                          <a:latin typeface="Arial" panose="020B0604020202020204" pitchFamily="34" charset="0"/>
                          <a:ea typeface="Ubuntu Condensed"/>
                          <a:cs typeface="Arial" panose="020B0604020202020204" pitchFamily="34" charset="0"/>
                          <a:sym typeface="Ubuntu Condensed"/>
                        </a:rPr>
                        <a:t>- Hypothesis</a:t>
                      </a:r>
                      <a:endParaRPr sz="11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Clr>
                          <a:schemeClr val="dk1"/>
                        </a:buClr>
                        <a:buSzPts val="1100"/>
                        <a:buFont typeface="Arial"/>
                        <a:buNone/>
                      </a:pPr>
                      <a:r>
                        <a:rPr lang="en" sz="1100" dirty="0">
                          <a:solidFill>
                            <a:schemeClr val="dk1"/>
                          </a:solidFill>
                          <a:latin typeface="Arial" panose="020B0604020202020204" pitchFamily="34" charset="0"/>
                          <a:ea typeface="Ubuntu Condensed"/>
                          <a:cs typeface="Arial" panose="020B0604020202020204" pitchFamily="34" charset="0"/>
                          <a:sym typeface="Ubuntu Condensed"/>
                        </a:rPr>
                        <a:t>- Justification </a:t>
                      </a:r>
                      <a:endParaRPr sz="11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Clr>
                          <a:schemeClr val="dk1"/>
                        </a:buClr>
                        <a:buSzPts val="1100"/>
                        <a:buFont typeface="Arial"/>
                        <a:buNone/>
                      </a:pPr>
                      <a:r>
                        <a:rPr lang="en" sz="1100" dirty="0">
                          <a:solidFill>
                            <a:schemeClr val="dk1"/>
                          </a:solidFill>
                          <a:latin typeface="Arial" panose="020B0604020202020204" pitchFamily="34" charset="0"/>
                          <a:ea typeface="Ubuntu Condensed"/>
                          <a:cs typeface="Arial" panose="020B0604020202020204" pitchFamily="34" charset="0"/>
                          <a:sym typeface="Ubuntu Condensed"/>
                        </a:rPr>
                        <a:t>     - Alt hypotheses</a:t>
                      </a:r>
                      <a:endParaRPr sz="11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Clr>
                          <a:schemeClr val="dk1"/>
                        </a:buClr>
                        <a:buSzPts val="1100"/>
                        <a:buFont typeface="Arial"/>
                        <a:buNone/>
                      </a:pPr>
                      <a:r>
                        <a:rPr lang="en" sz="1100" dirty="0">
                          <a:solidFill>
                            <a:schemeClr val="dk1"/>
                          </a:solidFill>
                          <a:latin typeface="Arial" panose="020B0604020202020204" pitchFamily="34" charset="0"/>
                          <a:ea typeface="Ubuntu Condensed"/>
                          <a:cs typeface="Arial" panose="020B0604020202020204" pitchFamily="34" charset="0"/>
                          <a:sym typeface="Ubuntu Condensed"/>
                        </a:rPr>
                        <a:t>- Explanation of mechanisms with citations</a:t>
                      </a:r>
                      <a:endParaRPr sz="11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rtl="0">
                        <a:spcBef>
                          <a:spcPts val="0"/>
                        </a:spcBef>
                        <a:spcAft>
                          <a:spcPts val="0"/>
                        </a:spcAft>
                        <a:buClr>
                          <a:schemeClr val="dk1"/>
                        </a:buClr>
                        <a:buSzPts val="1100"/>
                        <a:buFont typeface="Arial"/>
                        <a:buNone/>
                      </a:pPr>
                      <a:r>
                        <a:rPr lang="en" sz="1100" dirty="0">
                          <a:solidFill>
                            <a:schemeClr val="dk1"/>
                          </a:solidFill>
                          <a:latin typeface="Arial" panose="020B0604020202020204" pitchFamily="34" charset="0"/>
                          <a:ea typeface="Ubuntu Condensed"/>
                          <a:cs typeface="Arial" panose="020B0604020202020204" pitchFamily="34" charset="0"/>
                          <a:sym typeface="Ubuntu Condensed"/>
                        </a:rPr>
                        <a:t>     - e.g. bioaccumulation</a:t>
                      </a:r>
                      <a:endParaRPr sz="1100" dirty="0">
                        <a:latin typeface="Arial" panose="020B0604020202020204" pitchFamily="34" charset="0"/>
                        <a:ea typeface="Ubuntu Condensed"/>
                        <a:cs typeface="Arial" panose="020B0604020202020204" pitchFamily="34" charset="0"/>
                        <a:sym typeface="Ubuntu Condensed"/>
                      </a:endParaRPr>
                    </a:p>
                  </a:txBody>
                  <a:tcPr marL="91425" marR="91425" marT="91425" marB="91425"/>
                </a:tc>
                <a:extLst>
                  <a:ext uri="{0D108BD9-81ED-4DB2-BD59-A6C34878D82A}">
                    <a16:rowId xmlns:a16="http://schemas.microsoft.com/office/drawing/2014/main" val="10001"/>
                  </a:ext>
                </a:extLst>
              </a:tr>
              <a:tr h="1137200">
                <a:tc>
                  <a:txBody>
                    <a:bodyPr/>
                    <a:lstStyle/>
                    <a:p>
                      <a:pPr marL="0" lvl="0" indent="0" algn="ctr" rtl="0">
                        <a:spcBef>
                          <a:spcPts val="0"/>
                        </a:spcBef>
                        <a:spcAft>
                          <a:spcPts val="0"/>
                        </a:spcAft>
                        <a:buNone/>
                      </a:pPr>
                      <a:r>
                        <a:rPr lang="en" sz="2000" dirty="0">
                          <a:latin typeface="Arial" panose="020B0604020202020204" pitchFamily="34" charset="0"/>
                          <a:ea typeface="Ubuntu Condensed"/>
                          <a:cs typeface="Arial" panose="020B0604020202020204" pitchFamily="34" charset="0"/>
                          <a:sym typeface="Ubuntu Condensed"/>
                        </a:rPr>
                        <a:t>2</a:t>
                      </a:r>
                      <a:endParaRPr sz="2000" dirty="0">
                        <a:latin typeface="Arial" panose="020B0604020202020204" pitchFamily="34" charset="0"/>
                        <a:ea typeface="Ubuntu Condensed"/>
                        <a:cs typeface="Arial" panose="020B0604020202020204" pitchFamily="34" charset="0"/>
                        <a:sym typeface="Ubuntu Condensed"/>
                      </a:endParaRPr>
                    </a:p>
                  </a:txBody>
                  <a:tcPr marL="91425" marR="91425" marT="91425" marB="91425"/>
                </a:tc>
                <a:tc>
                  <a:txBody>
                    <a:bodyPr/>
                    <a:lstStyle/>
                    <a:p>
                      <a:pPr marL="0" lvl="0" indent="0" rtl="0">
                        <a:spcBef>
                          <a:spcPts val="0"/>
                        </a:spcBef>
                        <a:spcAft>
                          <a:spcPts val="0"/>
                        </a:spcAft>
                        <a:buNone/>
                      </a:pPr>
                      <a:r>
                        <a:rPr lang="en" sz="1600" b="1" dirty="0">
                          <a:latin typeface="Arial" panose="020B0604020202020204" pitchFamily="34" charset="0"/>
                          <a:ea typeface="Ubuntu Condensed"/>
                          <a:cs typeface="Arial" panose="020B0604020202020204" pitchFamily="34" charset="0"/>
                          <a:sym typeface="Ubuntu Condensed"/>
                        </a:rPr>
                        <a:t>Design Experiment to Test Hypothesis</a:t>
                      </a:r>
                      <a:endParaRPr sz="1600" b="1" dirty="0">
                        <a:latin typeface="Arial" panose="020B0604020202020204" pitchFamily="34" charset="0"/>
                        <a:ea typeface="Ubuntu Condensed"/>
                        <a:cs typeface="Arial" panose="020B0604020202020204" pitchFamily="34" charset="0"/>
                        <a:sym typeface="Ubuntu Condensed"/>
                      </a:endParaRPr>
                    </a:p>
                  </a:txBody>
                  <a:tcPr marL="91425" marR="91425" marT="91425" marB="91425"/>
                </a:tc>
                <a:tc>
                  <a:txBody>
                    <a:bodyPr/>
                    <a:lstStyle/>
                    <a:p>
                      <a:pPr marL="0" lvl="0" indent="0">
                        <a:spcBef>
                          <a:spcPts val="0"/>
                        </a:spcBef>
                        <a:spcAft>
                          <a:spcPts val="0"/>
                        </a:spcAft>
                        <a:buNone/>
                      </a:pPr>
                      <a:r>
                        <a:rPr lang="en" sz="1600" dirty="0">
                          <a:latin typeface="Arial" panose="020B0604020202020204" pitchFamily="34" charset="0"/>
                          <a:ea typeface="Ubuntu Condensed"/>
                          <a:cs typeface="Arial" panose="020B0604020202020204" pitchFamily="34" charset="0"/>
                          <a:sym typeface="Ubuntu Condensed"/>
                        </a:rPr>
                        <a:t>Teams will produce:</a:t>
                      </a:r>
                      <a:endParaRPr sz="1600" dirty="0">
                        <a:latin typeface="Arial" panose="020B0604020202020204" pitchFamily="34" charset="0"/>
                        <a:ea typeface="Ubuntu Condensed"/>
                        <a:cs typeface="Arial" panose="020B0604020202020204" pitchFamily="34" charset="0"/>
                        <a:sym typeface="Ubuntu Condensed"/>
                      </a:endParaRPr>
                    </a:p>
                    <a:p>
                      <a:pPr marL="0" lvl="0" indent="0" rtl="0">
                        <a:spcBef>
                          <a:spcPts val="0"/>
                        </a:spcBef>
                        <a:spcAft>
                          <a:spcPts val="0"/>
                        </a:spcAft>
                        <a:buNone/>
                      </a:pPr>
                      <a:r>
                        <a:rPr lang="en" sz="1100" dirty="0">
                          <a:latin typeface="Arial" panose="020B0604020202020204" pitchFamily="34" charset="0"/>
                          <a:ea typeface="Ubuntu Condensed"/>
                          <a:cs typeface="Arial" panose="020B0604020202020204" pitchFamily="34" charset="0"/>
                          <a:sym typeface="Ubuntu Condensed"/>
                        </a:rPr>
                        <a:t>- Experimental design</a:t>
                      </a:r>
                      <a:endParaRPr sz="1100" dirty="0">
                        <a:latin typeface="Arial" panose="020B0604020202020204" pitchFamily="34" charset="0"/>
                        <a:ea typeface="Ubuntu Condensed"/>
                        <a:cs typeface="Arial" panose="020B0604020202020204" pitchFamily="34" charset="0"/>
                        <a:sym typeface="Ubuntu Condensed"/>
                      </a:endParaRPr>
                    </a:p>
                    <a:p>
                      <a:pPr marL="171450" lvl="0" indent="-171450" rtl="0">
                        <a:spcBef>
                          <a:spcPts val="0"/>
                        </a:spcBef>
                        <a:spcAft>
                          <a:spcPts val="0"/>
                        </a:spcAft>
                        <a:buFontTx/>
                        <a:buChar char="-"/>
                      </a:pPr>
                      <a:r>
                        <a:rPr lang="en" sz="1100" dirty="0">
                          <a:latin typeface="Arial" panose="020B0604020202020204" pitchFamily="34" charset="0"/>
                          <a:ea typeface="Ubuntu Condensed"/>
                          <a:cs typeface="Arial" panose="020B0604020202020204" pitchFamily="34" charset="0"/>
                          <a:sym typeface="Ubuntu Condensed"/>
                        </a:rPr>
                        <a:t>Graphs of data that would indicate support, refute or be inconclusive towards the hypothesis</a:t>
                      </a:r>
                    </a:p>
                    <a:p>
                      <a:pPr marL="171450" lvl="0" indent="-171450" rtl="0">
                        <a:spcBef>
                          <a:spcPts val="0"/>
                        </a:spcBef>
                        <a:spcAft>
                          <a:spcPts val="0"/>
                        </a:spcAft>
                        <a:buFontTx/>
                        <a:buChar char="-"/>
                      </a:pPr>
                      <a:endParaRPr lang="en" sz="1100" dirty="0">
                        <a:latin typeface="Arial" panose="020B0604020202020204" pitchFamily="34" charset="0"/>
                        <a:ea typeface="Ubuntu Condensed"/>
                        <a:cs typeface="Arial" panose="020B0604020202020204" pitchFamily="34" charset="0"/>
                        <a:sym typeface="Ubuntu Condensed"/>
                      </a:endParaRPr>
                    </a:p>
                    <a:p>
                      <a:pPr marL="0" lvl="0" indent="0" rtl="0">
                        <a:spcBef>
                          <a:spcPts val="0"/>
                        </a:spcBef>
                        <a:spcAft>
                          <a:spcPts val="0"/>
                        </a:spcAft>
                        <a:buFontTx/>
                        <a:buNone/>
                      </a:pPr>
                      <a:endParaRPr lang="en" sz="1100" dirty="0">
                        <a:latin typeface="Arial" panose="020B0604020202020204" pitchFamily="34" charset="0"/>
                        <a:ea typeface="Ubuntu Condensed"/>
                        <a:cs typeface="Arial" panose="020B0604020202020204" pitchFamily="34" charset="0"/>
                        <a:sym typeface="Ubuntu Condensed"/>
                      </a:endParaRPr>
                    </a:p>
                  </a:txBody>
                  <a:tcPr marL="91425" marR="91425" marT="91425" marB="91425"/>
                </a:tc>
                <a:extLst>
                  <a:ext uri="{0D108BD9-81ED-4DB2-BD59-A6C34878D82A}">
                    <a16:rowId xmlns:a16="http://schemas.microsoft.com/office/drawing/2014/main" val="10002"/>
                  </a:ext>
                </a:extLst>
              </a:tr>
              <a:tr h="1137200">
                <a:tc>
                  <a:txBody>
                    <a:bodyPr/>
                    <a:lstStyle/>
                    <a:p>
                      <a:pPr marL="0" lvl="0" indent="0" algn="ctr" rtl="0">
                        <a:spcBef>
                          <a:spcPts val="0"/>
                        </a:spcBef>
                        <a:spcAft>
                          <a:spcPts val="0"/>
                        </a:spcAft>
                        <a:buNone/>
                      </a:pPr>
                      <a:r>
                        <a:rPr lang="en" sz="2000">
                          <a:latin typeface="Arial" panose="020B0604020202020204" pitchFamily="34" charset="0"/>
                          <a:ea typeface="Ubuntu Condensed"/>
                          <a:cs typeface="Arial" panose="020B0604020202020204" pitchFamily="34" charset="0"/>
                          <a:sym typeface="Ubuntu Condensed"/>
                        </a:rPr>
                        <a:t>3</a:t>
                      </a:r>
                      <a:endParaRPr sz="2000">
                        <a:latin typeface="Arial" panose="020B0604020202020204" pitchFamily="34" charset="0"/>
                        <a:ea typeface="Ubuntu Condensed"/>
                        <a:cs typeface="Arial" panose="020B0604020202020204" pitchFamily="34" charset="0"/>
                        <a:sym typeface="Ubuntu Condensed"/>
                      </a:endParaRPr>
                    </a:p>
                  </a:txBody>
                  <a:tcPr marL="91425" marR="91425" marT="91425" marB="91425"/>
                </a:tc>
                <a:tc>
                  <a:txBody>
                    <a:bodyPr/>
                    <a:lstStyle/>
                    <a:p>
                      <a:pPr marL="0" lvl="0" indent="0">
                        <a:spcBef>
                          <a:spcPts val="0"/>
                        </a:spcBef>
                        <a:spcAft>
                          <a:spcPts val="0"/>
                        </a:spcAft>
                        <a:buNone/>
                      </a:pPr>
                      <a:r>
                        <a:rPr lang="en" sz="1600" b="1" dirty="0">
                          <a:latin typeface="Arial" panose="020B0604020202020204" pitchFamily="34" charset="0"/>
                          <a:ea typeface="Ubuntu Condensed"/>
                          <a:cs typeface="Arial" panose="020B0604020202020204" pitchFamily="34" charset="0"/>
                          <a:sym typeface="Ubuntu Condensed"/>
                        </a:rPr>
                        <a:t>Results Interpretation &amp; Conclusion</a:t>
                      </a:r>
                      <a:endParaRPr sz="1600" b="1"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endParaRPr sz="1100"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r>
                        <a:rPr lang="en" sz="1600" b="1" dirty="0">
                          <a:solidFill>
                            <a:schemeClr val="dk1"/>
                          </a:solidFill>
                          <a:latin typeface="Arial" panose="020B0604020202020204" pitchFamily="34" charset="0"/>
                          <a:ea typeface="Ubuntu Condensed"/>
                          <a:cs typeface="Arial" panose="020B0604020202020204" pitchFamily="34" charset="0"/>
                          <a:sym typeface="Ubuntu Condensed"/>
                        </a:rPr>
                        <a:t>Dissemination of findings</a:t>
                      </a:r>
                      <a:endParaRPr sz="1100" dirty="0">
                        <a:latin typeface="Arial" panose="020B0604020202020204" pitchFamily="34" charset="0"/>
                        <a:ea typeface="Ubuntu Condensed"/>
                        <a:cs typeface="Arial" panose="020B0604020202020204" pitchFamily="34" charset="0"/>
                        <a:sym typeface="Ubuntu Condensed"/>
                      </a:endParaRPr>
                    </a:p>
                  </a:txBody>
                  <a:tcPr marL="91425" marR="91425" marT="91425" marB="91425"/>
                </a:tc>
                <a:tc>
                  <a:txBody>
                    <a:bodyPr/>
                    <a:lstStyle/>
                    <a:p>
                      <a:pPr marL="0" lvl="0" indent="0">
                        <a:spcBef>
                          <a:spcPts val="0"/>
                        </a:spcBef>
                        <a:spcAft>
                          <a:spcPts val="0"/>
                        </a:spcAft>
                        <a:buNone/>
                      </a:pPr>
                      <a:r>
                        <a:rPr lang="en" sz="1600" dirty="0">
                          <a:latin typeface="Arial" panose="020B0604020202020204" pitchFamily="34" charset="0"/>
                          <a:ea typeface="Ubuntu Condensed"/>
                          <a:cs typeface="Arial" panose="020B0604020202020204" pitchFamily="34" charset="0"/>
                          <a:sym typeface="Ubuntu Condensed"/>
                        </a:rPr>
                        <a:t>Teams will write:</a:t>
                      </a:r>
                      <a:endParaRPr sz="1600"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r>
                        <a:rPr lang="en" sz="1100" dirty="0">
                          <a:latin typeface="Arial" panose="020B0604020202020204" pitchFamily="34" charset="0"/>
                          <a:ea typeface="Ubuntu Condensed"/>
                          <a:cs typeface="Arial" panose="020B0604020202020204" pitchFamily="34" charset="0"/>
                          <a:sym typeface="Ubuntu Condensed"/>
                        </a:rPr>
                        <a:t>-Conclusion indicating which hypotheses are supported or not, justifying with data</a:t>
                      </a:r>
                      <a:endParaRPr sz="1100"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r>
                        <a:rPr lang="en" sz="1100" dirty="0">
                          <a:latin typeface="Arial" panose="020B0604020202020204" pitchFamily="34" charset="0"/>
                          <a:ea typeface="Ubuntu Condensed"/>
                          <a:cs typeface="Arial" panose="020B0604020202020204" pitchFamily="34" charset="0"/>
                          <a:sym typeface="Ubuntu Condensed"/>
                        </a:rPr>
                        <a:t>-Alternative hypotheses as needed</a:t>
                      </a:r>
                      <a:endParaRPr sz="1100"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endParaRPr sz="1600"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r>
                        <a:rPr lang="en" sz="1600" dirty="0">
                          <a:latin typeface="Arial" panose="020B0604020202020204" pitchFamily="34" charset="0"/>
                          <a:ea typeface="Ubuntu Condensed"/>
                          <a:cs typeface="Arial" panose="020B0604020202020204" pitchFamily="34" charset="0"/>
                          <a:sym typeface="Ubuntu Condensed"/>
                        </a:rPr>
                        <a:t>Teams will produce summary of findings for:</a:t>
                      </a:r>
                      <a:endParaRPr sz="1600" dirty="0">
                        <a:latin typeface="Arial" panose="020B0604020202020204" pitchFamily="34" charset="0"/>
                        <a:ea typeface="Ubuntu Condensed"/>
                        <a:cs typeface="Arial" panose="020B0604020202020204" pitchFamily="34" charset="0"/>
                        <a:sym typeface="Ubuntu Condensed"/>
                      </a:endParaRPr>
                    </a:p>
                    <a:p>
                      <a:pPr marL="0" lvl="0" indent="0">
                        <a:spcBef>
                          <a:spcPts val="0"/>
                        </a:spcBef>
                        <a:spcAft>
                          <a:spcPts val="0"/>
                        </a:spcAft>
                        <a:buNone/>
                      </a:pPr>
                      <a:r>
                        <a:rPr lang="en" sz="1100" dirty="0">
                          <a:solidFill>
                            <a:schemeClr val="dk1"/>
                          </a:solidFill>
                          <a:latin typeface="Arial" panose="020B0604020202020204" pitchFamily="34" charset="0"/>
                          <a:ea typeface="Ubuntu Condensed"/>
                          <a:cs typeface="Arial" panose="020B0604020202020204" pitchFamily="34" charset="0"/>
                          <a:sym typeface="Ubuntu Condensed"/>
                        </a:rPr>
                        <a:t>-Tech Report for Az Dpt. of Health Services</a:t>
                      </a:r>
                      <a:endParaRPr sz="1100" dirty="0">
                        <a:solidFill>
                          <a:schemeClr val="dk1"/>
                        </a:solidFill>
                        <a:latin typeface="Arial" panose="020B0604020202020204" pitchFamily="34" charset="0"/>
                        <a:ea typeface="Ubuntu Condensed"/>
                        <a:cs typeface="Arial" panose="020B0604020202020204" pitchFamily="34" charset="0"/>
                        <a:sym typeface="Ubuntu Condensed"/>
                      </a:endParaRPr>
                    </a:p>
                    <a:p>
                      <a:pPr marL="0" lvl="0" indent="0" rtl="0">
                        <a:spcBef>
                          <a:spcPts val="0"/>
                        </a:spcBef>
                        <a:spcAft>
                          <a:spcPts val="0"/>
                        </a:spcAft>
                        <a:buNone/>
                      </a:pPr>
                      <a:r>
                        <a:rPr lang="en" sz="1100" dirty="0">
                          <a:solidFill>
                            <a:schemeClr val="dk1"/>
                          </a:solidFill>
                          <a:latin typeface="Arial" panose="020B0604020202020204" pitchFamily="34" charset="0"/>
                          <a:ea typeface="Ubuntu Condensed"/>
                          <a:cs typeface="Arial" panose="020B0604020202020204" pitchFamily="34" charset="0"/>
                          <a:sym typeface="Ubuntu Condensed"/>
                        </a:rPr>
                        <a:t>-200-300 word statement for local town hall meeting</a:t>
                      </a:r>
                    </a:p>
                    <a:p>
                      <a:pPr marL="0" lvl="0" indent="0" rtl="0">
                        <a:spcBef>
                          <a:spcPts val="0"/>
                        </a:spcBef>
                        <a:spcAft>
                          <a:spcPts val="0"/>
                        </a:spcAft>
                        <a:buNone/>
                      </a:pPr>
                      <a:endParaRPr sz="1100" dirty="0">
                        <a:latin typeface="Arial" panose="020B0604020202020204" pitchFamily="34" charset="0"/>
                        <a:ea typeface="Ubuntu Condensed"/>
                        <a:cs typeface="Arial" panose="020B0604020202020204" pitchFamily="34" charset="0"/>
                        <a:sym typeface="Ubuntu Condensed"/>
                      </a:endParaRPr>
                    </a:p>
                  </a:txBody>
                  <a:tcPr marL="91425" marR="91425" marT="91425" marB="91425"/>
                </a:tc>
                <a:extLst>
                  <a:ext uri="{0D108BD9-81ED-4DB2-BD59-A6C34878D82A}">
                    <a16:rowId xmlns:a16="http://schemas.microsoft.com/office/drawing/2014/main" val="10003"/>
                  </a:ext>
                </a:extLst>
              </a:tr>
            </a:tbl>
          </a:graphicData>
        </a:graphic>
      </p:graphicFrame>
      <p:grpSp>
        <p:nvGrpSpPr>
          <p:cNvPr id="10" name="Group 9">
            <a:extLst>
              <a:ext uri="{FF2B5EF4-FFF2-40B4-BE49-F238E27FC236}">
                <a16:creationId xmlns:a16="http://schemas.microsoft.com/office/drawing/2014/main" id="{B038384B-B4B2-8D43-A267-F7575B971E90}"/>
              </a:ext>
            </a:extLst>
          </p:cNvPr>
          <p:cNvGrpSpPr/>
          <p:nvPr/>
        </p:nvGrpSpPr>
        <p:grpSpPr>
          <a:xfrm>
            <a:off x="9806533" y="3320839"/>
            <a:ext cx="1776687" cy="1302047"/>
            <a:chOff x="1764989" y="2920570"/>
            <a:chExt cx="1776687" cy="1302047"/>
          </a:xfrm>
        </p:grpSpPr>
        <p:pic>
          <p:nvPicPr>
            <p:cNvPr id="13" name="Picture 12">
              <a:extLst>
                <a:ext uri="{FF2B5EF4-FFF2-40B4-BE49-F238E27FC236}">
                  <a16:creationId xmlns:a16="http://schemas.microsoft.com/office/drawing/2014/main" id="{148CCF0B-60C3-A144-B1D6-F1C40CEFC9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709"/>
            <a:stretch/>
          </p:blipFill>
          <p:spPr>
            <a:xfrm>
              <a:off x="1936783" y="3254763"/>
              <a:ext cx="1454083" cy="967854"/>
            </a:xfrm>
            <a:prstGeom prst="rect">
              <a:avLst/>
            </a:prstGeom>
          </p:spPr>
        </p:pic>
        <p:sp>
          <p:nvSpPr>
            <p:cNvPr id="14" name="Rectangle 13">
              <a:extLst>
                <a:ext uri="{FF2B5EF4-FFF2-40B4-BE49-F238E27FC236}">
                  <a16:creationId xmlns:a16="http://schemas.microsoft.com/office/drawing/2014/main" id="{C161EFB0-0890-8145-8983-99828C6E8B2C}"/>
                </a:ext>
              </a:extLst>
            </p:cNvPr>
            <p:cNvSpPr/>
            <p:nvPr/>
          </p:nvSpPr>
          <p:spPr>
            <a:xfrm>
              <a:off x="1785977" y="2956635"/>
              <a:ext cx="1755699" cy="11241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694105-73BD-EF4B-BA46-CECDBF0E12DB}"/>
                </a:ext>
              </a:extLst>
            </p:cNvPr>
            <p:cNvSpPr/>
            <p:nvPr/>
          </p:nvSpPr>
          <p:spPr>
            <a:xfrm>
              <a:off x="1764989" y="2920570"/>
              <a:ext cx="1776682" cy="369332"/>
            </a:xfrm>
            <a:prstGeom prst="rect">
              <a:avLst/>
            </a:prstGeom>
          </p:spPr>
          <p:txBody>
            <a:bodyPr wrap="square">
              <a:spAutoFit/>
            </a:bodyPr>
            <a:lstStyle/>
            <a:p>
              <a:pPr algn="ctr" fontAlgn="base"/>
              <a:r>
                <a:rPr lang="en-US" b="1" dirty="0">
                  <a:solidFill>
                    <a:prstClr val="black"/>
                  </a:solidFill>
                  <a:latin typeface="Economica" panose="02000506040000020004" pitchFamily="2" charset="77"/>
                </a:rPr>
                <a:t>Information Literacy</a:t>
              </a:r>
            </a:p>
          </p:txBody>
        </p:sp>
      </p:grpSp>
      <p:grpSp>
        <p:nvGrpSpPr>
          <p:cNvPr id="19" name="Group 18">
            <a:extLst>
              <a:ext uri="{FF2B5EF4-FFF2-40B4-BE49-F238E27FC236}">
                <a16:creationId xmlns:a16="http://schemas.microsoft.com/office/drawing/2014/main" id="{74170D69-919C-0C49-8B59-364DC9A7FA50}"/>
              </a:ext>
            </a:extLst>
          </p:cNvPr>
          <p:cNvGrpSpPr/>
          <p:nvPr/>
        </p:nvGrpSpPr>
        <p:grpSpPr>
          <a:xfrm>
            <a:off x="9550637" y="308351"/>
            <a:ext cx="2193570" cy="1329303"/>
            <a:chOff x="316317" y="1464158"/>
            <a:chExt cx="2193570" cy="1329303"/>
          </a:xfrm>
        </p:grpSpPr>
        <p:sp>
          <p:nvSpPr>
            <p:cNvPr id="20" name="Rectangle 19">
              <a:extLst>
                <a:ext uri="{FF2B5EF4-FFF2-40B4-BE49-F238E27FC236}">
                  <a16:creationId xmlns:a16="http://schemas.microsoft.com/office/drawing/2014/main" id="{16546124-D766-9D47-8A89-591CE851B1F8}"/>
                </a:ext>
              </a:extLst>
            </p:cNvPr>
            <p:cNvSpPr/>
            <p:nvPr/>
          </p:nvSpPr>
          <p:spPr>
            <a:xfrm>
              <a:off x="316317" y="1464158"/>
              <a:ext cx="2193570" cy="369332"/>
            </a:xfrm>
            <a:prstGeom prst="rect">
              <a:avLst/>
            </a:prstGeom>
          </p:spPr>
          <p:txBody>
            <a:bodyPr wrap="square">
              <a:spAutoFit/>
            </a:bodyPr>
            <a:lstStyle/>
            <a:p>
              <a:pPr algn="ctr" fontAlgn="base"/>
              <a:r>
                <a:rPr lang="en-US" b="1" dirty="0">
                  <a:solidFill>
                    <a:prstClr val="black"/>
                  </a:solidFill>
                  <a:latin typeface="Economica" panose="02000506040000020004" pitchFamily="2" charset="77"/>
                </a:rPr>
                <a:t>Conceptual</a:t>
              </a:r>
            </a:p>
          </p:txBody>
        </p:sp>
        <p:pic>
          <p:nvPicPr>
            <p:cNvPr id="21" name="Picture 20">
              <a:extLst>
                <a:ext uri="{FF2B5EF4-FFF2-40B4-BE49-F238E27FC236}">
                  <a16:creationId xmlns:a16="http://schemas.microsoft.com/office/drawing/2014/main" id="{58CBD44D-179B-F144-9775-D703D6C30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727" y="1817295"/>
              <a:ext cx="1281660" cy="926270"/>
            </a:xfrm>
            <a:prstGeom prst="rect">
              <a:avLst/>
            </a:prstGeom>
          </p:spPr>
        </p:pic>
        <p:sp>
          <p:nvSpPr>
            <p:cNvPr id="22" name="Rectangle 21">
              <a:extLst>
                <a:ext uri="{FF2B5EF4-FFF2-40B4-BE49-F238E27FC236}">
                  <a16:creationId xmlns:a16="http://schemas.microsoft.com/office/drawing/2014/main" id="{40BEF609-07FC-044E-9E09-C30DBC5AE39B}"/>
                </a:ext>
              </a:extLst>
            </p:cNvPr>
            <p:cNvSpPr/>
            <p:nvPr/>
          </p:nvSpPr>
          <p:spPr>
            <a:xfrm>
              <a:off x="593208" y="1508104"/>
              <a:ext cx="1755693" cy="12853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9B8E01D5-C366-144C-BB74-37CB7020ED3F}"/>
              </a:ext>
            </a:extLst>
          </p:cNvPr>
          <p:cNvGrpSpPr/>
          <p:nvPr/>
        </p:nvGrpSpPr>
        <p:grpSpPr>
          <a:xfrm>
            <a:off x="9827520" y="4601608"/>
            <a:ext cx="1755695" cy="1406358"/>
            <a:chOff x="22242401" y="2679694"/>
            <a:chExt cx="2717676" cy="2176931"/>
          </a:xfrm>
        </p:grpSpPr>
        <p:pic>
          <p:nvPicPr>
            <p:cNvPr id="24" name="Picture 23">
              <a:extLst>
                <a:ext uri="{FF2B5EF4-FFF2-40B4-BE49-F238E27FC236}">
                  <a16:creationId xmlns:a16="http://schemas.microsoft.com/office/drawing/2014/main" id="{3E40B7D3-6B93-C64A-B51D-E2FF5467E03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242401" y="3193364"/>
              <a:ext cx="2717668" cy="1663259"/>
            </a:xfrm>
            <a:prstGeom prst="rect">
              <a:avLst/>
            </a:prstGeom>
          </p:spPr>
        </p:pic>
        <p:sp>
          <p:nvSpPr>
            <p:cNvPr id="25" name="Rectangle 24">
              <a:extLst>
                <a:ext uri="{FF2B5EF4-FFF2-40B4-BE49-F238E27FC236}">
                  <a16:creationId xmlns:a16="http://schemas.microsoft.com/office/drawing/2014/main" id="{C87650A7-DE5F-F347-89D3-A5B1E5C6CBAD}"/>
                </a:ext>
              </a:extLst>
            </p:cNvPr>
            <p:cNvSpPr/>
            <p:nvPr/>
          </p:nvSpPr>
          <p:spPr>
            <a:xfrm>
              <a:off x="22242406" y="2718473"/>
              <a:ext cx="2717671" cy="2138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Rectangle 25">
              <a:extLst>
                <a:ext uri="{FF2B5EF4-FFF2-40B4-BE49-F238E27FC236}">
                  <a16:creationId xmlns:a16="http://schemas.microsoft.com/office/drawing/2014/main" id="{EBDDAA33-EE63-BD49-B12C-B4E89022D120}"/>
                </a:ext>
              </a:extLst>
            </p:cNvPr>
            <p:cNvSpPr/>
            <p:nvPr/>
          </p:nvSpPr>
          <p:spPr>
            <a:xfrm>
              <a:off x="22242401" y="2679694"/>
              <a:ext cx="2717668" cy="571697"/>
            </a:xfrm>
            <a:prstGeom prst="rect">
              <a:avLst/>
            </a:prstGeom>
          </p:spPr>
          <p:txBody>
            <a:bodyPr wrap="square">
              <a:spAutoFit/>
            </a:bodyPr>
            <a:lstStyle/>
            <a:p>
              <a:pPr algn="ctr" fontAlgn="base"/>
              <a:r>
                <a:rPr lang="en-US" b="1" dirty="0">
                  <a:solidFill>
                    <a:prstClr val="black"/>
                  </a:solidFill>
                  <a:latin typeface="Economica" panose="02000506040000020004" pitchFamily="2" charset="77"/>
                </a:rPr>
                <a:t>Interpersonal Skills</a:t>
              </a:r>
            </a:p>
          </p:txBody>
        </p:sp>
      </p:grpSp>
      <p:grpSp>
        <p:nvGrpSpPr>
          <p:cNvPr id="27" name="Group 26">
            <a:extLst>
              <a:ext uri="{FF2B5EF4-FFF2-40B4-BE49-F238E27FC236}">
                <a16:creationId xmlns:a16="http://schemas.microsoft.com/office/drawing/2014/main" id="{DAC0DCA2-FC80-7D49-B87E-37C8D470FA74}"/>
              </a:ext>
            </a:extLst>
          </p:cNvPr>
          <p:cNvGrpSpPr/>
          <p:nvPr/>
        </p:nvGrpSpPr>
        <p:grpSpPr>
          <a:xfrm>
            <a:off x="9827522" y="1701008"/>
            <a:ext cx="1755698" cy="1547188"/>
            <a:chOff x="4154206" y="327873"/>
            <a:chExt cx="1755698" cy="1547188"/>
          </a:xfrm>
        </p:grpSpPr>
        <p:pic>
          <p:nvPicPr>
            <p:cNvPr id="29" name="Picture 28">
              <a:extLst>
                <a:ext uri="{FF2B5EF4-FFF2-40B4-BE49-F238E27FC236}">
                  <a16:creationId xmlns:a16="http://schemas.microsoft.com/office/drawing/2014/main" id="{903D3991-1C95-0D42-9058-6EF203E4174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54211" y="919327"/>
              <a:ext cx="1755693" cy="955734"/>
            </a:xfrm>
            <a:prstGeom prst="rect">
              <a:avLst/>
            </a:prstGeom>
          </p:spPr>
        </p:pic>
        <p:grpSp>
          <p:nvGrpSpPr>
            <p:cNvPr id="28" name="Group 27">
              <a:extLst>
                <a:ext uri="{FF2B5EF4-FFF2-40B4-BE49-F238E27FC236}">
                  <a16:creationId xmlns:a16="http://schemas.microsoft.com/office/drawing/2014/main" id="{FB4A61AF-D4B3-D845-83CE-17B155F0CC81}"/>
                </a:ext>
              </a:extLst>
            </p:cNvPr>
            <p:cNvGrpSpPr/>
            <p:nvPr/>
          </p:nvGrpSpPr>
          <p:grpSpPr>
            <a:xfrm>
              <a:off x="4154206" y="327873"/>
              <a:ext cx="1755698" cy="1547188"/>
              <a:chOff x="2106464" y="2129216"/>
              <a:chExt cx="1755698" cy="1547188"/>
            </a:xfrm>
          </p:grpSpPr>
          <p:sp>
            <p:nvSpPr>
              <p:cNvPr id="30" name="Rectangle 29">
                <a:extLst>
                  <a:ext uri="{FF2B5EF4-FFF2-40B4-BE49-F238E27FC236}">
                    <a16:creationId xmlns:a16="http://schemas.microsoft.com/office/drawing/2014/main" id="{A2C56CB8-AD2B-5F4D-955B-07B8F067B3BD}"/>
                  </a:ext>
                </a:extLst>
              </p:cNvPr>
              <p:cNvSpPr/>
              <p:nvPr/>
            </p:nvSpPr>
            <p:spPr>
              <a:xfrm>
                <a:off x="2106464" y="2129216"/>
                <a:ext cx="1755693" cy="615553"/>
              </a:xfrm>
              <a:prstGeom prst="rect">
                <a:avLst/>
              </a:prstGeom>
            </p:spPr>
            <p:txBody>
              <a:bodyPr wrap="square">
                <a:spAutoFit/>
              </a:bodyPr>
              <a:lstStyle/>
              <a:p>
                <a:pPr algn="ctr" fontAlgn="base"/>
                <a:r>
                  <a:rPr lang="en-US" b="1" dirty="0">
                    <a:solidFill>
                      <a:prstClr val="black"/>
                    </a:solidFill>
                    <a:latin typeface="Economica" panose="02000506040000020004" pitchFamily="2" charset="77"/>
                  </a:rPr>
                  <a:t>Experimental</a:t>
                </a:r>
                <a:r>
                  <a:rPr lang="en-US" sz="2000" b="1" dirty="0">
                    <a:solidFill>
                      <a:prstClr val="black"/>
                    </a:solidFill>
                    <a:latin typeface="Economica" panose="02000506040000020004" pitchFamily="2" charset="77"/>
                  </a:rPr>
                  <a:t> </a:t>
                </a:r>
              </a:p>
              <a:p>
                <a:pPr algn="ctr" fontAlgn="base"/>
                <a:r>
                  <a:rPr lang="en-US" sz="1400" b="1" dirty="0">
                    <a:solidFill>
                      <a:prstClr val="black"/>
                    </a:solidFill>
                    <a:latin typeface="Economica" panose="02000506040000020004" pitchFamily="2" charset="77"/>
                  </a:rPr>
                  <a:t>Design &amp; Interpretation</a:t>
                </a:r>
                <a:endParaRPr lang="en-US" b="1" dirty="0">
                  <a:solidFill>
                    <a:prstClr val="black"/>
                  </a:solidFill>
                  <a:latin typeface="Economica" panose="02000506040000020004" pitchFamily="2" charset="77"/>
                </a:endParaRPr>
              </a:p>
            </p:txBody>
          </p:sp>
          <p:sp>
            <p:nvSpPr>
              <p:cNvPr id="31" name="Rectangle 30">
                <a:extLst>
                  <a:ext uri="{FF2B5EF4-FFF2-40B4-BE49-F238E27FC236}">
                    <a16:creationId xmlns:a16="http://schemas.microsoft.com/office/drawing/2014/main" id="{1A74E315-E2E6-4644-8942-BE9E0196B56D}"/>
                  </a:ext>
                </a:extLst>
              </p:cNvPr>
              <p:cNvSpPr/>
              <p:nvPr/>
            </p:nvSpPr>
            <p:spPr>
              <a:xfrm>
                <a:off x="2106469" y="2191209"/>
                <a:ext cx="1755693" cy="14851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 name="TextBox 32">
            <a:extLst>
              <a:ext uri="{FF2B5EF4-FFF2-40B4-BE49-F238E27FC236}">
                <a16:creationId xmlns:a16="http://schemas.microsoft.com/office/drawing/2014/main" id="{6B9A283F-2130-C047-8F3C-6B6B10FA0107}"/>
              </a:ext>
            </a:extLst>
          </p:cNvPr>
          <p:cNvSpPr txBox="1"/>
          <p:nvPr/>
        </p:nvSpPr>
        <p:spPr>
          <a:xfrm>
            <a:off x="319714" y="357894"/>
            <a:ext cx="2753095" cy="2923877"/>
          </a:xfrm>
          <a:prstGeom prst="rect">
            <a:avLst/>
          </a:prstGeom>
          <a:solidFill>
            <a:schemeClr val="tx1"/>
          </a:solidFill>
        </p:spPr>
        <p:txBody>
          <a:bodyPr wrap="square" rtlCol="0" anchor="ctr">
            <a:spAutoFit/>
          </a:bodyPr>
          <a:lstStyle/>
          <a:p>
            <a:r>
              <a:rPr lang="en-US" sz="2400" b="1" dirty="0">
                <a:solidFill>
                  <a:schemeClr val="bg1"/>
                </a:solidFill>
                <a:latin typeface="Arial" panose="020B0604020202020204" pitchFamily="34" charset="0"/>
                <a:cs typeface="Arial" panose="020B0604020202020204" pitchFamily="34" charset="0"/>
              </a:rPr>
              <a:t>SCENARIO: </a:t>
            </a:r>
          </a:p>
          <a:p>
            <a:r>
              <a:rPr lang="en-US" sz="2000" dirty="0">
                <a:solidFill>
                  <a:prstClr val="white"/>
                </a:solidFill>
                <a:latin typeface="Arial" panose="020B0604020202020204" pitchFamily="34" charset="0"/>
                <a:cs typeface="Arial" panose="020B0604020202020204" pitchFamily="34" charset="0"/>
              </a:rPr>
              <a:t>Potential case cluster or hotspot(s) of acute CNS symptoms connected with Aldrin exposure.   </a:t>
            </a:r>
          </a:p>
          <a:p>
            <a:r>
              <a:rPr lang="en-US" sz="2000" dirty="0">
                <a:solidFill>
                  <a:prstClr val="white"/>
                </a:solidFill>
                <a:latin typeface="Arial" panose="020B0604020202020204" pitchFamily="34" charset="0"/>
                <a:cs typeface="Arial" panose="020B0604020202020204" pitchFamily="34" charset="0"/>
              </a:rPr>
              <a:t>Students take on role of epidemiologists.</a:t>
            </a:r>
          </a:p>
          <a:p>
            <a:endParaRPr lang="en-US" sz="2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7769384"/>
      </p:ext>
    </p:ext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nodeType="clickEffect">
                                  <p:stCondLst>
                                    <p:cond delay="0"/>
                                  </p:stCondLst>
                                  <p:childTnLst>
                                    <p:anim calcmode="lin" valueType="num">
                                      <p:cBhvr>
                                        <p:cTn id="6" dur="20000"/>
                                        <p:tgtEl>
                                          <p:spTgt spid="9"/>
                                        </p:tgtEl>
                                        <p:attrNameLst>
                                          <p:attrName>ppt_x</p:attrName>
                                        </p:attrNameLst>
                                      </p:cBhvr>
                                      <p:tavLst>
                                        <p:tav tm="0">
                                          <p:val>
                                            <p:strVal val="ppt_x"/>
                                          </p:val>
                                        </p:tav>
                                        <p:tav tm="100000">
                                          <p:val>
                                            <p:strVal val="ppt_x-ppt_w/2"/>
                                          </p:val>
                                        </p:tav>
                                      </p:tavLst>
                                    </p:anim>
                                    <p:anim calcmode="lin" valueType="num">
                                      <p:cBhvr>
                                        <p:cTn id="7" dur="20000"/>
                                        <p:tgtEl>
                                          <p:spTgt spid="9"/>
                                        </p:tgtEl>
                                        <p:attrNameLst>
                                          <p:attrName>ppt_y</p:attrName>
                                        </p:attrNameLst>
                                      </p:cBhvr>
                                      <p:tavLst>
                                        <p:tav tm="0">
                                          <p:val>
                                            <p:strVal val="ppt_y"/>
                                          </p:val>
                                        </p:tav>
                                        <p:tav tm="100000">
                                          <p:val>
                                            <p:strVal val="ppt_y"/>
                                          </p:val>
                                        </p:tav>
                                      </p:tavLst>
                                    </p:anim>
                                    <p:anim calcmode="lin" valueType="num">
                                      <p:cBhvr>
                                        <p:cTn id="8" dur="20000"/>
                                        <p:tgtEl>
                                          <p:spTgt spid="9"/>
                                        </p:tgtEl>
                                        <p:attrNameLst>
                                          <p:attrName>ppt_w</p:attrName>
                                        </p:attrNameLst>
                                      </p:cBhvr>
                                      <p:tavLst>
                                        <p:tav tm="0">
                                          <p:val>
                                            <p:strVal val="ppt_w"/>
                                          </p:val>
                                        </p:tav>
                                        <p:tav tm="100000">
                                          <p:val>
                                            <p:fltVal val="0"/>
                                          </p:val>
                                        </p:tav>
                                      </p:tavLst>
                                    </p:anim>
                                    <p:anim calcmode="lin" valueType="num">
                                      <p:cBhvr>
                                        <p:cTn id="9" dur="20000"/>
                                        <p:tgtEl>
                                          <p:spTgt spid="9"/>
                                        </p:tgtEl>
                                        <p:attrNameLst>
                                          <p:attrName>ppt_h</p:attrName>
                                        </p:attrNameLst>
                                      </p:cBhvr>
                                      <p:tavLst>
                                        <p:tav tm="0">
                                          <p:val>
                                            <p:strVal val="ppt_h"/>
                                          </p:val>
                                        </p:tav>
                                        <p:tav tm="100000">
                                          <p:val>
                                            <p:strVal val="ppt_h"/>
                                          </p:val>
                                        </p:tav>
                                      </p:tavLst>
                                    </p:anim>
                                    <p:set>
                                      <p:cBhvr>
                                        <p:cTn id="10" dur="1" fill="hold">
                                          <p:stCondLst>
                                            <p:cond delay="19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723</TotalTime>
  <Words>1724</Words>
  <Application>Microsoft Macintosh PowerPoint</Application>
  <PresentationFormat>Widescreen</PresentationFormat>
  <Paragraphs>267</Paragraphs>
  <Slides>11</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Arial Black</vt:lpstr>
      <vt:lpstr>Calibri</vt:lpstr>
      <vt:lpstr>Calibri Light</vt:lpstr>
      <vt:lpstr>Economica</vt:lpstr>
      <vt:lpstr>Ubuntu Condensed</vt:lpstr>
      <vt:lpstr>Office Theme</vt:lpstr>
      <vt:lpstr>PowerPoint Presentation</vt:lpstr>
      <vt:lpstr>PowerPoint Presentation</vt:lpstr>
      <vt:lpstr>PowerPoint Presentation</vt:lpstr>
      <vt:lpstr>  End Case LEARNING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Radford University</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Pecha Kucha template</dc:title>
  <dc:creator>Fleming-Davies, Arietta</dc:creator>
  <cp:lastModifiedBy>Christopher Pagliarulo</cp:lastModifiedBy>
  <cp:revision>46</cp:revision>
  <dcterms:created xsi:type="dcterms:W3CDTF">2016-06-22T17:59:18Z</dcterms:created>
  <dcterms:modified xsi:type="dcterms:W3CDTF">2018-06-23T16:14:43Z</dcterms:modified>
</cp:coreProperties>
</file>