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6"/>
  </p:notesMasterIdLst>
  <p:handoutMasterIdLst>
    <p:handoutMasterId r:id="rId27"/>
  </p:handoutMasterIdLst>
  <p:sldIdLst>
    <p:sldId id="426" r:id="rId2"/>
    <p:sldId id="534" r:id="rId3"/>
    <p:sldId id="509" r:id="rId4"/>
    <p:sldId id="403" r:id="rId5"/>
    <p:sldId id="478" r:id="rId6"/>
    <p:sldId id="518" r:id="rId7"/>
    <p:sldId id="505" r:id="rId8"/>
    <p:sldId id="512" r:id="rId9"/>
    <p:sldId id="510" r:id="rId10"/>
    <p:sldId id="511" r:id="rId11"/>
    <p:sldId id="506" r:id="rId12"/>
    <p:sldId id="507" r:id="rId13"/>
    <p:sldId id="427" r:id="rId14"/>
    <p:sldId id="285" r:id="rId15"/>
    <p:sldId id="429" r:id="rId16"/>
    <p:sldId id="428" r:id="rId17"/>
    <p:sldId id="513" r:id="rId18"/>
    <p:sldId id="514" r:id="rId19"/>
    <p:sldId id="515" r:id="rId20"/>
    <p:sldId id="431" r:id="rId21"/>
    <p:sldId id="475" r:id="rId22"/>
    <p:sldId id="476" r:id="rId23"/>
    <p:sldId id="531" r:id="rId24"/>
    <p:sldId id="418"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99"/>
    <a:srgbClr val="E1E1FF"/>
    <a:srgbClr val="C5C5FF"/>
    <a:srgbClr val="9999FF"/>
    <a:srgbClr val="FF0000"/>
    <a:srgbClr val="6666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7"/>
    <p:restoredTop sz="93147"/>
  </p:normalViewPr>
  <p:slideViewPr>
    <p:cSldViewPr>
      <p:cViewPr varScale="1">
        <p:scale>
          <a:sx n="60" d="100"/>
          <a:sy n="60" d="100"/>
        </p:scale>
        <p:origin x="992"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88"/>
    </p:cViewPr>
  </p:sorterViewPr>
  <p:notesViewPr>
    <p:cSldViewPr>
      <p:cViewPr varScale="1">
        <p:scale>
          <a:sx n="53" d="100"/>
          <a:sy n="53" d="100"/>
        </p:scale>
        <p:origin x="-227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ea typeface="+mn-ea"/>
                <a:cs typeface="+mn-cs"/>
              </a:defRPr>
            </a:lvl1pPr>
          </a:lstStyle>
          <a:p>
            <a:pPr>
              <a:defRPr/>
            </a:pPr>
            <a:r>
              <a:rPr lang="en-US"/>
              <a:t>Getting Started with Cases</a:t>
            </a:r>
          </a:p>
          <a:p>
            <a:pPr>
              <a:defRPr/>
            </a:pPr>
            <a:r>
              <a:rPr lang="en-US"/>
              <a:t>The Science Case Network</a:t>
            </a:r>
          </a:p>
        </p:txBody>
      </p:sp>
      <p:sp>
        <p:nvSpPr>
          <p:cNvPr id="3" name="Date Placeholder 2"/>
          <p:cNvSpPr>
            <a:spLocks noGrp="1"/>
          </p:cNvSpPr>
          <p:nvPr>
            <p:ph type="dt" sz="quarter" idx="1"/>
          </p:nvPr>
        </p:nvSpPr>
        <p:spPr>
          <a:xfrm>
            <a:off x="3970338" y="0"/>
            <a:ext cx="3038475" cy="774700"/>
          </a:xfrm>
          <a:prstGeom prst="rect">
            <a:avLst/>
          </a:prstGeom>
        </p:spPr>
        <p:txBody>
          <a:bodyPr vert="horz" lIns="93177" tIns="46589" rIns="93177" bIns="46589" rtlCol="0"/>
          <a:lstStyle>
            <a:lvl1pPr algn="r">
              <a:defRPr sz="1200">
                <a:ea typeface="+mn-ea"/>
                <a:cs typeface="+mn-cs"/>
              </a:defRPr>
            </a:lvl1pPr>
          </a:lstStyle>
          <a:p>
            <a:pPr>
              <a:defRPr/>
            </a:pPr>
            <a:r>
              <a:rPr lang="en-US"/>
              <a:t>May 16, 2013</a:t>
            </a:r>
          </a:p>
          <a:p>
            <a:pPr>
              <a:defRPr/>
            </a:pPr>
            <a:r>
              <a:rPr lang="en-US"/>
              <a:t>ASMCUE:</a:t>
            </a:r>
            <a:r>
              <a:rPr lang="en-US" i="1"/>
              <a:t> Twenty Years of Vision, Change and Leadership</a:t>
            </a:r>
          </a:p>
          <a:p>
            <a:pPr>
              <a:defRPr/>
            </a:pPr>
            <a:r>
              <a:rPr lang="en-US"/>
              <a:t>Denver, CO</a:t>
            </a:r>
          </a:p>
          <a:p>
            <a:pPr>
              <a:defRPr/>
            </a:pPr>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cs typeface="+mn-cs"/>
              </a:defRPr>
            </a:lvl1pPr>
          </a:lstStyle>
          <a:p>
            <a:pPr>
              <a:defRPr/>
            </a:pPr>
            <a:fld id="{99C6299B-C3EF-E540-B698-D245021160B3}" type="slidenum">
              <a:rPr lang="en-US"/>
              <a:pPr>
                <a:defRPr/>
              </a:pPr>
              <a:t>‹#›</a:t>
            </a:fld>
            <a:endParaRPr lang="en-US"/>
          </a:p>
        </p:txBody>
      </p:sp>
    </p:spTree>
    <p:extLst>
      <p:ext uri="{BB962C8B-B14F-4D97-AF65-F5344CB8AC3E}">
        <p14:creationId xmlns:p14="http://schemas.microsoft.com/office/powerpoint/2010/main" val="4153117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defRPr sz="1200">
                <a:ea typeface="+mn-ea"/>
                <a:cs typeface="+mn-cs"/>
              </a:defRPr>
            </a:lvl1pPr>
          </a:lstStyle>
          <a:p>
            <a:pPr>
              <a:defRPr/>
            </a:pPr>
            <a:endParaRPr lang="en-US"/>
          </a:p>
        </p:txBody>
      </p:sp>
      <p:sp>
        <p:nvSpPr>
          <p:cNvPr id="39939" name="Rectangle 3"/>
          <p:cNvSpPr>
            <a:spLocks noGrp="1" noChangeArrowheads="1"/>
          </p:cNvSpPr>
          <p:nvPr>
            <p:ph type="dt"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701675" y="4416425"/>
            <a:ext cx="5607050" cy="4183063"/>
          </a:xfrm>
          <a:prstGeom prst="rect">
            <a:avLst/>
          </a:prstGeom>
          <a:noFill/>
          <a:ln>
            <a:noFill/>
          </a:ln>
          <a:effectLs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defRPr sz="1200">
                <a:ea typeface="+mn-ea"/>
                <a:cs typeface="+mn-cs"/>
              </a:defRPr>
            </a:lvl1pPr>
          </a:lstStyle>
          <a:p>
            <a:pPr>
              <a:defRPr/>
            </a:pPr>
            <a:endParaRPr lang="en-US"/>
          </a:p>
        </p:txBody>
      </p:sp>
      <p:sp>
        <p:nvSpPr>
          <p:cNvPr id="39943" name="Rectangle 7"/>
          <p:cNvSpPr>
            <a:spLocks noGrp="1" noChangeArrowheads="1"/>
          </p:cNvSpPr>
          <p:nvPr>
            <p:ph type="sldNum" sz="quarter" idx="5"/>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a:defRPr sz="1200">
                <a:cs typeface="+mn-cs"/>
              </a:defRPr>
            </a:lvl1pPr>
          </a:lstStyle>
          <a:p>
            <a:pPr>
              <a:defRPr/>
            </a:pPr>
            <a:fld id="{AB714AF5-E679-3A4D-AE30-ECB09F31AE5F}" type="slidenum">
              <a:rPr lang="en-US"/>
              <a:pPr>
                <a:defRPr/>
              </a:pPr>
              <a:t>‹#›</a:t>
            </a:fld>
            <a:endParaRPr lang="en-US"/>
          </a:p>
        </p:txBody>
      </p:sp>
    </p:spTree>
    <p:extLst>
      <p:ext uri="{BB962C8B-B14F-4D97-AF65-F5344CB8AC3E}">
        <p14:creationId xmlns:p14="http://schemas.microsoft.com/office/powerpoint/2010/main" val="3940901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LA Courier New" charset="0"/>
                <a:ea typeface="Osaka" charset="0"/>
                <a:cs typeface="Osaka" charset="0"/>
              </a:defRPr>
            </a:lvl1pPr>
            <a:lvl2pPr marL="757066" indent="-291179" eaLnBrk="0" hangingPunct="0">
              <a:defRPr sz="2400" b="1">
                <a:solidFill>
                  <a:schemeClr val="tx1"/>
                </a:solidFill>
                <a:latin typeface="ALA Courier New" charset="0"/>
                <a:ea typeface="Osaka" charset="0"/>
                <a:cs typeface="Osaka" charset="0"/>
              </a:defRPr>
            </a:lvl2pPr>
            <a:lvl3pPr marL="1164717" indent="-232943" eaLnBrk="0" hangingPunct="0">
              <a:defRPr sz="2400" b="1">
                <a:solidFill>
                  <a:schemeClr val="tx1"/>
                </a:solidFill>
                <a:latin typeface="ALA Courier New" charset="0"/>
                <a:ea typeface="Osaka" charset="0"/>
                <a:cs typeface="Osaka" charset="0"/>
              </a:defRPr>
            </a:lvl3pPr>
            <a:lvl4pPr marL="1630604" indent="-232943" eaLnBrk="0" hangingPunct="0">
              <a:defRPr sz="2400" b="1">
                <a:solidFill>
                  <a:schemeClr val="tx1"/>
                </a:solidFill>
                <a:latin typeface="ALA Courier New" charset="0"/>
                <a:ea typeface="Osaka" charset="0"/>
                <a:cs typeface="Osaka" charset="0"/>
              </a:defRPr>
            </a:lvl4pPr>
            <a:lvl5pPr marL="2096491" indent="-232943" eaLnBrk="0" hangingPunct="0">
              <a:defRPr sz="2400" b="1">
                <a:solidFill>
                  <a:schemeClr val="tx1"/>
                </a:solidFill>
                <a:latin typeface="ALA Courier New" charset="0"/>
                <a:ea typeface="Osaka" charset="0"/>
                <a:cs typeface="Osaka" charset="0"/>
              </a:defRPr>
            </a:lvl5pPr>
            <a:lvl6pPr marL="2562377" indent="-232943" eaLnBrk="0" fontAlgn="base" hangingPunct="0">
              <a:spcBef>
                <a:spcPct val="0"/>
              </a:spcBef>
              <a:spcAft>
                <a:spcPct val="0"/>
              </a:spcAft>
              <a:defRPr sz="2400" b="1">
                <a:solidFill>
                  <a:schemeClr val="tx1"/>
                </a:solidFill>
                <a:latin typeface="ALA Courier New" charset="0"/>
                <a:ea typeface="Osaka" charset="0"/>
                <a:cs typeface="Osaka" charset="0"/>
              </a:defRPr>
            </a:lvl6pPr>
            <a:lvl7pPr marL="3028264" indent="-232943" eaLnBrk="0" fontAlgn="base" hangingPunct="0">
              <a:spcBef>
                <a:spcPct val="0"/>
              </a:spcBef>
              <a:spcAft>
                <a:spcPct val="0"/>
              </a:spcAft>
              <a:defRPr sz="2400" b="1">
                <a:solidFill>
                  <a:schemeClr val="tx1"/>
                </a:solidFill>
                <a:latin typeface="ALA Courier New" charset="0"/>
                <a:ea typeface="Osaka" charset="0"/>
                <a:cs typeface="Osaka" charset="0"/>
              </a:defRPr>
            </a:lvl7pPr>
            <a:lvl8pPr marL="3494151" indent="-232943" eaLnBrk="0" fontAlgn="base" hangingPunct="0">
              <a:spcBef>
                <a:spcPct val="0"/>
              </a:spcBef>
              <a:spcAft>
                <a:spcPct val="0"/>
              </a:spcAft>
              <a:defRPr sz="2400" b="1">
                <a:solidFill>
                  <a:schemeClr val="tx1"/>
                </a:solidFill>
                <a:latin typeface="ALA Courier New" charset="0"/>
                <a:ea typeface="Osaka" charset="0"/>
                <a:cs typeface="Osaka" charset="0"/>
              </a:defRPr>
            </a:lvl8pPr>
            <a:lvl9pPr marL="3960038" indent="-232943" eaLnBrk="0" fontAlgn="base" hangingPunct="0">
              <a:spcBef>
                <a:spcPct val="0"/>
              </a:spcBef>
              <a:spcAft>
                <a:spcPct val="0"/>
              </a:spcAft>
              <a:defRPr sz="2400" b="1">
                <a:solidFill>
                  <a:schemeClr val="tx1"/>
                </a:solidFill>
                <a:latin typeface="ALA Courier New" charset="0"/>
                <a:ea typeface="Osaka" charset="0"/>
                <a:cs typeface="Osaka" charset="0"/>
              </a:defRPr>
            </a:lvl9pPr>
          </a:lstStyle>
          <a:p>
            <a:pPr eaLnBrk="1" hangingPunct="1">
              <a:defRPr/>
            </a:pPr>
            <a:fld id="{EB35CB0D-CB0A-564F-ABAC-480F4B4441F0}" type="slidenum">
              <a:rPr lang="en-US" sz="1200" b="0"/>
              <a:pPr eaLnBrk="1" hangingPunct="1">
                <a:defRPr/>
              </a:pPr>
              <a:t>3</a:t>
            </a:fld>
            <a:endParaRPr lang="en-US" sz="1200" b="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a:latin typeface="Arial" charset="0"/>
            </a:endParaRPr>
          </a:p>
        </p:txBody>
      </p:sp>
    </p:spTree>
    <p:extLst>
      <p:ext uri="{BB962C8B-B14F-4D97-AF65-F5344CB8AC3E}">
        <p14:creationId xmlns:p14="http://schemas.microsoft.com/office/powerpoint/2010/main" val="275696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9100C-F9D9-644F-BE90-F12365B491BD}" type="slidenum">
              <a:rPr lang="en-US" sz="1200">
                <a:latin typeface="ALA Courier New" charset="0"/>
                <a:ea typeface="Osaka" charset="0"/>
                <a:cs typeface="Osaka" charset="0"/>
              </a:rPr>
              <a:pPr eaLnBrk="1" hangingPunct="1"/>
              <a:t>4</a:t>
            </a:fld>
            <a:endParaRPr lang="en-US" sz="1200">
              <a:latin typeface="ALA Courier New" charset="0"/>
              <a:ea typeface="Osaka" charset="0"/>
              <a:cs typeface="Osaka"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77134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LA Courier New" charset="0"/>
                <a:ea typeface="Osaka" charset="0"/>
                <a:cs typeface="Osaka" charset="0"/>
              </a:defRPr>
            </a:lvl1pPr>
            <a:lvl2pPr marL="38652428" indent="-38186541" eaLnBrk="0" hangingPunct="0">
              <a:defRPr sz="2400" b="1">
                <a:solidFill>
                  <a:schemeClr val="tx1"/>
                </a:solidFill>
                <a:latin typeface="ALA Courier New" charset="0"/>
                <a:ea typeface="Osaka" charset="0"/>
                <a:cs typeface="Osaka" charset="0"/>
              </a:defRPr>
            </a:lvl2pPr>
            <a:lvl3pPr eaLnBrk="0" hangingPunct="0">
              <a:defRPr sz="2400" b="1">
                <a:solidFill>
                  <a:schemeClr val="tx1"/>
                </a:solidFill>
                <a:latin typeface="ALA Courier New" charset="0"/>
                <a:ea typeface="Osaka" charset="0"/>
                <a:cs typeface="Osaka" charset="0"/>
              </a:defRPr>
            </a:lvl3pPr>
            <a:lvl4pPr eaLnBrk="0" hangingPunct="0">
              <a:defRPr sz="2400" b="1">
                <a:solidFill>
                  <a:schemeClr val="tx1"/>
                </a:solidFill>
                <a:latin typeface="ALA Courier New" charset="0"/>
                <a:ea typeface="Osaka" charset="0"/>
                <a:cs typeface="Osaka" charset="0"/>
              </a:defRPr>
            </a:lvl4pPr>
            <a:lvl5pPr eaLnBrk="0" hangingPunct="0">
              <a:defRPr sz="2400" b="1">
                <a:solidFill>
                  <a:schemeClr val="tx1"/>
                </a:solidFill>
                <a:latin typeface="ALA Courier New" charset="0"/>
                <a:ea typeface="Osaka" charset="0"/>
                <a:cs typeface="Osaka" charset="0"/>
              </a:defRPr>
            </a:lvl5pPr>
            <a:lvl6pPr marL="465887" eaLnBrk="0" fontAlgn="base" hangingPunct="0">
              <a:spcBef>
                <a:spcPct val="0"/>
              </a:spcBef>
              <a:spcAft>
                <a:spcPct val="0"/>
              </a:spcAft>
              <a:defRPr sz="2400" b="1">
                <a:solidFill>
                  <a:schemeClr val="tx1"/>
                </a:solidFill>
                <a:latin typeface="ALA Courier New" charset="0"/>
                <a:ea typeface="Osaka" charset="0"/>
                <a:cs typeface="Osaka" charset="0"/>
              </a:defRPr>
            </a:lvl6pPr>
            <a:lvl7pPr marL="931774" eaLnBrk="0" fontAlgn="base" hangingPunct="0">
              <a:spcBef>
                <a:spcPct val="0"/>
              </a:spcBef>
              <a:spcAft>
                <a:spcPct val="0"/>
              </a:spcAft>
              <a:defRPr sz="2400" b="1">
                <a:solidFill>
                  <a:schemeClr val="tx1"/>
                </a:solidFill>
                <a:latin typeface="ALA Courier New" charset="0"/>
                <a:ea typeface="Osaka" charset="0"/>
                <a:cs typeface="Osaka" charset="0"/>
              </a:defRPr>
            </a:lvl7pPr>
            <a:lvl8pPr marL="1397660" eaLnBrk="0" fontAlgn="base" hangingPunct="0">
              <a:spcBef>
                <a:spcPct val="0"/>
              </a:spcBef>
              <a:spcAft>
                <a:spcPct val="0"/>
              </a:spcAft>
              <a:defRPr sz="2400" b="1">
                <a:solidFill>
                  <a:schemeClr val="tx1"/>
                </a:solidFill>
                <a:latin typeface="ALA Courier New" charset="0"/>
                <a:ea typeface="Osaka" charset="0"/>
                <a:cs typeface="Osaka" charset="0"/>
              </a:defRPr>
            </a:lvl8pPr>
            <a:lvl9pPr marL="1863547" eaLnBrk="0" fontAlgn="base" hangingPunct="0">
              <a:spcBef>
                <a:spcPct val="0"/>
              </a:spcBef>
              <a:spcAft>
                <a:spcPct val="0"/>
              </a:spcAft>
              <a:defRPr sz="2400" b="1">
                <a:solidFill>
                  <a:schemeClr val="tx1"/>
                </a:solidFill>
                <a:latin typeface="ALA Courier New" charset="0"/>
                <a:ea typeface="Osaka" charset="0"/>
                <a:cs typeface="Osaka" charset="0"/>
              </a:defRPr>
            </a:lvl9pPr>
          </a:lstStyle>
          <a:p>
            <a:pPr eaLnBrk="1" hangingPunct="1"/>
            <a:fld id="{D801C27C-8716-5749-B144-241FC93D7ECF}" type="slidenum">
              <a:rPr lang="en-US" sz="1200" b="0"/>
              <a:pPr eaLnBrk="1" hangingPunct="1"/>
              <a:t>5</a:t>
            </a:fld>
            <a:endParaRPr 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2279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3E9CA-D396-7C49-8701-FAD17F97F099}" type="slidenum">
              <a:rPr lang="en-US"/>
              <a:pPr/>
              <a:t>10</a:t>
            </a:fld>
            <a:endParaRPr lang="en-US"/>
          </a:p>
        </p:txBody>
      </p:sp>
      <p:sp>
        <p:nvSpPr>
          <p:cNvPr id="214018"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1401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98221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9C626D-5807-D245-9063-9A87F3B1B952}" type="slidenum">
              <a:rPr lang="en-US" sz="1200"/>
              <a:pPr eaLnBrk="1" hangingPunct="1"/>
              <a:t>14</a:t>
            </a:fld>
            <a:endParaRPr lang="en-US" sz="1200"/>
          </a:p>
        </p:txBody>
      </p:sp>
      <p:sp>
        <p:nvSpPr>
          <p:cNvPr id="66562" name="Rectangle 2"/>
          <p:cNvSpPr>
            <a:spLocks noGrp="1" noRot="1" noChangeAspect="1" noChangeArrowheads="1" noTextEdit="1"/>
          </p:cNvSpPr>
          <p:nvPr>
            <p:ph type="sldImg"/>
          </p:nvPr>
        </p:nvSpPr>
        <p:spPr>
          <a:xfrm>
            <a:off x="1185863" y="696913"/>
            <a:ext cx="4648200" cy="3486150"/>
          </a:xfrm>
          <a:ln/>
        </p:spPr>
      </p:sp>
      <p:sp>
        <p:nvSpPr>
          <p:cNvPr id="66563" name="Rectangle 3"/>
          <p:cNvSpPr>
            <a:spLocks noGrp="1" noChangeArrowheads="1"/>
          </p:cNvSpPr>
          <p:nvPr>
            <p:ph type="body" idx="1"/>
          </p:nvPr>
        </p:nvSpPr>
        <p:spPr>
          <a:xfrm>
            <a:off x="935038" y="4416425"/>
            <a:ext cx="5140325" cy="4183063"/>
          </a:xfr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p>
        </p:txBody>
      </p:sp>
    </p:spTree>
    <p:extLst>
      <p:ext uri="{BB962C8B-B14F-4D97-AF65-F5344CB8AC3E}">
        <p14:creationId xmlns:p14="http://schemas.microsoft.com/office/powerpoint/2010/main" val="9392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3D5F45-DAD2-0A4D-A63E-F19C4EC577CA}" type="slidenum">
              <a:rPr lang="en-US" sz="1200">
                <a:latin typeface="ALA Courier New" charset="0"/>
                <a:ea typeface="Osaka" charset="0"/>
                <a:cs typeface="Osaka" charset="0"/>
              </a:rPr>
              <a:pPr eaLnBrk="1" hangingPunct="1"/>
              <a:t>17</a:t>
            </a:fld>
            <a:endParaRPr lang="en-US" sz="1200">
              <a:latin typeface="ALA Courier New" charset="0"/>
              <a:ea typeface="Osaka" charset="0"/>
              <a:cs typeface="Osaka"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64082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9E5AA1-C902-4C42-A458-C8F2F7C0B6AE}" type="slidenum">
              <a:rPr lang="en-US" sz="1200">
                <a:latin typeface="ALA Courier New" charset="0"/>
                <a:ea typeface="Osaka" charset="0"/>
                <a:cs typeface="Osaka" charset="0"/>
              </a:rPr>
              <a:pPr eaLnBrk="1" hangingPunct="1"/>
              <a:t>18</a:t>
            </a:fld>
            <a:endParaRPr lang="en-US" sz="1200">
              <a:latin typeface="ALA Courier New" charset="0"/>
              <a:ea typeface="Osaka" charset="0"/>
              <a:cs typeface="Osaka"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86530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704FB8-0669-CF46-9279-98068938A93E}" type="slidenum">
              <a:rPr lang="en-US" sz="1200">
                <a:latin typeface="ALA Courier New" charset="0"/>
                <a:ea typeface="Osaka" charset="0"/>
                <a:cs typeface="Osaka" charset="0"/>
              </a:rPr>
              <a:pPr eaLnBrk="1" hangingPunct="1"/>
              <a:t>19</a:t>
            </a:fld>
            <a:endParaRPr lang="en-US" sz="1200">
              <a:latin typeface="ALA Courier New" charset="0"/>
              <a:ea typeface="Osaka" charset="0"/>
              <a:cs typeface="Osaka"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2161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LA Courier New" charset="0"/>
                <a:ea typeface="Osaka" charset="0"/>
                <a:cs typeface="Osaka" charset="0"/>
              </a:defRPr>
            </a:lvl1pPr>
            <a:lvl2pPr marL="38652428" indent="-38186541" eaLnBrk="0" hangingPunct="0">
              <a:defRPr sz="2400" b="1">
                <a:solidFill>
                  <a:schemeClr val="tx1"/>
                </a:solidFill>
                <a:latin typeface="ALA Courier New" charset="0"/>
                <a:ea typeface="Osaka" charset="0"/>
                <a:cs typeface="Osaka" charset="0"/>
              </a:defRPr>
            </a:lvl2pPr>
            <a:lvl3pPr eaLnBrk="0" hangingPunct="0">
              <a:defRPr sz="2400" b="1">
                <a:solidFill>
                  <a:schemeClr val="tx1"/>
                </a:solidFill>
                <a:latin typeface="ALA Courier New" charset="0"/>
                <a:ea typeface="Osaka" charset="0"/>
                <a:cs typeface="Osaka" charset="0"/>
              </a:defRPr>
            </a:lvl3pPr>
            <a:lvl4pPr eaLnBrk="0" hangingPunct="0">
              <a:defRPr sz="2400" b="1">
                <a:solidFill>
                  <a:schemeClr val="tx1"/>
                </a:solidFill>
                <a:latin typeface="ALA Courier New" charset="0"/>
                <a:ea typeface="Osaka" charset="0"/>
                <a:cs typeface="Osaka" charset="0"/>
              </a:defRPr>
            </a:lvl4pPr>
            <a:lvl5pPr eaLnBrk="0" hangingPunct="0">
              <a:defRPr sz="2400" b="1">
                <a:solidFill>
                  <a:schemeClr val="tx1"/>
                </a:solidFill>
                <a:latin typeface="ALA Courier New" charset="0"/>
                <a:ea typeface="Osaka" charset="0"/>
                <a:cs typeface="Osaka" charset="0"/>
              </a:defRPr>
            </a:lvl5pPr>
            <a:lvl6pPr marL="465887" eaLnBrk="0" fontAlgn="base" hangingPunct="0">
              <a:spcBef>
                <a:spcPct val="0"/>
              </a:spcBef>
              <a:spcAft>
                <a:spcPct val="0"/>
              </a:spcAft>
              <a:defRPr sz="2400" b="1">
                <a:solidFill>
                  <a:schemeClr val="tx1"/>
                </a:solidFill>
                <a:latin typeface="ALA Courier New" charset="0"/>
                <a:ea typeface="Osaka" charset="0"/>
                <a:cs typeface="Osaka" charset="0"/>
              </a:defRPr>
            </a:lvl6pPr>
            <a:lvl7pPr marL="931774" eaLnBrk="0" fontAlgn="base" hangingPunct="0">
              <a:spcBef>
                <a:spcPct val="0"/>
              </a:spcBef>
              <a:spcAft>
                <a:spcPct val="0"/>
              </a:spcAft>
              <a:defRPr sz="2400" b="1">
                <a:solidFill>
                  <a:schemeClr val="tx1"/>
                </a:solidFill>
                <a:latin typeface="ALA Courier New" charset="0"/>
                <a:ea typeface="Osaka" charset="0"/>
                <a:cs typeface="Osaka" charset="0"/>
              </a:defRPr>
            </a:lvl7pPr>
            <a:lvl8pPr marL="1397660" eaLnBrk="0" fontAlgn="base" hangingPunct="0">
              <a:spcBef>
                <a:spcPct val="0"/>
              </a:spcBef>
              <a:spcAft>
                <a:spcPct val="0"/>
              </a:spcAft>
              <a:defRPr sz="2400" b="1">
                <a:solidFill>
                  <a:schemeClr val="tx1"/>
                </a:solidFill>
                <a:latin typeface="ALA Courier New" charset="0"/>
                <a:ea typeface="Osaka" charset="0"/>
                <a:cs typeface="Osaka" charset="0"/>
              </a:defRPr>
            </a:lvl8pPr>
            <a:lvl9pPr marL="1863547" eaLnBrk="0" fontAlgn="base" hangingPunct="0">
              <a:spcBef>
                <a:spcPct val="0"/>
              </a:spcBef>
              <a:spcAft>
                <a:spcPct val="0"/>
              </a:spcAft>
              <a:defRPr sz="2400" b="1">
                <a:solidFill>
                  <a:schemeClr val="tx1"/>
                </a:solidFill>
                <a:latin typeface="ALA Courier New" charset="0"/>
                <a:ea typeface="Osaka" charset="0"/>
                <a:cs typeface="Osaka" charset="0"/>
              </a:defRPr>
            </a:lvl9pPr>
          </a:lstStyle>
          <a:p>
            <a:pPr eaLnBrk="1" hangingPunct="1"/>
            <a:fld id="{077D769F-1BFA-CF4A-89D5-743B397345C3}" type="slidenum">
              <a:rPr lang="en-US" sz="1200" b="0">
                <a:ea typeface="ＭＳ Ｐゴシック" charset="0"/>
                <a:cs typeface="ＭＳ Ｐゴシック" charset="0"/>
              </a:rPr>
              <a:pPr eaLnBrk="1" hangingPunct="1"/>
              <a:t>21</a:t>
            </a:fld>
            <a:endParaRPr lang="en-US" sz="1200" b="0">
              <a:ea typeface="ＭＳ Ｐゴシック" charset="0"/>
              <a:cs typeface="ＭＳ Ｐゴシック"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20987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2889250"/>
            <a:ext cx="86106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50178" name="Rectangle 2"/>
          <p:cNvSpPr>
            <a:spLocks noGrp="1" noChangeArrowheads="1"/>
          </p:cNvSpPr>
          <p:nvPr>
            <p:ph type="ctrTitle"/>
          </p:nvPr>
        </p:nvSpPr>
        <p:spPr>
          <a:xfrm>
            <a:off x="685800" y="685800"/>
            <a:ext cx="7772400" cy="2127250"/>
          </a:xfrm>
        </p:spPr>
        <p:txBody>
          <a:bodyPr/>
          <a:lstStyle>
            <a:lvl1pPr algn="ctr">
              <a:defRPr sz="5800"/>
            </a:lvl1pPr>
          </a:lstStyle>
          <a:p>
            <a:pPr lvl="0"/>
            <a:r>
              <a:rPr lang="en-US" noProof="0"/>
              <a:t>Click to edit Master title style</a:t>
            </a:r>
          </a:p>
        </p:txBody>
      </p:sp>
      <p:sp>
        <p:nvSpPr>
          <p:cNvPr id="50179"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817E0DEB-6D46-0241-A542-7C96D17C2BDA}" type="slidenum">
              <a:rPr lang="en-US"/>
              <a:pPr>
                <a:defRPr/>
              </a:pPr>
              <a:t>‹#›</a:t>
            </a:fld>
            <a:endParaRPr lang="en-US"/>
          </a:p>
        </p:txBody>
      </p:sp>
    </p:spTree>
    <p:extLst>
      <p:ext uri="{BB962C8B-B14F-4D97-AF65-F5344CB8AC3E}">
        <p14:creationId xmlns:p14="http://schemas.microsoft.com/office/powerpoint/2010/main" val="4214400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1C5F8A-B1EF-624F-AAA1-5C5760471224}" type="slidenum">
              <a:rPr lang="en-US"/>
              <a:pPr>
                <a:defRPr/>
              </a:pPr>
              <a:t>‹#›</a:t>
            </a:fld>
            <a:endParaRPr lang="en-US"/>
          </a:p>
        </p:txBody>
      </p:sp>
    </p:spTree>
    <p:extLst>
      <p:ext uri="{BB962C8B-B14F-4D97-AF65-F5344CB8AC3E}">
        <p14:creationId xmlns:p14="http://schemas.microsoft.com/office/powerpoint/2010/main" val="214269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77813"/>
            <a:ext cx="2114550"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277813"/>
            <a:ext cx="6191250"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7CBEA5-63A4-CD44-B43D-8E9F53CBA09D}" type="slidenum">
              <a:rPr lang="en-US"/>
              <a:pPr>
                <a:defRPr/>
              </a:pPr>
              <a:t>‹#›</a:t>
            </a:fld>
            <a:endParaRPr lang="en-US"/>
          </a:p>
        </p:txBody>
      </p:sp>
    </p:spTree>
    <p:extLst>
      <p:ext uri="{BB962C8B-B14F-4D97-AF65-F5344CB8AC3E}">
        <p14:creationId xmlns:p14="http://schemas.microsoft.com/office/powerpoint/2010/main" val="2496191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r>
              <a:rPr lang="en-US"/>
              <a:t>s.kiser</a:t>
            </a:r>
          </a:p>
        </p:txBody>
      </p:sp>
      <p:sp>
        <p:nvSpPr>
          <p:cNvPr id="5" name="Rectangle 6"/>
          <p:cNvSpPr>
            <a:spLocks noGrp="1" noChangeArrowheads="1"/>
          </p:cNvSpPr>
          <p:nvPr>
            <p:ph type="sldNum" sz="quarter" idx="11"/>
          </p:nvPr>
        </p:nvSpPr>
        <p:spPr>
          <a:ln/>
        </p:spPr>
        <p:txBody>
          <a:bodyPr/>
          <a:lstStyle>
            <a:lvl1pPr>
              <a:defRPr/>
            </a:lvl1pPr>
          </a:lstStyle>
          <a:p>
            <a:fld id="{B457B1EB-AD51-014F-BD83-213DFB9F4EE2}" type="slidenum">
              <a:rPr lang="en-US"/>
              <a:pPr/>
              <a:t>‹#›</a:t>
            </a:fld>
            <a:endParaRPr lang="en-US"/>
          </a:p>
        </p:txBody>
      </p:sp>
    </p:spTree>
    <p:extLst>
      <p:ext uri="{BB962C8B-B14F-4D97-AF65-F5344CB8AC3E}">
        <p14:creationId xmlns:p14="http://schemas.microsoft.com/office/powerpoint/2010/main" val="409234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3C91AE-D533-D24A-A362-D3F2161E0B08}" type="slidenum">
              <a:rPr lang="en-US"/>
              <a:pPr>
                <a:defRPr/>
              </a:pPr>
              <a:t>‹#›</a:t>
            </a:fld>
            <a:endParaRPr lang="en-US"/>
          </a:p>
        </p:txBody>
      </p:sp>
    </p:spTree>
    <p:extLst>
      <p:ext uri="{BB962C8B-B14F-4D97-AF65-F5344CB8AC3E}">
        <p14:creationId xmlns:p14="http://schemas.microsoft.com/office/powerpoint/2010/main" val="302233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D4F32A-0C19-404A-906D-D372D43B0506}" type="slidenum">
              <a:rPr lang="en-US"/>
              <a:pPr>
                <a:defRPr/>
              </a:pPr>
              <a:t>‹#›</a:t>
            </a:fld>
            <a:endParaRPr lang="en-US"/>
          </a:p>
        </p:txBody>
      </p:sp>
    </p:spTree>
    <p:extLst>
      <p:ext uri="{BB962C8B-B14F-4D97-AF65-F5344CB8AC3E}">
        <p14:creationId xmlns:p14="http://schemas.microsoft.com/office/powerpoint/2010/main" val="36175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3716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946E5-FDC5-FD49-834E-5C87604CD4C7}" type="slidenum">
              <a:rPr lang="en-US"/>
              <a:pPr>
                <a:defRPr/>
              </a:pPr>
              <a:t>‹#›</a:t>
            </a:fld>
            <a:endParaRPr lang="en-US"/>
          </a:p>
        </p:txBody>
      </p:sp>
    </p:spTree>
    <p:extLst>
      <p:ext uri="{BB962C8B-B14F-4D97-AF65-F5344CB8AC3E}">
        <p14:creationId xmlns:p14="http://schemas.microsoft.com/office/powerpoint/2010/main" val="3737580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F2E318-C27A-6741-9A49-F9C2F940FC1A}" type="slidenum">
              <a:rPr lang="en-US"/>
              <a:pPr>
                <a:defRPr/>
              </a:pPr>
              <a:t>‹#›</a:t>
            </a:fld>
            <a:endParaRPr lang="en-US"/>
          </a:p>
        </p:txBody>
      </p:sp>
    </p:spTree>
    <p:extLst>
      <p:ext uri="{BB962C8B-B14F-4D97-AF65-F5344CB8AC3E}">
        <p14:creationId xmlns:p14="http://schemas.microsoft.com/office/powerpoint/2010/main" val="167688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0AB9E5-7BC6-0D46-9B2E-FD0371B22A76}" type="slidenum">
              <a:rPr lang="en-US"/>
              <a:pPr>
                <a:defRPr/>
              </a:pPr>
              <a:t>‹#›</a:t>
            </a:fld>
            <a:endParaRPr lang="en-US"/>
          </a:p>
        </p:txBody>
      </p:sp>
    </p:spTree>
    <p:extLst>
      <p:ext uri="{BB962C8B-B14F-4D97-AF65-F5344CB8AC3E}">
        <p14:creationId xmlns:p14="http://schemas.microsoft.com/office/powerpoint/2010/main" val="212887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8A6745-1CDF-3145-A423-2F67220CA8F5}" type="slidenum">
              <a:rPr lang="en-US"/>
              <a:pPr>
                <a:defRPr/>
              </a:pPr>
              <a:t>‹#›</a:t>
            </a:fld>
            <a:endParaRPr lang="en-US"/>
          </a:p>
        </p:txBody>
      </p:sp>
    </p:spTree>
    <p:extLst>
      <p:ext uri="{BB962C8B-B14F-4D97-AF65-F5344CB8AC3E}">
        <p14:creationId xmlns:p14="http://schemas.microsoft.com/office/powerpoint/2010/main" val="395109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52265-52B7-3540-9E39-FC26AAD02A69}" type="slidenum">
              <a:rPr lang="en-US"/>
              <a:pPr>
                <a:defRPr/>
              </a:pPr>
              <a:t>‹#›</a:t>
            </a:fld>
            <a:endParaRPr lang="en-US"/>
          </a:p>
        </p:txBody>
      </p:sp>
    </p:spTree>
    <p:extLst>
      <p:ext uri="{BB962C8B-B14F-4D97-AF65-F5344CB8AC3E}">
        <p14:creationId xmlns:p14="http://schemas.microsoft.com/office/powerpoint/2010/main" val="331170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ADD708-42C5-A246-84D2-26123F261739}" type="slidenum">
              <a:rPr lang="en-US"/>
              <a:pPr>
                <a:defRPr/>
              </a:pPr>
              <a:t>‹#›</a:t>
            </a:fld>
            <a:endParaRPr lang="en-US"/>
          </a:p>
        </p:txBody>
      </p:sp>
    </p:spTree>
    <p:extLst>
      <p:ext uri="{BB962C8B-B14F-4D97-AF65-F5344CB8AC3E}">
        <p14:creationId xmlns:p14="http://schemas.microsoft.com/office/powerpoint/2010/main" val="1802367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7650" y="3175"/>
            <a:ext cx="8229600" cy="11398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8600" y="1371600"/>
            <a:ext cx="8229600" cy="45307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cs typeface="+mn-cs"/>
              </a:defRPr>
            </a:lvl1pPr>
          </a:lstStyle>
          <a:p>
            <a:pPr>
              <a:defRPr/>
            </a:pPr>
            <a:fld id="{B13D27C2-A38C-F149-8A57-E31E8E915C37}" type="slidenum">
              <a:rPr lang="en-US"/>
              <a:pPr>
                <a:defRPr/>
              </a:pPr>
              <a:t>‹#›</a:t>
            </a:fld>
            <a:endParaRPr lang="en-US"/>
          </a:p>
        </p:txBody>
      </p:sp>
      <p:sp>
        <p:nvSpPr>
          <p:cNvPr id="1031" name="Rectangle 7"/>
          <p:cNvSpPr>
            <a:spLocks noChangeArrowheads="1"/>
          </p:cNvSpPr>
          <p:nvPr/>
        </p:nvSpPr>
        <p:spPr bwMode="auto">
          <a:xfrm>
            <a:off x="0" y="0"/>
            <a:ext cx="228600" cy="2286000"/>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400">
              <a:latin typeface="Times New Roman" charset="0"/>
              <a:cs typeface="+mn-cs"/>
            </a:endParaRPr>
          </a:p>
        </p:txBody>
      </p:sp>
      <p:sp>
        <p:nvSpPr>
          <p:cNvPr id="1032" name="Line 8"/>
          <p:cNvSpPr>
            <a:spLocks noChangeShapeType="1"/>
          </p:cNvSpPr>
          <p:nvPr/>
        </p:nvSpPr>
        <p:spPr bwMode="auto">
          <a:xfrm>
            <a:off x="228600" y="1143000"/>
            <a:ext cx="807720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3" name="Rectangle 9"/>
          <p:cNvSpPr>
            <a:spLocks noChangeArrowheads="1"/>
          </p:cNvSpPr>
          <p:nvPr/>
        </p:nvSpPr>
        <p:spPr bwMode="auto">
          <a:xfrm>
            <a:off x="0" y="2286000"/>
            <a:ext cx="228600" cy="2286000"/>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400">
              <a:latin typeface="Times New Roman" charset="0"/>
              <a:cs typeface="+mn-cs"/>
            </a:endParaRPr>
          </a:p>
        </p:txBody>
      </p:sp>
      <p:sp>
        <p:nvSpPr>
          <p:cNvPr id="1034" name="Rectangle 10"/>
          <p:cNvSpPr>
            <a:spLocks noChangeArrowheads="1"/>
          </p:cNvSpPr>
          <p:nvPr/>
        </p:nvSpPr>
        <p:spPr bwMode="auto">
          <a:xfrm>
            <a:off x="0" y="4572000"/>
            <a:ext cx="228600" cy="22860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400">
              <a:latin typeface="Times New Roman" charset="0"/>
              <a:cs typeface="+mn-cs"/>
            </a:endParaRPr>
          </a:p>
        </p:txBody>
      </p:sp>
      <p:pic>
        <p:nvPicPr>
          <p:cNvPr id="1035" name="Picture 12" descr="Science Case Network"/>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228600" y="6092825"/>
            <a:ext cx="81534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6" name="Picture 13" descr="nsf-logo-transparent-80x80"/>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8382000" y="6096000"/>
            <a:ext cx="68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2"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4" r:id="rId12"/>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Garamond"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Garamond"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Garamond"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p"/>
        <a:defRPr sz="3600">
          <a:solidFill>
            <a:schemeClr val="tx1"/>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n"/>
        <a:defRPr sz="3200">
          <a:solidFill>
            <a:schemeClr val="tx1"/>
          </a:solidFill>
          <a:latin typeface="+mj-lt"/>
          <a:ea typeface="ＭＳ Ｐゴシック" charset="0"/>
        </a:defRPr>
      </a:lvl2pPr>
      <a:lvl3pPr marL="1143000" indent="-228600" algn="l" rtl="0" eaLnBrk="0" fontAlgn="base" hangingPunct="0">
        <a:spcBef>
          <a:spcPct val="20000"/>
        </a:spcBef>
        <a:spcAft>
          <a:spcPct val="0"/>
        </a:spcAft>
        <a:buClr>
          <a:schemeClr val="accent1"/>
        </a:buClr>
        <a:buSzPct val="65000"/>
        <a:buFont typeface="Wingdings" charset="0"/>
        <a:buChar char="p"/>
        <a:defRPr sz="2800">
          <a:solidFill>
            <a:schemeClr val="tx1"/>
          </a:solidFill>
          <a:latin typeface="+mj-lt"/>
          <a:ea typeface="ＭＳ Ｐゴシック" charset="0"/>
        </a:defRPr>
      </a:lvl3pPr>
      <a:lvl4pPr marL="1600200" indent="-228600" algn="l" rtl="0" eaLnBrk="0" fontAlgn="base" hangingPunct="0">
        <a:spcBef>
          <a:spcPct val="20000"/>
        </a:spcBef>
        <a:spcAft>
          <a:spcPct val="0"/>
        </a:spcAft>
        <a:buClr>
          <a:schemeClr val="bg2"/>
        </a:buClr>
        <a:buFont typeface="Wingdings" charset="0"/>
        <a:buChar char="§"/>
        <a:defRPr sz="2400">
          <a:solidFill>
            <a:schemeClr val="tx1"/>
          </a:solidFill>
          <a:latin typeface="+mj-lt"/>
          <a:ea typeface="ＭＳ Ｐゴシック" charset="0"/>
        </a:defRPr>
      </a:lvl4pPr>
      <a:lvl5pPr marL="2057400" indent="-228600" algn="l" rtl="0" eaLnBrk="0" fontAlgn="base" hangingPunct="0">
        <a:spcBef>
          <a:spcPct val="20000"/>
        </a:spcBef>
        <a:spcAft>
          <a:spcPct val="0"/>
        </a:spcAft>
        <a:buClr>
          <a:schemeClr val="tx2"/>
        </a:buClr>
        <a:buSzPct val="80000"/>
        <a:buFont typeface="Wingdings" charset="0"/>
        <a:buChar char="§"/>
        <a:defRPr sz="2400">
          <a:solidFill>
            <a:schemeClr val="tx1"/>
          </a:solidFill>
          <a:latin typeface="+mj-lt"/>
          <a:ea typeface="ＭＳ Ｐゴシック"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sf.gov/awardsearch/showAward.do?AwardNumber=1062049"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beloit.edu/mindset/201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defRPr/>
            </a:pPr>
            <a:r>
              <a:rPr lang="en-US" sz="4000" dirty="0">
                <a:latin typeface="Garamond" charset="0"/>
                <a:cs typeface="+mj-cs"/>
              </a:rPr>
              <a:t>Science Case Network presents</a:t>
            </a:r>
          </a:p>
        </p:txBody>
      </p:sp>
      <p:sp>
        <p:nvSpPr>
          <p:cNvPr id="3075" name="Rectangle 3"/>
          <p:cNvSpPr>
            <a:spLocks noGrp="1" noChangeArrowheads="1"/>
          </p:cNvSpPr>
          <p:nvPr>
            <p:ph type="subTitle" idx="1"/>
          </p:nvPr>
        </p:nvSpPr>
        <p:spPr>
          <a:xfrm>
            <a:off x="685800" y="3270250"/>
            <a:ext cx="7696200" cy="960438"/>
          </a:xfrm>
        </p:spPr>
        <p:txBody>
          <a:bodyPr/>
          <a:lstStyle/>
          <a:p>
            <a:pPr eaLnBrk="1" hangingPunct="1">
              <a:buFont typeface="Wingdings" charset="0"/>
              <a:buNone/>
              <a:defRPr/>
            </a:pPr>
            <a:r>
              <a:rPr lang="en-US" sz="3200" dirty="0">
                <a:latin typeface="Verdana" charset="0"/>
              </a:rPr>
              <a:t>Writing Cases for Problem Based Learning</a:t>
            </a:r>
          </a:p>
          <a:p>
            <a:pPr eaLnBrk="1" hangingPunct="1">
              <a:buFont typeface="Wingdings" charset="0"/>
              <a:buNone/>
              <a:defRPr/>
            </a:pPr>
            <a:endParaRPr lang="en-US" dirty="0">
              <a:latin typeface="Verdana" charset="0"/>
            </a:endParaRPr>
          </a:p>
          <a:p>
            <a:pPr eaLnBrk="1" hangingPunct="1">
              <a:buFont typeface="Wingdings" charset="0"/>
              <a:buNone/>
              <a:defRPr/>
            </a:pPr>
            <a:r>
              <a:rPr lang="en-US" sz="2800" dirty="0">
                <a:latin typeface="Verdana" charset="0"/>
              </a:rPr>
              <a:t>Kate O’Toole and Patricia Marsteller</a:t>
            </a:r>
            <a:endParaRPr lang="en-US" dirty="0">
              <a:latin typeface="Verdana" charset="0"/>
            </a:endParaRPr>
          </a:p>
        </p:txBody>
      </p:sp>
      <p:sp>
        <p:nvSpPr>
          <p:cNvPr id="3076" name="Text Box 4"/>
          <p:cNvSpPr txBox="1">
            <a:spLocks noChangeArrowheads="1"/>
          </p:cNvSpPr>
          <p:nvPr/>
        </p:nvSpPr>
        <p:spPr bwMode="auto">
          <a:xfrm>
            <a:off x="2438400" y="4495800"/>
            <a:ext cx="56388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defRPr/>
            </a:pPr>
            <a:r>
              <a:rPr lang="en-US" sz="1800" dirty="0">
                <a:latin typeface="Arial" charset="0"/>
              </a:rPr>
              <a:t> </a:t>
            </a:r>
          </a:p>
        </p:txBody>
      </p:sp>
      <p:pic>
        <p:nvPicPr>
          <p:cNvPr id="17412" name="Picture 6" descr="Science Case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29625"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Rectangle 7"/>
          <p:cNvSpPr>
            <a:spLocks noChangeArrowheads="1"/>
          </p:cNvSpPr>
          <p:nvPr/>
        </p:nvSpPr>
        <p:spPr bwMode="auto">
          <a:xfrm>
            <a:off x="0" y="6513896"/>
            <a:ext cx="5105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dirty="0">
                <a:cs typeface="+mn-cs"/>
              </a:rPr>
              <a:t>RCN-UBE Project #</a:t>
            </a:r>
            <a:r>
              <a:rPr lang="en-US" b="1" dirty="0">
                <a:cs typeface="+mn-cs"/>
                <a:hlinkClick r:id="rId3"/>
              </a:rPr>
              <a:t>1062049</a:t>
            </a:r>
            <a:r>
              <a:rPr lang="en-US" dirty="0">
                <a:cs typeface="+mn-cs"/>
              </a:rPr>
              <a:t> </a:t>
            </a:r>
          </a:p>
        </p:txBody>
      </p:sp>
      <p:pic>
        <p:nvPicPr>
          <p:cNvPr id="17414" name="Picture 8" descr="nsf-logo-transparent-80x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06680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dirty="0"/>
              <a:t>Know your </a:t>
            </a:r>
            <a:r>
              <a:rPr lang="en-US" dirty="0" err="1"/>
              <a:t>audience</a:t>
            </a:r>
            <a:r>
              <a:rPr lang="en-US" dirty="0" err="1">
                <a:solidFill>
                  <a:srgbClr val="FFFFFF"/>
                </a:solidFill>
              </a:rPr>
              <a:t>ting</a:t>
            </a:r>
            <a:r>
              <a:rPr lang="en-US" dirty="0">
                <a:solidFill>
                  <a:srgbClr val="FFFFFF"/>
                </a:solidFill>
              </a:rPr>
              <a:t> Cases</a:t>
            </a:r>
          </a:p>
        </p:txBody>
      </p:sp>
      <p:sp>
        <p:nvSpPr>
          <p:cNvPr id="212995" name="Rectangle 3"/>
          <p:cNvSpPr>
            <a:spLocks noGrp="1" noChangeArrowheads="1"/>
          </p:cNvSpPr>
          <p:nvPr>
            <p:ph type="body" idx="1"/>
          </p:nvPr>
        </p:nvSpPr>
        <p:spPr/>
        <p:txBody>
          <a:bodyPr>
            <a:normAutofit/>
          </a:bodyPr>
          <a:lstStyle/>
          <a:p>
            <a:pPr lvl="1"/>
            <a:r>
              <a:rPr lang="en-US" dirty="0"/>
              <a:t>Knowledge/Abilities</a:t>
            </a:r>
          </a:p>
          <a:p>
            <a:pPr lvl="1"/>
            <a:r>
              <a:rPr lang="en-US" dirty="0"/>
              <a:t>Limits</a:t>
            </a:r>
          </a:p>
          <a:p>
            <a:pPr lvl="1"/>
            <a:r>
              <a:rPr lang="en-US" dirty="0"/>
              <a:t>Interests/Disinterests</a:t>
            </a:r>
          </a:p>
          <a:p>
            <a:pPr lvl="2"/>
            <a:r>
              <a:rPr lang="en-US" dirty="0"/>
              <a:t>Places, People, Activities, Names, Music, Fashion, TV/movies/magazines/websites</a:t>
            </a:r>
          </a:p>
          <a:p>
            <a:pPr lvl="2"/>
            <a:r>
              <a:rPr lang="en-US" sz="2400" dirty="0"/>
              <a:t>Mindset: </a:t>
            </a:r>
            <a:r>
              <a:rPr lang="en-US" sz="2400" u="sng" dirty="0">
                <a:hlinkClick r:id="rId3"/>
              </a:rPr>
              <a:t>https://www.beloit.edu/mindset/2019/</a:t>
            </a:r>
            <a:endParaRPr lang="en-US" sz="2400" dirty="0"/>
          </a:p>
          <a:p>
            <a:pPr lvl="2"/>
            <a:endParaRPr lang="en-US" sz="2000" dirty="0"/>
          </a:p>
          <a:p>
            <a:pPr>
              <a:lnSpc>
                <a:spcPct val="90000"/>
              </a:lnSpc>
            </a:pPr>
            <a:endParaRPr lang="en-US" sz="2400" dirty="0"/>
          </a:p>
          <a:p>
            <a:pPr>
              <a:lnSpc>
                <a:spcPct val="90000"/>
              </a:lnSpc>
            </a:pPr>
            <a:endParaRPr lang="en-US" sz="2400" dirty="0"/>
          </a:p>
        </p:txBody>
      </p:sp>
    </p:spTree>
    <p:extLst>
      <p:ext uri="{BB962C8B-B14F-4D97-AF65-F5344CB8AC3E}">
        <p14:creationId xmlns:p14="http://schemas.microsoft.com/office/powerpoint/2010/main" val="1780680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Choose scenario</a:t>
            </a:r>
          </a:p>
        </p:txBody>
      </p:sp>
      <p:sp>
        <p:nvSpPr>
          <p:cNvPr id="3" name="Content Placeholder 2"/>
          <p:cNvSpPr>
            <a:spLocks noGrp="1"/>
          </p:cNvSpPr>
          <p:nvPr>
            <p:ph idx="1"/>
          </p:nvPr>
        </p:nvSpPr>
        <p:spPr/>
        <p:txBody>
          <a:bodyPr/>
          <a:lstStyle/>
          <a:p>
            <a:r>
              <a:rPr lang="en-US" dirty="0"/>
              <a:t>Write one-two realistic settings, stories or scenarios</a:t>
            </a:r>
          </a:p>
          <a:p>
            <a:r>
              <a:rPr lang="en-US" dirty="0"/>
              <a:t>Alternatively, find a news story or a scientific article that can be the case focus</a:t>
            </a:r>
          </a:p>
          <a:p>
            <a:r>
              <a:rPr lang="en-US" dirty="0"/>
              <a:t>Now get into pairs….</a:t>
            </a:r>
          </a:p>
          <a:p>
            <a:r>
              <a:rPr lang="en-US" dirty="0"/>
              <a:t>Convince your partner that your scenarios are a good way to teach this</a:t>
            </a:r>
          </a:p>
        </p:txBody>
      </p:sp>
    </p:spTree>
    <p:extLst>
      <p:ext uri="{BB962C8B-B14F-4D97-AF65-F5344CB8AC3E}">
        <p14:creationId xmlns:p14="http://schemas.microsoft.com/office/powerpoint/2010/main" val="897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Drafting</a:t>
            </a:r>
          </a:p>
        </p:txBody>
      </p:sp>
      <p:sp>
        <p:nvSpPr>
          <p:cNvPr id="3" name="Content Placeholder 2"/>
          <p:cNvSpPr>
            <a:spLocks noGrp="1"/>
          </p:cNvSpPr>
          <p:nvPr>
            <p:ph idx="1"/>
          </p:nvPr>
        </p:nvSpPr>
        <p:spPr/>
        <p:txBody>
          <a:bodyPr/>
          <a:lstStyle/>
          <a:p>
            <a:r>
              <a:rPr lang="en-US" dirty="0"/>
              <a:t>Individually, or in a small group…</a:t>
            </a:r>
          </a:p>
          <a:p>
            <a:r>
              <a:rPr lang="en-US" dirty="0"/>
              <a:t>Draft a paragraph or two</a:t>
            </a:r>
          </a:p>
          <a:p>
            <a:r>
              <a:rPr lang="en-US" dirty="0"/>
              <a:t>Then first case review…</a:t>
            </a:r>
          </a:p>
          <a:p>
            <a:r>
              <a:rPr lang="en-US" dirty="0"/>
              <a:t>Find a new partner who hasn’t heard your idea</a:t>
            </a:r>
          </a:p>
          <a:p>
            <a:r>
              <a:rPr lang="en-US" dirty="0"/>
              <a:t>Read it aloud to them</a:t>
            </a:r>
          </a:p>
          <a:p>
            <a:r>
              <a:rPr lang="en-US" dirty="0"/>
              <a:t>They guess your primary objective…</a:t>
            </a:r>
          </a:p>
        </p:txBody>
      </p:sp>
    </p:spTree>
    <p:extLst>
      <p:ext uri="{BB962C8B-B14F-4D97-AF65-F5344CB8AC3E}">
        <p14:creationId xmlns:p14="http://schemas.microsoft.com/office/powerpoint/2010/main" val="2248473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Design Products</a:t>
            </a:r>
          </a:p>
        </p:txBody>
      </p:sp>
      <p:sp>
        <p:nvSpPr>
          <p:cNvPr id="3" name="Content Placeholder 2"/>
          <p:cNvSpPr>
            <a:spLocks noGrp="1"/>
          </p:cNvSpPr>
          <p:nvPr>
            <p:ph idx="1"/>
          </p:nvPr>
        </p:nvSpPr>
        <p:spPr/>
        <p:txBody>
          <a:bodyPr/>
          <a:lstStyle/>
          <a:p>
            <a:pPr>
              <a:defRPr/>
            </a:pPr>
            <a:r>
              <a:rPr lang="en-US" b="1" dirty="0"/>
              <a:t>List characteristics of your students—developmental, preferred learning styles, interests, group dynamics, prior knowledge on problem topic, etc.</a:t>
            </a:r>
          </a:p>
          <a:p>
            <a:pPr>
              <a:defRPr/>
            </a:pPr>
            <a:r>
              <a:rPr lang="en-US" b="1" dirty="0"/>
              <a:t>List specific curriculum outcomes your students will achieve through the Case or problem-based learning unit</a:t>
            </a:r>
            <a:r>
              <a:rPr lang="en-US" dirty="0"/>
              <a:t> </a:t>
            </a:r>
            <a:r>
              <a:rPr lang="en-US" b="1" dirty="0"/>
              <a:t>  </a:t>
            </a:r>
            <a:endParaRPr lang="en-US" dirty="0"/>
          </a:p>
          <a:p>
            <a:pPr>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5595938" y="1600200"/>
            <a:ext cx="35639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Times New Roman" charset="0"/>
              </a:rPr>
              <a:t>Presentation or formulation</a:t>
            </a:r>
          </a:p>
          <a:p>
            <a:pPr algn="ctr"/>
            <a:r>
              <a:rPr lang="en-US">
                <a:latin typeface="Times New Roman" charset="0"/>
              </a:rPr>
              <a:t> of problem</a:t>
            </a:r>
          </a:p>
        </p:txBody>
      </p:sp>
      <p:sp>
        <p:nvSpPr>
          <p:cNvPr id="77827" name="Text Box 3"/>
          <p:cNvSpPr txBox="1">
            <a:spLocks noChangeArrowheads="1"/>
          </p:cNvSpPr>
          <p:nvPr/>
        </p:nvSpPr>
        <p:spPr bwMode="auto">
          <a:xfrm>
            <a:off x="6096000" y="2835275"/>
            <a:ext cx="27733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Times New Roman" charset="0"/>
              </a:rPr>
              <a:t>Organize ideas and </a:t>
            </a:r>
          </a:p>
          <a:p>
            <a:r>
              <a:rPr lang="en-US">
                <a:latin typeface="Times New Roman" charset="0"/>
              </a:rPr>
              <a:t>prior knowledge</a:t>
            </a:r>
          </a:p>
          <a:p>
            <a:r>
              <a:rPr lang="en-US">
                <a:latin typeface="Times New Roman" charset="0"/>
              </a:rPr>
              <a:t>(What do we know?)</a:t>
            </a:r>
          </a:p>
        </p:txBody>
      </p:sp>
      <p:sp>
        <p:nvSpPr>
          <p:cNvPr id="77828" name="Text Box 4"/>
          <p:cNvSpPr txBox="1">
            <a:spLocks noChangeArrowheads="1"/>
          </p:cNvSpPr>
          <p:nvPr/>
        </p:nvSpPr>
        <p:spPr bwMode="auto">
          <a:xfrm>
            <a:off x="5562600" y="4343400"/>
            <a:ext cx="32353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Times New Roman" charset="0"/>
              </a:rPr>
              <a:t>Pose questions (What do</a:t>
            </a:r>
          </a:p>
          <a:p>
            <a:r>
              <a:rPr lang="en-US">
                <a:latin typeface="Times New Roman" charset="0"/>
              </a:rPr>
              <a:t>we need to know?)</a:t>
            </a:r>
          </a:p>
        </p:txBody>
      </p:sp>
      <p:sp>
        <p:nvSpPr>
          <p:cNvPr id="77829" name="Text Box 5"/>
          <p:cNvSpPr txBox="1">
            <a:spLocks noChangeArrowheads="1"/>
          </p:cNvSpPr>
          <p:nvPr/>
        </p:nvSpPr>
        <p:spPr bwMode="auto">
          <a:xfrm>
            <a:off x="5257800" y="5410200"/>
            <a:ext cx="29114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Times New Roman" charset="0"/>
              </a:rPr>
              <a:t>Assign responsibility </a:t>
            </a:r>
          </a:p>
          <a:p>
            <a:r>
              <a:rPr lang="en-US">
                <a:latin typeface="Times New Roman" charset="0"/>
              </a:rPr>
              <a:t>for questions; discuss </a:t>
            </a:r>
          </a:p>
          <a:p>
            <a:r>
              <a:rPr lang="en-US">
                <a:latin typeface="Times New Roman" charset="0"/>
              </a:rPr>
              <a:t>resources</a:t>
            </a:r>
          </a:p>
        </p:txBody>
      </p:sp>
      <p:sp>
        <p:nvSpPr>
          <p:cNvPr id="65541" name="Text Box 6"/>
          <p:cNvSpPr txBox="1">
            <a:spLocks noChangeArrowheads="1"/>
          </p:cNvSpPr>
          <p:nvPr/>
        </p:nvSpPr>
        <p:spPr bwMode="auto">
          <a:xfrm>
            <a:off x="517525" y="307975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a:latin typeface="Verdana" charset="0"/>
            </a:endParaRPr>
          </a:p>
        </p:txBody>
      </p:sp>
      <p:sp>
        <p:nvSpPr>
          <p:cNvPr id="77831" name="Text Box 7"/>
          <p:cNvSpPr txBox="1">
            <a:spLocks noChangeArrowheads="1"/>
          </p:cNvSpPr>
          <p:nvPr/>
        </p:nvSpPr>
        <p:spPr bwMode="auto">
          <a:xfrm>
            <a:off x="990600" y="5410200"/>
            <a:ext cx="27130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Times New Roman" charset="0"/>
              </a:rPr>
              <a:t>Research questions; </a:t>
            </a:r>
          </a:p>
          <a:p>
            <a:r>
              <a:rPr lang="en-US">
                <a:latin typeface="Times New Roman" charset="0"/>
              </a:rPr>
              <a:t>summarize; </a:t>
            </a:r>
          </a:p>
          <a:p>
            <a:r>
              <a:rPr lang="en-US">
                <a:latin typeface="Times New Roman" charset="0"/>
              </a:rPr>
              <a:t>analyze findings</a:t>
            </a:r>
          </a:p>
        </p:txBody>
      </p:sp>
      <p:sp>
        <p:nvSpPr>
          <p:cNvPr id="77832" name="Text Box 8"/>
          <p:cNvSpPr txBox="1">
            <a:spLocks noChangeArrowheads="1"/>
          </p:cNvSpPr>
          <p:nvPr/>
        </p:nvSpPr>
        <p:spPr bwMode="auto">
          <a:xfrm>
            <a:off x="838200" y="4267200"/>
            <a:ext cx="25161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Times New Roman" charset="0"/>
              </a:rPr>
              <a:t>Reconvene, report </a:t>
            </a:r>
          </a:p>
          <a:p>
            <a:r>
              <a:rPr lang="en-US">
                <a:latin typeface="Times New Roman" charset="0"/>
              </a:rPr>
              <a:t>on research;</a:t>
            </a:r>
          </a:p>
        </p:txBody>
      </p:sp>
      <p:sp>
        <p:nvSpPr>
          <p:cNvPr id="77833" name="Text Box 9"/>
          <p:cNvSpPr txBox="1">
            <a:spLocks noChangeArrowheads="1"/>
          </p:cNvSpPr>
          <p:nvPr/>
        </p:nvSpPr>
        <p:spPr bwMode="auto">
          <a:xfrm>
            <a:off x="609600" y="2835275"/>
            <a:ext cx="22431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Times New Roman" charset="0"/>
              </a:rPr>
              <a:t>Integrate new </a:t>
            </a:r>
          </a:p>
          <a:p>
            <a:r>
              <a:rPr lang="en-US">
                <a:latin typeface="Times New Roman" charset="0"/>
              </a:rPr>
              <a:t>Information;</a:t>
            </a:r>
          </a:p>
          <a:p>
            <a:r>
              <a:rPr lang="en-US">
                <a:latin typeface="Times New Roman" charset="0"/>
              </a:rPr>
              <a:t>Refine questions</a:t>
            </a:r>
          </a:p>
        </p:txBody>
      </p:sp>
      <p:sp>
        <p:nvSpPr>
          <p:cNvPr id="77834" name="Text Box 10"/>
          <p:cNvSpPr txBox="1">
            <a:spLocks noChangeArrowheads="1"/>
          </p:cNvSpPr>
          <p:nvPr/>
        </p:nvSpPr>
        <p:spPr bwMode="auto">
          <a:xfrm>
            <a:off x="304800" y="1676400"/>
            <a:ext cx="30368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Times New Roman" charset="0"/>
              </a:rPr>
              <a:t>Resolution of problem;</a:t>
            </a:r>
          </a:p>
          <a:p>
            <a:r>
              <a:rPr lang="en-US">
                <a:latin typeface="Times New Roman" charset="0"/>
              </a:rPr>
              <a:t>(How did we do?)</a:t>
            </a:r>
          </a:p>
        </p:txBody>
      </p:sp>
      <p:sp>
        <p:nvSpPr>
          <p:cNvPr id="22539" name="Text Box 11"/>
          <p:cNvSpPr txBox="1">
            <a:spLocks noChangeArrowheads="1"/>
          </p:cNvSpPr>
          <p:nvPr/>
        </p:nvSpPr>
        <p:spPr bwMode="auto">
          <a:xfrm>
            <a:off x="2533650" y="381000"/>
            <a:ext cx="482234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4000" dirty="0">
                <a:solidFill>
                  <a:schemeClr val="bg2"/>
                </a:solidFill>
                <a:latin typeface="+mj-lt"/>
                <a:ea typeface="+mn-ea"/>
                <a:cs typeface="+mn-cs"/>
              </a:rPr>
              <a:t>What Will Students Do</a:t>
            </a:r>
          </a:p>
        </p:txBody>
      </p:sp>
      <p:sp>
        <p:nvSpPr>
          <p:cNvPr id="65547" name="Text Box 12"/>
          <p:cNvSpPr txBox="1">
            <a:spLocks noChangeArrowheads="1"/>
          </p:cNvSpPr>
          <p:nvPr/>
        </p:nvSpPr>
        <p:spPr bwMode="auto">
          <a:xfrm>
            <a:off x="7832725" y="455295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2800">
              <a:latin typeface="Verdana" charset="0"/>
            </a:endParaRPr>
          </a:p>
        </p:txBody>
      </p:sp>
      <p:sp>
        <p:nvSpPr>
          <p:cNvPr id="65548" name="Text Box 13"/>
          <p:cNvSpPr txBox="1">
            <a:spLocks noChangeArrowheads="1"/>
          </p:cNvSpPr>
          <p:nvPr/>
        </p:nvSpPr>
        <p:spPr bwMode="auto">
          <a:xfrm>
            <a:off x="2803525" y="561975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2800">
              <a:latin typeface="Verdana" charset="0"/>
            </a:endParaRPr>
          </a:p>
        </p:txBody>
      </p:sp>
      <p:sp>
        <p:nvSpPr>
          <p:cNvPr id="65549" name="Text Box 14"/>
          <p:cNvSpPr txBox="1">
            <a:spLocks noChangeArrowheads="1"/>
          </p:cNvSpPr>
          <p:nvPr/>
        </p:nvSpPr>
        <p:spPr bwMode="auto">
          <a:xfrm>
            <a:off x="2803525" y="272415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2800">
              <a:latin typeface="Verdana" charset="0"/>
            </a:endParaRPr>
          </a:p>
        </p:txBody>
      </p:sp>
      <p:sp>
        <p:nvSpPr>
          <p:cNvPr id="65550" name="AutoShape 15"/>
          <p:cNvSpPr>
            <a:spLocks noChangeArrowheads="1"/>
          </p:cNvSpPr>
          <p:nvPr/>
        </p:nvSpPr>
        <p:spPr bwMode="auto">
          <a:xfrm rot="-10463630">
            <a:off x="3733800" y="5334000"/>
            <a:ext cx="1066800" cy="9826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74" y="7416"/>
                </a:moveTo>
                <a:cubicBezTo>
                  <a:pt x="15282" y="5417"/>
                  <a:pt x="13127" y="4193"/>
                  <a:pt x="10800" y="4193"/>
                </a:cubicBezTo>
                <a:cubicBezTo>
                  <a:pt x="7151" y="4193"/>
                  <a:pt x="4193" y="7151"/>
                  <a:pt x="4193" y="10800"/>
                </a:cubicBezTo>
                <a:lnTo>
                  <a:pt x="0" y="10800"/>
                </a:lnTo>
                <a:cubicBezTo>
                  <a:pt x="0" y="4835"/>
                  <a:pt x="4835" y="0"/>
                  <a:pt x="10800" y="0"/>
                </a:cubicBezTo>
                <a:cubicBezTo>
                  <a:pt x="14604" y="0"/>
                  <a:pt x="18127" y="2001"/>
                  <a:pt x="20076" y="5268"/>
                </a:cubicBezTo>
                <a:lnTo>
                  <a:pt x="22395" y="3885"/>
                </a:lnTo>
                <a:lnTo>
                  <a:pt x="20732" y="10462"/>
                </a:lnTo>
                <a:lnTo>
                  <a:pt x="14155" y="8799"/>
                </a:lnTo>
                <a:lnTo>
                  <a:pt x="16474" y="7416"/>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65551" name="Text Box 16"/>
          <p:cNvSpPr txBox="1">
            <a:spLocks noChangeArrowheads="1"/>
          </p:cNvSpPr>
          <p:nvPr/>
        </p:nvSpPr>
        <p:spPr bwMode="auto">
          <a:xfrm>
            <a:off x="3336925" y="325755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2800">
              <a:latin typeface="Verdana" charset="0"/>
            </a:endParaRPr>
          </a:p>
        </p:txBody>
      </p:sp>
      <p:sp>
        <p:nvSpPr>
          <p:cNvPr id="65552" name="Text Box 17"/>
          <p:cNvSpPr txBox="1">
            <a:spLocks noChangeArrowheads="1"/>
          </p:cNvSpPr>
          <p:nvPr/>
        </p:nvSpPr>
        <p:spPr bwMode="auto">
          <a:xfrm>
            <a:off x="3565525" y="211455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2800">
              <a:latin typeface="Verdana" charset="0"/>
            </a:endParaRPr>
          </a:p>
        </p:txBody>
      </p:sp>
      <p:sp>
        <p:nvSpPr>
          <p:cNvPr id="65553" name="AutoShape 18"/>
          <p:cNvSpPr>
            <a:spLocks noChangeArrowheads="1"/>
          </p:cNvSpPr>
          <p:nvPr/>
        </p:nvSpPr>
        <p:spPr bwMode="auto">
          <a:xfrm>
            <a:off x="1600200" y="3962400"/>
            <a:ext cx="533400" cy="381000"/>
          </a:xfrm>
          <a:prstGeom prst="up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65554" name="AutoShape 19"/>
          <p:cNvSpPr>
            <a:spLocks noChangeArrowheads="1"/>
          </p:cNvSpPr>
          <p:nvPr/>
        </p:nvSpPr>
        <p:spPr bwMode="auto">
          <a:xfrm>
            <a:off x="6705600" y="5105400"/>
            <a:ext cx="533400" cy="381000"/>
          </a:xfrm>
          <a:prstGeom prst="down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77844" name="AutoShape 20"/>
          <p:cNvSpPr>
            <a:spLocks noChangeArrowheads="1"/>
          </p:cNvSpPr>
          <p:nvPr/>
        </p:nvSpPr>
        <p:spPr bwMode="auto">
          <a:xfrm>
            <a:off x="3200400" y="2438400"/>
            <a:ext cx="2743200" cy="1371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00000"/>
          </a:solidFill>
          <a:ln w="9525">
            <a:solidFill>
              <a:schemeClr val="tx1"/>
            </a:solidFill>
            <a:miter lim="800000"/>
            <a:headEnd/>
            <a:tailEnd/>
          </a:ln>
        </p:spPr>
        <p:txBody>
          <a:bodyPr wrap="none" anchor="ctr"/>
          <a:lstStyle/>
          <a:p>
            <a:pPr algn="ctr" eaLnBrk="0" hangingPunct="0"/>
            <a:r>
              <a:rPr lang="en-US" sz="2000" b="1">
                <a:solidFill>
                  <a:schemeClr val="bg1"/>
                </a:solidFill>
                <a:latin typeface="Times New Roman" charset="0"/>
              </a:rPr>
              <a:t>Next stage of </a:t>
            </a:r>
          </a:p>
          <a:p>
            <a:pPr algn="ctr" eaLnBrk="0" hangingPunct="0"/>
            <a:r>
              <a:rPr lang="en-US" sz="2000" b="1">
                <a:solidFill>
                  <a:schemeClr val="bg1"/>
                </a:solidFill>
                <a:latin typeface="Times New Roman" charset="0"/>
              </a:rPr>
              <a:t>the problem</a:t>
            </a:r>
          </a:p>
        </p:txBody>
      </p:sp>
      <p:sp>
        <p:nvSpPr>
          <p:cNvPr id="65556" name="AutoShape 21"/>
          <p:cNvSpPr>
            <a:spLocks noChangeArrowheads="1"/>
          </p:cNvSpPr>
          <p:nvPr/>
        </p:nvSpPr>
        <p:spPr bwMode="auto">
          <a:xfrm>
            <a:off x="1066800" y="2514600"/>
            <a:ext cx="533400" cy="381000"/>
          </a:xfrm>
          <a:prstGeom prst="upArrow">
            <a:avLst>
              <a:gd name="adj1" fmla="val 50000"/>
              <a:gd name="adj2" fmla="val 25000"/>
            </a:avLst>
          </a:prstGeom>
          <a:solidFill>
            <a:schemeClr val="accent2"/>
          </a:solidFill>
          <a:ln w="9525">
            <a:solidFill>
              <a:schemeClr val="tx1"/>
            </a:solidFill>
            <a:miter lim="800000"/>
            <a:headEnd/>
            <a:tailEnd/>
          </a:ln>
        </p:spPr>
        <p:txBody>
          <a:bodyPr wrap="none" anchor="ctr"/>
          <a:lstStyle/>
          <a:p>
            <a:pPr algn="ctr"/>
            <a:endParaRPr lang="en-GB" sz="2400">
              <a:solidFill>
                <a:srgbClr val="000099"/>
              </a:solidFill>
              <a:latin typeface="Times New Roman" charset="0"/>
            </a:endParaRPr>
          </a:p>
        </p:txBody>
      </p:sp>
      <p:sp>
        <p:nvSpPr>
          <p:cNvPr id="65557" name="AutoShape 22"/>
          <p:cNvSpPr>
            <a:spLocks noChangeArrowheads="1"/>
          </p:cNvSpPr>
          <p:nvPr/>
        </p:nvSpPr>
        <p:spPr bwMode="auto">
          <a:xfrm>
            <a:off x="1828800" y="5029200"/>
            <a:ext cx="533400" cy="381000"/>
          </a:xfrm>
          <a:prstGeom prst="up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65558" name="AutoShape 23"/>
          <p:cNvSpPr>
            <a:spLocks noChangeArrowheads="1"/>
          </p:cNvSpPr>
          <p:nvPr/>
        </p:nvSpPr>
        <p:spPr bwMode="auto">
          <a:xfrm>
            <a:off x="6934200" y="4038600"/>
            <a:ext cx="533400" cy="381000"/>
          </a:xfrm>
          <a:prstGeom prst="down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65559" name="AutoShape 24"/>
          <p:cNvSpPr>
            <a:spLocks noChangeArrowheads="1"/>
          </p:cNvSpPr>
          <p:nvPr/>
        </p:nvSpPr>
        <p:spPr bwMode="auto">
          <a:xfrm>
            <a:off x="7162800" y="2438400"/>
            <a:ext cx="533400" cy="381000"/>
          </a:xfrm>
          <a:prstGeom prst="down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gtEl>
                                        <p:attrNameLst>
                                          <p:attrName>style.visibility</p:attrName>
                                        </p:attrNameLst>
                                      </p:cBhvr>
                                      <p:to>
                                        <p:strVal val="visible"/>
                                      </p:to>
                                    </p:set>
                                    <p:anim calcmode="lin" valueType="num">
                                      <p:cBhvr additive="base">
                                        <p:cTn id="13" dur="500" fill="hold"/>
                                        <p:tgtEl>
                                          <p:spTgt spid="77827"/>
                                        </p:tgtEl>
                                        <p:attrNameLst>
                                          <p:attrName>ppt_x</p:attrName>
                                        </p:attrNameLst>
                                      </p:cBhvr>
                                      <p:tavLst>
                                        <p:tav tm="0">
                                          <p:val>
                                            <p:strVal val="0-#ppt_w/2"/>
                                          </p:val>
                                        </p:tav>
                                        <p:tav tm="100000">
                                          <p:val>
                                            <p:strVal val="#ppt_x"/>
                                          </p:val>
                                        </p:tav>
                                      </p:tavLst>
                                    </p:anim>
                                    <p:anim calcmode="lin" valueType="num">
                                      <p:cBhvr additive="base">
                                        <p:cTn id="14" dur="5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8"/>
                                        </p:tgtEl>
                                        <p:attrNameLst>
                                          <p:attrName>style.visibility</p:attrName>
                                        </p:attrNameLst>
                                      </p:cBhvr>
                                      <p:to>
                                        <p:strVal val="visible"/>
                                      </p:to>
                                    </p:set>
                                    <p:anim calcmode="lin" valueType="num">
                                      <p:cBhvr additive="base">
                                        <p:cTn id="19" dur="500" fill="hold"/>
                                        <p:tgtEl>
                                          <p:spTgt spid="77828"/>
                                        </p:tgtEl>
                                        <p:attrNameLst>
                                          <p:attrName>ppt_x</p:attrName>
                                        </p:attrNameLst>
                                      </p:cBhvr>
                                      <p:tavLst>
                                        <p:tav tm="0">
                                          <p:val>
                                            <p:strVal val="0-#ppt_w/2"/>
                                          </p:val>
                                        </p:tav>
                                        <p:tav tm="100000">
                                          <p:val>
                                            <p:strVal val="#ppt_x"/>
                                          </p:val>
                                        </p:tav>
                                      </p:tavLst>
                                    </p:anim>
                                    <p:anim calcmode="lin" valueType="num">
                                      <p:cBhvr additive="base">
                                        <p:cTn id="20" dur="500" fill="hold"/>
                                        <p:tgtEl>
                                          <p:spTgt spid="778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9"/>
                                        </p:tgtEl>
                                        <p:attrNameLst>
                                          <p:attrName>style.visibility</p:attrName>
                                        </p:attrNameLst>
                                      </p:cBhvr>
                                      <p:to>
                                        <p:strVal val="visible"/>
                                      </p:to>
                                    </p:set>
                                    <p:anim calcmode="lin" valueType="num">
                                      <p:cBhvr additive="base">
                                        <p:cTn id="25" dur="500" fill="hold"/>
                                        <p:tgtEl>
                                          <p:spTgt spid="77829"/>
                                        </p:tgtEl>
                                        <p:attrNameLst>
                                          <p:attrName>ppt_x</p:attrName>
                                        </p:attrNameLst>
                                      </p:cBhvr>
                                      <p:tavLst>
                                        <p:tav tm="0">
                                          <p:val>
                                            <p:strVal val="0-#ppt_w/2"/>
                                          </p:val>
                                        </p:tav>
                                        <p:tav tm="100000">
                                          <p:val>
                                            <p:strVal val="#ppt_x"/>
                                          </p:val>
                                        </p:tav>
                                      </p:tavLst>
                                    </p:anim>
                                    <p:anim calcmode="lin" valueType="num">
                                      <p:cBhvr additive="base">
                                        <p:cTn id="26" dur="500" fill="hold"/>
                                        <p:tgtEl>
                                          <p:spTgt spid="7782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7831"/>
                                        </p:tgtEl>
                                        <p:attrNameLst>
                                          <p:attrName>style.visibility</p:attrName>
                                        </p:attrNameLst>
                                      </p:cBhvr>
                                      <p:to>
                                        <p:strVal val="visible"/>
                                      </p:to>
                                    </p:set>
                                    <p:anim calcmode="lin" valueType="num">
                                      <p:cBhvr additive="base">
                                        <p:cTn id="31" dur="500" fill="hold"/>
                                        <p:tgtEl>
                                          <p:spTgt spid="77831"/>
                                        </p:tgtEl>
                                        <p:attrNameLst>
                                          <p:attrName>ppt_x</p:attrName>
                                        </p:attrNameLst>
                                      </p:cBhvr>
                                      <p:tavLst>
                                        <p:tav tm="0">
                                          <p:val>
                                            <p:strVal val="0-#ppt_w/2"/>
                                          </p:val>
                                        </p:tav>
                                        <p:tav tm="100000">
                                          <p:val>
                                            <p:strVal val="#ppt_x"/>
                                          </p:val>
                                        </p:tav>
                                      </p:tavLst>
                                    </p:anim>
                                    <p:anim calcmode="lin" valueType="num">
                                      <p:cBhvr additive="base">
                                        <p:cTn id="32" dur="500" fill="hold"/>
                                        <p:tgtEl>
                                          <p:spTgt spid="778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7832"/>
                                        </p:tgtEl>
                                        <p:attrNameLst>
                                          <p:attrName>style.visibility</p:attrName>
                                        </p:attrNameLst>
                                      </p:cBhvr>
                                      <p:to>
                                        <p:strVal val="visible"/>
                                      </p:to>
                                    </p:set>
                                    <p:anim calcmode="lin" valueType="num">
                                      <p:cBhvr additive="base">
                                        <p:cTn id="37" dur="500" fill="hold"/>
                                        <p:tgtEl>
                                          <p:spTgt spid="77832"/>
                                        </p:tgtEl>
                                        <p:attrNameLst>
                                          <p:attrName>ppt_x</p:attrName>
                                        </p:attrNameLst>
                                      </p:cBhvr>
                                      <p:tavLst>
                                        <p:tav tm="0">
                                          <p:val>
                                            <p:strVal val="0-#ppt_w/2"/>
                                          </p:val>
                                        </p:tav>
                                        <p:tav tm="100000">
                                          <p:val>
                                            <p:strVal val="#ppt_x"/>
                                          </p:val>
                                        </p:tav>
                                      </p:tavLst>
                                    </p:anim>
                                    <p:anim calcmode="lin" valueType="num">
                                      <p:cBhvr additive="base">
                                        <p:cTn id="38" dur="500" fill="hold"/>
                                        <p:tgtEl>
                                          <p:spTgt spid="778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7833"/>
                                        </p:tgtEl>
                                        <p:attrNameLst>
                                          <p:attrName>style.visibility</p:attrName>
                                        </p:attrNameLst>
                                      </p:cBhvr>
                                      <p:to>
                                        <p:strVal val="visible"/>
                                      </p:to>
                                    </p:set>
                                    <p:anim calcmode="lin" valueType="num">
                                      <p:cBhvr additive="base">
                                        <p:cTn id="43" dur="500" fill="hold"/>
                                        <p:tgtEl>
                                          <p:spTgt spid="77833"/>
                                        </p:tgtEl>
                                        <p:attrNameLst>
                                          <p:attrName>ppt_x</p:attrName>
                                        </p:attrNameLst>
                                      </p:cBhvr>
                                      <p:tavLst>
                                        <p:tav tm="0">
                                          <p:val>
                                            <p:strVal val="0-#ppt_w/2"/>
                                          </p:val>
                                        </p:tav>
                                        <p:tav tm="100000">
                                          <p:val>
                                            <p:strVal val="#ppt_x"/>
                                          </p:val>
                                        </p:tav>
                                      </p:tavLst>
                                    </p:anim>
                                    <p:anim calcmode="lin" valueType="num">
                                      <p:cBhvr additive="base">
                                        <p:cTn id="44" dur="500" fill="hold"/>
                                        <p:tgtEl>
                                          <p:spTgt spid="7783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7844"/>
                                        </p:tgtEl>
                                        <p:attrNameLst>
                                          <p:attrName>style.visibility</p:attrName>
                                        </p:attrNameLst>
                                      </p:cBhvr>
                                      <p:to>
                                        <p:strVal val="visible"/>
                                      </p:to>
                                    </p:set>
                                    <p:anim calcmode="lin" valueType="num">
                                      <p:cBhvr additive="base">
                                        <p:cTn id="49" dur="500" fill="hold"/>
                                        <p:tgtEl>
                                          <p:spTgt spid="77844"/>
                                        </p:tgtEl>
                                        <p:attrNameLst>
                                          <p:attrName>ppt_x</p:attrName>
                                        </p:attrNameLst>
                                      </p:cBhvr>
                                      <p:tavLst>
                                        <p:tav tm="0">
                                          <p:val>
                                            <p:strVal val="0-#ppt_w/2"/>
                                          </p:val>
                                        </p:tav>
                                        <p:tav tm="100000">
                                          <p:val>
                                            <p:strVal val="#ppt_x"/>
                                          </p:val>
                                        </p:tav>
                                      </p:tavLst>
                                    </p:anim>
                                    <p:anim calcmode="lin" valueType="num">
                                      <p:cBhvr additive="base">
                                        <p:cTn id="50" dur="500" fill="hold"/>
                                        <p:tgtEl>
                                          <p:spTgt spid="7784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77834"/>
                                        </p:tgtEl>
                                        <p:attrNameLst>
                                          <p:attrName>style.visibility</p:attrName>
                                        </p:attrNameLst>
                                      </p:cBhvr>
                                      <p:to>
                                        <p:strVal val="visible"/>
                                      </p:to>
                                    </p:set>
                                    <p:animEffect transition="in" filter="box(in)">
                                      <p:cBhvr>
                                        <p:cTn id="55" dur="5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autoUpdateAnimBg="0"/>
      <p:bldP spid="77828" grpId="0" autoUpdateAnimBg="0"/>
      <p:bldP spid="77829" grpId="0" autoUpdateAnimBg="0"/>
      <p:bldP spid="77831" grpId="0" autoUpdateAnimBg="0"/>
      <p:bldP spid="77832" grpId="0" autoUpdateAnimBg="0"/>
      <p:bldP spid="77833" grpId="0" autoUpdateAnimBg="0"/>
      <p:bldP spid="77834" grpId="0" autoUpdateAnimBg="0"/>
      <p:bldP spid="7784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Pat’s Design Product 3</a:t>
            </a:r>
          </a:p>
        </p:txBody>
      </p:sp>
      <p:sp>
        <p:nvSpPr>
          <p:cNvPr id="3" name="Content Placeholder 2"/>
          <p:cNvSpPr>
            <a:spLocks noGrp="1"/>
          </p:cNvSpPr>
          <p:nvPr>
            <p:ph idx="1"/>
          </p:nvPr>
        </p:nvSpPr>
        <p:spPr>
          <a:xfrm>
            <a:off x="228600" y="1219200"/>
            <a:ext cx="8229600" cy="4530725"/>
          </a:xfrm>
        </p:spPr>
        <p:txBody>
          <a:bodyPr/>
          <a:lstStyle/>
          <a:p>
            <a:pPr>
              <a:defRPr/>
            </a:pPr>
            <a:r>
              <a:rPr lang="en-US" sz="2800" b="1" dirty="0"/>
              <a:t>Provide copies of the documents or materials that will “hook” students into the relevance of the problem and introduce them to their role and situation.  If your “hook” will include a person, video, role-play, etc., describe it clearly here.</a:t>
            </a:r>
          </a:p>
          <a:p>
            <a:pPr>
              <a:defRPr/>
            </a:pPr>
            <a:r>
              <a:rPr lang="en-US" sz="2800" b="1" dirty="0"/>
              <a:t>Find a case, a PBL or a “clicker case that might work.  See the handout for starting points.</a:t>
            </a:r>
            <a:endParaRPr lang="en-US" sz="2800" dirty="0"/>
          </a:p>
          <a:p>
            <a:pPr>
              <a:defRPr/>
            </a:pPr>
            <a:r>
              <a:rPr lang="en-US" sz="2800" b="1" dirty="0"/>
              <a:t>Or Use a news story, an article, a picture an artifact</a:t>
            </a:r>
          </a:p>
          <a:p>
            <a:pPr>
              <a:defRPr/>
            </a:pPr>
            <a:r>
              <a:rPr lang="en-US" sz="2800" b="1" dirty="0"/>
              <a:t>Describe how the hook will interest your students?</a:t>
            </a:r>
            <a:endParaRPr lang="en-US" sz="2800" dirty="0"/>
          </a:p>
          <a:p>
            <a:pPr>
              <a:defRPr/>
            </a:pP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Sage Design Product 3</a:t>
            </a:r>
          </a:p>
        </p:txBody>
      </p:sp>
      <p:sp>
        <p:nvSpPr>
          <p:cNvPr id="3" name="Content Placeholder 2"/>
          <p:cNvSpPr>
            <a:spLocks noGrp="1"/>
          </p:cNvSpPr>
          <p:nvPr>
            <p:ph idx="1"/>
          </p:nvPr>
        </p:nvSpPr>
        <p:spPr/>
        <p:txBody>
          <a:bodyPr/>
          <a:lstStyle/>
          <a:p>
            <a:pPr>
              <a:defRPr/>
            </a:pPr>
            <a:r>
              <a:rPr lang="en-US" b="1" dirty="0"/>
              <a:t>Construct the anticipated problem map/web, which represents the complexity of the problem your students will meet.  (Note:  You may use Inspiration</a:t>
            </a:r>
            <a:r>
              <a:rPr lang="en-US" b="1" dirty="0">
                <a:sym typeface="Symbol"/>
              </a:rPr>
              <a:t></a:t>
            </a:r>
            <a:r>
              <a:rPr lang="en-US" b="1" dirty="0"/>
              <a:t> software if you wish, another program, or draw by hand)</a:t>
            </a:r>
          </a:p>
          <a:p>
            <a:pPr>
              <a:defRPr/>
            </a:pPr>
            <a:r>
              <a:rPr lang="en-US" b="1" dirty="0"/>
              <a:t>Adapted from Sara Sage workshop</a:t>
            </a:r>
            <a:endParaRPr lang="en-US" dirty="0"/>
          </a:p>
          <a:p>
            <a:pPr>
              <a:defRP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762000" y="609600"/>
            <a:ext cx="7337425" cy="460375"/>
          </a:xfrm>
        </p:spPr>
        <p:txBody>
          <a:bodyPr>
            <a:noAutofit/>
          </a:bodyPr>
          <a:lstStyle/>
          <a:p>
            <a:pPr eaLnBrk="1" hangingPunct="1">
              <a:defRPr/>
            </a:pPr>
            <a:r>
              <a:rPr lang="en-US" sz="3600" dirty="0">
                <a:ea typeface="Osaka" charset="0"/>
                <a:cs typeface="Osaka" charset="0"/>
              </a:rPr>
              <a:t>Assessment – Students</a:t>
            </a:r>
            <a:endParaRPr lang="en-US" sz="4800" dirty="0">
              <a:ea typeface="Osaka" charset="0"/>
              <a:cs typeface="Osaka" charset="0"/>
            </a:endParaRPr>
          </a:p>
        </p:txBody>
      </p:sp>
      <p:sp>
        <p:nvSpPr>
          <p:cNvPr id="97282" name="Rectangle 3"/>
          <p:cNvSpPr>
            <a:spLocks noGrp="1" noChangeArrowheads="1"/>
          </p:cNvSpPr>
          <p:nvPr>
            <p:ph idx="1"/>
          </p:nvPr>
        </p:nvSpPr>
        <p:spPr>
          <a:xfrm>
            <a:off x="228600" y="1293813"/>
            <a:ext cx="8763000" cy="533400"/>
          </a:xfrm>
        </p:spPr>
        <p:txBody>
          <a:bodyPr>
            <a:normAutofit/>
          </a:bodyPr>
          <a:lstStyle/>
          <a:p>
            <a:pPr eaLnBrk="1" hangingPunct="1">
              <a:buFontTx/>
              <a:buNone/>
              <a:defRPr/>
            </a:pPr>
            <a:r>
              <a:rPr lang="en-US" sz="2800">
                <a:latin typeface="Tahoma" charset="0"/>
                <a:ea typeface="Osaka" charset="0"/>
                <a:cs typeface="Osaka" charset="0"/>
              </a:rPr>
              <a:t>You can use these criteria to assess their products</a:t>
            </a:r>
            <a:endParaRPr lang="en-US" sz="2800">
              <a:latin typeface="Arial" charset="0"/>
              <a:ea typeface="Osaka" charset="0"/>
              <a:cs typeface="Osaka" charset="0"/>
            </a:endParaRPr>
          </a:p>
        </p:txBody>
      </p:sp>
      <p:sp>
        <p:nvSpPr>
          <p:cNvPr id="97283" name="Rectangle 4"/>
          <p:cNvSpPr>
            <a:spLocks noChangeArrowheads="1"/>
          </p:cNvSpPr>
          <p:nvPr/>
        </p:nvSpPr>
        <p:spPr bwMode="auto">
          <a:xfrm>
            <a:off x="1217613" y="1905000"/>
            <a:ext cx="754538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413" tIns="44207" rIns="88413" bIns="44207">
            <a:spAutoFit/>
          </a:bodyPr>
          <a:lstStyle/>
          <a:p>
            <a:pPr defTabSz="884238" eaLnBrk="0" hangingPunct="0">
              <a:lnSpc>
                <a:spcPct val="120000"/>
              </a:lnSpc>
              <a:buFontTx/>
              <a:buChar char="•"/>
            </a:pPr>
            <a:r>
              <a:rPr lang="en-US" sz="2700">
                <a:latin typeface="Tahoma" charset="0"/>
              </a:rPr>
              <a:t> their participation and contribution to  </a:t>
            </a:r>
          </a:p>
          <a:p>
            <a:pPr defTabSz="884238" eaLnBrk="0" hangingPunct="0">
              <a:lnSpc>
                <a:spcPct val="120000"/>
              </a:lnSpc>
            </a:pPr>
            <a:r>
              <a:rPr lang="en-US" sz="2700">
                <a:latin typeface="Tahoma" charset="0"/>
              </a:rPr>
              <a:t>   work in groups, </a:t>
            </a:r>
          </a:p>
          <a:p>
            <a:pPr defTabSz="884238" eaLnBrk="0" hangingPunct="0">
              <a:lnSpc>
                <a:spcPct val="120000"/>
              </a:lnSpc>
              <a:buFontTx/>
              <a:buChar char="•"/>
            </a:pPr>
            <a:r>
              <a:rPr lang="en-US" sz="2700">
                <a:latin typeface="Tahoma" charset="0"/>
              </a:rPr>
              <a:t> the kinds of issues they identify, </a:t>
            </a:r>
          </a:p>
          <a:p>
            <a:pPr defTabSz="884238" eaLnBrk="0" hangingPunct="0">
              <a:lnSpc>
                <a:spcPct val="120000"/>
              </a:lnSpc>
              <a:buFontTx/>
              <a:buChar char="•"/>
            </a:pPr>
            <a:r>
              <a:rPr lang="en-US" sz="2700">
                <a:latin typeface="Tahoma" charset="0"/>
              </a:rPr>
              <a:t> the questions they develop, </a:t>
            </a:r>
          </a:p>
          <a:p>
            <a:pPr defTabSz="884238" eaLnBrk="0" hangingPunct="0">
              <a:lnSpc>
                <a:spcPct val="120000"/>
              </a:lnSpc>
              <a:buFontTx/>
              <a:buChar char="•"/>
            </a:pPr>
            <a:r>
              <a:rPr lang="en-US" sz="2700">
                <a:latin typeface="Tahoma" charset="0"/>
              </a:rPr>
              <a:t> the investigations they propose, </a:t>
            </a:r>
          </a:p>
          <a:p>
            <a:pPr defTabSz="884238" eaLnBrk="0" hangingPunct="0">
              <a:lnSpc>
                <a:spcPct val="120000"/>
              </a:lnSpc>
              <a:buFontTx/>
              <a:buChar char="•"/>
            </a:pPr>
            <a:r>
              <a:rPr lang="en-US" sz="2700">
                <a:latin typeface="Tahoma" charset="0"/>
              </a:rPr>
              <a:t> where and how they locate resources,</a:t>
            </a:r>
          </a:p>
          <a:p>
            <a:pPr defTabSz="884238" eaLnBrk="0" hangingPunct="0">
              <a:lnSpc>
                <a:spcPct val="120000"/>
              </a:lnSpc>
              <a:buFontTx/>
              <a:buChar char="•"/>
            </a:pPr>
            <a:r>
              <a:rPr lang="en-US" sz="2700">
                <a:latin typeface="Tahoma" charset="0"/>
              </a:rPr>
              <a:t> how they conduct investigations, and </a:t>
            </a:r>
          </a:p>
          <a:p>
            <a:pPr defTabSz="884238" eaLnBrk="0" hangingPunct="0">
              <a:lnSpc>
                <a:spcPct val="120000"/>
              </a:lnSpc>
              <a:buFontTx/>
              <a:buChar char="•"/>
            </a:pPr>
            <a:r>
              <a:rPr lang="en-US" sz="2700">
                <a:latin typeface="Tahoma" charset="0"/>
              </a:rPr>
              <a:t> the presentations they make.</a:t>
            </a:r>
            <a:r>
              <a:rPr lang="en-US" sz="2300">
                <a:latin typeface="Times New Roman" charset="0"/>
              </a:rPr>
              <a:t> </a:t>
            </a:r>
          </a:p>
        </p:txBody>
      </p:sp>
    </p:spTree>
    <p:extLst>
      <p:ext uri="{BB962C8B-B14F-4D97-AF65-F5344CB8AC3E}">
        <p14:creationId xmlns:p14="http://schemas.microsoft.com/office/powerpoint/2010/main" val="388554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idx="1"/>
          </p:nvPr>
        </p:nvSpPr>
        <p:spPr/>
        <p:txBody>
          <a:bodyPr/>
          <a:lstStyle/>
          <a:p>
            <a:pPr eaLnBrk="1" hangingPunct="1">
              <a:lnSpc>
                <a:spcPct val="90000"/>
              </a:lnSpc>
              <a:buFontTx/>
              <a:buNone/>
              <a:defRPr/>
            </a:pPr>
            <a:endParaRPr lang="en-US">
              <a:latin typeface="Arial" charset="0"/>
              <a:ea typeface="Osaka" charset="0"/>
              <a:cs typeface="Osaka" charset="0"/>
            </a:endParaRPr>
          </a:p>
          <a:p>
            <a:pPr eaLnBrk="1" hangingPunct="1">
              <a:lnSpc>
                <a:spcPct val="90000"/>
              </a:lnSpc>
              <a:defRPr/>
            </a:pPr>
            <a:endParaRPr lang="en-US">
              <a:latin typeface="Arial" charset="0"/>
              <a:ea typeface="Osaka" charset="0"/>
              <a:cs typeface="Osaka" charset="0"/>
            </a:endParaRPr>
          </a:p>
        </p:txBody>
      </p:sp>
      <p:sp>
        <p:nvSpPr>
          <p:cNvPr id="99331" name="Rectangle 4"/>
          <p:cNvSpPr>
            <a:spLocks noChangeArrowheads="1"/>
          </p:cNvSpPr>
          <p:nvPr/>
        </p:nvSpPr>
        <p:spPr bwMode="auto">
          <a:xfrm>
            <a:off x="762000" y="1987074"/>
            <a:ext cx="7847013" cy="454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413" tIns="44207" rIns="88413" bIns="44207">
            <a:spAutoFit/>
          </a:bodyPr>
          <a:lstStyle/>
          <a:p>
            <a:pPr defTabSz="884238" eaLnBrk="0" hangingPunct="0">
              <a:lnSpc>
                <a:spcPct val="110000"/>
              </a:lnSpc>
            </a:pPr>
            <a:r>
              <a:rPr lang="en-US" sz="2700" dirty="0">
                <a:latin typeface="Tahoma" charset="0"/>
              </a:rPr>
              <a:t>· actively acquiring information about a</a:t>
            </a:r>
          </a:p>
          <a:p>
            <a:pPr defTabSz="884238" eaLnBrk="0" hangingPunct="0">
              <a:lnSpc>
                <a:spcPct val="110000"/>
              </a:lnSpc>
            </a:pPr>
            <a:r>
              <a:rPr lang="en-US" sz="2700" dirty="0">
                <a:latin typeface="Tahoma" charset="0"/>
              </a:rPr>
              <a:t>      science topic within this problem space?</a:t>
            </a:r>
          </a:p>
          <a:p>
            <a:pPr defTabSz="884238" eaLnBrk="0" hangingPunct="0">
              <a:lnSpc>
                <a:spcPct val="110000"/>
              </a:lnSpc>
            </a:pPr>
            <a:r>
              <a:rPr lang="en-US" sz="2700" dirty="0">
                <a:latin typeface="Tahoma" charset="0"/>
              </a:rPr>
              <a:t>· re-organizing this information?</a:t>
            </a:r>
          </a:p>
          <a:p>
            <a:pPr defTabSz="884238" eaLnBrk="0" hangingPunct="0">
              <a:lnSpc>
                <a:spcPct val="110000"/>
              </a:lnSpc>
            </a:pPr>
            <a:r>
              <a:rPr lang="en-US" sz="2700" dirty="0">
                <a:latin typeface="Tahoma" charset="0"/>
              </a:rPr>
              <a:t>· using strategies to select resources beyond</a:t>
            </a:r>
          </a:p>
          <a:p>
            <a:pPr defTabSz="884238" eaLnBrk="0" hangingPunct="0">
              <a:lnSpc>
                <a:spcPct val="110000"/>
              </a:lnSpc>
            </a:pPr>
            <a:r>
              <a:rPr lang="en-US" sz="2700" dirty="0">
                <a:latin typeface="Tahoma" charset="0"/>
              </a:rPr>
              <a:t>      text materials?</a:t>
            </a:r>
          </a:p>
          <a:p>
            <a:pPr defTabSz="884238" eaLnBrk="0" hangingPunct="0">
              <a:lnSpc>
                <a:spcPct val="110000"/>
              </a:lnSpc>
            </a:pPr>
            <a:r>
              <a:rPr lang="en-US" sz="2700" dirty="0">
                <a:latin typeface="Tahoma" charset="0"/>
              </a:rPr>
              <a:t>· using a problem-oriented approach? (Is there</a:t>
            </a:r>
          </a:p>
          <a:p>
            <a:pPr defTabSz="884238" eaLnBrk="0" hangingPunct="0">
              <a:lnSpc>
                <a:spcPct val="110000"/>
              </a:lnSpc>
            </a:pPr>
            <a:r>
              <a:rPr lang="en-US" sz="2700" dirty="0">
                <a:latin typeface="Tahoma" charset="0"/>
              </a:rPr>
              <a:t>       a question for investigation?)</a:t>
            </a:r>
          </a:p>
          <a:p>
            <a:pPr defTabSz="884238" eaLnBrk="0" hangingPunct="0">
              <a:lnSpc>
                <a:spcPct val="110000"/>
              </a:lnSpc>
            </a:pPr>
            <a:r>
              <a:rPr lang="en-US" sz="2700" dirty="0">
                <a:latin typeface="Tahoma" charset="0"/>
              </a:rPr>
              <a:t>· collaborating with other individuals in</a:t>
            </a:r>
          </a:p>
          <a:p>
            <a:pPr defTabSz="884238" eaLnBrk="0" hangingPunct="0">
              <a:lnSpc>
                <a:spcPct val="110000"/>
              </a:lnSpc>
            </a:pPr>
            <a:r>
              <a:rPr lang="en-US" sz="2700" dirty="0">
                <a:latin typeface="Tahoma" charset="0"/>
              </a:rPr>
              <a:t>       problem posing or problem solving?</a:t>
            </a:r>
            <a:endParaRPr lang="en-US" sz="2300" dirty="0">
              <a:latin typeface="Comic Sans MS" charset="0"/>
            </a:endParaRPr>
          </a:p>
          <a:p>
            <a:pPr defTabSz="884238" eaLnBrk="0" hangingPunct="0">
              <a:lnSpc>
                <a:spcPct val="110000"/>
              </a:lnSpc>
            </a:pPr>
            <a:endParaRPr lang="en-US" sz="2300" dirty="0">
              <a:latin typeface="Times New Roman" charset="0"/>
            </a:endParaRPr>
          </a:p>
        </p:txBody>
      </p:sp>
      <p:sp>
        <p:nvSpPr>
          <p:cNvPr id="99332" name="Text Box 5"/>
          <p:cNvSpPr txBox="1">
            <a:spLocks noChangeArrowheads="1"/>
          </p:cNvSpPr>
          <p:nvPr/>
        </p:nvSpPr>
        <p:spPr bwMode="auto">
          <a:xfrm>
            <a:off x="247650" y="1066800"/>
            <a:ext cx="8701088" cy="920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413" tIns="44207" rIns="88413" bIns="44207">
            <a:spAutoFit/>
          </a:bodyPr>
          <a:lstStyle>
            <a:lvl1pPr defTabSz="884238" eaLnBrk="0" hangingPunct="0">
              <a:defRPr sz="2400">
                <a:solidFill>
                  <a:schemeClr val="tx1"/>
                </a:solidFill>
                <a:latin typeface="Arial" charset="0"/>
                <a:ea typeface="ＭＳ Ｐゴシック" charset="0"/>
                <a:cs typeface="ＭＳ Ｐゴシック" charset="0"/>
              </a:defRPr>
            </a:lvl1pPr>
            <a:lvl2pPr marL="742950" indent="-285750" defTabSz="884238" eaLnBrk="0" hangingPunct="0">
              <a:defRPr sz="2400">
                <a:solidFill>
                  <a:schemeClr val="tx1"/>
                </a:solidFill>
                <a:latin typeface="Arial" charset="0"/>
                <a:ea typeface="ＭＳ Ｐゴシック" charset="0"/>
              </a:defRPr>
            </a:lvl2pPr>
            <a:lvl3pPr marL="1143000" indent="-228600" defTabSz="884238" eaLnBrk="0" hangingPunct="0">
              <a:defRPr sz="2400">
                <a:solidFill>
                  <a:schemeClr val="tx1"/>
                </a:solidFill>
                <a:latin typeface="Arial" charset="0"/>
                <a:ea typeface="ＭＳ Ｐゴシック" charset="0"/>
              </a:defRPr>
            </a:lvl3pPr>
            <a:lvl4pPr marL="1600200" indent="-228600" defTabSz="884238" eaLnBrk="0" hangingPunct="0">
              <a:defRPr sz="2400">
                <a:solidFill>
                  <a:schemeClr val="tx1"/>
                </a:solidFill>
                <a:latin typeface="Arial" charset="0"/>
                <a:ea typeface="ＭＳ Ｐゴシック" charset="0"/>
              </a:defRPr>
            </a:lvl4pPr>
            <a:lvl5pPr marL="2057400" indent="-228600" defTabSz="884238" eaLnBrk="0" hangingPunct="0">
              <a:defRPr sz="2400">
                <a:solidFill>
                  <a:schemeClr val="tx1"/>
                </a:solidFill>
                <a:latin typeface="Arial" charset="0"/>
                <a:ea typeface="ＭＳ Ｐゴシック" charset="0"/>
              </a:defRPr>
            </a:lvl5pPr>
            <a:lvl6pPr marL="2514600" indent="-228600" defTabSz="8842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842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842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84238" eaLnBrk="0" fontAlgn="base" hangingPunct="0">
              <a:spcBef>
                <a:spcPct val="0"/>
              </a:spcBef>
              <a:spcAft>
                <a:spcPct val="0"/>
              </a:spcAft>
              <a:defRPr sz="2400">
                <a:solidFill>
                  <a:schemeClr val="tx1"/>
                </a:solidFill>
                <a:latin typeface="Arial" charset="0"/>
                <a:ea typeface="ＭＳ Ｐゴシック" charset="0"/>
              </a:defRPr>
            </a:lvl9pPr>
          </a:lstStyle>
          <a:p>
            <a:r>
              <a:rPr lang="en-US" sz="2700" dirty="0">
                <a:latin typeface="Tahoma" charset="0"/>
                <a:ea typeface="Osaka" charset="0"/>
                <a:cs typeface="Osaka" charset="0"/>
              </a:rPr>
              <a:t>  </a:t>
            </a:r>
          </a:p>
          <a:p>
            <a:r>
              <a:rPr lang="en-US" sz="2700" dirty="0">
                <a:latin typeface="Tahoma" charset="0"/>
                <a:ea typeface="Osaka" charset="0"/>
                <a:cs typeface="Osaka" charset="0"/>
              </a:rPr>
              <a:t>While students are working, consider these criteria:</a:t>
            </a:r>
            <a:endParaRPr lang="en-US" sz="2700" b="1" dirty="0">
              <a:latin typeface="Verdana" charset="0"/>
              <a:ea typeface="Osaka" charset="0"/>
              <a:cs typeface="Osaka" charset="0"/>
            </a:endParaRPr>
          </a:p>
        </p:txBody>
      </p:sp>
      <p:sp>
        <p:nvSpPr>
          <p:cNvPr id="7" name="Rectangle 2"/>
          <p:cNvSpPr>
            <a:spLocks noGrp="1" noChangeArrowheads="1"/>
          </p:cNvSpPr>
          <p:nvPr>
            <p:ph type="title"/>
          </p:nvPr>
        </p:nvSpPr>
        <p:spPr/>
        <p:txBody>
          <a:bodyPr>
            <a:noAutofit/>
          </a:bodyPr>
          <a:lstStyle/>
          <a:p>
            <a:pPr eaLnBrk="1" hangingPunct="1">
              <a:defRPr/>
            </a:pPr>
            <a:r>
              <a:rPr lang="en-US" sz="3600" dirty="0">
                <a:ea typeface="Osaka" charset="0"/>
                <a:cs typeface="Osaka" charset="0"/>
              </a:rPr>
              <a:t>Assessment – Students</a:t>
            </a:r>
            <a:endParaRPr lang="en-US" sz="4800" dirty="0">
              <a:ea typeface="Osaka" charset="0"/>
              <a:cs typeface="Osaka" charset="0"/>
            </a:endParaRPr>
          </a:p>
        </p:txBody>
      </p:sp>
    </p:spTree>
    <p:extLst>
      <p:ext uri="{BB962C8B-B14F-4D97-AF65-F5344CB8AC3E}">
        <p14:creationId xmlns:p14="http://schemas.microsoft.com/office/powerpoint/2010/main" val="86538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758825" y="787400"/>
            <a:ext cx="7337425" cy="465138"/>
          </a:xfrm>
        </p:spPr>
        <p:txBody>
          <a:bodyPr>
            <a:normAutofit fontScale="90000"/>
          </a:bodyPr>
          <a:lstStyle/>
          <a:p>
            <a:pPr eaLnBrk="1" hangingPunct="1">
              <a:defRPr/>
            </a:pPr>
            <a:r>
              <a:rPr lang="en-US" sz="3200">
                <a:latin typeface="Tahoma" charset="0"/>
                <a:ea typeface="Osaka" charset="0"/>
                <a:cs typeface="Osaka" charset="0"/>
              </a:rPr>
              <a:t>Assessment – Students</a:t>
            </a:r>
            <a:endParaRPr lang="en-US">
              <a:latin typeface="Arial" charset="0"/>
              <a:ea typeface="Osaka" charset="0"/>
              <a:cs typeface="Osaka" charset="0"/>
            </a:endParaRPr>
          </a:p>
        </p:txBody>
      </p:sp>
      <p:sp>
        <p:nvSpPr>
          <p:cNvPr id="99330" name="Rectangle 3"/>
          <p:cNvSpPr>
            <a:spLocks noGrp="1" noChangeArrowheads="1"/>
          </p:cNvSpPr>
          <p:nvPr>
            <p:ph idx="1"/>
          </p:nvPr>
        </p:nvSpPr>
        <p:spPr/>
        <p:txBody>
          <a:bodyPr/>
          <a:lstStyle/>
          <a:p>
            <a:pPr eaLnBrk="1" hangingPunct="1">
              <a:lnSpc>
                <a:spcPct val="90000"/>
              </a:lnSpc>
              <a:buFontTx/>
              <a:buNone/>
              <a:defRPr/>
            </a:pPr>
            <a:endParaRPr lang="en-US">
              <a:latin typeface="Arial" charset="0"/>
              <a:ea typeface="Osaka" charset="0"/>
              <a:cs typeface="Osaka" charset="0"/>
            </a:endParaRPr>
          </a:p>
          <a:p>
            <a:pPr eaLnBrk="1" hangingPunct="1">
              <a:lnSpc>
                <a:spcPct val="90000"/>
              </a:lnSpc>
              <a:defRPr/>
            </a:pPr>
            <a:endParaRPr lang="en-US">
              <a:latin typeface="Arial" charset="0"/>
              <a:ea typeface="Osaka" charset="0"/>
              <a:cs typeface="Osaka" charset="0"/>
            </a:endParaRPr>
          </a:p>
        </p:txBody>
      </p:sp>
      <p:sp>
        <p:nvSpPr>
          <p:cNvPr id="101379" name="Rectangle 4"/>
          <p:cNvSpPr>
            <a:spLocks noChangeArrowheads="1"/>
          </p:cNvSpPr>
          <p:nvPr/>
        </p:nvSpPr>
        <p:spPr bwMode="auto">
          <a:xfrm>
            <a:off x="457200" y="1754188"/>
            <a:ext cx="8686800" cy="46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413" tIns="44207" rIns="88413" bIns="44207">
            <a:spAutoFit/>
          </a:bodyPr>
          <a:lstStyle/>
          <a:p>
            <a:pPr defTabSz="884238" eaLnBrk="0" hangingPunct="0"/>
            <a:endParaRPr lang="en-US" sz="2700">
              <a:latin typeface="Tahoma" charset="0"/>
            </a:endParaRPr>
          </a:p>
          <a:p>
            <a:pPr defTabSz="884238" eaLnBrk="0" hangingPunct="0"/>
            <a:r>
              <a:rPr lang="en-US" sz="2700">
                <a:latin typeface="Tahoma" charset="0"/>
              </a:rPr>
              <a:t>· choosing among alternative approaches to</a:t>
            </a:r>
          </a:p>
          <a:p>
            <a:pPr defTabSz="884238" eaLnBrk="0" hangingPunct="0"/>
            <a:r>
              <a:rPr lang="en-US" sz="2700">
                <a:latin typeface="Tahoma" charset="0"/>
              </a:rPr>
              <a:t>      solve problems?</a:t>
            </a:r>
          </a:p>
          <a:p>
            <a:pPr defTabSz="884238" eaLnBrk="0" hangingPunct="0"/>
            <a:r>
              <a:rPr lang="en-US" sz="2700">
                <a:latin typeface="Tahoma" charset="0"/>
              </a:rPr>
              <a:t>· negotiating, arguing, or attempting to </a:t>
            </a:r>
          </a:p>
          <a:p>
            <a:pPr defTabSz="884238" eaLnBrk="0" hangingPunct="0"/>
            <a:r>
              <a:rPr lang="en-US" sz="2700">
                <a:latin typeface="Tahoma" charset="0"/>
              </a:rPr>
              <a:t>      convince others?</a:t>
            </a:r>
          </a:p>
          <a:p>
            <a:pPr defTabSz="884238" eaLnBrk="0" hangingPunct="0"/>
            <a:r>
              <a:rPr lang="en-US" sz="2700">
                <a:latin typeface="Tahoma" charset="0"/>
              </a:rPr>
              <a:t>· generating graphs, tables, charts, or other </a:t>
            </a:r>
          </a:p>
          <a:p>
            <a:pPr defTabSz="884238" eaLnBrk="0" hangingPunct="0"/>
            <a:r>
              <a:rPr lang="en-US" sz="2700">
                <a:latin typeface="Tahoma" charset="0"/>
              </a:rPr>
              <a:t>      graphics?</a:t>
            </a:r>
          </a:p>
          <a:p>
            <a:pPr defTabSz="884238" eaLnBrk="0" hangingPunct="0"/>
            <a:r>
              <a:rPr lang="en-US" sz="2700">
                <a:latin typeface="Tahoma" charset="0"/>
              </a:rPr>
              <a:t>· presenting conclusions?</a:t>
            </a:r>
          </a:p>
          <a:p>
            <a:pPr defTabSz="884238" eaLnBrk="0" hangingPunct="0"/>
            <a:r>
              <a:rPr lang="en-US" sz="2700">
                <a:latin typeface="Tahoma" charset="0"/>
              </a:rPr>
              <a:t>· presenting evidence to support their conclusions?</a:t>
            </a:r>
          </a:p>
          <a:p>
            <a:pPr defTabSz="884238" eaLnBrk="0" hangingPunct="0"/>
            <a:r>
              <a:rPr lang="en-US" sz="2700">
                <a:latin typeface="Tahoma" charset="0"/>
              </a:rPr>
              <a:t>· generating further questions as a result of this</a:t>
            </a:r>
          </a:p>
          <a:p>
            <a:pPr defTabSz="884238" eaLnBrk="0" hangingPunct="0"/>
            <a:r>
              <a:rPr lang="en-US" sz="2700">
                <a:latin typeface="Tahoma" charset="0"/>
              </a:rPr>
              <a:t>      activity?</a:t>
            </a:r>
            <a:endParaRPr lang="en-US" sz="2300">
              <a:latin typeface="Tahoma" charset="0"/>
            </a:endParaRPr>
          </a:p>
        </p:txBody>
      </p:sp>
      <p:sp>
        <p:nvSpPr>
          <p:cNvPr id="101380" name="Text Box 5"/>
          <p:cNvSpPr txBox="1">
            <a:spLocks noChangeArrowheads="1"/>
          </p:cNvSpPr>
          <p:nvPr/>
        </p:nvSpPr>
        <p:spPr bwMode="auto">
          <a:xfrm>
            <a:off x="228600" y="989013"/>
            <a:ext cx="8610600"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413" tIns="44207" rIns="88413" bIns="44207">
            <a:spAutoFit/>
          </a:bodyPr>
          <a:lstStyle>
            <a:lvl1pPr defTabSz="884238" eaLnBrk="0" hangingPunct="0">
              <a:defRPr sz="2400">
                <a:solidFill>
                  <a:schemeClr val="tx1"/>
                </a:solidFill>
                <a:latin typeface="Arial" charset="0"/>
                <a:ea typeface="ＭＳ Ｐゴシック" charset="0"/>
                <a:cs typeface="ＭＳ Ｐゴシック" charset="0"/>
              </a:defRPr>
            </a:lvl1pPr>
            <a:lvl2pPr marL="742950" indent="-285750" defTabSz="884238" eaLnBrk="0" hangingPunct="0">
              <a:defRPr sz="2400">
                <a:solidFill>
                  <a:schemeClr val="tx1"/>
                </a:solidFill>
                <a:latin typeface="Arial" charset="0"/>
                <a:ea typeface="ＭＳ Ｐゴシック" charset="0"/>
              </a:defRPr>
            </a:lvl2pPr>
            <a:lvl3pPr marL="1143000" indent="-228600" defTabSz="884238" eaLnBrk="0" hangingPunct="0">
              <a:defRPr sz="2400">
                <a:solidFill>
                  <a:schemeClr val="tx1"/>
                </a:solidFill>
                <a:latin typeface="Arial" charset="0"/>
                <a:ea typeface="ＭＳ Ｐゴシック" charset="0"/>
              </a:defRPr>
            </a:lvl3pPr>
            <a:lvl4pPr marL="1600200" indent="-228600" defTabSz="884238" eaLnBrk="0" hangingPunct="0">
              <a:defRPr sz="2400">
                <a:solidFill>
                  <a:schemeClr val="tx1"/>
                </a:solidFill>
                <a:latin typeface="Arial" charset="0"/>
                <a:ea typeface="ＭＳ Ｐゴシック" charset="0"/>
              </a:defRPr>
            </a:lvl4pPr>
            <a:lvl5pPr marL="2057400" indent="-228600" defTabSz="884238" eaLnBrk="0" hangingPunct="0">
              <a:defRPr sz="2400">
                <a:solidFill>
                  <a:schemeClr val="tx1"/>
                </a:solidFill>
                <a:latin typeface="Arial" charset="0"/>
                <a:ea typeface="ＭＳ Ｐゴシック" charset="0"/>
              </a:defRPr>
            </a:lvl5pPr>
            <a:lvl6pPr marL="2514600" indent="-228600" defTabSz="8842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842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842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84238" eaLnBrk="0" fontAlgn="base" hangingPunct="0">
              <a:spcBef>
                <a:spcPct val="0"/>
              </a:spcBef>
              <a:spcAft>
                <a:spcPct val="0"/>
              </a:spcAft>
              <a:defRPr sz="2400">
                <a:solidFill>
                  <a:schemeClr val="tx1"/>
                </a:solidFill>
                <a:latin typeface="Arial" charset="0"/>
                <a:ea typeface="ＭＳ Ｐゴシック" charset="0"/>
              </a:defRPr>
            </a:lvl9pPr>
          </a:lstStyle>
          <a:p>
            <a:endParaRPr lang="en-US" sz="2700">
              <a:latin typeface="Tahoma" charset="0"/>
              <a:ea typeface="Osaka" charset="0"/>
              <a:cs typeface="Osaka" charset="0"/>
            </a:endParaRPr>
          </a:p>
          <a:p>
            <a:r>
              <a:rPr lang="en-US" sz="2700">
                <a:latin typeface="Tahoma" charset="0"/>
                <a:ea typeface="Osaka" charset="0"/>
                <a:cs typeface="Osaka" charset="0"/>
              </a:rPr>
              <a:t>While students are working, consider these criteria:</a:t>
            </a:r>
            <a:endParaRPr lang="en-US" sz="2700" b="1">
              <a:latin typeface="Verdana" charset="0"/>
              <a:ea typeface="Osaka" charset="0"/>
              <a:cs typeface="Osaka" charset="0"/>
            </a:endParaRPr>
          </a:p>
        </p:txBody>
      </p:sp>
    </p:spTree>
    <p:extLst>
      <p:ext uri="{BB962C8B-B14F-4D97-AF65-F5344CB8AC3E}">
        <p14:creationId xmlns:p14="http://schemas.microsoft.com/office/powerpoint/2010/main" val="1850570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too can be YOUR class</a:t>
            </a:r>
          </a:p>
        </p:txBody>
      </p:sp>
      <p:pic>
        <p:nvPicPr>
          <p:cNvPr id="4" name="VIDEO021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5913" y="1371600"/>
            <a:ext cx="8054975" cy="4530725"/>
          </a:xfrm>
        </p:spPr>
      </p:pic>
    </p:spTree>
    <p:extLst>
      <p:ext uri="{BB962C8B-B14F-4D97-AF65-F5344CB8AC3E}">
        <p14:creationId xmlns:p14="http://schemas.microsoft.com/office/powerpoint/2010/main" val="748794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Assessment products</a:t>
            </a:r>
          </a:p>
        </p:txBody>
      </p:sp>
      <p:sp>
        <p:nvSpPr>
          <p:cNvPr id="3" name="Content Placeholder 2"/>
          <p:cNvSpPr>
            <a:spLocks noGrp="1"/>
          </p:cNvSpPr>
          <p:nvPr>
            <p:ph idx="1"/>
          </p:nvPr>
        </p:nvSpPr>
        <p:spPr/>
        <p:txBody>
          <a:bodyPr/>
          <a:lstStyle/>
          <a:p>
            <a:pPr>
              <a:defRPr/>
            </a:pPr>
            <a:r>
              <a:rPr lang="en-US" dirty="0"/>
              <a:t>Along the way assessments</a:t>
            </a:r>
          </a:p>
          <a:p>
            <a:pPr>
              <a:defRPr/>
            </a:pPr>
            <a:r>
              <a:rPr lang="en-US" dirty="0"/>
              <a:t>Final authentic assessment</a:t>
            </a:r>
          </a:p>
          <a:p>
            <a:pPr>
              <a:defRPr/>
            </a:pPr>
            <a:r>
              <a:rPr lang="en-US" dirty="0"/>
              <a:t>Rubrics</a:t>
            </a:r>
          </a:p>
          <a:p>
            <a:pPr lvl="1">
              <a:defRPr/>
            </a:pPr>
            <a:r>
              <a:rPr lang="en-US" b="1" dirty="0"/>
              <a:t>What criteria state your expectations for a successful performance?  What evidence will demonstrate that students have learned? BE SURE the rubric aligns with your curriculum outcomes.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62" name="Rectangle 46"/>
          <p:cNvSpPr>
            <a:spLocks noGrp="1" noChangeArrowheads="1"/>
          </p:cNvSpPr>
          <p:nvPr>
            <p:ph type="title"/>
          </p:nvPr>
        </p:nvSpPr>
        <p:spPr>
          <a:xfrm>
            <a:off x="685800" y="38100"/>
            <a:ext cx="7772400" cy="1143000"/>
          </a:xfrm>
          <a:effectLst>
            <a:outerShdw blurRad="63500" dist="12700" dir="2700000" algn="ctr" rotWithShape="0">
              <a:schemeClr val="bg2">
                <a:alpha val="75000"/>
              </a:schemeClr>
            </a:outerShdw>
          </a:effectLst>
        </p:spPr>
        <p:txBody>
          <a:bodyPr rtlCol="0">
            <a:noAutofit/>
          </a:bodyPr>
          <a:lstStyle/>
          <a:p>
            <a:pPr fontAlgn="auto">
              <a:spcAft>
                <a:spcPts val="0"/>
              </a:spcAft>
              <a:defRPr/>
            </a:pPr>
            <a:r>
              <a:rPr lang="en-US" dirty="0">
                <a:solidFill>
                  <a:schemeClr val="tx1">
                    <a:lumMod val="85000"/>
                    <a:lumOff val="15000"/>
                  </a:schemeClr>
                </a:solidFill>
              </a:rPr>
              <a:t>PBL Process</a:t>
            </a:r>
          </a:p>
        </p:txBody>
      </p:sp>
      <p:graphicFrame>
        <p:nvGraphicFramePr>
          <p:cNvPr id="495708" name="Group 92"/>
          <p:cNvGraphicFramePr>
            <a:graphicFrameLocks noGrp="1"/>
          </p:cNvGraphicFramePr>
          <p:nvPr>
            <p:ph type="tbl" idx="1"/>
          </p:nvPr>
        </p:nvGraphicFramePr>
        <p:xfrm>
          <a:off x="930275" y="1355725"/>
          <a:ext cx="7391400" cy="5133623"/>
        </p:xfrm>
        <a:graphic>
          <a:graphicData uri="http://schemas.openxmlformats.org/drawingml/2006/table">
            <a:tbl>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Osaka" charset="0"/>
                          <a:cs typeface="Osaka" charset="0"/>
                        </a:rPr>
                        <a:t>Facts</a:t>
                      </a:r>
                      <a:br>
                        <a:rPr kumimoji="0" lang="en-US" sz="2400" b="0" i="0" u="none" strike="noStrike" cap="none" normalizeH="0" baseline="0">
                          <a:ln>
                            <a:noFill/>
                          </a:ln>
                          <a:solidFill>
                            <a:schemeClr val="tx1"/>
                          </a:solidFill>
                          <a:effectLst/>
                          <a:latin typeface="Arial" charset="0"/>
                          <a:ea typeface="Osaka" charset="0"/>
                          <a:cs typeface="Osaka" charset="0"/>
                        </a:rPr>
                      </a:br>
                      <a:r>
                        <a:rPr kumimoji="0" lang="en-US" sz="1400" b="0" i="0" u="none" strike="noStrike" cap="none" normalizeH="0" baseline="0">
                          <a:ln>
                            <a:noFill/>
                          </a:ln>
                          <a:solidFill>
                            <a:schemeClr val="tx1"/>
                          </a:solidFill>
                          <a:effectLst/>
                          <a:latin typeface="Arial" charset="0"/>
                          <a:ea typeface="Osaka" charset="0"/>
                          <a:cs typeface="Osaka" charset="0"/>
                        </a:rPr>
                        <a:t>What do you know from the case?</a:t>
                      </a:r>
                      <a:endParaRPr kumimoji="0" lang="en-US" sz="2400" b="0" i="0" u="none" strike="noStrike" cap="none" normalizeH="0" baseline="0">
                        <a:ln>
                          <a:noFill/>
                        </a:ln>
                        <a:solidFill>
                          <a:schemeClr val="tx1"/>
                        </a:solidFill>
                        <a:effectLst/>
                        <a:latin typeface="Arial" charset="0"/>
                        <a:ea typeface="Osaka" charset="0"/>
                        <a:cs typeface="Osaka" charset="0"/>
                      </a:endParaRPr>
                    </a:p>
                  </a:txBody>
                  <a:tcPr marL="91405" marR="91405"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Osaka" charset="0"/>
                          <a:cs typeface="Osaka" charset="0"/>
                        </a:rPr>
                        <a:t>Questions </a:t>
                      </a:r>
                      <a:br>
                        <a:rPr kumimoji="0" lang="en-US" sz="2400" b="0" i="0" u="none" strike="noStrike" cap="none" normalizeH="0" baseline="0">
                          <a:ln>
                            <a:noFill/>
                          </a:ln>
                          <a:solidFill>
                            <a:schemeClr val="tx1"/>
                          </a:solidFill>
                          <a:effectLst/>
                          <a:latin typeface="Arial" charset="0"/>
                          <a:ea typeface="Osaka" charset="0"/>
                          <a:cs typeface="Osaka" charset="0"/>
                        </a:rPr>
                      </a:br>
                      <a:r>
                        <a:rPr kumimoji="0" lang="en-US" sz="1400" b="0" i="0" u="none" strike="noStrike" cap="none" normalizeH="0" baseline="0">
                          <a:ln>
                            <a:noFill/>
                          </a:ln>
                          <a:solidFill>
                            <a:schemeClr val="tx1"/>
                          </a:solidFill>
                          <a:effectLst/>
                          <a:latin typeface="Arial" charset="0"/>
                          <a:ea typeface="Osaka" charset="0"/>
                          <a:cs typeface="Osaka" charset="0"/>
                        </a:rPr>
                        <a:t>What would you like to ask the characters to help you?</a:t>
                      </a:r>
                    </a:p>
                  </a:txBody>
                  <a:tcPr marL="91405" marR="91405"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1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Osaka" charset="0"/>
                        <a:cs typeface="Osaka" charset="0"/>
                      </a:endParaRPr>
                    </a:p>
                  </a:txBody>
                  <a:tcPr marL="91405" marR="91405"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Osaka" charset="0"/>
                        <a:cs typeface="Osaka" charset="0"/>
                      </a:endParaRPr>
                    </a:p>
                  </a:txBody>
                  <a:tcPr marL="91405" marR="91405"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3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Osaka" charset="0"/>
                          <a:cs typeface="Osaka" charset="0"/>
                        </a:rPr>
                        <a:t>Hypotheses</a:t>
                      </a:r>
                      <a:br>
                        <a:rPr kumimoji="0" lang="en-US" sz="2400" b="0" i="0" u="none" strike="noStrike" cap="none" normalizeH="0" baseline="0">
                          <a:ln>
                            <a:noFill/>
                          </a:ln>
                          <a:solidFill>
                            <a:schemeClr val="tx1"/>
                          </a:solidFill>
                          <a:effectLst/>
                          <a:latin typeface="Arial" charset="0"/>
                          <a:ea typeface="Osaka" charset="0"/>
                          <a:cs typeface="Osaka" charset="0"/>
                        </a:rPr>
                      </a:br>
                      <a:r>
                        <a:rPr kumimoji="0" lang="en-US" sz="1400" b="0" i="0" u="none" strike="noStrike" cap="none" normalizeH="0" baseline="0">
                          <a:ln>
                            <a:noFill/>
                          </a:ln>
                          <a:solidFill>
                            <a:schemeClr val="tx1"/>
                          </a:solidFill>
                          <a:effectLst/>
                          <a:latin typeface="Arial" charset="0"/>
                          <a:ea typeface="Osaka" charset="0"/>
                          <a:cs typeface="Osaka" charset="0"/>
                        </a:rPr>
                        <a:t>What</a:t>
                      </a:r>
                      <a:r>
                        <a:rPr kumimoji="0" lang="ja-JP" altLang="en-US" sz="1400" b="0" i="0" u="none" strike="noStrike" cap="none" normalizeH="0" baseline="0">
                          <a:ln>
                            <a:noFill/>
                          </a:ln>
                          <a:solidFill>
                            <a:schemeClr val="tx1"/>
                          </a:solidFill>
                          <a:effectLst/>
                          <a:latin typeface="Arial" charset="0"/>
                          <a:ea typeface="Osaka" charset="0"/>
                          <a:cs typeface="Osaka" charset="0"/>
                        </a:rPr>
                        <a:t>’</a:t>
                      </a:r>
                      <a:r>
                        <a:rPr kumimoji="0" lang="en-US" sz="1400" b="0" i="0" u="none" strike="noStrike" cap="none" normalizeH="0" baseline="0">
                          <a:ln>
                            <a:noFill/>
                          </a:ln>
                          <a:solidFill>
                            <a:schemeClr val="tx1"/>
                          </a:solidFill>
                          <a:effectLst/>
                          <a:latin typeface="Arial" charset="0"/>
                          <a:ea typeface="Osaka" charset="0"/>
                          <a:cs typeface="Osaka" charset="0"/>
                        </a:rPr>
                        <a:t>s the case about?</a:t>
                      </a:r>
                    </a:p>
                  </a:txBody>
                  <a:tcPr marL="91405" marR="91405"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Osaka" charset="0"/>
                          <a:cs typeface="Osaka" charset="0"/>
                        </a:rPr>
                        <a:t>Learning Issues</a:t>
                      </a:r>
                      <a:br>
                        <a:rPr kumimoji="0" lang="en-US" sz="2400" b="0" i="0" u="none" strike="noStrike" cap="none" normalizeH="0" baseline="0">
                          <a:ln>
                            <a:noFill/>
                          </a:ln>
                          <a:solidFill>
                            <a:schemeClr val="tx1"/>
                          </a:solidFill>
                          <a:effectLst/>
                          <a:latin typeface="Arial" charset="0"/>
                          <a:ea typeface="Osaka" charset="0"/>
                          <a:cs typeface="Osaka" charset="0"/>
                        </a:rPr>
                      </a:br>
                      <a:r>
                        <a:rPr kumimoji="0" lang="en-US" sz="1400" b="0" i="0" u="none" strike="noStrike" cap="none" normalizeH="0" baseline="0">
                          <a:ln>
                            <a:noFill/>
                          </a:ln>
                          <a:solidFill>
                            <a:schemeClr val="tx1"/>
                          </a:solidFill>
                          <a:effectLst/>
                          <a:latin typeface="Arial" charset="0"/>
                          <a:ea typeface="Osaka" charset="0"/>
                          <a:cs typeface="Osaka" charset="0"/>
                        </a:rPr>
                        <a:t>What do you need to look up or find out about?</a:t>
                      </a:r>
                    </a:p>
                  </a:txBody>
                  <a:tcPr marL="91405" marR="91405"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74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Osaka" charset="0"/>
                        <a:cs typeface="Osaka" charset="0"/>
                      </a:endParaRPr>
                    </a:p>
                  </a:txBody>
                  <a:tcPr marL="91405" marR="91405"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Osaka" charset="0"/>
                        <a:cs typeface="Osaka" charset="0"/>
                      </a:endParaRPr>
                    </a:p>
                  </a:txBody>
                  <a:tcPr marL="91405" marR="91405"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22897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atin typeface="Arial" charset="0"/>
                <a:ea typeface="Osaka" charset="0"/>
                <a:cs typeface="Osaka" charset="0"/>
              </a:rPr>
              <a:t>Alternate boxchart</a:t>
            </a:r>
          </a:p>
        </p:txBody>
      </p:sp>
      <p:graphicFrame>
        <p:nvGraphicFramePr>
          <p:cNvPr id="1000467" name="Group 19"/>
          <p:cNvGraphicFramePr>
            <a:graphicFrameLocks noGrp="1"/>
          </p:cNvGraphicFramePr>
          <p:nvPr>
            <p:ph type="tbl" idx="1"/>
          </p:nvPr>
        </p:nvGraphicFramePr>
        <p:xfrm>
          <a:off x="685800" y="1981200"/>
          <a:ext cx="7772400" cy="4267200"/>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109" charset="0"/>
                          <a:ea typeface="Osaka" pitchFamily="-109" charset="-128"/>
                          <a:cs typeface="Osaka" pitchFamily="-109" charset="-128"/>
                        </a:rPr>
                        <a:t>Facts/Data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109" charset="0"/>
                          <a:ea typeface="Osaka" pitchFamily="-109" charset="-128"/>
                          <a:cs typeface="Osaka" pitchFamily="-109" charset="-128"/>
                        </a:rPr>
                        <a:t>Learning Issues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109" charset="0"/>
                          <a:ea typeface="Osaka" pitchFamily="-109" charset="-128"/>
                          <a:cs typeface="Osaka" pitchFamily="-109" charset="-128"/>
                        </a:rPr>
                        <a:t>Strategies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49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9" charset="0"/>
                        <a:ea typeface="Osaka" pitchFamily="-109" charset="-128"/>
                        <a:cs typeface="Osaka" pitchFamily="-109" charset="-128"/>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9" charset="0"/>
                        <a:ea typeface="Osaka" pitchFamily="-109" charset="-128"/>
                        <a:cs typeface="Osaka" pitchFamily="-109" charset="-128"/>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09" charset="0"/>
                        <a:ea typeface="Osaka" pitchFamily="-109" charset="-128"/>
                        <a:cs typeface="Osaka" pitchFamily="-109" charset="-128"/>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27935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buFont typeface="Wingdings" charset="0"/>
              <a:buChar char="p"/>
              <a:defRPr/>
            </a:pPr>
            <a:endParaRPr lang="en-US"/>
          </a:p>
        </p:txBody>
      </p:sp>
      <p:pic>
        <p:nvPicPr>
          <p:cNvPr id="36867" name="Picture 5" descr="Screen Shot 2012-06-11 at 4.30.07 PM.png"/>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947737" y="-207963"/>
            <a:ext cx="7497763"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818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a:defRPr/>
            </a:pPr>
            <a:r>
              <a:rPr lang="en-US">
                <a:latin typeface="Arial" charset="0"/>
                <a:ea typeface="Osaka" charset="0"/>
                <a:cs typeface="Osaka" charset="0"/>
              </a:rPr>
              <a:t>What are we waiting for?</a:t>
            </a:r>
          </a:p>
        </p:txBody>
      </p:sp>
      <p:pic>
        <p:nvPicPr>
          <p:cNvPr id="57346" name="Content Placeholder 3" descr="halleys-comet-1986.jpg"/>
          <p:cNvPicPr>
            <a:picLocks noGrp="1" noChangeAspect="1"/>
          </p:cNvPicPr>
          <p:nvPr>
            <p:ph idx="1"/>
          </p:nvPr>
        </p:nvPicPr>
        <p:blipFill>
          <a:blip r:embed="rId2">
            <a:extLst>
              <a:ext uri="{28A0092B-C50C-407E-A947-70E740481C1C}">
                <a14:useLocalDpi xmlns:a14="http://schemas.microsoft.com/office/drawing/2010/main" val="0"/>
              </a:ext>
            </a:extLst>
          </a:blip>
          <a:srcRect t="13910" b="13910"/>
          <a:stretch>
            <a:fillRect/>
          </a:stretch>
        </p: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defRPr/>
            </a:pPr>
            <a:r>
              <a:rPr lang="en-US" sz="3600" dirty="0">
                <a:ea typeface="Osaka" charset="0"/>
                <a:cs typeface="Osaka" charset="0"/>
              </a:rPr>
              <a:t>Where to Start: Writing New Cases</a:t>
            </a:r>
          </a:p>
        </p:txBody>
      </p:sp>
      <p:sp>
        <p:nvSpPr>
          <p:cNvPr id="69635" name="Rectangle 3"/>
          <p:cNvSpPr>
            <a:spLocks noGrp="1" noChangeArrowheads="1"/>
          </p:cNvSpPr>
          <p:nvPr>
            <p:ph type="body" idx="1"/>
          </p:nvPr>
        </p:nvSpPr>
        <p:spPr/>
        <p:txBody>
          <a:bodyPr>
            <a:normAutofit fontScale="85000" lnSpcReduction="10000"/>
          </a:bodyPr>
          <a:lstStyle/>
          <a:p>
            <a:pPr eaLnBrk="1" hangingPunct="1">
              <a:lnSpc>
                <a:spcPct val="90000"/>
              </a:lnSpc>
              <a:defRPr/>
            </a:pPr>
            <a:r>
              <a:rPr lang="en-US" dirty="0">
                <a:solidFill>
                  <a:schemeClr val="accent4"/>
                </a:solidFill>
              </a:rPr>
              <a:t>Know your audience</a:t>
            </a:r>
          </a:p>
          <a:p>
            <a:pPr lvl="1" eaLnBrk="1" hangingPunct="1">
              <a:lnSpc>
                <a:spcPct val="90000"/>
              </a:lnSpc>
              <a:defRPr/>
            </a:pPr>
            <a:r>
              <a:rPr lang="en-US" dirty="0">
                <a:solidFill>
                  <a:schemeClr val="accent4"/>
                </a:solidFill>
              </a:rPr>
              <a:t>What do students know?</a:t>
            </a:r>
          </a:p>
          <a:p>
            <a:pPr lvl="1" eaLnBrk="1" hangingPunct="1">
              <a:lnSpc>
                <a:spcPct val="90000"/>
              </a:lnSpc>
              <a:defRPr/>
            </a:pPr>
            <a:r>
              <a:rPr lang="en-US" dirty="0">
                <a:solidFill>
                  <a:schemeClr val="accent4"/>
                </a:solidFill>
              </a:rPr>
              <a:t>What Interests them?</a:t>
            </a:r>
          </a:p>
          <a:p>
            <a:pPr eaLnBrk="1" hangingPunct="1">
              <a:lnSpc>
                <a:spcPct val="90000"/>
              </a:lnSpc>
              <a:defRPr/>
            </a:pPr>
            <a:r>
              <a:rPr lang="en-US" dirty="0">
                <a:solidFill>
                  <a:schemeClr val="accent4"/>
                </a:solidFill>
              </a:rPr>
              <a:t>Know your curriculum</a:t>
            </a:r>
          </a:p>
          <a:p>
            <a:pPr lvl="1" eaLnBrk="1" hangingPunct="1">
              <a:lnSpc>
                <a:spcPct val="90000"/>
              </a:lnSpc>
              <a:defRPr/>
            </a:pPr>
            <a:r>
              <a:rPr lang="en-US" dirty="0">
                <a:solidFill>
                  <a:schemeClr val="accent4"/>
                </a:solidFill>
              </a:rPr>
              <a:t>What concepts are hard to teach?</a:t>
            </a:r>
          </a:p>
          <a:p>
            <a:pPr lvl="1" eaLnBrk="1" hangingPunct="1">
              <a:lnSpc>
                <a:spcPct val="90000"/>
              </a:lnSpc>
              <a:defRPr/>
            </a:pPr>
            <a:r>
              <a:rPr lang="en-US" dirty="0">
                <a:solidFill>
                  <a:schemeClr val="accent4"/>
                </a:solidFill>
              </a:rPr>
              <a:t>What concepts can you connect to real world issues?</a:t>
            </a:r>
          </a:p>
          <a:p>
            <a:pPr eaLnBrk="1" hangingPunct="1">
              <a:lnSpc>
                <a:spcPct val="90000"/>
              </a:lnSpc>
              <a:defRPr/>
            </a:pPr>
            <a:r>
              <a:rPr lang="en-US" dirty="0">
                <a:solidFill>
                  <a:schemeClr val="accent4"/>
                </a:solidFill>
              </a:rPr>
              <a:t>Define your objectives</a:t>
            </a:r>
          </a:p>
          <a:p>
            <a:pPr lvl="1" eaLnBrk="1" hangingPunct="1">
              <a:lnSpc>
                <a:spcPct val="90000"/>
              </a:lnSpc>
              <a:defRPr/>
            </a:pPr>
            <a:r>
              <a:rPr lang="en-US" dirty="0">
                <a:solidFill>
                  <a:schemeClr val="accent4"/>
                </a:solidFill>
              </a:rPr>
              <a:t>What do you want them to know and be able to do?</a:t>
            </a:r>
          </a:p>
          <a:p>
            <a:pPr eaLnBrk="1" hangingPunct="1">
              <a:lnSpc>
                <a:spcPct val="90000"/>
              </a:lnSpc>
              <a:defRPr/>
            </a:pPr>
            <a:r>
              <a:rPr lang="en-US" dirty="0">
                <a:solidFill>
                  <a:schemeClr val="accent4"/>
                </a:solidFill>
              </a:rPr>
              <a:t>What “Learning Issues” do you want students to investigate?</a:t>
            </a:r>
          </a:p>
          <a:p>
            <a:pPr eaLnBrk="1" hangingPunct="1">
              <a:lnSpc>
                <a:spcPct val="90000"/>
              </a:lnSpc>
              <a:defRPr/>
            </a:pPr>
            <a:endParaRPr lang="en-US" dirty="0">
              <a:solidFill>
                <a:schemeClr val="accent4"/>
              </a:solidFill>
            </a:endParaRPr>
          </a:p>
        </p:txBody>
      </p:sp>
    </p:spTree>
    <p:extLst>
      <p:ext uri="{BB962C8B-B14F-4D97-AF65-F5344CB8AC3E}">
        <p14:creationId xmlns:p14="http://schemas.microsoft.com/office/powerpoint/2010/main" val="306230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Autofit/>
          </a:bodyPr>
          <a:lstStyle/>
          <a:p>
            <a:pPr eaLnBrk="1" hangingPunct="1">
              <a:defRPr/>
            </a:pPr>
            <a:r>
              <a:rPr lang="en-US" sz="3600" dirty="0">
                <a:ea typeface="Osaka" charset="0"/>
                <a:cs typeface="Osaka" charset="0"/>
              </a:rPr>
              <a:t>What concept might work well </a:t>
            </a:r>
            <a:br>
              <a:rPr lang="en-US" sz="3600" dirty="0">
                <a:ea typeface="Osaka" charset="0"/>
                <a:cs typeface="Osaka" charset="0"/>
              </a:rPr>
            </a:br>
            <a:r>
              <a:rPr lang="en-US" sz="3600" dirty="0">
                <a:ea typeface="Osaka" charset="0"/>
                <a:cs typeface="Osaka" charset="0"/>
              </a:rPr>
              <a:t>with PBL or Cases?</a:t>
            </a:r>
          </a:p>
        </p:txBody>
      </p:sp>
      <p:sp>
        <p:nvSpPr>
          <p:cNvPr id="81923" name="Rectangle 3"/>
          <p:cNvSpPr>
            <a:spLocks noGrp="1" noChangeArrowheads="1"/>
          </p:cNvSpPr>
          <p:nvPr>
            <p:ph type="body" idx="1"/>
          </p:nvPr>
        </p:nvSpPr>
        <p:spPr/>
        <p:txBody>
          <a:bodyPr>
            <a:normAutofit/>
          </a:bodyPr>
          <a:lstStyle/>
          <a:p>
            <a:pPr eaLnBrk="1" hangingPunct="1">
              <a:lnSpc>
                <a:spcPct val="90000"/>
              </a:lnSpc>
              <a:defRPr/>
            </a:pPr>
            <a:r>
              <a:rPr lang="en-US" sz="2400" dirty="0">
                <a:solidFill>
                  <a:srgbClr val="000000"/>
                </a:solidFill>
                <a:latin typeface="+mn-lt"/>
                <a:ea typeface="Osaka" charset="0"/>
                <a:cs typeface="Osaka" charset="0"/>
              </a:rPr>
              <a:t>Think about the syllabus for one of the courses you will be teaching (or have taught). </a:t>
            </a:r>
          </a:p>
          <a:p>
            <a:pPr eaLnBrk="1" hangingPunct="1">
              <a:lnSpc>
                <a:spcPct val="90000"/>
              </a:lnSpc>
              <a:defRPr/>
            </a:pPr>
            <a:r>
              <a:rPr lang="en-US" sz="2400" dirty="0">
                <a:solidFill>
                  <a:srgbClr val="000000"/>
                </a:solidFill>
                <a:latin typeface="+mn-lt"/>
                <a:ea typeface="Osaka" charset="0"/>
                <a:cs typeface="Osaka" charset="0"/>
              </a:rPr>
              <a:t>Pay particular attention to the course and unit objectives.  Discuss with your partner which concepts are easy to teach (and how you know students learned them).  Discuss which are hard and why?  List at least two easy and two hard ones below.</a:t>
            </a:r>
          </a:p>
          <a:p>
            <a:pPr eaLnBrk="1" hangingPunct="1">
              <a:lnSpc>
                <a:spcPct val="90000"/>
              </a:lnSpc>
              <a:defRPr/>
            </a:pPr>
            <a:endParaRPr lang="en-US" sz="2400" dirty="0">
              <a:solidFill>
                <a:srgbClr val="000000"/>
              </a:solidFill>
              <a:latin typeface="+mn-lt"/>
              <a:ea typeface="Osaka" charset="0"/>
              <a:cs typeface="Osaka" charset="0"/>
            </a:endParaRPr>
          </a:p>
          <a:p>
            <a:pPr eaLnBrk="1" hangingPunct="1">
              <a:lnSpc>
                <a:spcPct val="90000"/>
              </a:lnSpc>
              <a:defRPr/>
            </a:pPr>
            <a:r>
              <a:rPr lang="en-US" sz="2400" dirty="0">
                <a:solidFill>
                  <a:srgbClr val="000000"/>
                </a:solidFill>
                <a:latin typeface="+mn-lt"/>
                <a:ea typeface="Osaka" charset="0"/>
                <a:cs typeface="Osaka" charset="0"/>
              </a:rPr>
              <a:t>Take 5-10 minutes for this exercise.  We will share observations from each group..</a:t>
            </a:r>
            <a:endParaRPr lang="en-US" sz="2400" dirty="0">
              <a:latin typeface="+mn-lt"/>
              <a:ea typeface="Osaka" charset="0"/>
              <a:cs typeface="Osaka" charset="0"/>
            </a:endParaRPr>
          </a:p>
          <a:p>
            <a:pPr eaLnBrk="1" hangingPunct="1">
              <a:lnSpc>
                <a:spcPct val="90000"/>
              </a:lnSpc>
              <a:defRPr/>
            </a:pPr>
            <a:r>
              <a:rPr lang="en-US" sz="2400" dirty="0">
                <a:latin typeface="+mn-lt"/>
                <a:ea typeface="Osaka" charset="0"/>
                <a:cs typeface="Osaka" charset="0"/>
              </a:rPr>
              <a:t>Report</a:t>
            </a:r>
            <a:endParaRPr lang="en-US" sz="2800" dirty="0">
              <a:latin typeface="+mn-lt"/>
              <a:ea typeface="Osaka" charset="0"/>
              <a:cs typeface="Osaka"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latin typeface="Arial" charset="0"/>
                <a:ea typeface="Osaka" charset="0"/>
                <a:cs typeface="Osaka" charset="0"/>
              </a:rPr>
              <a:t>Which concepts?</a:t>
            </a:r>
          </a:p>
        </p:txBody>
      </p:sp>
      <p:sp>
        <p:nvSpPr>
          <p:cNvPr id="53251" name="Rectangle 3"/>
          <p:cNvSpPr>
            <a:spLocks noGrp="1" noChangeArrowheads="1"/>
          </p:cNvSpPr>
          <p:nvPr>
            <p:ph type="body" idx="1"/>
          </p:nvPr>
        </p:nvSpPr>
        <p:spPr/>
        <p:txBody>
          <a:bodyPr/>
          <a:lstStyle/>
          <a:p>
            <a:pPr eaLnBrk="1" hangingPunct="1">
              <a:lnSpc>
                <a:spcPct val="90000"/>
              </a:lnSpc>
            </a:pPr>
            <a:r>
              <a:rPr lang="ja-JP" altLang="en-US" sz="2100">
                <a:latin typeface="Arial" charset="0"/>
                <a:ea typeface="Osaka" charset="0"/>
                <a:cs typeface="Osaka" charset="0"/>
              </a:rPr>
              <a:t>“</a:t>
            </a:r>
            <a:r>
              <a:rPr lang="en-US" sz="2100">
                <a:latin typeface="Arial" charset="0"/>
                <a:ea typeface="Osaka" charset="0"/>
                <a:cs typeface="Osaka" charset="0"/>
              </a:rPr>
              <a:t>We can</a:t>
            </a:r>
            <a:r>
              <a:rPr lang="ja-JP" altLang="en-US" sz="2100">
                <a:latin typeface="Arial" charset="0"/>
                <a:ea typeface="Osaka" charset="0"/>
                <a:cs typeface="Osaka" charset="0"/>
              </a:rPr>
              <a:t>’</a:t>
            </a:r>
            <a:r>
              <a:rPr lang="en-US" sz="2100">
                <a:latin typeface="Arial" charset="0"/>
                <a:ea typeface="Osaka" charset="0"/>
                <a:cs typeface="Osaka" charset="0"/>
              </a:rPr>
              <a:t>t make the whole course PBL.  My department chair would have heart failure. I wonder what kinds of topics and concepts we should use it for? </a:t>
            </a:r>
            <a:r>
              <a:rPr lang="ja-JP" altLang="en-US" sz="2100">
                <a:latin typeface="Arial" charset="0"/>
                <a:ea typeface="Osaka" charset="0"/>
                <a:cs typeface="Osaka" charset="0"/>
              </a:rPr>
              <a:t>”</a:t>
            </a:r>
            <a:r>
              <a:rPr lang="en-US" sz="2100">
                <a:latin typeface="Arial" charset="0"/>
                <a:ea typeface="Osaka" charset="0"/>
                <a:cs typeface="Osaka" charset="0"/>
              </a:rPr>
              <a:t>, </a:t>
            </a:r>
            <a:r>
              <a:rPr lang="en-US" sz="2100" b="1">
                <a:latin typeface="Arial" charset="0"/>
                <a:ea typeface="Osaka" charset="0"/>
                <a:cs typeface="Osaka" charset="0"/>
              </a:rPr>
              <a:t>Graham</a:t>
            </a:r>
            <a:r>
              <a:rPr lang="en-US" sz="2100">
                <a:latin typeface="Arial" charset="0"/>
                <a:ea typeface="Osaka" charset="0"/>
                <a:cs typeface="Osaka" charset="0"/>
              </a:rPr>
              <a:t> stated.</a:t>
            </a:r>
          </a:p>
          <a:p>
            <a:pPr eaLnBrk="1" hangingPunct="1">
              <a:lnSpc>
                <a:spcPct val="90000"/>
              </a:lnSpc>
            </a:pPr>
            <a:endParaRPr lang="en-US" sz="2100">
              <a:latin typeface="Arial" charset="0"/>
              <a:ea typeface="Osaka" charset="0"/>
              <a:cs typeface="Osaka" charset="0"/>
            </a:endParaRPr>
          </a:p>
          <a:p>
            <a:pPr eaLnBrk="1" hangingPunct="1">
              <a:lnSpc>
                <a:spcPct val="90000"/>
              </a:lnSpc>
            </a:pPr>
            <a:r>
              <a:rPr lang="ja-JP" altLang="en-US" sz="2100">
                <a:latin typeface="Arial" charset="0"/>
                <a:ea typeface="Osaka" charset="0"/>
                <a:cs typeface="Osaka" charset="0"/>
              </a:rPr>
              <a:t>“</a:t>
            </a:r>
            <a:r>
              <a:rPr lang="en-US" sz="2100">
                <a:latin typeface="Arial" charset="0"/>
                <a:ea typeface="Osaka" charset="0"/>
                <a:cs typeface="Osaka" charset="0"/>
              </a:rPr>
              <a:t>Let</a:t>
            </a:r>
            <a:r>
              <a:rPr lang="ja-JP" altLang="en-US" sz="2100">
                <a:latin typeface="Arial" charset="0"/>
                <a:ea typeface="Osaka" charset="0"/>
                <a:cs typeface="Osaka" charset="0"/>
              </a:rPr>
              <a:t>’</a:t>
            </a:r>
            <a:r>
              <a:rPr lang="en-US" sz="2100">
                <a:latin typeface="Arial" charset="0"/>
                <a:ea typeface="Osaka" charset="0"/>
                <a:cs typeface="Osaka" charset="0"/>
              </a:rPr>
              <a:t>s start with something easy that we already have a lab for so it can be investigative</a:t>
            </a:r>
            <a:r>
              <a:rPr lang="ja-JP" altLang="en-US" sz="2100">
                <a:latin typeface="Arial" charset="0"/>
                <a:ea typeface="Osaka" charset="0"/>
                <a:cs typeface="Osaka" charset="0"/>
              </a:rPr>
              <a:t>”</a:t>
            </a:r>
            <a:r>
              <a:rPr lang="en-US" sz="2100">
                <a:latin typeface="Arial" charset="0"/>
                <a:ea typeface="Osaka" charset="0"/>
                <a:cs typeface="Osaka" charset="0"/>
              </a:rPr>
              <a:t>, said </a:t>
            </a:r>
            <a:r>
              <a:rPr lang="en-US" sz="2100" b="1">
                <a:latin typeface="Arial" charset="0"/>
                <a:ea typeface="Osaka" charset="0"/>
                <a:cs typeface="Osaka" charset="0"/>
              </a:rPr>
              <a:t>Danielle</a:t>
            </a:r>
            <a:r>
              <a:rPr lang="en-US" sz="2100">
                <a:latin typeface="Arial" charset="0"/>
                <a:ea typeface="Osaka" charset="0"/>
                <a:cs typeface="Osaka" charset="0"/>
              </a:rPr>
              <a:t>.  </a:t>
            </a:r>
          </a:p>
          <a:p>
            <a:pPr eaLnBrk="1" hangingPunct="1">
              <a:lnSpc>
                <a:spcPct val="90000"/>
              </a:lnSpc>
            </a:pPr>
            <a:endParaRPr lang="en-US" sz="2100">
              <a:latin typeface="Arial" charset="0"/>
              <a:ea typeface="Osaka" charset="0"/>
              <a:cs typeface="Osaka" charset="0"/>
            </a:endParaRPr>
          </a:p>
          <a:p>
            <a:pPr eaLnBrk="1" hangingPunct="1">
              <a:lnSpc>
                <a:spcPct val="90000"/>
              </a:lnSpc>
            </a:pPr>
            <a:r>
              <a:rPr lang="en-US" sz="2100">
                <a:latin typeface="Arial" charset="0"/>
                <a:ea typeface="Osaka" charset="0"/>
                <a:cs typeface="Osaka" charset="0"/>
              </a:rPr>
              <a:t>Ah, come on.  We probably should pick one of the hardest things for students to learn.  What we really want to do is incorporate more Quantitative methods, stats, equations…Or something where they have lots of misconceptions. That</a:t>
            </a:r>
            <a:r>
              <a:rPr lang="ja-JP" altLang="en-US" sz="2100">
                <a:latin typeface="Arial" charset="0"/>
                <a:ea typeface="Osaka" charset="0"/>
                <a:cs typeface="Osaka" charset="0"/>
              </a:rPr>
              <a:t>’</a:t>
            </a:r>
            <a:r>
              <a:rPr lang="en-US" sz="2100">
                <a:latin typeface="Arial" charset="0"/>
                <a:ea typeface="Osaka" charset="0"/>
                <a:cs typeface="Osaka" charset="0"/>
              </a:rPr>
              <a:t>s the stuff where they really get turned off and disengaged, countered </a:t>
            </a:r>
            <a:r>
              <a:rPr lang="en-US" sz="2100" b="1">
                <a:latin typeface="Arial" charset="0"/>
                <a:ea typeface="Osaka" charset="0"/>
                <a:cs typeface="Osaka" charset="0"/>
              </a:rPr>
              <a:t>Christine.</a:t>
            </a:r>
            <a:r>
              <a:rPr lang="en-US" sz="2100">
                <a:latin typeface="Arial" charset="0"/>
                <a:ea typeface="Osaka" charset="0"/>
                <a:cs typeface="Osaka" charset="0"/>
              </a:rPr>
              <a:t>  Let</a:t>
            </a:r>
            <a:r>
              <a:rPr lang="ja-JP" altLang="en-US" sz="2100">
                <a:latin typeface="Arial" charset="0"/>
                <a:ea typeface="Osaka" charset="0"/>
                <a:cs typeface="Osaka" charset="0"/>
              </a:rPr>
              <a:t>’</a:t>
            </a:r>
            <a:r>
              <a:rPr lang="en-US" sz="2100">
                <a:latin typeface="Arial" charset="0"/>
                <a:ea typeface="Osaka" charset="0"/>
                <a:cs typeface="Osaka" charset="0"/>
              </a:rPr>
              <a:t>s all brainstorm a list of hard concepts.</a:t>
            </a:r>
            <a:r>
              <a:rPr lang="ja-JP" altLang="en-US" sz="2100">
                <a:latin typeface="Arial" charset="0"/>
                <a:ea typeface="Osaka" charset="0"/>
                <a:cs typeface="Osaka" charset="0"/>
              </a:rPr>
              <a:t>”</a:t>
            </a:r>
            <a:endParaRPr lang="en-US" sz="2800">
              <a:latin typeface="Arial" charset="0"/>
              <a:ea typeface="Osaka" charset="0"/>
              <a:cs typeface="Osaka" charset="0"/>
            </a:endParaRPr>
          </a:p>
          <a:p>
            <a:pPr eaLnBrk="1" hangingPunct="1">
              <a:lnSpc>
                <a:spcPct val="90000"/>
              </a:lnSpc>
            </a:pPr>
            <a:endParaRPr lang="en-US" sz="2800">
              <a:latin typeface="Arial" charset="0"/>
              <a:ea typeface="Osaka" charset="0"/>
              <a:cs typeface="Osaka" charset="0"/>
            </a:endParaRPr>
          </a:p>
        </p:txBody>
      </p:sp>
    </p:spTree>
    <p:extLst>
      <p:ext uri="{BB962C8B-B14F-4D97-AF65-F5344CB8AC3E}">
        <p14:creationId xmlns:p14="http://schemas.microsoft.com/office/powerpoint/2010/main" val="265612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TPS – Part 1</a:t>
            </a:r>
          </a:p>
        </p:txBody>
      </p:sp>
      <p:sp>
        <p:nvSpPr>
          <p:cNvPr id="5" name="Content Placeholder 4"/>
          <p:cNvSpPr>
            <a:spLocks noGrp="1"/>
          </p:cNvSpPr>
          <p:nvPr>
            <p:ph idx="1"/>
          </p:nvPr>
        </p:nvSpPr>
        <p:spPr/>
        <p:txBody>
          <a:bodyPr>
            <a:normAutofit fontScale="85000" lnSpcReduction="20000"/>
          </a:bodyPr>
          <a:lstStyle/>
          <a:p>
            <a:r>
              <a:rPr lang="en-US" sz="2800" b="1" dirty="0"/>
              <a:t>THINK</a:t>
            </a:r>
            <a:r>
              <a:rPr lang="en-US" dirty="0"/>
              <a:t> and record:</a:t>
            </a:r>
            <a:br>
              <a:rPr lang="en-US" dirty="0"/>
            </a:br>
            <a:r>
              <a:rPr lang="en-US" dirty="0"/>
              <a:t>Two topics/concepts/standards to teach using PBL</a:t>
            </a:r>
            <a:br>
              <a:rPr lang="en-US" dirty="0"/>
            </a:br>
            <a:endParaRPr lang="en-US" dirty="0"/>
          </a:p>
          <a:p>
            <a:pPr lvl="1"/>
            <a:r>
              <a:rPr lang="en-US" dirty="0"/>
              <a:t>Consider:</a:t>
            </a:r>
          </a:p>
          <a:p>
            <a:pPr lvl="2"/>
            <a:r>
              <a:rPr lang="en-US" dirty="0"/>
              <a:t>What is boring?</a:t>
            </a:r>
          </a:p>
          <a:p>
            <a:pPr lvl="2"/>
            <a:r>
              <a:rPr lang="en-US" dirty="0"/>
              <a:t>What is difficult to teach?</a:t>
            </a:r>
          </a:p>
          <a:p>
            <a:pPr lvl="2"/>
            <a:r>
              <a:rPr lang="en-US" dirty="0"/>
              <a:t>What are students failing to understand?</a:t>
            </a:r>
          </a:p>
          <a:p>
            <a:r>
              <a:rPr lang="en-US" sz="2800" b="1" dirty="0"/>
              <a:t>PAIR</a:t>
            </a:r>
            <a:r>
              <a:rPr lang="en-US" b="1" dirty="0"/>
              <a:t>:</a:t>
            </a:r>
            <a:br>
              <a:rPr lang="en-US" b="1" dirty="0"/>
            </a:br>
            <a:r>
              <a:rPr lang="en-US" dirty="0"/>
              <a:t>Share your topics and justification for selecting them</a:t>
            </a:r>
          </a:p>
          <a:p>
            <a:endParaRPr lang="en-US" dirty="0"/>
          </a:p>
        </p:txBody>
      </p:sp>
    </p:spTree>
    <p:extLst>
      <p:ext uri="{BB962C8B-B14F-4D97-AF65-F5344CB8AC3E}">
        <p14:creationId xmlns:p14="http://schemas.microsoft.com/office/powerpoint/2010/main" val="5147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choice</a:t>
            </a:r>
          </a:p>
        </p:txBody>
      </p:sp>
      <p:sp>
        <p:nvSpPr>
          <p:cNvPr id="3" name="Content Placeholder 2"/>
          <p:cNvSpPr>
            <a:spLocks noGrp="1"/>
          </p:cNvSpPr>
          <p:nvPr>
            <p:ph idx="1"/>
          </p:nvPr>
        </p:nvSpPr>
        <p:spPr/>
        <p:txBody>
          <a:bodyPr/>
          <a:lstStyle/>
          <a:p>
            <a:r>
              <a:rPr lang="en-US" dirty="0"/>
              <a:t>Choose one topic </a:t>
            </a:r>
          </a:p>
          <a:p>
            <a:r>
              <a:rPr lang="en-US" dirty="0"/>
              <a:t>Write down one big take home message</a:t>
            </a:r>
          </a:p>
        </p:txBody>
      </p:sp>
    </p:spTree>
    <p:extLst>
      <p:ext uri="{BB962C8B-B14F-4D97-AF65-F5344CB8AC3E}">
        <p14:creationId xmlns:p14="http://schemas.microsoft.com/office/powerpoint/2010/main" val="2481929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TPS – Part 2</a:t>
            </a:r>
          </a:p>
        </p:txBody>
      </p:sp>
      <p:sp>
        <p:nvSpPr>
          <p:cNvPr id="5" name="Content Placeholder 4"/>
          <p:cNvSpPr>
            <a:spLocks noGrp="1"/>
          </p:cNvSpPr>
          <p:nvPr>
            <p:ph idx="1"/>
          </p:nvPr>
        </p:nvSpPr>
        <p:spPr/>
        <p:txBody>
          <a:bodyPr>
            <a:normAutofit fontScale="92500" lnSpcReduction="20000"/>
          </a:bodyPr>
          <a:lstStyle/>
          <a:p>
            <a:r>
              <a:rPr lang="en-US" sz="2800" b="1" dirty="0"/>
              <a:t>THINK</a:t>
            </a:r>
            <a:r>
              <a:rPr lang="en-US" dirty="0"/>
              <a:t> and record:</a:t>
            </a:r>
            <a:br>
              <a:rPr lang="en-US" dirty="0"/>
            </a:br>
            <a:r>
              <a:rPr lang="en-US" dirty="0"/>
              <a:t>real-world connections for each topic</a:t>
            </a:r>
            <a:br>
              <a:rPr lang="en-US" dirty="0"/>
            </a:br>
            <a:endParaRPr lang="en-US" dirty="0"/>
          </a:p>
          <a:p>
            <a:pPr lvl="1"/>
            <a:r>
              <a:rPr lang="en-US" dirty="0"/>
              <a:t>Consider:</a:t>
            </a:r>
          </a:p>
          <a:p>
            <a:pPr lvl="2"/>
            <a:r>
              <a:rPr lang="en-US" dirty="0"/>
              <a:t>Examples of this topic in action</a:t>
            </a:r>
          </a:p>
          <a:p>
            <a:pPr lvl="2"/>
            <a:r>
              <a:rPr lang="en-US" dirty="0"/>
              <a:t>Household items, famous people/places, health concerns, food/cooking, natural disasters,  </a:t>
            </a:r>
          </a:p>
          <a:p>
            <a:pPr lvl="2"/>
            <a:r>
              <a:rPr lang="en-US" dirty="0"/>
              <a:t>What is in the news?</a:t>
            </a:r>
          </a:p>
          <a:p>
            <a:r>
              <a:rPr lang="en-US" sz="2800" b="1" dirty="0"/>
              <a:t>PAIR</a:t>
            </a:r>
            <a:r>
              <a:rPr lang="en-US" b="1" dirty="0"/>
              <a:t>:</a:t>
            </a:r>
            <a:br>
              <a:rPr lang="en-US" b="1" dirty="0"/>
            </a:br>
            <a:r>
              <a:rPr lang="en-US" dirty="0"/>
              <a:t>Share, discuss other ideas, give feedback</a:t>
            </a:r>
          </a:p>
          <a:p>
            <a:endParaRPr lang="en-US" dirty="0"/>
          </a:p>
        </p:txBody>
      </p:sp>
    </p:spTree>
    <p:extLst>
      <p:ext uri="{BB962C8B-B14F-4D97-AF65-F5344CB8AC3E}">
        <p14:creationId xmlns:p14="http://schemas.microsoft.com/office/powerpoint/2010/main" val="34459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Write Objectives</a:t>
            </a:r>
          </a:p>
        </p:txBody>
      </p:sp>
      <p:sp>
        <p:nvSpPr>
          <p:cNvPr id="4" name="Content Placeholder 3"/>
          <p:cNvSpPr>
            <a:spLocks noGrp="1"/>
          </p:cNvSpPr>
          <p:nvPr>
            <p:ph idx="1"/>
          </p:nvPr>
        </p:nvSpPr>
        <p:spPr/>
        <p:txBody>
          <a:bodyPr/>
          <a:lstStyle/>
          <a:p>
            <a:r>
              <a:rPr lang="en-US" dirty="0"/>
              <a:t>Pick 1 of your topics</a:t>
            </a:r>
          </a:p>
          <a:p>
            <a:r>
              <a:rPr lang="en-US" dirty="0"/>
              <a:t>Write 2 behavioral learning objectives</a:t>
            </a:r>
            <a:br>
              <a:rPr lang="en-US" dirty="0"/>
            </a:br>
            <a:r>
              <a:rPr lang="en-US" sz="1800" dirty="0"/>
              <a:t>(consider how students will demonstrate their understanding)</a:t>
            </a:r>
            <a:endParaRPr lang="en-US" dirty="0"/>
          </a:p>
          <a:p>
            <a:endParaRPr lang="en-US" dirty="0"/>
          </a:p>
          <a:p>
            <a:r>
              <a:rPr lang="en-US" dirty="0"/>
              <a:t>Swap with a partner</a:t>
            </a:r>
          </a:p>
          <a:p>
            <a:pPr lvl="1"/>
            <a:r>
              <a:rPr lang="en-US" dirty="0"/>
              <a:t>Partner edits/clarifies the first 2 objectives</a:t>
            </a:r>
          </a:p>
          <a:p>
            <a:pPr lvl="1"/>
            <a:r>
              <a:rPr lang="en-US" dirty="0"/>
              <a:t>Partner adds 2 more objectives</a:t>
            </a:r>
          </a:p>
        </p:txBody>
      </p:sp>
    </p:spTree>
    <p:extLst>
      <p:ext uri="{BB962C8B-B14F-4D97-AF65-F5344CB8AC3E}">
        <p14:creationId xmlns:p14="http://schemas.microsoft.com/office/powerpoint/2010/main" val="167980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Level">
  <a:themeElements>
    <a:clrScheme name="Level 10">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003300"/>
      </a:hlink>
      <a:folHlink>
        <a:srgbClr val="0033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003300"/>
        </a:folHlink>
      </a:clrScheme>
      <a:clrMap bg1="lt1" tx1="dk1" bg2="lt2" tx2="dk2" accent1="accent1" accent2="accent2" accent3="accent3" accent4="accent4" accent5="accent5" accent6="accent6" hlink="hlink" folHlink="folHlink"/>
    </a:extraClrScheme>
    <a:extraClrScheme>
      <a:clrScheme name="Level 10">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003300"/>
        </a:hlink>
        <a:folHlink>
          <a:srgbClr val="00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6247</TotalTime>
  <Words>1021</Words>
  <Application>Microsoft Macintosh PowerPoint</Application>
  <PresentationFormat>On-screen Show (4:3)</PresentationFormat>
  <Paragraphs>166</Paragraphs>
  <Slides>24</Slides>
  <Notes>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ＭＳ Ｐゴシック</vt:lpstr>
      <vt:lpstr>Osaka</vt:lpstr>
      <vt:lpstr>ALA Courier New</vt:lpstr>
      <vt:lpstr>Arial</vt:lpstr>
      <vt:lpstr>Comic Sans MS</vt:lpstr>
      <vt:lpstr>Garamond</vt:lpstr>
      <vt:lpstr>Symbol</vt:lpstr>
      <vt:lpstr>Tahoma</vt:lpstr>
      <vt:lpstr>Times New Roman</vt:lpstr>
      <vt:lpstr>Verdana</vt:lpstr>
      <vt:lpstr>Wingdings</vt:lpstr>
      <vt:lpstr>Level</vt:lpstr>
      <vt:lpstr>Science Case Network presents</vt:lpstr>
      <vt:lpstr>This too can be YOUR class</vt:lpstr>
      <vt:lpstr>Where to Start: Writing New Cases</vt:lpstr>
      <vt:lpstr>What concept might work well  with PBL or Cases?</vt:lpstr>
      <vt:lpstr>Which concepts?</vt:lpstr>
      <vt:lpstr>TPS – Part 1</vt:lpstr>
      <vt:lpstr>Topic choice</vt:lpstr>
      <vt:lpstr>TPS – Part 2</vt:lpstr>
      <vt:lpstr>Write Objectives</vt:lpstr>
      <vt:lpstr>Know your audienceting Cases</vt:lpstr>
      <vt:lpstr>Choose scenario</vt:lpstr>
      <vt:lpstr>Drafting</vt:lpstr>
      <vt:lpstr>Design Products</vt:lpstr>
      <vt:lpstr>PowerPoint Presentation</vt:lpstr>
      <vt:lpstr>Pat’s Design Product 3</vt:lpstr>
      <vt:lpstr>Sage Design Product 3</vt:lpstr>
      <vt:lpstr>Assessment – Students</vt:lpstr>
      <vt:lpstr>Assessment – Students</vt:lpstr>
      <vt:lpstr>Assessment – Students</vt:lpstr>
      <vt:lpstr>Assessment products</vt:lpstr>
      <vt:lpstr>PBL Process</vt:lpstr>
      <vt:lpstr>Alternate boxchart</vt:lpstr>
      <vt:lpstr>PowerPoint Presentation</vt:lpstr>
      <vt:lpstr>What are we waiting for?</vt:lpstr>
    </vt:vector>
  </TitlesOfParts>
  <Company>University of Delaware</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Deborah Allen</dc:creator>
  <cp:lastModifiedBy>Marsteller, Pat</cp:lastModifiedBy>
  <cp:revision>123</cp:revision>
  <cp:lastPrinted>2013-05-15T17:22:16Z</cp:lastPrinted>
  <dcterms:created xsi:type="dcterms:W3CDTF">2005-05-03T19:08:51Z</dcterms:created>
  <dcterms:modified xsi:type="dcterms:W3CDTF">2018-05-16T18:55:18Z</dcterms:modified>
</cp:coreProperties>
</file>