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Lst>
  <p:notesMasterIdLst>
    <p:notesMasterId r:id="rId29"/>
  </p:notesMasterIdLst>
  <p:handoutMasterIdLst>
    <p:handoutMasterId r:id="rId30"/>
  </p:handoutMasterIdLst>
  <p:sldIdLst>
    <p:sldId id="287" r:id="rId5"/>
    <p:sldId id="291" r:id="rId6"/>
    <p:sldId id="261" r:id="rId7"/>
    <p:sldId id="296" r:id="rId8"/>
    <p:sldId id="295" r:id="rId9"/>
    <p:sldId id="297" r:id="rId10"/>
    <p:sldId id="298" r:id="rId11"/>
    <p:sldId id="299" r:id="rId12"/>
    <p:sldId id="300" r:id="rId13"/>
    <p:sldId id="301" r:id="rId14"/>
    <p:sldId id="302" r:id="rId15"/>
    <p:sldId id="303" r:id="rId16"/>
    <p:sldId id="309" r:id="rId17"/>
    <p:sldId id="307" r:id="rId18"/>
    <p:sldId id="310" r:id="rId19"/>
    <p:sldId id="306" r:id="rId20"/>
    <p:sldId id="304" r:id="rId21"/>
    <p:sldId id="317" r:id="rId22"/>
    <p:sldId id="311" r:id="rId23"/>
    <p:sldId id="314" r:id="rId24"/>
    <p:sldId id="313" r:id="rId25"/>
    <p:sldId id="315" r:id="rId26"/>
    <p:sldId id="316" r:id="rId27"/>
    <p:sldId id="279" r:id="rId28"/>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cess NEON Data" id="{2E0ED3A0-9029-C24A-AF49-D438D8811D41}">
          <p14:sldIdLst>
            <p14:sldId id="287"/>
            <p14:sldId id="291"/>
            <p14:sldId id="261"/>
            <p14:sldId id="296"/>
            <p14:sldId id="295"/>
            <p14:sldId id="297"/>
            <p14:sldId id="298"/>
            <p14:sldId id="299"/>
            <p14:sldId id="300"/>
            <p14:sldId id="301"/>
            <p14:sldId id="302"/>
            <p14:sldId id="303"/>
            <p14:sldId id="309"/>
            <p14:sldId id="307"/>
            <p14:sldId id="310"/>
            <p14:sldId id="306"/>
            <p14:sldId id="304"/>
            <p14:sldId id="317"/>
            <p14:sldId id="311"/>
            <p14:sldId id="314"/>
            <p14:sldId id="313"/>
            <p14:sldId id="315"/>
            <p14:sldId id="316"/>
            <p14:sldId id="279"/>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Jones Patterson" initials="MJP" lastIdx="1" clrIdx="0">
    <p:extLst>
      <p:ext uri="{19B8F6BF-5375-455C-9EA6-DF929625EA0E}">
        <p15:presenceInfo xmlns:p15="http://schemas.microsoft.com/office/powerpoint/2012/main" userId="S::mjones01@battelleecology.org::e5b818f4-342e-468a-b1c3-0632974bea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24242"/>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250" autoAdjust="0"/>
    <p:restoredTop sz="74458" autoAdjust="0"/>
  </p:normalViewPr>
  <p:slideViewPr>
    <p:cSldViewPr snapToGrid="0" showGuides="1">
      <p:cViewPr varScale="1">
        <p:scale>
          <a:sx n="102" d="100"/>
          <a:sy n="102" d="100"/>
        </p:scale>
        <p:origin x="1344" y="184"/>
      </p:cViewPr>
      <p:guideLst/>
    </p:cSldViewPr>
  </p:slideViewPr>
  <p:outlineViewPr>
    <p:cViewPr>
      <p:scale>
        <a:sx n="33" d="100"/>
        <a:sy n="33" d="100"/>
      </p:scale>
      <p:origin x="0" y="-588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5" d="100"/>
          <a:sy n="85" d="100"/>
        </p:scale>
        <p:origin x="2340" y="10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heme" Target="theme/theme1.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7383D55-1D8E-47F0-8407-8CF902454C52}" type="datetimeFigureOut">
              <a:rPr lang="en-US" smtClean="0"/>
              <a:t>1/7/19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D73952-53CB-4D8F-B858-71DE4FE97A36}" type="slidenum">
              <a:rPr lang="en-US" smtClean="0"/>
              <a:t>‹#›</a:t>
            </a:fld>
            <a:endParaRPr lang="en-US" dirty="0"/>
          </a:p>
        </p:txBody>
      </p:sp>
    </p:spTree>
    <p:extLst>
      <p:ext uri="{BB962C8B-B14F-4D97-AF65-F5344CB8AC3E}">
        <p14:creationId xmlns:p14="http://schemas.microsoft.com/office/powerpoint/2010/main" val="3521092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C5454E-9E81-4C99-A91B-42C07507225A}" type="datetimeFigureOut">
              <a:rPr lang="en-US" smtClean="0"/>
              <a:t>1/7/19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537934-768C-4C37-BAD1-E522F3AEBAF7}" type="slidenum">
              <a:rPr lang="en-US" smtClean="0"/>
              <a:t>‹#›</a:t>
            </a:fld>
            <a:endParaRPr lang="en-US" dirty="0"/>
          </a:p>
        </p:txBody>
      </p:sp>
    </p:spTree>
    <p:extLst>
      <p:ext uri="{BB962C8B-B14F-4D97-AF65-F5344CB8AC3E}">
        <p14:creationId xmlns:p14="http://schemas.microsoft.com/office/powerpoint/2010/main" val="2575975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guide walks viewers through how to access data through the NEON data portal and a few related resources for working with NEON data.  The NEON data portal remains in dynamic development. </a:t>
            </a:r>
            <a:r>
              <a:rPr lang="en-US" sz="1200" b="0" i="0" u="none" strike="noStrike" kern="1200" dirty="0">
                <a:solidFill>
                  <a:schemeClr val="tx1"/>
                </a:solidFill>
                <a:effectLst/>
                <a:latin typeface="+mn-lt"/>
                <a:ea typeface="+mn-ea"/>
                <a:cs typeface="+mn-cs"/>
              </a:rPr>
              <a:t>This photographic guide will be regularly updated. If the data portal you are viewing does not match this guide, please check for an updated version.</a:t>
            </a:r>
          </a:p>
          <a:p>
            <a:r>
              <a:rPr lang="en-US" dirty="0"/>
              <a:t>The guide is laid out to be followed sequentially from starting on the </a:t>
            </a:r>
            <a:r>
              <a:rPr lang="en-US" dirty="0" err="1"/>
              <a:t>NEONScience.org</a:t>
            </a:r>
            <a:r>
              <a:rPr lang="en-US" dirty="0"/>
              <a:t> website to downloading data to your computer. After this sequence additional slides are provided that details on other pages or topics of interest to data users. </a:t>
            </a:r>
          </a:p>
        </p:txBody>
      </p:sp>
      <p:sp>
        <p:nvSpPr>
          <p:cNvPr id="4" name="Slide Number Placeholder 3"/>
          <p:cNvSpPr>
            <a:spLocks noGrp="1"/>
          </p:cNvSpPr>
          <p:nvPr>
            <p:ph type="sldNum" sz="quarter" idx="10"/>
          </p:nvPr>
        </p:nvSpPr>
        <p:spPr/>
        <p:txBody>
          <a:bodyPr/>
          <a:lstStyle/>
          <a:p>
            <a:fld id="{AA537934-768C-4C37-BAD1-E522F3AEBAF7}" type="slidenum">
              <a:rPr lang="en-US" smtClean="0"/>
              <a:t>1</a:t>
            </a:fld>
            <a:endParaRPr lang="en-US" dirty="0"/>
          </a:p>
        </p:txBody>
      </p:sp>
    </p:spTree>
    <p:extLst>
      <p:ext uri="{BB962C8B-B14F-4D97-AF65-F5344CB8AC3E}">
        <p14:creationId xmlns:p14="http://schemas.microsoft.com/office/powerpoint/2010/main" val="3742815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Download Data when ready to configure your data set to download. You can only configure and download one data product at a time on the data portal. </a:t>
            </a:r>
          </a:p>
          <a:p>
            <a:endParaRPr lang="en-US" dirty="0"/>
          </a:p>
          <a:p>
            <a:r>
              <a:rPr lang="en-US" dirty="0"/>
              <a:t>There are a few data products, primarily remote sensing, </a:t>
            </a:r>
            <a:r>
              <a:rPr lang="en-US" dirty="0" err="1"/>
              <a:t>phenocam</a:t>
            </a:r>
            <a:r>
              <a:rPr lang="en-US" dirty="0"/>
              <a:t> and genomics data, that cannot currently be downloaded from the beta browse data page. When you select “Download Data” for these data products, you will be reverted to the previous browse data page. For details on how to configure this data for download, see the slide “Configure AOP data for Download” or “Configure Data Hosted by Partner”. </a:t>
            </a:r>
          </a:p>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10</a:t>
            </a:fld>
            <a:endParaRPr lang="en-US" dirty="0"/>
          </a:p>
        </p:txBody>
      </p:sp>
    </p:spTree>
    <p:extLst>
      <p:ext uri="{BB962C8B-B14F-4D97-AF65-F5344CB8AC3E}">
        <p14:creationId xmlns:p14="http://schemas.microsoft.com/office/powerpoint/2010/main" val="2872325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select “Download Data” on the data browser, a pop up window will appear where you will configure your data set. After selection your desired data range and locations you’ll have to make two choices, inclusion of documents and data type. </a:t>
            </a:r>
          </a:p>
          <a:p>
            <a:endParaRPr lang="en-US" dirty="0"/>
          </a:p>
          <a:p>
            <a:pPr marL="171450" indent="-171450">
              <a:buFont typeface="Arial" panose="020B0604020202020204" pitchFamily="34" charset="0"/>
              <a:buChar char="•"/>
            </a:pPr>
            <a:r>
              <a:rPr lang="en-US" dirty="0"/>
              <a:t>Include documents? This will provide PDFs of related documents (User Guides, Protocols, Algorithm Theoretical Basis Documents, </a:t>
            </a:r>
            <a:r>
              <a:rPr lang="en-US" dirty="0" err="1"/>
              <a:t>etc</a:t>
            </a:r>
            <a:r>
              <a:rPr lang="en-US" dirty="0"/>
              <a:t>) in the folder that you are downloading. We recommend you do this on the initial download of a data product so that you readily have this important information for use while using NEON data. All related documents can also be found on the Documents tab of each Data Product Details page (see slide for more details). </a:t>
            </a:r>
          </a:p>
          <a:p>
            <a:pPr marL="171450" indent="-171450">
              <a:buFont typeface="Arial" panose="020B0604020202020204" pitchFamily="34" charset="0"/>
              <a:buChar char="•"/>
            </a:pPr>
            <a:r>
              <a:rPr lang="en-US" dirty="0"/>
              <a:t>Basic vs Expanded Data Type?  Basic data include an overall data flag for the overall quality of the data. The expanded data types have additional data flags regarding specific processing steps or data control analyses. For research purposes, you will likely want the expanded package.  For educational or initial data exploratory, the basic package is likely sufficient.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Given the timeframe and types of data collected, NEON data product packages can quickly become very, very large.  We recommend always checking the estimated download size BEFORE starting any download.  </a:t>
            </a:r>
          </a:p>
          <a:p>
            <a:endParaRPr lang="en-US" dirty="0"/>
          </a:p>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11</a:t>
            </a:fld>
            <a:endParaRPr lang="en-US" dirty="0"/>
          </a:p>
        </p:txBody>
      </p:sp>
    </p:spTree>
    <p:extLst>
      <p:ext uri="{BB962C8B-B14F-4D97-AF65-F5344CB8AC3E}">
        <p14:creationId xmlns:p14="http://schemas.microsoft.com/office/powerpoint/2010/main" val="3769091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will download to your default download location (likely your Downloads folder). </a:t>
            </a:r>
          </a:p>
          <a:p>
            <a:endParaRPr lang="en-US" dirty="0"/>
          </a:p>
          <a:p>
            <a:r>
              <a:rPr lang="en-US" dirty="0"/>
              <a:t>Most NEON data products are delivered as compressed (zipped) .csv files. Other formats include .hdf5, .</a:t>
            </a:r>
            <a:r>
              <a:rPr lang="en-US" dirty="0" err="1"/>
              <a:t>tif</a:t>
            </a:r>
            <a:r>
              <a:rPr lang="en-US" dirty="0"/>
              <a:t>, and .</a:t>
            </a:r>
            <a:r>
              <a:rPr lang="en-US" dirty="0" err="1"/>
              <a:t>kmz</a:t>
            </a:r>
            <a:r>
              <a:rPr lang="en-US" dirty="0"/>
              <a:t>. These next few slides only pertain to the data products delivered compressed with data in .csv files. For all compressed files, view them by uncompressing. </a:t>
            </a:r>
          </a:p>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12</a:t>
            </a:fld>
            <a:endParaRPr lang="en-US" dirty="0"/>
          </a:p>
        </p:txBody>
      </p:sp>
    </p:spTree>
    <p:extLst>
      <p:ext uri="{BB962C8B-B14F-4D97-AF65-F5344CB8AC3E}">
        <p14:creationId xmlns:p14="http://schemas.microsoft.com/office/powerpoint/2010/main" val="2124624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0"/>
              </a:spcAft>
              <a:buFont typeface="Arial" panose="020B0604020202020204" pitchFamily="34" charset="0"/>
              <a:buChar char="•"/>
            </a:pPr>
            <a:r>
              <a:rPr lang="en-US" sz="2000" dirty="0"/>
              <a:t>Included documentation (if selected)</a:t>
            </a:r>
          </a:p>
          <a:p>
            <a:pPr marL="742950" lvl="1" indent="-285750">
              <a:spcAft>
                <a:spcPts val="0"/>
              </a:spcAft>
              <a:buFont typeface="Arial" panose="020B0604020202020204" pitchFamily="34" charset="0"/>
              <a:buChar char="•"/>
            </a:pPr>
            <a:r>
              <a:rPr lang="en-US" sz="1800" dirty="0"/>
              <a:t>The User Guide, Protocol, etc. – Exact files vary by data product. All files can also be found on the Data Product Details page. </a:t>
            </a:r>
          </a:p>
          <a:p>
            <a:pPr marL="742950" lvl="1" indent="-285750">
              <a:spcAft>
                <a:spcPts val="0"/>
              </a:spcAft>
              <a:buFont typeface="Arial" panose="020B0604020202020204" pitchFamily="34" charset="0"/>
              <a:buChar char="•"/>
            </a:pPr>
            <a:r>
              <a:rPr lang="en-US" sz="1800" dirty="0"/>
              <a:t>Information in the User Guide is specifically designed to help users work with NEON data. </a:t>
            </a:r>
          </a:p>
          <a:p>
            <a:pPr marL="342900" indent="-342900">
              <a:spcAft>
                <a:spcPts val="0"/>
              </a:spcAft>
              <a:buFont typeface="Arial" panose="020B0604020202020204" pitchFamily="34" charset="0"/>
              <a:buChar char="•"/>
            </a:pPr>
            <a:r>
              <a:rPr lang="en-US" sz="2000" dirty="0"/>
              <a:t>Validation file</a:t>
            </a:r>
          </a:p>
          <a:p>
            <a:pPr marL="742950" lvl="1" indent="-285750">
              <a:spcAft>
                <a:spcPts val="0"/>
              </a:spcAft>
              <a:buFont typeface="Arial" panose="020B0604020202020204" pitchFamily="34" charset="0"/>
              <a:buChar char="•"/>
            </a:pPr>
            <a:r>
              <a:rPr lang="en-US" sz="1800" dirty="0"/>
              <a:t>Contains the machine readable data processing rules – </a:t>
            </a:r>
          </a:p>
          <a:p>
            <a:pPr marL="342900" indent="-342900">
              <a:spcAft>
                <a:spcPts val="0"/>
              </a:spcAft>
              <a:buFont typeface="Arial" panose="020B0604020202020204" pitchFamily="34" charset="0"/>
              <a:buChar char="•"/>
            </a:pPr>
            <a:r>
              <a:rPr lang="en-US" sz="2000" dirty="0"/>
              <a:t>EML (.xml) file</a:t>
            </a:r>
          </a:p>
          <a:p>
            <a:pPr marL="742950" lvl="1" indent="-285750">
              <a:spcAft>
                <a:spcPts val="0"/>
              </a:spcAft>
              <a:buFont typeface="Arial" panose="020B0604020202020204" pitchFamily="34" charset="0"/>
              <a:buChar char="•"/>
            </a:pPr>
            <a:r>
              <a:rPr lang="en-US" sz="1800" dirty="0"/>
              <a:t>Machine readable metadata file. </a:t>
            </a:r>
            <a:r>
              <a:rPr lang="en-US" sz="1200" b="0" i="0" kern="1200" dirty="0">
                <a:solidFill>
                  <a:schemeClr val="tx1"/>
                </a:solidFill>
                <a:effectLst/>
                <a:latin typeface="+mn-lt"/>
                <a:ea typeface="+mn-ea"/>
                <a:cs typeface="+mn-cs"/>
              </a:rPr>
              <a:t>More about EML at NEON (http://</a:t>
            </a:r>
            <a:r>
              <a:rPr lang="en-US" sz="1200" b="0" i="0" kern="1200" dirty="0" err="1">
                <a:solidFill>
                  <a:schemeClr val="tx1"/>
                </a:solidFill>
                <a:effectLst/>
                <a:latin typeface="+mn-lt"/>
                <a:ea typeface="+mn-ea"/>
                <a:cs typeface="+mn-cs"/>
              </a:rPr>
              <a:t>data.neonscience.org</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faq</a:t>
            </a:r>
            <a:r>
              <a:rPr lang="en-US" sz="1200" b="0" i="0" kern="1200" dirty="0">
                <a:solidFill>
                  <a:schemeClr val="tx1"/>
                </a:solidFill>
                <a:effectLst/>
                <a:latin typeface="+mn-lt"/>
                <a:ea typeface="+mn-ea"/>
                <a:cs typeface="+mn-cs"/>
              </a:rPr>
              <a:t>) and KNB (http://</a:t>
            </a:r>
            <a:r>
              <a:rPr lang="en-US" sz="1200" b="0" i="0" kern="1200" dirty="0" err="1">
                <a:solidFill>
                  <a:schemeClr val="tx1"/>
                </a:solidFill>
                <a:effectLst/>
                <a:latin typeface="+mn-lt"/>
                <a:ea typeface="+mn-ea"/>
                <a:cs typeface="+mn-cs"/>
              </a:rPr>
              <a:t>ecogrid.ecoinformatics.org</a:t>
            </a:r>
            <a:r>
              <a:rPr lang="en-US" sz="1200" b="0" i="0" kern="1200" dirty="0">
                <a:solidFill>
                  <a:schemeClr val="tx1"/>
                </a:solidFill>
                <a:effectLst/>
                <a:latin typeface="+mn-lt"/>
                <a:ea typeface="+mn-ea"/>
                <a:cs typeface="+mn-cs"/>
              </a:rPr>
              <a:t>/external//</a:t>
            </a:r>
            <a:r>
              <a:rPr lang="en-US" sz="1200" b="0" i="0" kern="1200" dirty="0" err="1">
                <a:solidFill>
                  <a:schemeClr val="tx1"/>
                </a:solidFill>
                <a:effectLst/>
                <a:latin typeface="+mn-lt"/>
                <a:ea typeface="+mn-ea"/>
                <a:cs typeface="+mn-cs"/>
              </a:rPr>
              <a:t>emlparser</a:t>
            </a:r>
            <a:r>
              <a:rPr lang="en-US" sz="1200" b="0" i="0" kern="1200" dirty="0">
                <a:solidFill>
                  <a:schemeClr val="tx1"/>
                </a:solidFill>
                <a:effectLst/>
                <a:latin typeface="+mn-lt"/>
                <a:ea typeface="+mn-ea"/>
                <a:cs typeface="+mn-cs"/>
              </a:rPr>
              <a:t>/docs/</a:t>
            </a:r>
            <a:r>
              <a:rPr lang="en-US" sz="1200" b="0" i="0" kern="1200" dirty="0" err="1">
                <a:solidFill>
                  <a:schemeClr val="tx1"/>
                </a:solidFill>
                <a:effectLst/>
                <a:latin typeface="+mn-lt"/>
                <a:ea typeface="+mn-ea"/>
                <a:cs typeface="+mn-cs"/>
              </a:rPr>
              <a:t>index.html</a:t>
            </a:r>
            <a:r>
              <a:rPr lang="en-US" sz="1200" b="0" i="0" kern="1200" dirty="0">
                <a:solidFill>
                  <a:schemeClr val="tx1"/>
                </a:solidFill>
                <a:effectLst/>
                <a:latin typeface="+mn-lt"/>
                <a:ea typeface="+mn-ea"/>
                <a:cs typeface="+mn-cs"/>
              </a:rPr>
              <a:t>). </a:t>
            </a:r>
          </a:p>
          <a:p>
            <a:pPr marL="342900" lvl="0" indent="-342900">
              <a:spcAft>
                <a:spcPts val="0"/>
              </a:spcAft>
              <a:buFont typeface="Arial" panose="020B0604020202020204" pitchFamily="34" charset="0"/>
              <a:buChar char="•"/>
            </a:pPr>
            <a:r>
              <a:rPr lang="en-US" sz="2000" dirty="0"/>
              <a:t>Readme file</a:t>
            </a:r>
          </a:p>
          <a:p>
            <a:pPr marL="742950" lvl="1" indent="-285750">
              <a:spcAft>
                <a:spcPts val="0"/>
              </a:spcAft>
              <a:buFont typeface="Arial" panose="020B0604020202020204" pitchFamily="34" charset="0"/>
              <a:buChar char="•"/>
            </a:pPr>
            <a:r>
              <a:rPr lang="en-US" sz="1800" dirty="0"/>
              <a:t>Important information on the data product and includes information on the specific download. </a:t>
            </a:r>
          </a:p>
          <a:p>
            <a:pPr marL="342900" indent="-342900">
              <a:spcAft>
                <a:spcPts val="0"/>
              </a:spcAft>
              <a:buFont typeface="Arial" panose="020B0604020202020204" pitchFamily="34" charset="0"/>
              <a:buChar char="•"/>
            </a:pPr>
            <a:r>
              <a:rPr lang="en-US" sz="2000" dirty="0"/>
              <a:t>Data table(s)</a:t>
            </a:r>
            <a:r>
              <a:rPr lang="en-US" dirty="0"/>
              <a:t> </a:t>
            </a:r>
          </a:p>
          <a:p>
            <a:pPr marL="742950" lvl="1" indent="-285750">
              <a:spcAft>
                <a:spcPts val="0"/>
              </a:spcAft>
              <a:buFont typeface="Arial" panose="020B0604020202020204" pitchFamily="34" charset="0"/>
              <a:buChar char="•"/>
            </a:pPr>
            <a:r>
              <a:rPr lang="en-US" sz="1800" dirty="0"/>
              <a:t>One or more related .csv files </a:t>
            </a:r>
          </a:p>
          <a:p>
            <a:pPr marL="342900" indent="-342900">
              <a:spcAft>
                <a:spcPts val="0"/>
              </a:spcAft>
              <a:buFont typeface="Arial" panose="020B0604020202020204" pitchFamily="34" charset="0"/>
              <a:buChar char="•"/>
            </a:pPr>
            <a:r>
              <a:rPr lang="en-US" sz="2000" dirty="0"/>
              <a:t>Variables file</a:t>
            </a:r>
          </a:p>
          <a:p>
            <a:pPr marL="742950" lvl="1" indent="-285750">
              <a:spcAft>
                <a:spcPts val="0"/>
              </a:spcAft>
              <a:buFont typeface="Arial" panose="020B0604020202020204" pitchFamily="34" charset="0"/>
              <a:buChar char="•"/>
            </a:pPr>
            <a:r>
              <a:rPr lang="en-US" sz="1800" dirty="0"/>
              <a:t>Lists which variables are found in which data table. This can be very useful for figuring out how to link the related data tables.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13</a:t>
            </a:fld>
            <a:endParaRPr lang="en-US" dirty="0"/>
          </a:p>
        </p:txBody>
      </p:sp>
    </p:spTree>
    <p:extLst>
      <p:ext uri="{BB962C8B-B14F-4D97-AF65-F5344CB8AC3E}">
        <p14:creationId xmlns:p14="http://schemas.microsoft.com/office/powerpoint/2010/main" val="3702076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When downloaded from the portal, data come in month by site files. It is nearly impossible to work with all these separate files. NEON provides the </a:t>
            </a:r>
            <a:r>
              <a:rPr lang="en-US" dirty="0" err="1"/>
              <a:t>neonUtilities</a:t>
            </a:r>
            <a:r>
              <a:rPr lang="en-US" dirty="0"/>
              <a:t> R package which contains the </a:t>
            </a:r>
            <a:r>
              <a:rPr lang="en-US" dirty="0" err="1"/>
              <a:t>stackByTable</a:t>
            </a:r>
            <a:r>
              <a:rPr lang="en-US" dirty="0"/>
              <a:t> function to combine the files so that you only have one of each type for all dates and sites. </a:t>
            </a:r>
          </a:p>
          <a:p>
            <a:pPr marL="0" indent="0">
              <a:buNone/>
            </a:pPr>
            <a:endParaRPr lang="en-US" dirty="0"/>
          </a:p>
          <a:p>
            <a:r>
              <a:rPr lang="en-US" dirty="0"/>
              <a:t>Tools to help you use this tool: </a:t>
            </a:r>
          </a:p>
          <a:p>
            <a:pPr marL="171450" indent="-171450">
              <a:buFont typeface="Arial" panose="020B0604020202020204" pitchFamily="34" charset="0"/>
              <a:buChar char="•"/>
            </a:pPr>
            <a:r>
              <a:rPr lang="en-US" dirty="0"/>
              <a:t>Not an R user? No worries, we have a super simple script for beginners: https://</a:t>
            </a:r>
            <a:r>
              <a:rPr lang="en-US" dirty="0" err="1"/>
              <a:t>www.neonscience.org</a:t>
            </a:r>
            <a:r>
              <a:rPr lang="en-US" dirty="0"/>
              <a:t>/resources/code-resources (scroll down to Super Easy R Script to download)</a:t>
            </a:r>
          </a:p>
          <a:p>
            <a:pPr marL="171450" indent="-171450">
              <a:buFont typeface="Arial" panose="020B0604020202020204" pitchFamily="34" charset="0"/>
              <a:buChar char="•"/>
            </a:pPr>
            <a:r>
              <a:rPr lang="en-US" dirty="0"/>
              <a:t>Prefer to use Python and not R? Not a problem, follow these directions to use the R package functionality within Python: https://</a:t>
            </a:r>
            <a:r>
              <a:rPr lang="en-US" dirty="0" err="1"/>
              <a:t>www.neonscience.org</a:t>
            </a:r>
            <a:r>
              <a:rPr lang="en-US" dirty="0"/>
              <a:t>/neon-utilities-python. </a:t>
            </a:r>
          </a:p>
          <a:p>
            <a:pPr marL="171450" indent="-171450">
              <a:buFont typeface="Arial" panose="020B0604020202020204" pitchFamily="34" charset="0"/>
              <a:buChar char="•"/>
            </a:pPr>
            <a:r>
              <a:rPr lang="en-US" dirty="0"/>
              <a:t>Want to learn about the many tools that </a:t>
            </a:r>
            <a:r>
              <a:rPr lang="en-US" dirty="0" err="1"/>
              <a:t>neonUtililities</a:t>
            </a:r>
            <a:r>
              <a:rPr lang="en-US" dirty="0"/>
              <a:t> has to offer for working with NEON data?  This data tutorial is for </a:t>
            </a:r>
            <a:r>
              <a:rPr lang="en-US" dirty="0" err="1"/>
              <a:t>you:https</a:t>
            </a:r>
            <a:r>
              <a:rPr lang="en-US" dirty="0"/>
              <a:t>://</a:t>
            </a:r>
            <a:r>
              <a:rPr lang="en-US" dirty="0" err="1"/>
              <a:t>www.neonscience.org</a:t>
            </a:r>
            <a:r>
              <a:rPr lang="en-US" dirty="0"/>
              <a:t>/</a:t>
            </a:r>
            <a:r>
              <a:rPr lang="en-US" dirty="0" err="1"/>
              <a:t>neonDataStackR</a:t>
            </a:r>
            <a:r>
              <a:rPr lang="en-US" dirty="0"/>
              <a:t>.  </a:t>
            </a:r>
          </a:p>
          <a:p>
            <a:pPr marL="0" indent="0">
              <a:buNone/>
            </a:pPr>
            <a:endParaRPr lang="en-US" dirty="0"/>
          </a:p>
          <a:p>
            <a:pPr marL="0" indent="0">
              <a:buNone/>
            </a:pPr>
            <a:r>
              <a:rPr lang="en-US" dirty="0"/>
              <a:t>This concludes the sequential series of slides to explore, download and access NEON data. </a:t>
            </a:r>
          </a:p>
        </p:txBody>
      </p:sp>
      <p:sp>
        <p:nvSpPr>
          <p:cNvPr id="4" name="Slide Number Placeholder 3"/>
          <p:cNvSpPr>
            <a:spLocks noGrp="1"/>
          </p:cNvSpPr>
          <p:nvPr>
            <p:ph type="sldNum" sz="quarter" idx="5"/>
          </p:nvPr>
        </p:nvSpPr>
        <p:spPr/>
        <p:txBody>
          <a:bodyPr/>
          <a:lstStyle/>
          <a:p>
            <a:fld id="{AA537934-768C-4C37-BAD1-E522F3AEBAF7}" type="slidenum">
              <a:rPr lang="en-US" smtClean="0"/>
              <a:t>14</a:t>
            </a:fld>
            <a:endParaRPr lang="en-US" dirty="0"/>
          </a:p>
        </p:txBody>
      </p:sp>
    </p:spTree>
    <p:extLst>
      <p:ext uri="{BB962C8B-B14F-4D97-AF65-F5344CB8AC3E}">
        <p14:creationId xmlns:p14="http://schemas.microsoft.com/office/powerpoint/2010/main" val="3223209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contains animations to view each step)</a:t>
            </a:r>
          </a:p>
          <a:p>
            <a:endParaRPr lang="en-US" dirty="0"/>
          </a:p>
          <a:p>
            <a:r>
              <a:rPr lang="en-US" dirty="0"/>
              <a:t>The legacy browse data page is another method of searching for data.  It is also the page that you currently need to use to access much of the Airborne Observation Platform data and data hosted by partner organizations (</a:t>
            </a:r>
            <a:r>
              <a:rPr lang="en-US" dirty="0" err="1"/>
              <a:t>phenocam</a:t>
            </a:r>
            <a:r>
              <a:rPr lang="en-US" dirty="0"/>
              <a:t> &amp; genomic sequence data). Details on these are provided on the next few slides.</a:t>
            </a:r>
          </a:p>
          <a:p>
            <a:endParaRPr lang="en-US" dirty="0"/>
          </a:p>
          <a:p>
            <a:r>
              <a:rPr lang="en-US" dirty="0"/>
              <a:t>The direct URL for the legacy browse data page is http://</a:t>
            </a:r>
            <a:r>
              <a:rPr lang="en-US" dirty="0" err="1"/>
              <a:t>data.neonscience.org</a:t>
            </a:r>
            <a:r>
              <a:rPr lang="en-US" dirty="0"/>
              <a:t>/browse-data </a:t>
            </a:r>
          </a:p>
        </p:txBody>
      </p:sp>
      <p:sp>
        <p:nvSpPr>
          <p:cNvPr id="4" name="Slide Number Placeholder 3"/>
          <p:cNvSpPr>
            <a:spLocks noGrp="1"/>
          </p:cNvSpPr>
          <p:nvPr>
            <p:ph type="sldNum" sz="quarter" idx="5"/>
          </p:nvPr>
        </p:nvSpPr>
        <p:spPr/>
        <p:txBody>
          <a:bodyPr/>
          <a:lstStyle/>
          <a:p>
            <a:fld id="{AA537934-768C-4C37-BAD1-E522F3AEBAF7}" type="slidenum">
              <a:rPr lang="en-US" smtClean="0"/>
              <a:t>15</a:t>
            </a:fld>
            <a:endParaRPr lang="en-US" dirty="0"/>
          </a:p>
        </p:txBody>
      </p:sp>
    </p:spTree>
    <p:extLst>
      <p:ext uri="{BB962C8B-B14F-4D97-AF65-F5344CB8AC3E}">
        <p14:creationId xmlns:p14="http://schemas.microsoft.com/office/powerpoint/2010/main" val="2718306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browse data and configure your data set, you must first select your date range of interest (default is only the current month) and data product(s) or site(s).  Individual data products are listed under the respective data themes on the left side bar.  While you can view multiple data products in the search window, you can only configure and download them one at a time.   </a:t>
            </a:r>
            <a:br>
              <a:rPr lang="en-US" dirty="0"/>
            </a:br>
            <a:r>
              <a:rPr lang="en-US" dirty="0"/>
              <a:t>The Configure Data Slide is similar to that for the Browse Data page.  We show the details for AOP and partner hosted data on the next two slides.  </a:t>
            </a:r>
          </a:p>
          <a:p>
            <a:endParaRPr lang="en-US" dirty="0"/>
          </a:p>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16</a:t>
            </a:fld>
            <a:endParaRPr lang="en-US" dirty="0"/>
          </a:p>
        </p:txBody>
      </p:sp>
    </p:spTree>
    <p:extLst>
      <p:ext uri="{BB962C8B-B14F-4D97-AF65-F5344CB8AC3E}">
        <p14:creationId xmlns:p14="http://schemas.microsoft.com/office/powerpoint/2010/main" val="342314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animations to view each step)</a:t>
            </a:r>
          </a:p>
          <a:p>
            <a:endParaRPr lang="en-US" dirty="0"/>
          </a:p>
          <a:p>
            <a:r>
              <a:rPr lang="en-US" dirty="0"/>
              <a:t>To download AOP data from the portal you can start of the data browser (Step 1) or legacy data browser (Step 2). </a:t>
            </a:r>
          </a:p>
          <a:p>
            <a:pPr marL="228600" indent="-228600">
              <a:buFont typeface="+mj-lt"/>
              <a:buAutoNum type="arabicPeriod"/>
            </a:pPr>
            <a:r>
              <a:rPr lang="en-US" dirty="0"/>
              <a:t>Find the data product of interest and then select “Download Data”.</a:t>
            </a:r>
          </a:p>
          <a:p>
            <a:pPr marL="228600" indent="-228600">
              <a:buFont typeface="+mj-lt"/>
              <a:buAutoNum type="arabicPeriod"/>
            </a:pPr>
            <a:r>
              <a:rPr lang="en-US" dirty="0"/>
              <a:t>You will automatically be redirected to the Legacy Data page.  Here the Data Product you previously selected will be automatically selected. (If you choose to start on the legacy browser, you will have to select the correct data product). </a:t>
            </a:r>
          </a:p>
          <a:p>
            <a:pPr marL="228600" indent="-228600">
              <a:buFont typeface="+mj-lt"/>
              <a:buAutoNum type="arabicPeriod"/>
            </a:pPr>
            <a:r>
              <a:rPr lang="en-US" dirty="0"/>
              <a:t>Select your desired criteria.  See the “Legacy browse data: Filter to find data products of interest” slide for specifics. Then select “Configure Dataset”.  </a:t>
            </a:r>
          </a:p>
          <a:p>
            <a:pPr marL="228600" indent="-228600">
              <a:buFont typeface="+mj-lt"/>
              <a:buAutoNum type="arabicPeriod"/>
            </a:pPr>
            <a:r>
              <a:rPr lang="en-US" dirty="0"/>
              <a:t>Configure your data set.  </a:t>
            </a:r>
          </a:p>
          <a:p>
            <a:pPr marL="685800" lvl="1" indent="-228600">
              <a:buFont typeface="+mj-lt"/>
              <a:buAutoNum type="arabicPeriod"/>
            </a:pPr>
            <a:r>
              <a:rPr lang="en-US" dirty="0"/>
              <a:t>Choose if you want to include relevant documents. </a:t>
            </a:r>
          </a:p>
          <a:p>
            <a:pPr marL="685800" lvl="1" indent="-228600">
              <a:buFont typeface="+mj-lt"/>
              <a:buAutoNum type="arabicPeriod"/>
            </a:pPr>
            <a:r>
              <a:rPr lang="en-US" dirty="0"/>
              <a:t>Given the size of many AOP files, you have the option of downloading specific sections of data from a site.  Use the filter selection to download your desired data. </a:t>
            </a:r>
          </a:p>
          <a:p>
            <a:pPr marL="685800" lvl="1" indent="-228600">
              <a:buFont typeface="+mj-lt"/>
              <a:buAutoNum type="arabicPeriod"/>
            </a:pPr>
            <a:r>
              <a:rPr lang="en-US" dirty="0"/>
              <a:t>Check the file size.  VERY important for the AOP files as they can be very large. </a:t>
            </a:r>
          </a:p>
          <a:p>
            <a:pPr marL="685800" lvl="1" indent="-228600">
              <a:buFont typeface="+mj-lt"/>
              <a:buAutoNum type="arabicPeriod"/>
            </a:pPr>
            <a:r>
              <a:rPr lang="en-US" dirty="0"/>
              <a:t>Download Data. </a:t>
            </a:r>
          </a:p>
          <a:p>
            <a:pPr marL="228600" indent="-228600">
              <a:buFont typeface="+mj-lt"/>
              <a:buAutoNum type="arabicPeriod"/>
            </a:pPr>
            <a:endParaRPr lang="en-US" dirty="0"/>
          </a:p>
          <a:p>
            <a:pPr marL="228600" indent="-228600">
              <a:buFont typeface="+mj-lt"/>
              <a:buAutoNum type="arabicPeriod"/>
            </a:pPr>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17</a:t>
            </a:fld>
            <a:endParaRPr lang="en-US" dirty="0"/>
          </a:p>
        </p:txBody>
      </p:sp>
    </p:spTree>
    <p:extLst>
      <p:ext uri="{BB962C8B-B14F-4D97-AF65-F5344CB8AC3E}">
        <p14:creationId xmlns:p14="http://schemas.microsoft.com/office/powerpoint/2010/main" val="3574781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animations to view each step)</a:t>
            </a:r>
          </a:p>
          <a:p>
            <a:endParaRPr lang="en-US" dirty="0"/>
          </a:p>
          <a:p>
            <a:r>
              <a:rPr lang="en-US" dirty="0"/>
              <a:t>NEON partners with some organizations to host data. This includes our </a:t>
            </a:r>
            <a:r>
              <a:rPr lang="en-US" dirty="0" err="1"/>
              <a:t>phenocam</a:t>
            </a:r>
            <a:r>
              <a:rPr lang="en-US" dirty="0"/>
              <a:t>, hosted by the </a:t>
            </a:r>
            <a:r>
              <a:rPr lang="en-US" dirty="0" err="1"/>
              <a:t>PhenoCam</a:t>
            </a:r>
            <a:r>
              <a:rPr lang="en-US" dirty="0"/>
              <a:t> Network and genome sequence data, hosted by MG-RAST. You can search these data on the NEON data portal and then access the data through the partner organization’s website. </a:t>
            </a:r>
          </a:p>
          <a:p>
            <a:endParaRPr lang="en-US" dirty="0"/>
          </a:p>
          <a:p>
            <a:r>
              <a:rPr lang="en-US" dirty="0"/>
              <a:t>To download data hosted by other organizations from the NEON data portal you can start of the data browser (Step 1) or legacy data browser (Step 2). </a:t>
            </a:r>
          </a:p>
          <a:p>
            <a:pPr marL="228600" indent="-228600">
              <a:buFont typeface="+mj-lt"/>
              <a:buAutoNum type="arabicPeriod"/>
            </a:pPr>
            <a:r>
              <a:rPr lang="en-US" dirty="0"/>
              <a:t>Find the data product of interest and then select “Download Data”. </a:t>
            </a:r>
          </a:p>
          <a:p>
            <a:pPr marL="228600" indent="-228600">
              <a:buFont typeface="+mj-lt"/>
              <a:buAutoNum type="arabicPeriod"/>
            </a:pPr>
            <a:r>
              <a:rPr lang="en-US" dirty="0"/>
              <a:t>You will automatically be redirected to the Legacy Data page.  Here the Data Product you previously selected will be automatically selected. (If you choose to start on the legacy browser, you will have to select the correct data product). </a:t>
            </a:r>
          </a:p>
          <a:p>
            <a:pPr marL="228600" indent="-228600">
              <a:buFont typeface="+mj-lt"/>
              <a:buAutoNum type="arabicPeriod"/>
            </a:pPr>
            <a:r>
              <a:rPr lang="en-US" dirty="0"/>
              <a:t>Select your desired criteria.  See the “Legacy browse data: Filter to find data products of interest” slide for specifics. Then select “Configure Dataset”.  </a:t>
            </a:r>
          </a:p>
          <a:p>
            <a:pPr marL="228600" indent="-228600">
              <a:buFont typeface="+mj-lt"/>
              <a:buAutoNum type="arabicPeriod"/>
            </a:pPr>
            <a:r>
              <a:rPr lang="en-US" dirty="0"/>
              <a:t>Access your data set by clicking on the appropriate link. You will be redirected to the partner’s website where you can access the data.  You can access the associated documents for these data products on the respective Data Product Detail page (see Browse Data or Data Product Detail Page slide for details). </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18</a:t>
            </a:fld>
            <a:endParaRPr lang="en-US" dirty="0"/>
          </a:p>
        </p:txBody>
      </p:sp>
    </p:spTree>
    <p:extLst>
      <p:ext uri="{BB962C8B-B14F-4D97-AF65-F5344CB8AC3E}">
        <p14:creationId xmlns:p14="http://schemas.microsoft.com/office/powerpoint/2010/main" val="2214567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go through steps to access and download NEON data.  </a:t>
            </a:r>
          </a:p>
        </p:txBody>
      </p:sp>
      <p:sp>
        <p:nvSpPr>
          <p:cNvPr id="4" name="Slide Number Placeholder 3"/>
          <p:cNvSpPr>
            <a:spLocks noGrp="1"/>
          </p:cNvSpPr>
          <p:nvPr>
            <p:ph type="sldNum" sz="quarter" idx="5"/>
          </p:nvPr>
        </p:nvSpPr>
        <p:spPr/>
        <p:txBody>
          <a:bodyPr/>
          <a:lstStyle/>
          <a:p>
            <a:fld id="{AA537934-768C-4C37-BAD1-E522F3AEBAF7}" type="slidenum">
              <a:rPr lang="en-US" smtClean="0"/>
              <a:t>19</a:t>
            </a:fld>
            <a:endParaRPr lang="en-US" dirty="0"/>
          </a:p>
        </p:txBody>
      </p:sp>
    </p:spTree>
    <p:extLst>
      <p:ext uri="{BB962C8B-B14F-4D97-AF65-F5344CB8AC3E}">
        <p14:creationId xmlns:p14="http://schemas.microsoft.com/office/powerpoint/2010/main" val="317674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section highlights key resources provided on </a:t>
            </a:r>
            <a:r>
              <a:rPr lang="en-US" dirty="0" err="1"/>
              <a:t>neonscience.org</a:t>
            </a:r>
            <a:r>
              <a:rPr lang="en-US" dirty="0"/>
              <a:t> and </a:t>
            </a:r>
            <a:r>
              <a:rPr lang="en-US" dirty="0" err="1"/>
              <a:t>data.neonscience.org</a:t>
            </a:r>
            <a:r>
              <a:rPr lang="en-US" dirty="0"/>
              <a:t>. You will want to familiarize yourself with both sites to better understand how NEON collects and provides data. </a:t>
            </a:r>
          </a:p>
        </p:txBody>
      </p:sp>
      <p:sp>
        <p:nvSpPr>
          <p:cNvPr id="4" name="Slide Number Placeholder 3"/>
          <p:cNvSpPr>
            <a:spLocks noGrp="1"/>
          </p:cNvSpPr>
          <p:nvPr>
            <p:ph type="sldNum" sz="quarter" idx="10"/>
          </p:nvPr>
        </p:nvSpPr>
        <p:spPr/>
        <p:txBody>
          <a:bodyPr/>
          <a:lstStyle/>
          <a:p>
            <a:fld id="{AA537934-768C-4C37-BAD1-E522F3AEBAF7}" type="slidenum">
              <a:rPr lang="en-US" smtClean="0"/>
              <a:t>2</a:t>
            </a:fld>
            <a:endParaRPr lang="en-US" dirty="0"/>
          </a:p>
        </p:txBody>
      </p:sp>
    </p:spTree>
    <p:extLst>
      <p:ext uri="{BB962C8B-B14F-4D97-AF65-F5344CB8AC3E}">
        <p14:creationId xmlns:p14="http://schemas.microsoft.com/office/powerpoint/2010/main" val="3697877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product detail pages can be accessed from the Browse Data page by clicking on the View Product Details text or through the main navigation menu (Resources -&gt; Data Product Catalog; then search for the data product of interest). </a:t>
            </a:r>
          </a:p>
        </p:txBody>
      </p:sp>
      <p:sp>
        <p:nvSpPr>
          <p:cNvPr id="4" name="Slide Number Placeholder 3"/>
          <p:cNvSpPr>
            <a:spLocks noGrp="1"/>
          </p:cNvSpPr>
          <p:nvPr>
            <p:ph type="sldNum" sz="quarter" idx="5"/>
          </p:nvPr>
        </p:nvSpPr>
        <p:spPr/>
        <p:txBody>
          <a:bodyPr/>
          <a:lstStyle/>
          <a:p>
            <a:fld id="{AA537934-768C-4C37-BAD1-E522F3AEBAF7}" type="slidenum">
              <a:rPr lang="en-US" smtClean="0"/>
              <a:t>20</a:t>
            </a:fld>
            <a:endParaRPr lang="en-US" dirty="0"/>
          </a:p>
        </p:txBody>
      </p:sp>
    </p:spTree>
    <p:extLst>
      <p:ext uri="{BB962C8B-B14F-4D97-AF65-F5344CB8AC3E}">
        <p14:creationId xmlns:p14="http://schemas.microsoft.com/office/powerpoint/2010/main" val="2477108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NEON </a:t>
            </a:r>
            <a:r>
              <a:rPr lang="en-US"/>
              <a:t>data file </a:t>
            </a:r>
            <a:r>
              <a:rPr lang="en-US" dirty="0"/>
              <a:t>names contain specific information.  This page provides the information needed to decipher the file names. </a:t>
            </a:r>
          </a:p>
        </p:txBody>
      </p:sp>
      <p:sp>
        <p:nvSpPr>
          <p:cNvPr id="4" name="Slide Number Placeholder 3"/>
          <p:cNvSpPr>
            <a:spLocks noGrp="1"/>
          </p:cNvSpPr>
          <p:nvPr>
            <p:ph type="sldNum" sz="quarter" idx="5"/>
          </p:nvPr>
        </p:nvSpPr>
        <p:spPr/>
        <p:txBody>
          <a:bodyPr/>
          <a:lstStyle/>
          <a:p>
            <a:fld id="{AA537934-768C-4C37-BAD1-E522F3AEBAF7}" type="slidenum">
              <a:rPr lang="en-US" smtClean="0"/>
              <a:t>21</a:t>
            </a:fld>
            <a:endParaRPr lang="en-US" dirty="0"/>
          </a:p>
        </p:txBody>
      </p:sp>
    </p:spTree>
    <p:extLst>
      <p:ext uri="{BB962C8B-B14F-4D97-AF65-F5344CB8AC3E}">
        <p14:creationId xmlns:p14="http://schemas.microsoft.com/office/powerpoint/2010/main" val="3582329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information on this page regarding data quality, we have three videos that explain the data processing steps: </a:t>
            </a:r>
          </a:p>
          <a:p>
            <a:pPr marL="171450" indent="-171450">
              <a:buFont typeface="Arial" panose="020B0604020202020204" pitchFamily="34" charset="0"/>
              <a:buChar char="•"/>
            </a:pPr>
            <a:r>
              <a:rPr lang="en-US" dirty="0"/>
              <a:t>Observational Sampling: https://</a:t>
            </a:r>
            <a:r>
              <a:rPr lang="en-US" dirty="0" err="1"/>
              <a:t>youtu.be</a:t>
            </a:r>
            <a:r>
              <a:rPr lang="en-US" dirty="0"/>
              <a:t>/82-scTZsyeY </a:t>
            </a:r>
          </a:p>
          <a:p>
            <a:pPr marL="171450" indent="-171450">
              <a:buFont typeface="Arial" panose="020B0604020202020204" pitchFamily="34" charset="0"/>
              <a:buChar char="•"/>
            </a:pPr>
            <a:r>
              <a:rPr lang="en-US" dirty="0"/>
              <a:t>Instrumented Systems: https://</a:t>
            </a:r>
            <a:r>
              <a:rPr lang="en-US" dirty="0" err="1"/>
              <a:t>youtu.be</a:t>
            </a:r>
            <a:r>
              <a:rPr lang="en-US" dirty="0"/>
              <a:t>/0crRkvQWu3E </a:t>
            </a:r>
          </a:p>
          <a:p>
            <a:pPr marL="171450" indent="-171450">
              <a:buFont typeface="Arial" panose="020B0604020202020204" pitchFamily="34" charset="0"/>
              <a:buChar char="•"/>
            </a:pPr>
            <a:r>
              <a:rPr lang="en-US" dirty="0"/>
              <a:t>Airborne Observation Platform: https://</a:t>
            </a:r>
            <a:r>
              <a:rPr lang="en-US" dirty="0" err="1"/>
              <a:t>youtu.be</a:t>
            </a:r>
            <a:r>
              <a:rPr lang="en-US" dirty="0"/>
              <a:t>/f5e-X9dMnXs </a:t>
            </a:r>
          </a:p>
        </p:txBody>
      </p:sp>
      <p:sp>
        <p:nvSpPr>
          <p:cNvPr id="4" name="Slide Number Placeholder 3"/>
          <p:cNvSpPr>
            <a:spLocks noGrp="1"/>
          </p:cNvSpPr>
          <p:nvPr>
            <p:ph type="sldNum" sz="quarter" idx="5"/>
          </p:nvPr>
        </p:nvSpPr>
        <p:spPr/>
        <p:txBody>
          <a:bodyPr/>
          <a:lstStyle/>
          <a:p>
            <a:fld id="{AA537934-768C-4C37-BAD1-E522F3AEBAF7}" type="slidenum">
              <a:rPr lang="en-US" smtClean="0"/>
              <a:t>22</a:t>
            </a:fld>
            <a:endParaRPr lang="en-US" dirty="0"/>
          </a:p>
        </p:txBody>
      </p:sp>
    </p:spTree>
    <p:extLst>
      <p:ext uri="{BB962C8B-B14F-4D97-AF65-F5344CB8AC3E}">
        <p14:creationId xmlns:p14="http://schemas.microsoft.com/office/powerpoint/2010/main" val="1611462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guide primarily discusses how to access NEON data from the data portal.  However, data can also be accessed programmatically using several tools.  For more question, please use our Contact Us form:</a:t>
            </a:r>
          </a:p>
          <a:p>
            <a:pPr marL="171450" indent="-171450">
              <a:buFont typeface="Arial" panose="020B0604020202020204" pitchFamily="34" charset="0"/>
              <a:buChar char="•"/>
            </a:pPr>
            <a:r>
              <a:rPr lang="en-US" dirty="0"/>
              <a:t>General NEON questions: https://</a:t>
            </a:r>
            <a:r>
              <a:rPr lang="en-US" dirty="0" err="1"/>
              <a:t>www.neonscience.org</a:t>
            </a:r>
            <a:r>
              <a:rPr lang="en-US" dirty="0"/>
              <a:t>/observatory/contact-us</a:t>
            </a:r>
          </a:p>
          <a:p>
            <a:pPr marL="171450" indent="-171450">
              <a:buFont typeface="Arial" panose="020B0604020202020204" pitchFamily="34" charset="0"/>
              <a:buChar char="•"/>
            </a:pPr>
            <a:r>
              <a:rPr lang="en-US" dirty="0"/>
              <a:t>Data portal/API specific questions:  http://</a:t>
            </a:r>
            <a:r>
              <a:rPr lang="en-US" dirty="0" err="1"/>
              <a:t>data.neonscience.org</a:t>
            </a:r>
            <a:r>
              <a:rPr lang="en-US" dirty="0"/>
              <a:t>/feedback </a:t>
            </a:r>
          </a:p>
        </p:txBody>
      </p:sp>
      <p:sp>
        <p:nvSpPr>
          <p:cNvPr id="4" name="Slide Number Placeholder 3"/>
          <p:cNvSpPr>
            <a:spLocks noGrp="1"/>
          </p:cNvSpPr>
          <p:nvPr>
            <p:ph type="sldNum" sz="quarter" idx="5"/>
          </p:nvPr>
        </p:nvSpPr>
        <p:spPr/>
        <p:txBody>
          <a:bodyPr/>
          <a:lstStyle/>
          <a:p>
            <a:fld id="{AA537934-768C-4C37-BAD1-E522F3AEBAF7}" type="slidenum">
              <a:rPr lang="en-US" smtClean="0"/>
              <a:t>23</a:t>
            </a:fld>
            <a:endParaRPr lang="en-US" dirty="0"/>
          </a:p>
        </p:txBody>
      </p:sp>
    </p:spTree>
    <p:extLst>
      <p:ext uri="{BB962C8B-B14F-4D97-AF65-F5344CB8AC3E}">
        <p14:creationId xmlns:p14="http://schemas.microsoft.com/office/powerpoint/2010/main" val="1297425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pPr/>
              <a:t>24</a:t>
            </a:fld>
            <a:endParaRPr lang="en-US" dirty="0"/>
          </a:p>
        </p:txBody>
      </p:sp>
    </p:spTree>
    <p:extLst>
      <p:ext uri="{BB962C8B-B14F-4D97-AF65-F5344CB8AC3E}">
        <p14:creationId xmlns:p14="http://schemas.microsoft.com/office/powerpoint/2010/main" val="805828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We start the journey to downloading NEON data from the </a:t>
            </a:r>
            <a:r>
              <a:rPr lang="en-US" dirty="0" err="1"/>
              <a:t>NEONScience.org</a:t>
            </a:r>
            <a:r>
              <a:rPr lang="en-US" dirty="0"/>
              <a:t> homepage. The main NEON website, </a:t>
            </a:r>
            <a:r>
              <a:rPr lang="en-US" dirty="0" err="1"/>
              <a:t>NEONScience.org</a:t>
            </a:r>
            <a:r>
              <a:rPr lang="en-US" dirty="0"/>
              <a:t>, provides many resources for researchers and educators interested in NEON including direct access to the data portal.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Data Collection – introductory information to how NEON collects data. </a:t>
            </a:r>
            <a:r>
              <a:rPr lang="en-US" sz="1200" b="0" i="0" u="none" strike="noStrike" kern="1200" dirty="0">
                <a:solidFill>
                  <a:schemeClr val="tx1"/>
                </a:solidFill>
                <a:effectLst/>
                <a:latin typeface="+mn-lt"/>
                <a:ea typeface="+mn-ea"/>
                <a:cs typeface="+mn-cs"/>
              </a:rPr>
              <a:t>A good place to start to understand what types of data NEON collects or determine if the data NEON collects is what you want for your research or teaching.</a:t>
            </a:r>
          </a:p>
          <a:p>
            <a:pPr marL="171450" indent="-171450">
              <a:buFont typeface="Arial" panose="020B0604020202020204" pitchFamily="34" charset="0"/>
              <a:buChar char="•"/>
            </a:pPr>
            <a:r>
              <a:rPr lang="en-US" dirty="0"/>
              <a:t>Field Sites – The field site maps and list will help you gain familiarity with the sites.  If you are interested in data from particular locations, identify the four letter codes for each site of interest, you will need these when selecting the data for these sites. </a:t>
            </a:r>
          </a:p>
          <a:p>
            <a:pPr marL="171450" indent="-171450">
              <a:buFont typeface="Arial" panose="020B0604020202020204" pitchFamily="34" charset="0"/>
              <a:buChar char="•"/>
            </a:pPr>
            <a:r>
              <a:rPr lang="en-US" dirty="0"/>
              <a:t>Data – Information on NEON data, samples &amp; specimens, data policy, and more. Includes of the the other links to get to the data portal. </a:t>
            </a:r>
          </a:p>
        </p:txBody>
      </p:sp>
      <p:sp>
        <p:nvSpPr>
          <p:cNvPr id="4" name="Slide Number Placeholder 3"/>
          <p:cNvSpPr>
            <a:spLocks noGrp="1"/>
          </p:cNvSpPr>
          <p:nvPr>
            <p:ph type="sldNum" sz="quarter" idx="10"/>
          </p:nvPr>
        </p:nvSpPr>
        <p:spPr/>
        <p:txBody>
          <a:bodyPr/>
          <a:lstStyle/>
          <a:p>
            <a:fld id="{AA537934-768C-4C37-BAD1-E522F3AEBAF7}" type="slidenum">
              <a:rPr lang="en-US" smtClean="0"/>
              <a:t>3</a:t>
            </a:fld>
            <a:endParaRPr lang="en-US" dirty="0"/>
          </a:p>
        </p:txBody>
      </p:sp>
    </p:spTree>
    <p:extLst>
      <p:ext uri="{BB962C8B-B14F-4D97-AF65-F5344CB8AC3E}">
        <p14:creationId xmlns:p14="http://schemas.microsoft.com/office/powerpoint/2010/main" val="4097442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NEON data portal, at </a:t>
            </a:r>
            <a:r>
              <a:rPr lang="en-US" dirty="0" err="1"/>
              <a:t>data.neonscience.org</a:t>
            </a:r>
            <a:r>
              <a:rPr lang="en-US" dirty="0"/>
              <a:t>, is the place to explore and download NEON data products as well as find the detailed information about all NEON data products.  We will go through many of these pages in more detail. </a:t>
            </a:r>
          </a:p>
        </p:txBody>
      </p:sp>
      <p:sp>
        <p:nvSpPr>
          <p:cNvPr id="4" name="Slide Number Placeholder 3"/>
          <p:cNvSpPr>
            <a:spLocks noGrp="1"/>
          </p:cNvSpPr>
          <p:nvPr>
            <p:ph type="sldNum" sz="quarter" idx="5"/>
          </p:nvPr>
        </p:nvSpPr>
        <p:spPr/>
        <p:txBody>
          <a:bodyPr/>
          <a:lstStyle/>
          <a:p>
            <a:fld id="{AA537934-768C-4C37-BAD1-E522F3AEBAF7}" type="slidenum">
              <a:rPr lang="en-US" smtClean="0"/>
              <a:t>4</a:t>
            </a:fld>
            <a:endParaRPr lang="en-US" dirty="0"/>
          </a:p>
        </p:txBody>
      </p:sp>
    </p:spTree>
    <p:extLst>
      <p:ext uri="{BB962C8B-B14F-4D97-AF65-F5344CB8AC3E}">
        <p14:creationId xmlns:p14="http://schemas.microsoft.com/office/powerpoint/2010/main" val="3463638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go through steps to access and download NEON data.  </a:t>
            </a:r>
          </a:p>
        </p:txBody>
      </p:sp>
      <p:sp>
        <p:nvSpPr>
          <p:cNvPr id="4" name="Slide Number Placeholder 3"/>
          <p:cNvSpPr>
            <a:spLocks noGrp="1"/>
          </p:cNvSpPr>
          <p:nvPr>
            <p:ph type="sldNum" sz="quarter" idx="5"/>
          </p:nvPr>
        </p:nvSpPr>
        <p:spPr/>
        <p:txBody>
          <a:bodyPr/>
          <a:lstStyle/>
          <a:p>
            <a:fld id="{AA537934-768C-4C37-BAD1-E522F3AEBAF7}" type="slidenum">
              <a:rPr lang="en-US" smtClean="0"/>
              <a:t>5</a:t>
            </a:fld>
            <a:endParaRPr lang="en-US" dirty="0"/>
          </a:p>
        </p:txBody>
      </p:sp>
    </p:spTree>
    <p:extLst>
      <p:ext uri="{BB962C8B-B14F-4D97-AF65-F5344CB8AC3E}">
        <p14:creationId xmlns:p14="http://schemas.microsoft.com/office/powerpoint/2010/main" val="454683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recommend that you use the “beta” data browser as shown in Step 3.  This browser has improved functionality over the previous data browser (step 2 in the images above) and will become the sole browser in the near future.  The direct URL for the Browse Data page is http://</a:t>
            </a:r>
            <a:r>
              <a:rPr lang="en-US" dirty="0" err="1"/>
              <a:t>data.neonscience.org</a:t>
            </a:r>
            <a:r>
              <a:rPr lang="en-US" dirty="0"/>
              <a:t>/static/</a:t>
            </a:r>
            <a:r>
              <a:rPr lang="en-US" dirty="0" err="1"/>
              <a:t>browse.html</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contains animations to fully view each step)</a:t>
            </a:r>
          </a:p>
          <a:p>
            <a:endParaRPr lang="en-US" dirty="0"/>
          </a:p>
          <a:p>
            <a:r>
              <a:rPr lang="en-US" dirty="0"/>
              <a:t>Step 1: Start by selecting “Data Products” from the Download Data main navigation menu.</a:t>
            </a:r>
          </a:p>
          <a:p>
            <a:r>
              <a:rPr lang="en-US" dirty="0"/>
              <a:t>Step 2: Click the link in the middle of the page to get to the Data Browser.  </a:t>
            </a:r>
          </a:p>
          <a:p>
            <a:r>
              <a:rPr lang="en-US" dirty="0"/>
              <a:t>Step 3: You are now on the data browser.  Proceed to next slide. </a:t>
            </a:r>
          </a:p>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6</a:t>
            </a:fld>
            <a:endParaRPr lang="en-US" dirty="0"/>
          </a:p>
        </p:txBody>
      </p:sp>
    </p:spTree>
    <p:extLst>
      <p:ext uri="{BB962C8B-B14F-4D97-AF65-F5344CB8AC3E}">
        <p14:creationId xmlns:p14="http://schemas.microsoft.com/office/powerpoint/2010/main" val="2764071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choose keyword(s) or select from the available categories to filter to NEON data products of interest to you.  Alternatively, you can scroll down through data products when there are no filters selected to view all of NEON’s data products.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using the keyword search, if you don’t get the result you are interested in try a related word or shorter phrase. For example, if you are interested in small mammal data from live trapping, you’ll find that “trapping data” returns zero data products, while “small mammals” returns two data products (“Small mammal box trapping” and “Small mammal sequences DNA barcode”) and simply “mammals” returns three data products (the two previous plus “Rodent-borne pathogen status</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AA537934-768C-4C37-BAD1-E522F3AEBAF7}" type="slidenum">
              <a:rPr lang="en-US" smtClean="0"/>
              <a:t>7</a:t>
            </a:fld>
            <a:endParaRPr lang="en-US" dirty="0"/>
          </a:p>
        </p:txBody>
      </p:sp>
    </p:spTree>
    <p:extLst>
      <p:ext uri="{BB962C8B-B14F-4D97-AF65-F5344CB8AC3E}">
        <p14:creationId xmlns:p14="http://schemas.microsoft.com/office/powerpoint/2010/main" val="3218451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data product window provides a variety of useful information and links to other useful information.  </a:t>
            </a:r>
          </a:p>
          <a:p>
            <a:pPr marL="171450" indent="-171450">
              <a:buFont typeface="Arial" panose="020B0604020202020204" pitchFamily="34" charset="0"/>
              <a:buChar char="•"/>
            </a:pPr>
            <a:r>
              <a:rPr lang="en-US" dirty="0"/>
              <a:t>Key among these are the data product name and data product number.  Both are important for referring to your data and looking up the data in the future.  </a:t>
            </a:r>
          </a:p>
          <a:p>
            <a:pPr marL="171450" indent="-171450">
              <a:buFont typeface="Arial" panose="020B0604020202020204" pitchFamily="34" charset="0"/>
              <a:buChar char="•"/>
            </a:pPr>
            <a:r>
              <a:rPr lang="en-US" dirty="0"/>
              <a:t>The information icon next to the data product name will display a short description of the data product. Alternatively, clicking on the data product name will give you the same information. If this is insufficient for your needs, you’ll want to select “View Product Details”.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View Product Details is a link that takes the user to the Product Detail Page (see page specific slide for details). </a:t>
            </a:r>
          </a:p>
          <a:p>
            <a:pPr marL="171450" indent="-171450">
              <a:buFont typeface="Arial" panose="020B0604020202020204" pitchFamily="34" charset="0"/>
              <a:buChar char="•"/>
            </a:pPr>
            <a:r>
              <a:rPr lang="en-US" dirty="0"/>
              <a:t>The Available Time Range and Availability bar icons are both related to what is available for download from the data portal at the current time. All data are distributed in per month packages therefore, each bar represents one calendar month.  Blue month boxes mean that data are currently available for use. The grey boxes could mean that data were never collected and will never be available, data were collected but have not been processed but will be availability in the future, or that the specific months occur in the future (a full year shows up at a time).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8</a:t>
            </a:fld>
            <a:endParaRPr lang="en-US" dirty="0"/>
          </a:p>
        </p:txBody>
      </p:sp>
    </p:spTree>
    <p:extLst>
      <p:ext uri="{BB962C8B-B14F-4D97-AF65-F5344CB8AC3E}">
        <p14:creationId xmlns:p14="http://schemas.microsoft.com/office/powerpoint/2010/main" val="2462432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view the availability of NEON data as an overall summary or by site, state, or domain.  A given site, state, or domain will only appear if it is available for at least one month for that data product. If you are only interested in data from select locations, you can click on those locations here to select them for download or you can do that in the next step. </a:t>
            </a:r>
          </a:p>
          <a:p>
            <a:endParaRPr lang="en-US" dirty="0"/>
          </a:p>
          <a:p>
            <a:r>
              <a:rPr lang="en-US" dirty="0"/>
              <a:t>If you are interested in only specific locations, you will need to know the four letter code for these sites.  These can easily be looked up on the field site map (https://</a:t>
            </a:r>
            <a:r>
              <a:rPr lang="en-US" dirty="0" err="1"/>
              <a:t>www.neonscience.org</a:t>
            </a:r>
            <a:r>
              <a:rPr lang="en-US" dirty="0"/>
              <a:t>/field-sites/field-sites-map) or list (https://</a:t>
            </a:r>
            <a:r>
              <a:rPr lang="en-US" dirty="0" err="1"/>
              <a:t>www.neonscience.org</a:t>
            </a:r>
            <a:r>
              <a:rPr lang="en-US" dirty="0"/>
              <a:t>/field-sites/field-sites-map/list). </a:t>
            </a:r>
          </a:p>
        </p:txBody>
      </p:sp>
      <p:sp>
        <p:nvSpPr>
          <p:cNvPr id="4" name="Slide Number Placeholder 3"/>
          <p:cNvSpPr>
            <a:spLocks noGrp="1"/>
          </p:cNvSpPr>
          <p:nvPr>
            <p:ph type="sldNum" sz="quarter" idx="5"/>
          </p:nvPr>
        </p:nvSpPr>
        <p:spPr/>
        <p:txBody>
          <a:bodyPr/>
          <a:lstStyle/>
          <a:p>
            <a:fld id="{AA537934-768C-4C37-BAD1-E522F3AEBAF7}" type="slidenum">
              <a:rPr lang="en-US" smtClean="0"/>
              <a:t>9</a:t>
            </a:fld>
            <a:endParaRPr lang="en-US" dirty="0"/>
          </a:p>
        </p:txBody>
      </p:sp>
    </p:spTree>
    <p:extLst>
      <p:ext uri="{BB962C8B-B14F-4D97-AF65-F5344CB8AC3E}">
        <p14:creationId xmlns:p14="http://schemas.microsoft.com/office/powerpoint/2010/main" val="385290759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5.xml"/><Relationship Id="rId7" Type="http://schemas.openxmlformats.org/officeDocument/2006/relationships/image" Target="../media/image1.e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jpeg"/><Relationship Id="rId4" Type="http://schemas.openxmlformats.org/officeDocument/2006/relationships/slideMaster" Target="../slideMasters/slideMaster1.xml"/><Relationship Id="rId9"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7.xml"/><Relationship Id="rId7" Type="http://schemas.openxmlformats.org/officeDocument/2006/relationships/image" Target="../media/image1.emf"/><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jpeg"/><Relationship Id="rId4" Type="http://schemas.openxmlformats.org/officeDocument/2006/relationships/slideMaster" Target="../slideMasters/slideMaster1.xml"/><Relationship Id="rId9"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EXTERN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E7E556-DC80-45D2-96B5-FBFD0D2476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5" t="21277" r="-25" b="298"/>
          <a:stretch/>
        </p:blipFill>
        <p:spPr>
          <a:xfrm>
            <a:off x="3048" y="0"/>
            <a:ext cx="12188952" cy="6371772"/>
          </a:xfrm>
          <a:prstGeom prst="rect">
            <a:avLst/>
          </a:prstGeom>
        </p:spPr>
      </p:pic>
      <p:sp>
        <p:nvSpPr>
          <p:cNvPr id="15" name="Rectangle 14"/>
          <p:cNvSpPr/>
          <p:nvPr userDrawn="1"/>
        </p:nvSpPr>
        <p:spPr bwMode="gray">
          <a:xfrm>
            <a:off x="0"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0384933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239"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2118" y="1589"/>
                        <a:ext cx="2116" cy="1587"/>
                      </a:xfrm>
                      <a:prstGeom prst="rect">
                        <a:avLst/>
                      </a:prstGeom>
                    </p:spPr>
                  </p:pic>
                </p:oleObj>
              </mc:Fallback>
            </mc:AlternateContent>
          </a:graphicData>
        </a:graphic>
      </p:graphicFrame>
      <p:sp>
        <p:nvSpPr>
          <p:cNvPr id="20" name="Rectangle 19"/>
          <p:cNvSpPr/>
          <p:nvPr/>
        </p:nvSpPr>
        <p:spPr bwMode="gray">
          <a:xfrm>
            <a:off x="0" y="3483864"/>
            <a:ext cx="12192000" cy="2386584"/>
          </a:xfrm>
          <a:prstGeom prst="rect">
            <a:avLst/>
          </a:prstGeom>
          <a:solidFill>
            <a:srgbClr val="42424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p:cNvSpPr>
            <a:spLocks noGrp="1"/>
          </p:cNvSpPr>
          <p:nvPr>
            <p:ph type="subTitle" idx="1" hasCustomPrompt="1"/>
          </p:nvPr>
        </p:nvSpPr>
        <p:spPr bwMode="gray">
          <a:xfrm>
            <a:off x="466344" y="5138929"/>
            <a:ext cx="11256264" cy="621243"/>
          </a:xfrm>
        </p:spPr>
        <p:txBody>
          <a:bodyPr vert="horz" lIns="0" tIns="0" rIns="0" bIns="0" rtlCol="0">
            <a:noAutofit/>
          </a:bodyPr>
          <a:lstStyle>
            <a:lvl1pPr marL="342900" indent="-342900">
              <a:buFont typeface="Arial" pitchFamily="34" charset="0"/>
              <a:buNone/>
              <a:defRPr lang="en-US" sz="2100" dirty="0">
                <a:solidFill>
                  <a:schemeClr val="bg1"/>
                </a:solidFill>
              </a:defRPr>
            </a:lvl1pPr>
          </a:lstStyle>
          <a:p>
            <a:pPr marL="0" lvl="0" indent="0"/>
            <a:r>
              <a:rPr lang="en-US" dirty="0"/>
              <a:t>Click to edit master subtitle style</a:t>
            </a:r>
          </a:p>
        </p:txBody>
      </p:sp>
      <p:sp>
        <p:nvSpPr>
          <p:cNvPr id="8" name="Text Placeholder 7"/>
          <p:cNvSpPr>
            <a:spLocks noGrp="1"/>
          </p:cNvSpPr>
          <p:nvPr>
            <p:ph type="body" sz="quarter" idx="10" hasCustomPrompt="1"/>
          </p:nvPr>
        </p:nvSpPr>
        <p:spPr bwMode="gray">
          <a:xfrm>
            <a:off x="466344" y="457200"/>
            <a:ext cx="4471416"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Presenter’s Name goes here</a:t>
            </a:r>
          </a:p>
          <a:p>
            <a:pPr lvl="0"/>
            <a:r>
              <a:rPr lang="en-US" dirty="0"/>
              <a:t>Presenter’s title</a:t>
            </a:r>
          </a:p>
          <a:p>
            <a:pPr lvl="0"/>
            <a:r>
              <a:rPr lang="en-US" dirty="0"/>
              <a:t>Location </a:t>
            </a:r>
          </a:p>
          <a:p>
            <a:pPr lvl="0"/>
            <a:r>
              <a:rPr lang="en-US" dirty="0"/>
              <a:t>Date</a:t>
            </a:r>
          </a:p>
        </p:txBody>
      </p:sp>
      <p:sp>
        <p:nvSpPr>
          <p:cNvPr id="2" name="Title 1"/>
          <p:cNvSpPr>
            <a:spLocks noGrp="1"/>
          </p:cNvSpPr>
          <p:nvPr>
            <p:ph type="ctrTitle" hasCustomPrompt="1"/>
          </p:nvPr>
        </p:nvSpPr>
        <p:spPr bwMode="white">
          <a:xfrm>
            <a:off x="466344" y="3483864"/>
            <a:ext cx="11256264" cy="1472184"/>
          </a:xfrm>
        </p:spPr>
        <p:txBody>
          <a:bodyPr anchor="b" anchorCtr="0">
            <a:noAutofit/>
          </a:bodyPr>
          <a:lstStyle>
            <a:lvl1pPr>
              <a:defRPr sz="4000" b="0">
                <a:solidFill>
                  <a:srgbClr val="5EAEE0"/>
                </a:solidFill>
              </a:defRPr>
            </a:lvl1pPr>
          </a:lstStyle>
          <a:p>
            <a:r>
              <a:rPr lang="en-US" dirty="0"/>
              <a:t>Click to Insert Title</a:t>
            </a:r>
          </a:p>
        </p:txBody>
      </p:sp>
      <p:sp>
        <p:nvSpPr>
          <p:cNvPr id="18"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graphicFrame>
        <p:nvGraphicFramePr>
          <p:cNvPr id="12" name="Object 11" descr="CONFIDENTIAL_TAG_0xFFEE" hidden="1">
            <a:extLst>
              <a:ext uri="{FF2B5EF4-FFF2-40B4-BE49-F238E27FC236}">
                <a16:creationId xmlns:a16="http://schemas.microsoft.com/office/drawing/2014/main" id="{499B7E60-15EF-459C-9A3B-3677A48F98A5}"/>
              </a:ext>
            </a:extLst>
          </p:cNvPr>
          <p:cNvGraphicFramePr>
            <a:graphicFrameLocks noChangeAspect="1"/>
          </p:cNvGraphicFramePr>
          <p:nvPr userDrawn="1">
            <p:custDataLst>
              <p:tags r:id="rId3"/>
            </p:custDataLst>
            <p:extLst>
              <p:ext uri="{D42A27DB-BD31-4B8C-83A1-F6EECF244321}">
                <p14:modId xmlns:p14="http://schemas.microsoft.com/office/powerpoint/2010/main" val="800350838"/>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2240" name="think-cell Slide" r:id="rId8" imgW="270" imgH="270" progId="TCLayout.ActiveDocument.1">
                  <p:embed/>
                </p:oleObj>
              </mc:Choice>
              <mc:Fallback>
                <p:oleObj name="think-cell Slide" r:id="rId8" imgW="270" imgH="270" progId="TCLayout.ActiveDocument.1">
                  <p:embed/>
                  <p:pic>
                    <p:nvPicPr>
                      <p:cNvPr id="4" name="Object 3" hidden="1"/>
                      <p:cNvPicPr/>
                      <p:nvPr/>
                    </p:nvPicPr>
                    <p:blipFill>
                      <a:blip r:embed="rId7"/>
                      <a:stretch>
                        <a:fillRect/>
                      </a:stretch>
                    </p:blipFill>
                    <p:spPr>
                      <a:xfrm>
                        <a:off x="2119" y="1589"/>
                        <a:ext cx="2116" cy="1587"/>
                      </a:xfrm>
                      <a:prstGeom prst="rect">
                        <a:avLst/>
                      </a:prstGeom>
                    </p:spPr>
                  </p:pic>
                </p:oleObj>
              </mc:Fallback>
            </mc:AlternateContent>
          </a:graphicData>
        </a:graphic>
      </p:graphicFrame>
      <p:sp>
        <p:nvSpPr>
          <p:cNvPr id="13" name="TextBox 12" descr="CONFIDENTIAL_TAG_0xFFEE">
            <a:extLst>
              <a:ext uri="{FF2B5EF4-FFF2-40B4-BE49-F238E27FC236}">
                <a16:creationId xmlns:a16="http://schemas.microsoft.com/office/drawing/2014/main" id="{185E49CE-B58B-41A5-B4B9-D0B7E797D639}"/>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Rectangle 20">
            <a:extLst>
              <a:ext uri="{FF2B5EF4-FFF2-40B4-BE49-F238E27FC236}">
                <a16:creationId xmlns:a16="http://schemas.microsoft.com/office/drawing/2014/main" id="{049D57AB-F6E3-4962-9666-795C7AE04C34}"/>
              </a:ext>
            </a:extLst>
          </p:cNvPr>
          <p:cNvSpPr/>
          <p:nvPr userDrawn="1"/>
        </p:nvSpPr>
        <p:spPr bwMode="gray">
          <a:xfrm flipH="1">
            <a:off x="5827183"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7B5A7193-6803-431B-AFD7-79EB55FC6A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217857" y="414338"/>
            <a:ext cx="2505831" cy="914400"/>
          </a:xfrm>
          <a:prstGeom prst="rect">
            <a:avLst/>
          </a:prstGeom>
        </p:spPr>
      </p:pic>
      <p:sp>
        <p:nvSpPr>
          <p:cNvPr id="17" name="Rectangle 1">
            <a:extLst>
              <a:ext uri="{FF2B5EF4-FFF2-40B4-BE49-F238E27FC236}">
                <a16:creationId xmlns:a16="http://schemas.microsoft.com/office/drawing/2014/main" id="{4D277666-989F-49AB-B23A-9B4AE38BD5D3}"/>
              </a:ext>
            </a:extLst>
          </p:cNvPr>
          <p:cNvSpPr>
            <a:spLocks noChangeArrowheads="1"/>
          </p:cNvSpPr>
          <p:nvPr userDrawn="1"/>
        </p:nvSpPr>
        <p:spPr bwMode="auto">
          <a:xfrm>
            <a:off x="745236" y="6512680"/>
            <a:ext cx="9761897" cy="20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14112" rIns="0" bIns="914112"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535659"/>
                </a:solidFill>
                <a:effectLst/>
                <a:cs typeface="Arial" panose="020B0604020202020204" pitchFamily="34" charset="0"/>
              </a:rPr>
              <a:t>This material is based upon work supported by NSF’s National Ecological Observatory Network which is a major facility fully funded by the National Science Foundation</a:t>
            </a:r>
            <a:endParaRPr kumimoji="0" lang="en-US" altLang="en-US" sz="1000" b="0" i="0" u="none" strike="noStrike" cap="none" normalizeH="0" baseline="0" dirty="0">
              <a:ln>
                <a:noFill/>
              </a:ln>
              <a:solidFill>
                <a:schemeClr val="tx1"/>
              </a:solidFill>
              <a:effectLst/>
            </a:endParaRPr>
          </a:p>
        </p:txBody>
      </p:sp>
      <p:sp>
        <p:nvSpPr>
          <p:cNvPr id="5" name="Rectangle 4">
            <a:extLst>
              <a:ext uri="{FF2B5EF4-FFF2-40B4-BE49-F238E27FC236}">
                <a16:creationId xmlns:a16="http://schemas.microsoft.com/office/drawing/2014/main" id="{183FAA22-E6F3-8845-84D2-210230E67F10}"/>
              </a:ext>
            </a:extLst>
          </p:cNvPr>
          <p:cNvSpPr/>
          <p:nvPr userDrawn="1"/>
        </p:nvSpPr>
        <p:spPr bwMode="auto">
          <a:xfrm>
            <a:off x="10635175" y="6468324"/>
            <a:ext cx="1195754" cy="347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01674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2">
    <p:spTree>
      <p:nvGrpSpPr>
        <p:cNvPr id="1" name=""/>
        <p:cNvGrpSpPr/>
        <p:nvPr/>
      </p:nvGrpSpPr>
      <p:grpSpPr>
        <a:xfrm>
          <a:off x="0" y="0"/>
          <a:ext cx="0" cy="0"/>
          <a:chOff x="0" y="0"/>
          <a:chExt cx="0" cy="0"/>
        </a:xfrm>
      </p:grpSpPr>
      <p:sp>
        <p:nvSpPr>
          <p:cNvPr id="24" name="Rectangle 23"/>
          <p:cNvSpPr/>
          <p:nvPr userDrawn="1"/>
        </p:nvSpPr>
        <p:spPr bwMode="gray">
          <a:xfrm>
            <a:off x="0" y="-1"/>
            <a:ext cx="12192000" cy="6072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p:cNvSpPr/>
          <p:nvPr userDrawn="1"/>
        </p:nvSpPr>
        <p:spPr bwMode="gray">
          <a:xfrm>
            <a:off x="0" y="5918945"/>
            <a:ext cx="12192000" cy="50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p:cNvSpPr/>
          <p:nvPr userDrawn="1"/>
        </p:nvSpPr>
        <p:spPr bwMode="gray">
          <a:xfrm>
            <a:off x="0" y="5717788"/>
            <a:ext cx="12192000" cy="478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Rectangle 26"/>
          <p:cNvSpPr/>
          <p:nvPr userDrawn="1"/>
        </p:nvSpPr>
        <p:spPr bwMode="gray">
          <a:xfrm>
            <a:off x="0" y="6012656"/>
            <a:ext cx="12192000" cy="363532"/>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2" name="Title 1"/>
          <p:cNvSpPr>
            <a:spLocks noGrp="1"/>
          </p:cNvSpPr>
          <p:nvPr>
            <p:ph type="ctrTitle" hasCustomPrompt="1"/>
          </p:nvPr>
        </p:nvSpPr>
        <p:spPr bwMode="gray">
          <a:xfrm>
            <a:off x="466344" y="342901"/>
            <a:ext cx="11256264" cy="2343150"/>
          </a:xfrm>
        </p:spPr>
        <p:txBody>
          <a:bodyPr vert="horz" lIns="0" tIns="0" rIns="0" bIns="0" rtlCol="0" anchor="b" anchorCtr="0">
            <a:noAutofit/>
          </a:bodyPr>
          <a:lstStyle>
            <a:lvl1pPr>
              <a:defRPr lang="en-US" sz="4000" b="0" dirty="0">
                <a:solidFill>
                  <a:schemeClr val="bg1"/>
                </a:solidFill>
              </a:defRPr>
            </a:lvl1pPr>
          </a:lstStyle>
          <a:p>
            <a:pPr lvl="0"/>
            <a:r>
              <a:rPr lang="en-US" dirty="0"/>
              <a:t>Click to Insert Title</a:t>
            </a:r>
          </a:p>
        </p:txBody>
      </p:sp>
      <p:sp>
        <p:nvSpPr>
          <p:cNvPr id="3" name="Subtitle 2"/>
          <p:cNvSpPr>
            <a:spLocks noGrp="1"/>
          </p:cNvSpPr>
          <p:nvPr>
            <p:ph type="subTitle" idx="1" hasCustomPrompt="1"/>
          </p:nvPr>
        </p:nvSpPr>
        <p:spPr bwMode="gray">
          <a:xfrm>
            <a:off x="466344" y="2871217"/>
            <a:ext cx="11256264" cy="323165"/>
          </a:xfrm>
        </p:spPr>
        <p:txBody>
          <a:bodyPr vert="horz" wrap="square" lIns="0" tIns="0" rIns="0" bIns="0" rtlCol="0">
            <a:spAutoFit/>
          </a:bodyPr>
          <a:lstStyle>
            <a:lvl1pPr marL="228600" indent="-228600">
              <a:buNone/>
              <a:defRPr lang="en-US" sz="2100" dirty="0">
                <a:solidFill>
                  <a:schemeClr val="bg1"/>
                </a:solidFill>
              </a:defRPr>
            </a:lvl1pPr>
          </a:lstStyle>
          <a:p>
            <a:pPr marL="0" lvl="0" indent="0"/>
            <a:r>
              <a:rPr lang="en-US" dirty="0"/>
              <a:t>Click to edit master subtitle style</a:t>
            </a:r>
          </a:p>
        </p:txBody>
      </p:sp>
      <p:sp>
        <p:nvSpPr>
          <p:cNvPr id="11" name="Text Placeholder 7"/>
          <p:cNvSpPr>
            <a:spLocks noGrp="1"/>
          </p:cNvSpPr>
          <p:nvPr>
            <p:ph type="body" sz="quarter" idx="10" hasCustomPrompt="1"/>
          </p:nvPr>
        </p:nvSpPr>
        <p:spPr bwMode="gray">
          <a:xfrm>
            <a:off x="466344" y="4560889"/>
            <a:ext cx="11256264" cy="1162050"/>
          </a:xfrm>
        </p:spPr>
        <p:txBody>
          <a:bodyPr lIns="0" tIns="0" rIns="0" bIns="0">
            <a:no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Presenter’s Name goes here</a:t>
            </a:r>
          </a:p>
          <a:p>
            <a:pPr lvl="0"/>
            <a:r>
              <a:rPr lang="en-US" dirty="0"/>
              <a:t>Presenter’s title</a:t>
            </a:r>
          </a:p>
          <a:p>
            <a:pPr lvl="0"/>
            <a:r>
              <a:rPr lang="en-US" dirty="0"/>
              <a:t>Location </a:t>
            </a:r>
          </a:p>
          <a:p>
            <a:pPr lvl="0"/>
            <a:r>
              <a:rPr lang="en-US" dirty="0"/>
              <a:t>Date</a:t>
            </a:r>
          </a:p>
        </p:txBody>
      </p:sp>
      <p:sp>
        <p:nvSpPr>
          <p:cNvPr id="15"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6"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7"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2" name="TextBox 11" descr="CONFIDENTIAL_TAG_0xFFEE">
            <a:extLst>
              <a:ext uri="{FF2B5EF4-FFF2-40B4-BE49-F238E27FC236}">
                <a16:creationId xmlns:a16="http://schemas.microsoft.com/office/drawing/2014/main" id="{31EFF843-AB67-424F-82E8-F283756B3BFA}"/>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13" name="Picture 12">
            <a:extLst>
              <a:ext uri="{FF2B5EF4-FFF2-40B4-BE49-F238E27FC236}">
                <a16:creationId xmlns:a16="http://schemas.microsoft.com/office/drawing/2014/main" id="{5617D2C9-CE30-47AF-BEA0-88769151AA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7857" y="414338"/>
            <a:ext cx="2505831" cy="914400"/>
          </a:xfrm>
          <a:prstGeom prst="rect">
            <a:avLst/>
          </a:prstGeom>
        </p:spPr>
      </p:pic>
      <p:sp>
        <p:nvSpPr>
          <p:cNvPr id="14" name="Rectangle 13">
            <a:extLst>
              <a:ext uri="{FF2B5EF4-FFF2-40B4-BE49-F238E27FC236}">
                <a16:creationId xmlns:a16="http://schemas.microsoft.com/office/drawing/2014/main" id="{ACDF4F7D-B5FD-5349-BF08-AA4519B701F0}"/>
              </a:ext>
            </a:extLst>
          </p:cNvPr>
          <p:cNvSpPr/>
          <p:nvPr userDrawn="1"/>
        </p:nvSpPr>
        <p:spPr bwMode="auto">
          <a:xfrm>
            <a:off x="10635175" y="6468324"/>
            <a:ext cx="1195754" cy="347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1099509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INTERN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E7E556-DC80-45D2-96B5-FBFD0D2476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5" t="21277" r="-25" b="298"/>
          <a:stretch/>
        </p:blipFill>
        <p:spPr>
          <a:xfrm>
            <a:off x="3048" y="0"/>
            <a:ext cx="12188952" cy="6371772"/>
          </a:xfrm>
          <a:prstGeom prst="rect">
            <a:avLst/>
          </a:prstGeom>
        </p:spPr>
      </p:pic>
      <p:sp>
        <p:nvSpPr>
          <p:cNvPr id="15" name="Rectangle 14"/>
          <p:cNvSpPr/>
          <p:nvPr userDrawn="1"/>
        </p:nvSpPr>
        <p:spPr bwMode="gray">
          <a:xfrm>
            <a:off x="0"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0914455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156" name="think-cell Slide" r:id="rId6" imgW="270" imgH="270" progId="TCLayout.ActiveDocument.1">
                  <p:embed/>
                </p:oleObj>
              </mc:Choice>
              <mc:Fallback>
                <p:oleObj name="think-cell Slide" r:id="rId6" imgW="270" imgH="270" progId="TCLayout.ActiveDocument.1">
                  <p:embed/>
                  <p:pic>
                    <p:nvPicPr>
                      <p:cNvPr id="4" name="Object 3" hidden="1"/>
                      <p:cNvPicPr/>
                      <p:nvPr/>
                    </p:nvPicPr>
                    <p:blipFill>
                      <a:blip r:embed="rId7"/>
                      <a:stretch>
                        <a:fillRect/>
                      </a:stretch>
                    </p:blipFill>
                    <p:spPr>
                      <a:xfrm>
                        <a:off x="2118" y="1589"/>
                        <a:ext cx="2116" cy="1587"/>
                      </a:xfrm>
                      <a:prstGeom prst="rect">
                        <a:avLst/>
                      </a:prstGeom>
                    </p:spPr>
                  </p:pic>
                </p:oleObj>
              </mc:Fallback>
            </mc:AlternateContent>
          </a:graphicData>
        </a:graphic>
      </p:graphicFrame>
      <p:sp>
        <p:nvSpPr>
          <p:cNvPr id="20" name="Rectangle 19"/>
          <p:cNvSpPr/>
          <p:nvPr/>
        </p:nvSpPr>
        <p:spPr bwMode="gray">
          <a:xfrm>
            <a:off x="0" y="3483864"/>
            <a:ext cx="12192000" cy="2386584"/>
          </a:xfrm>
          <a:prstGeom prst="rect">
            <a:avLst/>
          </a:prstGeom>
          <a:solidFill>
            <a:srgbClr val="42424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p:cNvSpPr>
            <a:spLocks noGrp="1"/>
          </p:cNvSpPr>
          <p:nvPr>
            <p:ph type="subTitle" idx="1" hasCustomPrompt="1"/>
          </p:nvPr>
        </p:nvSpPr>
        <p:spPr bwMode="gray">
          <a:xfrm>
            <a:off x="466344" y="5138929"/>
            <a:ext cx="11256264" cy="621243"/>
          </a:xfrm>
        </p:spPr>
        <p:txBody>
          <a:bodyPr vert="horz" lIns="0" tIns="0" rIns="0" bIns="0" rtlCol="0">
            <a:noAutofit/>
          </a:bodyPr>
          <a:lstStyle>
            <a:lvl1pPr marL="342900" indent="-342900">
              <a:buFont typeface="Arial" pitchFamily="34" charset="0"/>
              <a:buNone/>
              <a:defRPr lang="en-US" sz="2100" dirty="0">
                <a:solidFill>
                  <a:schemeClr val="bg1"/>
                </a:solidFill>
              </a:defRPr>
            </a:lvl1pPr>
          </a:lstStyle>
          <a:p>
            <a:pPr marL="0" lvl="0" indent="0"/>
            <a:r>
              <a:rPr lang="en-US" dirty="0"/>
              <a:t>Click to edit master subtitle style</a:t>
            </a:r>
          </a:p>
        </p:txBody>
      </p:sp>
      <p:sp>
        <p:nvSpPr>
          <p:cNvPr id="8" name="Text Placeholder 7"/>
          <p:cNvSpPr>
            <a:spLocks noGrp="1"/>
          </p:cNvSpPr>
          <p:nvPr>
            <p:ph type="body" sz="quarter" idx="10" hasCustomPrompt="1"/>
          </p:nvPr>
        </p:nvSpPr>
        <p:spPr bwMode="gray">
          <a:xfrm>
            <a:off x="466344" y="457200"/>
            <a:ext cx="4471416"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Presenter’s Name goes here</a:t>
            </a:r>
          </a:p>
          <a:p>
            <a:pPr lvl="0"/>
            <a:r>
              <a:rPr lang="en-US" dirty="0"/>
              <a:t>Presenter’s title</a:t>
            </a:r>
          </a:p>
          <a:p>
            <a:pPr lvl="0"/>
            <a:r>
              <a:rPr lang="en-US" dirty="0"/>
              <a:t>Location </a:t>
            </a:r>
          </a:p>
          <a:p>
            <a:pPr lvl="0"/>
            <a:r>
              <a:rPr lang="en-US" dirty="0"/>
              <a:t>Date</a:t>
            </a:r>
          </a:p>
        </p:txBody>
      </p:sp>
      <p:sp>
        <p:nvSpPr>
          <p:cNvPr id="2" name="Title 1"/>
          <p:cNvSpPr>
            <a:spLocks noGrp="1"/>
          </p:cNvSpPr>
          <p:nvPr>
            <p:ph type="ctrTitle" hasCustomPrompt="1"/>
          </p:nvPr>
        </p:nvSpPr>
        <p:spPr bwMode="white">
          <a:xfrm>
            <a:off x="466344" y="3483864"/>
            <a:ext cx="11256264" cy="1472184"/>
          </a:xfrm>
        </p:spPr>
        <p:txBody>
          <a:bodyPr anchor="b" anchorCtr="0">
            <a:noAutofit/>
          </a:bodyPr>
          <a:lstStyle>
            <a:lvl1pPr>
              <a:defRPr sz="4000" b="0">
                <a:solidFill>
                  <a:srgbClr val="5EAEE0"/>
                </a:solidFill>
              </a:defRPr>
            </a:lvl1pPr>
          </a:lstStyle>
          <a:p>
            <a:r>
              <a:rPr lang="en-US" dirty="0"/>
              <a:t>Click to Insert Title</a:t>
            </a:r>
          </a:p>
        </p:txBody>
      </p:sp>
      <p:sp>
        <p:nvSpPr>
          <p:cNvPr id="18"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graphicFrame>
        <p:nvGraphicFramePr>
          <p:cNvPr id="12" name="Object 11" descr="CONFIDENTIAL_TAG_0xFFEE" hidden="1">
            <a:extLst>
              <a:ext uri="{FF2B5EF4-FFF2-40B4-BE49-F238E27FC236}">
                <a16:creationId xmlns:a16="http://schemas.microsoft.com/office/drawing/2014/main" id="{499B7E60-15EF-459C-9A3B-3677A48F98A5}"/>
              </a:ext>
            </a:extLst>
          </p:cNvPr>
          <p:cNvGraphicFramePr>
            <a:graphicFrameLocks noChangeAspect="1"/>
          </p:cNvGraphicFramePr>
          <p:nvPr userDrawn="1">
            <p:custDataLst>
              <p:tags r:id="rId3"/>
            </p:custDataLst>
            <p:extLst>
              <p:ext uri="{D42A27DB-BD31-4B8C-83A1-F6EECF244321}">
                <p14:modId xmlns:p14="http://schemas.microsoft.com/office/powerpoint/2010/main" val="707095980"/>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3157" name="think-cell Slide" r:id="rId8" imgW="270" imgH="270" progId="TCLayout.ActiveDocument.1">
                  <p:embed/>
                </p:oleObj>
              </mc:Choice>
              <mc:Fallback>
                <p:oleObj name="think-cell Slide" r:id="rId8" imgW="270" imgH="270" progId="TCLayout.ActiveDocument.1">
                  <p:embed/>
                  <p:pic>
                    <p:nvPicPr>
                      <p:cNvPr id="12" name="Object 11" descr="CONFIDENTIAL_TAG_0xFFEE" hidden="1">
                        <a:extLst>
                          <a:ext uri="{FF2B5EF4-FFF2-40B4-BE49-F238E27FC236}">
                            <a16:creationId xmlns:a16="http://schemas.microsoft.com/office/drawing/2014/main" id="{499B7E60-15EF-459C-9A3B-3677A48F98A5}"/>
                          </a:ext>
                        </a:extLst>
                      </p:cNvPr>
                      <p:cNvPicPr/>
                      <p:nvPr/>
                    </p:nvPicPr>
                    <p:blipFill>
                      <a:blip r:embed="rId7"/>
                      <a:stretch>
                        <a:fillRect/>
                      </a:stretch>
                    </p:blipFill>
                    <p:spPr>
                      <a:xfrm>
                        <a:off x="2119" y="1589"/>
                        <a:ext cx="2116" cy="1587"/>
                      </a:xfrm>
                      <a:prstGeom prst="rect">
                        <a:avLst/>
                      </a:prstGeom>
                    </p:spPr>
                  </p:pic>
                </p:oleObj>
              </mc:Fallback>
            </mc:AlternateContent>
          </a:graphicData>
        </a:graphic>
      </p:graphicFrame>
      <p:sp>
        <p:nvSpPr>
          <p:cNvPr id="13" name="TextBox 12" descr="CONFIDENTIAL_TAG_0xFFEE">
            <a:extLst>
              <a:ext uri="{FF2B5EF4-FFF2-40B4-BE49-F238E27FC236}">
                <a16:creationId xmlns:a16="http://schemas.microsoft.com/office/drawing/2014/main" id="{185E49CE-B58B-41A5-B4B9-D0B7E797D639}"/>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Rectangle 20">
            <a:extLst>
              <a:ext uri="{FF2B5EF4-FFF2-40B4-BE49-F238E27FC236}">
                <a16:creationId xmlns:a16="http://schemas.microsoft.com/office/drawing/2014/main" id="{049D57AB-F6E3-4962-9666-795C7AE04C34}"/>
              </a:ext>
            </a:extLst>
          </p:cNvPr>
          <p:cNvSpPr/>
          <p:nvPr userDrawn="1"/>
        </p:nvSpPr>
        <p:spPr bwMode="gray">
          <a:xfrm flipH="1">
            <a:off x="5827183"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7B5A7193-6803-431B-AFD7-79EB55FC6A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217857" y="414338"/>
            <a:ext cx="2505831" cy="914400"/>
          </a:xfrm>
          <a:prstGeom prst="rect">
            <a:avLst/>
          </a:prstGeom>
        </p:spPr>
      </p:pic>
      <p:sp>
        <p:nvSpPr>
          <p:cNvPr id="14" name="Rectangle 13">
            <a:extLst>
              <a:ext uri="{FF2B5EF4-FFF2-40B4-BE49-F238E27FC236}">
                <a16:creationId xmlns:a16="http://schemas.microsoft.com/office/drawing/2014/main" id="{CCCC7167-7B14-1B42-A1C5-1D8ED0564CA4}"/>
              </a:ext>
            </a:extLst>
          </p:cNvPr>
          <p:cNvSpPr/>
          <p:nvPr userDrawn="1"/>
        </p:nvSpPr>
        <p:spPr bwMode="auto">
          <a:xfrm>
            <a:off x="10635175" y="6468324"/>
            <a:ext cx="1195754" cy="347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76351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defRPr/>
            </a:lvl1pPr>
          </a:lstStyle>
          <a:p>
            <a:r>
              <a:rPr lang="en-US" dirty="0"/>
              <a:t>Click to edit master title style</a:t>
            </a:r>
          </a:p>
        </p:txBody>
      </p:sp>
      <p:sp>
        <p:nvSpPr>
          <p:cNvPr id="3" name="Content Placeholder 2"/>
          <p:cNvSpPr>
            <a:spLocks noGrp="1"/>
          </p:cNvSpPr>
          <p:nvPr>
            <p:ph idx="1" hasCustomPrompt="1"/>
          </p:nvPr>
        </p:nvSpPr>
        <p:spPr>
          <a:xfrm>
            <a:off x="466344" y="1481328"/>
            <a:ext cx="11256264" cy="4636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8"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9"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0" name="TextBox 9" descr="CONFIDENTIAL_TAG_0xFFEE">
            <a:extLst>
              <a:ext uri="{FF2B5EF4-FFF2-40B4-BE49-F238E27FC236}">
                <a16:creationId xmlns:a16="http://schemas.microsoft.com/office/drawing/2014/main" id="{06FF261F-AE5F-48AD-9ED3-EA9062CF6C8F}"/>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87557672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3" y="420624"/>
            <a:ext cx="9676723" cy="963324"/>
          </a:xfrm>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466344" y="1481328"/>
            <a:ext cx="5422392" cy="463600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6300216" y="1481328"/>
            <a:ext cx="5422392" cy="463600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Date Placeholder 3"/>
          <p:cNvSpPr>
            <a:spLocks noGrp="1"/>
          </p:cNvSpPr>
          <p:nvPr>
            <p:ph type="dt" sz="half" idx="10"/>
          </p:nvPr>
        </p:nvSpPr>
        <p:spPr>
          <a:xfrm>
            <a:off x="8165306" y="6510528"/>
            <a:ext cx="1499902" cy="206236"/>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9"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0"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1" name="TextBox 10" descr="CONFIDENTIAL_TAG_0xFFEE">
            <a:extLst>
              <a:ext uri="{FF2B5EF4-FFF2-40B4-BE49-F238E27FC236}">
                <a16:creationId xmlns:a16="http://schemas.microsoft.com/office/drawing/2014/main" id="{55EC86F1-AE5E-482A-8BBB-3426FA76874B}"/>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3653070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Closing Slide with Image">
    <p:spTree>
      <p:nvGrpSpPr>
        <p:cNvPr id="1" name=""/>
        <p:cNvGrpSpPr/>
        <p:nvPr/>
      </p:nvGrpSpPr>
      <p:grpSpPr>
        <a:xfrm>
          <a:off x="0" y="0"/>
          <a:ext cx="0" cy="0"/>
          <a:chOff x="0" y="0"/>
          <a:chExt cx="0" cy="0"/>
        </a:xfrm>
      </p:grpSpPr>
      <p:sp>
        <p:nvSpPr>
          <p:cNvPr id="27" name="Rectangle 26"/>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Rectangle 28"/>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Rectangle 30"/>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DC77BA6D-F153-45A2-8C2E-FC1BE7DA9D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318"/>
          <a:stretch/>
        </p:blipFill>
        <p:spPr>
          <a:xfrm>
            <a:off x="-3" y="0"/>
            <a:ext cx="12192000" cy="5905374"/>
          </a:xfrm>
          <a:prstGeom prst="rect">
            <a:avLst/>
          </a:prstGeom>
        </p:spPr>
      </p:pic>
      <p:sp>
        <p:nvSpPr>
          <p:cNvPr id="10" name="Rectangle 9">
            <a:extLst>
              <a:ext uri="{FF2B5EF4-FFF2-40B4-BE49-F238E27FC236}">
                <a16:creationId xmlns:a16="http://schemas.microsoft.com/office/drawing/2014/main" id="{FFA7E978-9310-406D-B171-C774C18C65CA}"/>
              </a:ext>
            </a:extLst>
          </p:cNvPr>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45E9C4FE-D189-4238-8CCF-904E3CC2359F}"/>
              </a:ext>
            </a:extLst>
          </p:cNvPr>
          <p:cNvSpPr/>
          <p:nvPr userDrawn="1"/>
        </p:nvSpPr>
        <p:spPr bwMode="gray">
          <a:xfrm>
            <a:off x="-1" y="3246120"/>
            <a:ext cx="12191999" cy="365760"/>
          </a:xfrm>
          <a:prstGeom prst="rect">
            <a:avLst/>
          </a:prstGeom>
          <a:solidFill>
            <a:srgbClr val="00428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33" name="TextBox 32"/>
          <p:cNvSpPr txBox="1"/>
          <p:nvPr userDrawn="1"/>
        </p:nvSpPr>
        <p:spPr>
          <a:xfrm>
            <a:off x="2683272" y="6225331"/>
            <a:ext cx="6825458" cy="332399"/>
          </a:xfrm>
          <a:prstGeom prst="rect">
            <a:avLst/>
          </a:prstGeom>
          <a:noFill/>
        </p:spPr>
        <p:txBody>
          <a:bodyPr wrap="none" rtlCol="0">
            <a:spAutoFit/>
          </a:bodyPr>
          <a:lstStyle/>
          <a:p>
            <a:pPr algn="ctr"/>
            <a:r>
              <a:rPr lang="en-US" sz="1560" b="1" dirty="0">
                <a:solidFill>
                  <a:schemeClr val="tx2"/>
                </a:solidFill>
              </a:rPr>
              <a:t>720.746.4844  |  neonscience@battelleecology.org</a:t>
            </a:r>
            <a:r>
              <a:rPr lang="en-US" sz="1560" b="1" baseline="0" dirty="0">
                <a:solidFill>
                  <a:schemeClr val="tx2"/>
                </a:solidFill>
              </a:rPr>
              <a:t>   |  neonscience.org</a:t>
            </a:r>
            <a:endParaRPr lang="en-US" sz="1560" b="1" dirty="0">
              <a:solidFill>
                <a:schemeClr val="tx2"/>
              </a:solidFill>
            </a:endParaRPr>
          </a:p>
        </p:txBody>
      </p:sp>
      <p:pic>
        <p:nvPicPr>
          <p:cNvPr id="13" name="Picture 12">
            <a:extLst>
              <a:ext uri="{FF2B5EF4-FFF2-40B4-BE49-F238E27FC236}">
                <a16:creationId xmlns:a16="http://schemas.microsoft.com/office/drawing/2014/main" id="{61511EC5-BD10-4AED-A1A1-B2858B211D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848" y="3996133"/>
            <a:ext cx="5291222" cy="1928576"/>
          </a:xfrm>
          <a:prstGeom prst="rect">
            <a:avLst/>
          </a:prstGeom>
        </p:spPr>
      </p:pic>
    </p:spTree>
    <p:extLst>
      <p:ext uri="{BB962C8B-B14F-4D97-AF65-F5344CB8AC3E}">
        <p14:creationId xmlns:p14="http://schemas.microsoft.com/office/powerpoint/2010/main" val="403977574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oleObject" Target="../embeddings/oleObject2.bin"/><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Freeform: Shape 13"/>
          <p:cNvSpPr/>
          <p:nvPr userDrawn="1"/>
        </p:nvSpPr>
        <p:spPr bwMode="white">
          <a:xfrm>
            <a:off x="11598781" y="6181821"/>
            <a:ext cx="146051" cy="221456"/>
          </a:xfrm>
          <a:custGeom>
            <a:avLst/>
            <a:gdLst>
              <a:gd name="connsiteX0" fmla="*/ 0 w 402431"/>
              <a:gd name="connsiteY0" fmla="*/ 321468 h 340518"/>
              <a:gd name="connsiteX1" fmla="*/ 114300 w 402431"/>
              <a:gd name="connsiteY1" fmla="*/ 0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21468"/>
              <a:gd name="connsiteX1" fmla="*/ 76200 w 402431"/>
              <a:gd name="connsiteY1" fmla="*/ 100013 h 321468"/>
              <a:gd name="connsiteX2" fmla="*/ 402431 w 402431"/>
              <a:gd name="connsiteY2" fmla="*/ 0 h 321468"/>
              <a:gd name="connsiteX3" fmla="*/ 104775 w 402431"/>
              <a:gd name="connsiteY3" fmla="*/ 319087 h 321468"/>
              <a:gd name="connsiteX4" fmla="*/ 0 w 402431"/>
              <a:gd name="connsiteY4" fmla="*/ 321468 h 321468"/>
              <a:gd name="connsiteX0" fmla="*/ 0 w 109537"/>
              <a:gd name="connsiteY0" fmla="*/ 221455 h 221455"/>
              <a:gd name="connsiteX1" fmla="*/ 76200 w 109537"/>
              <a:gd name="connsiteY1" fmla="*/ 0 h 221455"/>
              <a:gd name="connsiteX2" fmla="*/ 109537 w 109537"/>
              <a:gd name="connsiteY2" fmla="*/ 14287 h 221455"/>
              <a:gd name="connsiteX3" fmla="*/ 104775 w 109537"/>
              <a:gd name="connsiteY3" fmla="*/ 219074 h 221455"/>
              <a:gd name="connsiteX4" fmla="*/ 0 w 109537"/>
              <a:gd name="connsiteY4" fmla="*/ 221455 h 221455"/>
              <a:gd name="connsiteX0" fmla="*/ 0 w 111918"/>
              <a:gd name="connsiteY0" fmla="*/ 221455 h 221455"/>
              <a:gd name="connsiteX1" fmla="*/ 76200 w 111918"/>
              <a:gd name="connsiteY1" fmla="*/ 0 h 221455"/>
              <a:gd name="connsiteX2" fmla="*/ 111918 w 111918"/>
              <a:gd name="connsiteY2" fmla="*/ 14287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09537"/>
              <a:gd name="connsiteY0" fmla="*/ 221456 h 221456"/>
              <a:gd name="connsiteX1" fmla="*/ 76200 w 109537"/>
              <a:gd name="connsiteY1" fmla="*/ 1 h 221456"/>
              <a:gd name="connsiteX2" fmla="*/ 109537 w 109537"/>
              <a:gd name="connsiteY2" fmla="*/ 0 h 221456"/>
              <a:gd name="connsiteX3" fmla="*/ 104775 w 109537"/>
              <a:gd name="connsiteY3" fmla="*/ 219075 h 221456"/>
              <a:gd name="connsiteX4" fmla="*/ 0 w 109537"/>
              <a:gd name="connsiteY4" fmla="*/ 221456 h 221456"/>
              <a:gd name="connsiteX0" fmla="*/ 0 w 109538"/>
              <a:gd name="connsiteY0" fmla="*/ 221456 h 221456"/>
              <a:gd name="connsiteX1" fmla="*/ 76200 w 109538"/>
              <a:gd name="connsiteY1" fmla="*/ 1 h 221456"/>
              <a:gd name="connsiteX2" fmla="*/ 109537 w 109538"/>
              <a:gd name="connsiteY2" fmla="*/ 0 h 221456"/>
              <a:gd name="connsiteX3" fmla="*/ 109538 w 109538"/>
              <a:gd name="connsiteY3" fmla="*/ 219075 h 221456"/>
              <a:gd name="connsiteX4" fmla="*/ 0 w 109538"/>
              <a:gd name="connsiteY4" fmla="*/ 221456 h 22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221456">
                <a:moveTo>
                  <a:pt x="0" y="221456"/>
                </a:moveTo>
                <a:lnTo>
                  <a:pt x="76200" y="1"/>
                </a:lnTo>
                <a:lnTo>
                  <a:pt x="109537" y="0"/>
                </a:lnTo>
                <a:cubicBezTo>
                  <a:pt x="109537" y="73025"/>
                  <a:pt x="109538" y="146050"/>
                  <a:pt x="109538" y="219075"/>
                </a:cubicBezTo>
                <a:lnTo>
                  <a:pt x="0" y="221456"/>
                </a:lnTo>
                <a:close/>
              </a:path>
            </a:pathLst>
          </a:cu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aphicFrame>
        <p:nvGraphicFramePr>
          <p:cNvPr id="5" name="Object 4" hidden="1"/>
          <p:cNvGraphicFramePr>
            <a:graphicFrameLocks noChangeAspect="1"/>
          </p:cNvGraphicFramePr>
          <p:nvPr userDrawn="1">
            <p:custDataLst>
              <p:tags r:id="rId9"/>
            </p:custDataLst>
            <p:extLst>
              <p:ext uri="{D42A27DB-BD31-4B8C-83A1-F6EECF244321}">
                <p14:modId xmlns:p14="http://schemas.microsoft.com/office/powerpoint/2010/main" val="53753487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25"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2118" y="1589"/>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466344" y="420624"/>
            <a:ext cx="9676723" cy="963324"/>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66344" y="1481328"/>
            <a:ext cx="11256264" cy="463600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6"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1"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8" name="Rectangle 17"/>
          <p:cNvSpPr/>
          <p:nvPr userDrawn="1"/>
        </p:nvSpPr>
        <p:spPr bwMode="gray">
          <a:xfrm>
            <a:off x="466344" y="6192078"/>
            <a:ext cx="11362893" cy="123966"/>
          </a:xfrm>
          <a:prstGeom prst="rect">
            <a:avLst/>
          </a:prstGeom>
          <a:solidFill>
            <a:srgbClr val="007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bwMode="gray">
          <a:xfrm>
            <a:off x="466344" y="6252068"/>
            <a:ext cx="11362893" cy="123967"/>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p:cNvSpPr/>
          <p:nvPr userDrawn="1"/>
        </p:nvSpPr>
        <p:spPr bwMode="white">
          <a:xfrm>
            <a:off x="11747086" y="6181821"/>
            <a:ext cx="109538" cy="221456"/>
          </a:xfrm>
          <a:custGeom>
            <a:avLst/>
            <a:gdLst>
              <a:gd name="connsiteX0" fmla="*/ 0 w 402431"/>
              <a:gd name="connsiteY0" fmla="*/ 321468 h 340518"/>
              <a:gd name="connsiteX1" fmla="*/ 114300 w 402431"/>
              <a:gd name="connsiteY1" fmla="*/ 0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21468"/>
              <a:gd name="connsiteX1" fmla="*/ 76200 w 402431"/>
              <a:gd name="connsiteY1" fmla="*/ 100013 h 321468"/>
              <a:gd name="connsiteX2" fmla="*/ 402431 w 402431"/>
              <a:gd name="connsiteY2" fmla="*/ 0 h 321468"/>
              <a:gd name="connsiteX3" fmla="*/ 104775 w 402431"/>
              <a:gd name="connsiteY3" fmla="*/ 319087 h 321468"/>
              <a:gd name="connsiteX4" fmla="*/ 0 w 402431"/>
              <a:gd name="connsiteY4" fmla="*/ 321468 h 321468"/>
              <a:gd name="connsiteX0" fmla="*/ 0 w 109537"/>
              <a:gd name="connsiteY0" fmla="*/ 221455 h 221455"/>
              <a:gd name="connsiteX1" fmla="*/ 76200 w 109537"/>
              <a:gd name="connsiteY1" fmla="*/ 0 h 221455"/>
              <a:gd name="connsiteX2" fmla="*/ 109537 w 109537"/>
              <a:gd name="connsiteY2" fmla="*/ 14287 h 221455"/>
              <a:gd name="connsiteX3" fmla="*/ 104775 w 109537"/>
              <a:gd name="connsiteY3" fmla="*/ 219074 h 221455"/>
              <a:gd name="connsiteX4" fmla="*/ 0 w 109537"/>
              <a:gd name="connsiteY4" fmla="*/ 221455 h 221455"/>
              <a:gd name="connsiteX0" fmla="*/ 0 w 111918"/>
              <a:gd name="connsiteY0" fmla="*/ 221455 h 221455"/>
              <a:gd name="connsiteX1" fmla="*/ 76200 w 111918"/>
              <a:gd name="connsiteY1" fmla="*/ 0 h 221455"/>
              <a:gd name="connsiteX2" fmla="*/ 111918 w 111918"/>
              <a:gd name="connsiteY2" fmla="*/ 14287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09537"/>
              <a:gd name="connsiteY0" fmla="*/ 221456 h 221456"/>
              <a:gd name="connsiteX1" fmla="*/ 76200 w 109537"/>
              <a:gd name="connsiteY1" fmla="*/ 1 h 221456"/>
              <a:gd name="connsiteX2" fmla="*/ 109537 w 109537"/>
              <a:gd name="connsiteY2" fmla="*/ 0 h 221456"/>
              <a:gd name="connsiteX3" fmla="*/ 104775 w 109537"/>
              <a:gd name="connsiteY3" fmla="*/ 219075 h 221456"/>
              <a:gd name="connsiteX4" fmla="*/ 0 w 109537"/>
              <a:gd name="connsiteY4" fmla="*/ 221456 h 221456"/>
              <a:gd name="connsiteX0" fmla="*/ 0 w 109538"/>
              <a:gd name="connsiteY0" fmla="*/ 221456 h 221456"/>
              <a:gd name="connsiteX1" fmla="*/ 76200 w 109538"/>
              <a:gd name="connsiteY1" fmla="*/ 1 h 221456"/>
              <a:gd name="connsiteX2" fmla="*/ 109537 w 109538"/>
              <a:gd name="connsiteY2" fmla="*/ 0 h 221456"/>
              <a:gd name="connsiteX3" fmla="*/ 109538 w 109538"/>
              <a:gd name="connsiteY3" fmla="*/ 219075 h 221456"/>
              <a:gd name="connsiteX4" fmla="*/ 0 w 109538"/>
              <a:gd name="connsiteY4" fmla="*/ 221456 h 22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221456">
                <a:moveTo>
                  <a:pt x="0" y="221456"/>
                </a:moveTo>
                <a:lnTo>
                  <a:pt x="76200" y="1"/>
                </a:lnTo>
                <a:lnTo>
                  <a:pt x="109537" y="0"/>
                </a:lnTo>
                <a:cubicBezTo>
                  <a:pt x="109537" y="73025"/>
                  <a:pt x="109538" y="146050"/>
                  <a:pt x="109538" y="219075"/>
                </a:cubicBezTo>
                <a:lnTo>
                  <a:pt x="0" y="221456"/>
                </a:lnTo>
                <a:close/>
              </a:path>
            </a:pathLst>
          </a:cu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aphicFrame>
        <p:nvGraphicFramePr>
          <p:cNvPr id="13" name="Object 12" descr="CONFIDENTIAL_TAG_0xFFEE" hidden="1">
            <a:extLst>
              <a:ext uri="{FF2B5EF4-FFF2-40B4-BE49-F238E27FC236}">
                <a16:creationId xmlns:a16="http://schemas.microsoft.com/office/drawing/2014/main" id="{F7797717-CA43-49FE-B295-C5741D810F83}"/>
              </a:ext>
            </a:extLst>
          </p:cNvPr>
          <p:cNvGraphicFramePr>
            <a:graphicFrameLocks noChangeAspect="1"/>
          </p:cNvGraphicFramePr>
          <p:nvPr userDrawn="1">
            <p:custDataLst>
              <p:tags r:id="rId10"/>
            </p:custDataLst>
            <p:extLst>
              <p:ext uri="{D42A27DB-BD31-4B8C-83A1-F6EECF244321}">
                <p14:modId xmlns:p14="http://schemas.microsoft.com/office/powerpoint/2010/main" val="2486504821"/>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226" name="think-cell Slide" r:id="rId13" imgW="270" imgH="270" progId="TCLayout.ActiveDocument.1">
                  <p:embed/>
                </p:oleObj>
              </mc:Choice>
              <mc:Fallback>
                <p:oleObj name="think-cell Slide" r:id="rId13" imgW="270" imgH="270" progId="TCLayout.ActiveDocument.1">
                  <p:embed/>
                  <p:pic>
                    <p:nvPicPr>
                      <p:cNvPr id="5" name="Object 4" hidden="1"/>
                      <p:cNvPicPr/>
                      <p:nvPr/>
                    </p:nvPicPr>
                    <p:blipFill>
                      <a:blip r:embed="rId12"/>
                      <a:stretch>
                        <a:fillRect/>
                      </a:stretch>
                    </p:blipFill>
                    <p:spPr>
                      <a:xfrm>
                        <a:off x="2119" y="1589"/>
                        <a:ext cx="2116" cy="1587"/>
                      </a:xfrm>
                      <a:prstGeom prst="rect">
                        <a:avLst/>
                      </a:prstGeom>
                    </p:spPr>
                  </p:pic>
                </p:oleObj>
              </mc:Fallback>
            </mc:AlternateContent>
          </a:graphicData>
        </a:graphic>
      </p:graphicFrame>
      <p:pic>
        <p:nvPicPr>
          <p:cNvPr id="15" name="Picture 14" descr="A close up of a sign&#10;&#10;Description generated with very high confidence">
            <a:extLst>
              <a:ext uri="{FF2B5EF4-FFF2-40B4-BE49-F238E27FC236}">
                <a16:creationId xmlns:a16="http://schemas.microsoft.com/office/drawing/2014/main" id="{C4801AA2-B5A5-6D4D-AFA6-138BE1286486}"/>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748494" y="6438502"/>
            <a:ext cx="923312" cy="336534"/>
          </a:xfrm>
          <a:prstGeom prst="rect">
            <a:avLst/>
          </a:prstGeom>
        </p:spPr>
      </p:pic>
    </p:spTree>
    <p:extLst>
      <p:ext uri="{BB962C8B-B14F-4D97-AF65-F5344CB8AC3E}">
        <p14:creationId xmlns:p14="http://schemas.microsoft.com/office/powerpoint/2010/main" val="285779942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95" r:id="rId3"/>
    <p:sldLayoutId id="2147483686" r:id="rId4"/>
    <p:sldLayoutId id="2147483688" r:id="rId5"/>
    <p:sldLayoutId id="2147483693" r:id="rId6"/>
  </p:sldLayoutIdLst>
  <p:hf hdr="0" ftr="0" dt="0"/>
  <p:txStyles>
    <p:titleStyle>
      <a:lvl1pPr algn="l" defTabSz="914400" rtl="0" eaLnBrk="1" latinLnBrk="0" hangingPunct="1">
        <a:lnSpc>
          <a:spcPct val="85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9" userDrawn="1">
          <p15:clr>
            <a:srgbClr val="F26B43"/>
          </p15:clr>
        </p15:guide>
        <p15:guide id="4" pos="7385" userDrawn="1">
          <p15:clr>
            <a:srgbClr val="F26B43"/>
          </p15:clr>
        </p15:guide>
        <p15:guide id="5" orient="horz" pos="931" userDrawn="1">
          <p15:clr>
            <a:srgbClr val="F26B43"/>
          </p15:clr>
        </p15:guide>
        <p15:guide id="6" orient="horz" pos="877" userDrawn="1">
          <p15:clr>
            <a:srgbClr val="F26B43"/>
          </p15:clr>
        </p15:guide>
        <p15:guide id="7" orient="horz" pos="261" userDrawn="1">
          <p15:clr>
            <a:srgbClr val="F26B43"/>
          </p15:clr>
        </p15:guide>
        <p15:guide id="8" orient="horz" pos="3858" userDrawn="1">
          <p15:clr>
            <a:srgbClr val="F26B43"/>
          </p15:clr>
        </p15:guide>
        <p15:guide id="9"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data.neonscience.org/file-naming-conventions"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hyperlink" Target="http://data.neonscience.org/data-quality"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hyperlink" Target="http://data.neonscience.org/data-api" TargetMode="External"/><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s://www.neonscience.org/resources/code-resources" TargetMode="External"/><Relationship Id="rId5" Type="http://schemas.openxmlformats.org/officeDocument/2006/relationships/hyperlink" Target="https://github.com/NEONScience" TargetMode="External"/><Relationship Id="rId4" Type="http://schemas.openxmlformats.org/officeDocument/2006/relationships/hyperlink" Target="https://www.neonscience.org/neonDataStackR"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C402C8D-7B92-4EE2-9B46-1008497FE854}"/>
              </a:ext>
            </a:extLst>
          </p:cNvPr>
          <p:cNvSpPr>
            <a:spLocks noGrp="1"/>
          </p:cNvSpPr>
          <p:nvPr>
            <p:ph type="subTitle" idx="1"/>
          </p:nvPr>
        </p:nvSpPr>
        <p:spPr/>
        <p:txBody>
          <a:bodyPr/>
          <a:lstStyle/>
          <a:p>
            <a:r>
              <a:rPr lang="en-US" sz="1800" dirty="0"/>
              <a:t>Please view included slide notes throughout the presentation for additional details </a:t>
            </a:r>
          </a:p>
          <a:p>
            <a:r>
              <a:rPr lang="en-US" sz="1400" dirty="0"/>
              <a:t>Updated 1 January 2019</a:t>
            </a:r>
          </a:p>
          <a:p>
            <a:endParaRPr lang="en-US" sz="1800" dirty="0"/>
          </a:p>
        </p:txBody>
      </p:sp>
      <p:sp>
        <p:nvSpPr>
          <p:cNvPr id="2" name="Title 1">
            <a:extLst>
              <a:ext uri="{FF2B5EF4-FFF2-40B4-BE49-F238E27FC236}">
                <a16:creationId xmlns:a16="http://schemas.microsoft.com/office/drawing/2014/main" id="{365C8CC0-5379-4D40-8F90-90B99A8930C7}"/>
              </a:ext>
            </a:extLst>
          </p:cNvPr>
          <p:cNvSpPr>
            <a:spLocks noGrp="1"/>
          </p:cNvSpPr>
          <p:nvPr>
            <p:ph type="ctrTitle"/>
          </p:nvPr>
        </p:nvSpPr>
        <p:spPr/>
        <p:txBody>
          <a:bodyPr/>
          <a:lstStyle/>
          <a:p>
            <a:r>
              <a:rPr lang="en-US" dirty="0"/>
              <a:t>A visual guide to accessing NEON data</a:t>
            </a:r>
          </a:p>
        </p:txBody>
      </p:sp>
      <p:sp>
        <p:nvSpPr>
          <p:cNvPr id="3" name="Slide Number Placeholder 2"/>
          <p:cNvSpPr>
            <a:spLocks noGrp="1"/>
          </p:cNvSpPr>
          <p:nvPr>
            <p:ph type="sldNum" sz="quarter" idx="4"/>
          </p:nvPr>
        </p:nvSpPr>
        <p:spPr/>
        <p:txBody>
          <a:bodyPr/>
          <a:lstStyle/>
          <a:p>
            <a:fld id="{47A9008A-481B-4F65-A514-1AA65EA0FD53}" type="slidenum">
              <a:rPr lang="en-US" smtClean="0"/>
              <a:pPr/>
              <a:t>1</a:t>
            </a:fld>
            <a:endParaRPr lang="en-US" dirty="0"/>
          </a:p>
        </p:txBody>
      </p:sp>
    </p:spTree>
    <p:extLst>
      <p:ext uri="{BB962C8B-B14F-4D97-AF65-F5344CB8AC3E}">
        <p14:creationId xmlns:p14="http://schemas.microsoft.com/office/powerpoint/2010/main" val="3057377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91484-0B64-C14A-8E20-0D0FA1F28B6C}"/>
              </a:ext>
            </a:extLst>
          </p:cNvPr>
          <p:cNvSpPr>
            <a:spLocks noGrp="1"/>
          </p:cNvSpPr>
          <p:nvPr>
            <p:ph type="title"/>
          </p:nvPr>
        </p:nvSpPr>
        <p:spPr/>
        <p:txBody>
          <a:bodyPr/>
          <a:lstStyle/>
          <a:p>
            <a:r>
              <a:rPr lang="en-US" dirty="0"/>
              <a:t>Configure data download</a:t>
            </a:r>
            <a:br>
              <a:rPr lang="en-US" dirty="0"/>
            </a:br>
            <a:r>
              <a:rPr lang="en-US" dirty="0"/>
              <a:t>Step 1</a:t>
            </a:r>
          </a:p>
        </p:txBody>
      </p:sp>
      <p:pic>
        <p:nvPicPr>
          <p:cNvPr id="7" name="Content Placeholder 6">
            <a:extLst>
              <a:ext uri="{FF2B5EF4-FFF2-40B4-BE49-F238E27FC236}">
                <a16:creationId xmlns:a16="http://schemas.microsoft.com/office/drawing/2014/main" id="{88EC6F8B-29CC-9B40-812F-C1D282D4BAB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820783" y="1481329"/>
            <a:ext cx="6021016" cy="4485096"/>
          </a:xfrm>
        </p:spPr>
      </p:pic>
      <p:sp>
        <p:nvSpPr>
          <p:cNvPr id="11" name="Content Placeholder 10">
            <a:extLst>
              <a:ext uri="{FF2B5EF4-FFF2-40B4-BE49-F238E27FC236}">
                <a16:creationId xmlns:a16="http://schemas.microsoft.com/office/drawing/2014/main" id="{0D67D828-3866-D448-8893-1EF5054A829E}"/>
              </a:ext>
            </a:extLst>
          </p:cNvPr>
          <p:cNvSpPr>
            <a:spLocks noGrp="1"/>
          </p:cNvSpPr>
          <p:nvPr>
            <p:ph sz="half" idx="2"/>
          </p:nvPr>
        </p:nvSpPr>
        <p:spPr>
          <a:xfrm>
            <a:off x="478536" y="1481328"/>
            <a:ext cx="5422392" cy="4636008"/>
          </a:xfrm>
        </p:spPr>
        <p:txBody>
          <a:bodyPr/>
          <a:lstStyle/>
          <a:p>
            <a:pPr marL="0" indent="0">
              <a:buNone/>
            </a:pPr>
            <a:r>
              <a:rPr lang="en-US" dirty="0"/>
              <a:t>Select Download Data when you are ready to configure a data download</a:t>
            </a:r>
          </a:p>
        </p:txBody>
      </p:sp>
      <p:sp>
        <p:nvSpPr>
          <p:cNvPr id="5" name="Slide Number Placeholder 4">
            <a:extLst>
              <a:ext uri="{FF2B5EF4-FFF2-40B4-BE49-F238E27FC236}">
                <a16:creationId xmlns:a16="http://schemas.microsoft.com/office/drawing/2014/main" id="{6E5995E7-441F-4742-A8E0-1BB924EDE306}"/>
              </a:ext>
            </a:extLst>
          </p:cNvPr>
          <p:cNvSpPr>
            <a:spLocks noGrp="1"/>
          </p:cNvSpPr>
          <p:nvPr>
            <p:ph type="sldNum" sz="quarter" idx="4"/>
          </p:nvPr>
        </p:nvSpPr>
        <p:spPr/>
        <p:txBody>
          <a:bodyPr/>
          <a:lstStyle/>
          <a:p>
            <a:fld id="{47A9008A-481B-4F65-A514-1AA65EA0FD53}" type="slidenum">
              <a:rPr lang="en-US" smtClean="0"/>
              <a:pPr/>
              <a:t>10</a:t>
            </a:fld>
            <a:endParaRPr lang="en-US" dirty="0"/>
          </a:p>
        </p:txBody>
      </p:sp>
      <p:sp>
        <p:nvSpPr>
          <p:cNvPr id="10" name="Oval 9">
            <a:extLst>
              <a:ext uri="{FF2B5EF4-FFF2-40B4-BE49-F238E27FC236}">
                <a16:creationId xmlns:a16="http://schemas.microsoft.com/office/drawing/2014/main" id="{CE897F8E-A04B-4246-B2C8-5557BF6DB0EB}"/>
              </a:ext>
            </a:extLst>
          </p:cNvPr>
          <p:cNvSpPr/>
          <p:nvPr/>
        </p:nvSpPr>
        <p:spPr bwMode="auto">
          <a:xfrm>
            <a:off x="10285959" y="1495753"/>
            <a:ext cx="1723161" cy="357632"/>
          </a:xfrm>
          <a:prstGeom prst="ellipse">
            <a:avLst/>
          </a:prstGeom>
          <a:noFill/>
          <a:ln w="44450">
            <a:solidFill>
              <a:schemeClr val="accent3"/>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8847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91484-0B64-C14A-8E20-0D0FA1F28B6C}"/>
              </a:ext>
            </a:extLst>
          </p:cNvPr>
          <p:cNvSpPr>
            <a:spLocks noGrp="1"/>
          </p:cNvSpPr>
          <p:nvPr>
            <p:ph type="title"/>
          </p:nvPr>
        </p:nvSpPr>
        <p:spPr/>
        <p:txBody>
          <a:bodyPr/>
          <a:lstStyle/>
          <a:p>
            <a:r>
              <a:rPr lang="en-US" dirty="0"/>
              <a:t>Configure data download</a:t>
            </a:r>
            <a:br>
              <a:rPr lang="en-US" dirty="0"/>
            </a:br>
            <a:r>
              <a:rPr lang="en-US" dirty="0"/>
              <a:t>Step 2</a:t>
            </a:r>
          </a:p>
        </p:txBody>
      </p:sp>
      <p:pic>
        <p:nvPicPr>
          <p:cNvPr id="12" name="Content Placeholder 11">
            <a:extLst>
              <a:ext uri="{FF2B5EF4-FFF2-40B4-BE49-F238E27FC236}">
                <a16:creationId xmlns:a16="http://schemas.microsoft.com/office/drawing/2014/main" id="{D8C7842A-6A7A-294B-907B-9B5D63ADDEE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54852"/>
          <a:stretch/>
        </p:blipFill>
        <p:spPr>
          <a:xfrm>
            <a:off x="6339205" y="4307841"/>
            <a:ext cx="5422900" cy="1804852"/>
          </a:xfrm>
        </p:spPr>
      </p:pic>
      <p:sp>
        <p:nvSpPr>
          <p:cNvPr id="5" name="Slide Number Placeholder 4">
            <a:extLst>
              <a:ext uri="{FF2B5EF4-FFF2-40B4-BE49-F238E27FC236}">
                <a16:creationId xmlns:a16="http://schemas.microsoft.com/office/drawing/2014/main" id="{6E5995E7-441F-4742-A8E0-1BB924EDE306}"/>
              </a:ext>
            </a:extLst>
          </p:cNvPr>
          <p:cNvSpPr>
            <a:spLocks noGrp="1"/>
          </p:cNvSpPr>
          <p:nvPr>
            <p:ph type="sldNum" sz="quarter" idx="4"/>
          </p:nvPr>
        </p:nvSpPr>
        <p:spPr/>
        <p:txBody>
          <a:bodyPr/>
          <a:lstStyle/>
          <a:p>
            <a:fld id="{47A9008A-481B-4F65-A514-1AA65EA0FD53}" type="slidenum">
              <a:rPr lang="en-US" smtClean="0"/>
              <a:pPr/>
              <a:t>11</a:t>
            </a:fld>
            <a:endParaRPr lang="en-US" dirty="0"/>
          </a:p>
        </p:txBody>
      </p:sp>
      <p:pic>
        <p:nvPicPr>
          <p:cNvPr id="8" name="Content Placeholder 7">
            <a:extLst>
              <a:ext uri="{FF2B5EF4-FFF2-40B4-BE49-F238E27FC236}">
                <a16:creationId xmlns:a16="http://schemas.microsoft.com/office/drawing/2014/main" id="{7C22E4FA-D579-0B4F-8A95-D1E20FAF67DE}"/>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b="3017"/>
          <a:stretch/>
        </p:blipFill>
        <p:spPr>
          <a:xfrm>
            <a:off x="6329045" y="461264"/>
            <a:ext cx="5433060" cy="3854911"/>
          </a:xfrm>
        </p:spPr>
      </p:pic>
      <p:sp>
        <p:nvSpPr>
          <p:cNvPr id="16" name="Content Placeholder 10">
            <a:extLst>
              <a:ext uri="{FF2B5EF4-FFF2-40B4-BE49-F238E27FC236}">
                <a16:creationId xmlns:a16="http://schemas.microsoft.com/office/drawing/2014/main" id="{AA492ED1-7675-5640-8B87-5519A076536C}"/>
              </a:ext>
            </a:extLst>
          </p:cNvPr>
          <p:cNvSpPr txBox="1">
            <a:spLocks/>
          </p:cNvSpPr>
          <p:nvPr/>
        </p:nvSpPr>
        <p:spPr>
          <a:xfrm>
            <a:off x="478536" y="1481328"/>
            <a:ext cx="5422392" cy="4636008"/>
          </a:xfrm>
          <a:prstGeom prst="rect">
            <a:avLst/>
          </a:prstGeom>
        </p:spPr>
        <p:txBody>
          <a:bodyPr vert="horz" lIns="0" tIns="0" rIns="0" bIns="0" rtlCol="0">
            <a:noAutofit/>
          </a:bodyPr>
          <a:lst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7525" indent="-517525">
              <a:lnSpc>
                <a:spcPct val="150000"/>
              </a:lnSpc>
              <a:spcAft>
                <a:spcPts val="600"/>
              </a:spcAft>
              <a:buNone/>
            </a:pPr>
            <a:r>
              <a:rPr lang="en-US" dirty="0"/>
              <a:t>1a. Select date range of interest</a:t>
            </a:r>
          </a:p>
          <a:p>
            <a:pPr marL="517525" indent="-517525">
              <a:lnSpc>
                <a:spcPct val="150000"/>
              </a:lnSpc>
              <a:spcAft>
                <a:spcPts val="600"/>
              </a:spcAft>
              <a:buNone/>
            </a:pPr>
            <a:r>
              <a:rPr lang="en-US" dirty="0"/>
              <a:t>1b. Select area(s) of interest by clicking on appropriate line(s) </a:t>
            </a:r>
          </a:p>
          <a:p>
            <a:pPr marL="517525" indent="-517525">
              <a:lnSpc>
                <a:spcPct val="150000"/>
              </a:lnSpc>
              <a:spcAft>
                <a:spcPts val="600"/>
              </a:spcAft>
              <a:buNone/>
            </a:pPr>
            <a:r>
              <a:rPr lang="en-US" dirty="0"/>
              <a:t>2. Select inclusion of documents</a:t>
            </a:r>
          </a:p>
          <a:p>
            <a:pPr marL="517525" indent="-517525">
              <a:lnSpc>
                <a:spcPct val="150000"/>
              </a:lnSpc>
              <a:spcAft>
                <a:spcPts val="600"/>
              </a:spcAft>
              <a:buNone/>
            </a:pPr>
            <a:r>
              <a:rPr lang="en-US" dirty="0"/>
              <a:t>3. Select data type</a:t>
            </a:r>
          </a:p>
          <a:p>
            <a:pPr marL="517525" indent="-517525">
              <a:lnSpc>
                <a:spcPct val="150000"/>
              </a:lnSpc>
              <a:spcAft>
                <a:spcPts val="600"/>
              </a:spcAft>
              <a:buNone/>
            </a:pPr>
            <a:r>
              <a:rPr lang="en-US" dirty="0"/>
              <a:t>4. Check file size </a:t>
            </a:r>
          </a:p>
          <a:p>
            <a:pPr marL="517525" indent="-517525">
              <a:lnSpc>
                <a:spcPct val="150000"/>
              </a:lnSpc>
              <a:spcAft>
                <a:spcPts val="600"/>
              </a:spcAft>
              <a:buNone/>
            </a:pPr>
            <a:r>
              <a:rPr lang="en-US" dirty="0"/>
              <a:t>5. Click Download Data</a:t>
            </a:r>
          </a:p>
        </p:txBody>
      </p:sp>
      <p:cxnSp>
        <p:nvCxnSpPr>
          <p:cNvPr id="17" name="Straight Arrow Connector 16">
            <a:extLst>
              <a:ext uri="{FF2B5EF4-FFF2-40B4-BE49-F238E27FC236}">
                <a16:creationId xmlns:a16="http://schemas.microsoft.com/office/drawing/2014/main" id="{B6456449-9C3C-B44A-BEE8-ED861294D733}"/>
              </a:ext>
            </a:extLst>
          </p:cNvPr>
          <p:cNvCxnSpPr>
            <a:cxnSpLocks/>
          </p:cNvCxnSpPr>
          <p:nvPr/>
        </p:nvCxnSpPr>
        <p:spPr>
          <a:xfrm flipV="1">
            <a:off x="4920375" y="1489207"/>
            <a:ext cx="4396345" cy="324871"/>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718901E-30EF-B84C-8F3E-AB392F10646C}"/>
              </a:ext>
            </a:extLst>
          </p:cNvPr>
          <p:cNvCxnSpPr>
            <a:cxnSpLocks/>
          </p:cNvCxnSpPr>
          <p:nvPr/>
        </p:nvCxnSpPr>
        <p:spPr>
          <a:xfrm>
            <a:off x="4694663" y="5285678"/>
            <a:ext cx="2051577" cy="374977"/>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299B724D-08B9-3C4B-BB68-85752AFB1077}"/>
              </a:ext>
            </a:extLst>
          </p:cNvPr>
          <p:cNvSpPr/>
          <p:nvPr/>
        </p:nvSpPr>
        <p:spPr bwMode="auto">
          <a:xfrm>
            <a:off x="6534616" y="5802083"/>
            <a:ext cx="1484800" cy="310610"/>
          </a:xfrm>
          <a:prstGeom prst="ellipse">
            <a:avLst/>
          </a:prstGeom>
          <a:noFill/>
          <a:ln w="63500">
            <a:solidFill>
              <a:schemeClr val="accent3"/>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54328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9A2FA-C9EB-7543-A42A-6F43C1048E99}"/>
              </a:ext>
            </a:extLst>
          </p:cNvPr>
          <p:cNvSpPr>
            <a:spLocks noGrp="1"/>
          </p:cNvSpPr>
          <p:nvPr>
            <p:ph type="title"/>
          </p:nvPr>
        </p:nvSpPr>
        <p:spPr/>
        <p:txBody>
          <a:bodyPr/>
          <a:lstStyle/>
          <a:p>
            <a:r>
              <a:rPr lang="en-US" dirty="0"/>
              <a:t>Use downloaded data: </a:t>
            </a:r>
            <a:br>
              <a:rPr lang="en-US" dirty="0"/>
            </a:br>
            <a:r>
              <a:rPr lang="en-US" dirty="0"/>
              <a:t>Structure</a:t>
            </a:r>
          </a:p>
        </p:txBody>
      </p:sp>
      <p:sp>
        <p:nvSpPr>
          <p:cNvPr id="3" name="Content Placeholder 2">
            <a:extLst>
              <a:ext uri="{FF2B5EF4-FFF2-40B4-BE49-F238E27FC236}">
                <a16:creationId xmlns:a16="http://schemas.microsoft.com/office/drawing/2014/main" id="{F3BC16D3-F424-E849-9DBA-518095B777BF}"/>
              </a:ext>
            </a:extLst>
          </p:cNvPr>
          <p:cNvSpPr>
            <a:spLocks noGrp="1"/>
          </p:cNvSpPr>
          <p:nvPr>
            <p:ph sz="half" idx="1"/>
          </p:nvPr>
        </p:nvSpPr>
        <p:spPr/>
        <p:txBody>
          <a:bodyPr/>
          <a:lstStyle/>
          <a:p>
            <a:r>
              <a:rPr lang="en-US" dirty="0"/>
              <a:t>Most NEON data products are delivered as compressed (zipped) .csv files. </a:t>
            </a:r>
          </a:p>
          <a:p>
            <a:pPr lvl="1"/>
            <a:r>
              <a:rPr lang="en-US" dirty="0"/>
              <a:t>Other formats include .hdf5 and .</a:t>
            </a:r>
            <a:r>
              <a:rPr lang="en-US" dirty="0" err="1"/>
              <a:t>tif</a:t>
            </a:r>
            <a:endParaRPr lang="en-US" dirty="0"/>
          </a:p>
          <a:p>
            <a:r>
              <a:rPr lang="en-US" dirty="0" err="1"/>
              <a:t>Uncompress</a:t>
            </a:r>
            <a:r>
              <a:rPr lang="en-US" dirty="0"/>
              <a:t> to view the contents </a:t>
            </a:r>
          </a:p>
          <a:p>
            <a:r>
              <a:rPr lang="en-US" dirty="0"/>
              <a:t>Data in compressed site by month files </a:t>
            </a:r>
          </a:p>
          <a:p>
            <a:r>
              <a:rPr lang="en-US" dirty="0"/>
              <a:t>For each site by month, there may be multiple related data tables per data product. </a:t>
            </a:r>
          </a:p>
        </p:txBody>
      </p:sp>
      <p:pic>
        <p:nvPicPr>
          <p:cNvPr id="7" name="Content Placeholder 6">
            <a:extLst>
              <a:ext uri="{FF2B5EF4-FFF2-40B4-BE49-F238E27FC236}">
                <a16:creationId xmlns:a16="http://schemas.microsoft.com/office/drawing/2014/main" id="{B379198D-CF9E-AF46-96F3-E771A033B39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25195" y="1439703"/>
            <a:ext cx="5808056" cy="2340559"/>
          </a:xfrm>
          <a:ln>
            <a:solidFill>
              <a:schemeClr val="tx1"/>
            </a:solidFill>
          </a:ln>
        </p:spPr>
      </p:pic>
      <p:sp>
        <p:nvSpPr>
          <p:cNvPr id="5" name="Slide Number Placeholder 4">
            <a:extLst>
              <a:ext uri="{FF2B5EF4-FFF2-40B4-BE49-F238E27FC236}">
                <a16:creationId xmlns:a16="http://schemas.microsoft.com/office/drawing/2014/main" id="{9200C952-9472-694A-A5C1-A8863302CBA1}"/>
              </a:ext>
            </a:extLst>
          </p:cNvPr>
          <p:cNvSpPr>
            <a:spLocks noGrp="1"/>
          </p:cNvSpPr>
          <p:nvPr>
            <p:ph type="sldNum" sz="quarter" idx="4"/>
          </p:nvPr>
        </p:nvSpPr>
        <p:spPr/>
        <p:txBody>
          <a:bodyPr/>
          <a:lstStyle/>
          <a:p>
            <a:fld id="{47A9008A-481B-4F65-A514-1AA65EA0FD53}" type="slidenum">
              <a:rPr lang="en-US" smtClean="0"/>
              <a:pPr/>
              <a:t>12</a:t>
            </a:fld>
            <a:endParaRPr lang="en-US" dirty="0"/>
          </a:p>
        </p:txBody>
      </p:sp>
      <p:pic>
        <p:nvPicPr>
          <p:cNvPr id="19" name="Picture 18">
            <a:extLst>
              <a:ext uri="{FF2B5EF4-FFF2-40B4-BE49-F238E27FC236}">
                <a16:creationId xmlns:a16="http://schemas.microsoft.com/office/drawing/2014/main" id="{5A8090C8-191A-814F-9BD0-93430E8718E8}"/>
              </a:ext>
            </a:extLst>
          </p:cNvPr>
          <p:cNvPicPr>
            <a:picLocks noChangeAspect="1"/>
          </p:cNvPicPr>
          <p:nvPr/>
        </p:nvPicPr>
        <p:blipFill rotWithShape="1">
          <a:blip r:embed="rId4">
            <a:extLst>
              <a:ext uri="{28A0092B-C50C-407E-A947-70E740481C1C}">
                <a14:useLocalDpi xmlns:a14="http://schemas.microsoft.com/office/drawing/2010/main" val="0"/>
              </a:ext>
            </a:extLst>
          </a:blip>
          <a:srcRect t="2824"/>
          <a:stretch/>
        </p:blipFill>
        <p:spPr>
          <a:xfrm>
            <a:off x="5922190" y="451313"/>
            <a:ext cx="5844514" cy="636824"/>
          </a:xfrm>
          <a:prstGeom prst="rect">
            <a:avLst/>
          </a:prstGeom>
          <a:ln>
            <a:solidFill>
              <a:schemeClr val="tx1"/>
            </a:solidFill>
          </a:ln>
        </p:spPr>
      </p:pic>
      <p:cxnSp>
        <p:nvCxnSpPr>
          <p:cNvPr id="20" name="Elbow Connector 19">
            <a:extLst>
              <a:ext uri="{FF2B5EF4-FFF2-40B4-BE49-F238E27FC236}">
                <a16:creationId xmlns:a16="http://schemas.microsoft.com/office/drawing/2014/main" id="{AB38A040-5ADA-1C40-90B7-65A94A71A1DC}"/>
              </a:ext>
            </a:extLst>
          </p:cNvPr>
          <p:cNvCxnSpPr>
            <a:cxnSpLocks/>
          </p:cNvCxnSpPr>
          <p:nvPr/>
        </p:nvCxnSpPr>
        <p:spPr>
          <a:xfrm rot="16200000" flipH="1">
            <a:off x="7627076" y="1029687"/>
            <a:ext cx="435615" cy="367990"/>
          </a:xfrm>
          <a:prstGeom prst="bentConnector3">
            <a:avLst>
              <a:gd name="adj1" fmla="val 6482"/>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41C9E2C-D1CC-F84D-966D-0BF25E58E272}"/>
              </a:ext>
            </a:extLst>
          </p:cNvPr>
          <p:cNvSpPr txBox="1"/>
          <p:nvPr/>
        </p:nvSpPr>
        <p:spPr>
          <a:xfrm>
            <a:off x="8097393" y="1038387"/>
            <a:ext cx="1736373" cy="369332"/>
          </a:xfrm>
          <a:prstGeom prst="rect">
            <a:avLst/>
          </a:prstGeom>
          <a:noFill/>
        </p:spPr>
        <p:txBody>
          <a:bodyPr wrap="none" rtlCol="0">
            <a:spAutoFit/>
          </a:bodyPr>
          <a:lstStyle/>
          <a:p>
            <a:r>
              <a:rPr lang="en-US" dirty="0"/>
              <a:t>Uncompressed</a:t>
            </a:r>
          </a:p>
        </p:txBody>
      </p:sp>
      <p:pic>
        <p:nvPicPr>
          <p:cNvPr id="31" name="Picture 30">
            <a:extLst>
              <a:ext uri="{FF2B5EF4-FFF2-40B4-BE49-F238E27FC236}">
                <a16:creationId xmlns:a16="http://schemas.microsoft.com/office/drawing/2014/main" id="{BB5674F3-C42F-CD4B-A0F9-17C3C7D4F95C}"/>
              </a:ext>
            </a:extLst>
          </p:cNvPr>
          <p:cNvPicPr>
            <a:picLocks noChangeAspect="1"/>
          </p:cNvPicPr>
          <p:nvPr/>
        </p:nvPicPr>
        <p:blipFill rotWithShape="1">
          <a:blip r:embed="rId5">
            <a:extLst>
              <a:ext uri="{28A0092B-C50C-407E-A947-70E740481C1C}">
                <a14:useLocalDpi xmlns:a14="http://schemas.microsoft.com/office/drawing/2010/main" val="0"/>
              </a:ext>
            </a:extLst>
          </a:blip>
          <a:srcRect t="1" b="276"/>
          <a:stretch/>
        </p:blipFill>
        <p:spPr>
          <a:xfrm>
            <a:off x="5922190" y="4297251"/>
            <a:ext cx="5875123" cy="1341549"/>
          </a:xfrm>
          <a:prstGeom prst="rect">
            <a:avLst/>
          </a:prstGeom>
          <a:ln>
            <a:solidFill>
              <a:schemeClr val="tx1"/>
            </a:solidFill>
          </a:ln>
        </p:spPr>
      </p:pic>
      <p:cxnSp>
        <p:nvCxnSpPr>
          <p:cNvPr id="36" name="Elbow Connector 35">
            <a:extLst>
              <a:ext uri="{FF2B5EF4-FFF2-40B4-BE49-F238E27FC236}">
                <a16:creationId xmlns:a16="http://schemas.microsoft.com/office/drawing/2014/main" id="{67F21A56-2024-8949-A684-FA8E90134B60}"/>
              </a:ext>
            </a:extLst>
          </p:cNvPr>
          <p:cNvCxnSpPr>
            <a:cxnSpLocks/>
          </p:cNvCxnSpPr>
          <p:nvPr/>
        </p:nvCxnSpPr>
        <p:spPr>
          <a:xfrm rot="16200000" flipH="1">
            <a:off x="8134813" y="3027555"/>
            <a:ext cx="1996074" cy="334539"/>
          </a:xfrm>
          <a:prstGeom prst="bentConnector3">
            <a:avLst>
              <a:gd name="adj1" fmla="val 1397"/>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85A876E-DB21-384B-BAFD-28B50A4D1A9E}"/>
              </a:ext>
            </a:extLst>
          </p:cNvPr>
          <p:cNvSpPr txBox="1"/>
          <p:nvPr/>
        </p:nvSpPr>
        <p:spPr>
          <a:xfrm>
            <a:off x="9354267" y="3854090"/>
            <a:ext cx="1736373" cy="369332"/>
          </a:xfrm>
          <a:prstGeom prst="rect">
            <a:avLst/>
          </a:prstGeom>
          <a:noFill/>
        </p:spPr>
        <p:txBody>
          <a:bodyPr wrap="none" rtlCol="0">
            <a:spAutoFit/>
          </a:bodyPr>
          <a:lstStyle/>
          <a:p>
            <a:r>
              <a:rPr lang="en-US" dirty="0"/>
              <a:t>Uncompressed</a:t>
            </a:r>
          </a:p>
        </p:txBody>
      </p:sp>
    </p:spTree>
    <p:extLst>
      <p:ext uri="{BB962C8B-B14F-4D97-AF65-F5344CB8AC3E}">
        <p14:creationId xmlns:p14="http://schemas.microsoft.com/office/powerpoint/2010/main" val="1132566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9A2FA-C9EB-7543-A42A-6F43C1048E99}"/>
              </a:ext>
            </a:extLst>
          </p:cNvPr>
          <p:cNvSpPr>
            <a:spLocks noGrp="1"/>
          </p:cNvSpPr>
          <p:nvPr>
            <p:ph type="title"/>
          </p:nvPr>
        </p:nvSpPr>
        <p:spPr/>
        <p:txBody>
          <a:bodyPr/>
          <a:lstStyle/>
          <a:p>
            <a:r>
              <a:rPr lang="en-US" dirty="0"/>
              <a:t>Use downloaded data: </a:t>
            </a:r>
            <a:br>
              <a:rPr lang="en-US" dirty="0"/>
            </a:br>
            <a:r>
              <a:rPr lang="en-US" dirty="0"/>
              <a:t>Key files</a:t>
            </a:r>
          </a:p>
        </p:txBody>
      </p:sp>
      <p:sp>
        <p:nvSpPr>
          <p:cNvPr id="3" name="Content Placeholder 2">
            <a:extLst>
              <a:ext uri="{FF2B5EF4-FFF2-40B4-BE49-F238E27FC236}">
                <a16:creationId xmlns:a16="http://schemas.microsoft.com/office/drawing/2014/main" id="{F3BC16D3-F424-E849-9DBA-518095B777BF}"/>
              </a:ext>
            </a:extLst>
          </p:cNvPr>
          <p:cNvSpPr>
            <a:spLocks noGrp="1"/>
          </p:cNvSpPr>
          <p:nvPr>
            <p:ph sz="half" idx="1"/>
          </p:nvPr>
        </p:nvSpPr>
        <p:spPr/>
        <p:txBody>
          <a:bodyPr/>
          <a:lstStyle/>
          <a:p>
            <a:pPr>
              <a:spcAft>
                <a:spcPts val="0"/>
              </a:spcAft>
            </a:pPr>
            <a:r>
              <a:rPr lang="en-US" sz="2000" dirty="0"/>
              <a:t>Included documentation (if selected)</a:t>
            </a:r>
          </a:p>
          <a:p>
            <a:pPr lvl="1">
              <a:spcAft>
                <a:spcPts val="0"/>
              </a:spcAft>
            </a:pPr>
            <a:r>
              <a:rPr lang="en-US" sz="1800" dirty="0"/>
              <a:t>User Guide, Protocol, etc. </a:t>
            </a:r>
          </a:p>
          <a:p>
            <a:pPr>
              <a:spcAft>
                <a:spcPts val="0"/>
              </a:spcAft>
            </a:pPr>
            <a:r>
              <a:rPr lang="en-US" sz="2000" dirty="0"/>
              <a:t>Validation file</a:t>
            </a:r>
          </a:p>
          <a:p>
            <a:pPr lvl="1">
              <a:spcAft>
                <a:spcPts val="0"/>
              </a:spcAft>
            </a:pPr>
            <a:r>
              <a:rPr lang="en-US" sz="1800" dirty="0"/>
              <a:t>Contains the data processing rules</a:t>
            </a:r>
          </a:p>
          <a:p>
            <a:pPr>
              <a:spcAft>
                <a:spcPts val="0"/>
              </a:spcAft>
            </a:pPr>
            <a:r>
              <a:rPr lang="en-US" sz="2000" dirty="0"/>
              <a:t>EML (.xml) file</a:t>
            </a:r>
          </a:p>
          <a:p>
            <a:pPr lvl="1">
              <a:spcAft>
                <a:spcPts val="0"/>
              </a:spcAft>
            </a:pPr>
            <a:r>
              <a:rPr lang="en-US" sz="1800" dirty="0"/>
              <a:t>Machine readable metadata file</a:t>
            </a:r>
          </a:p>
          <a:p>
            <a:pPr>
              <a:spcAft>
                <a:spcPts val="0"/>
              </a:spcAft>
            </a:pPr>
            <a:r>
              <a:rPr lang="en-US" sz="2000" dirty="0"/>
              <a:t>Readme file</a:t>
            </a:r>
          </a:p>
          <a:p>
            <a:pPr lvl="1">
              <a:spcAft>
                <a:spcPts val="0"/>
              </a:spcAft>
            </a:pPr>
            <a:r>
              <a:rPr lang="en-US" sz="1800" dirty="0"/>
              <a:t>Important information on the download</a:t>
            </a:r>
          </a:p>
          <a:p>
            <a:pPr>
              <a:spcAft>
                <a:spcPts val="0"/>
              </a:spcAft>
            </a:pPr>
            <a:r>
              <a:rPr lang="en-US" sz="2000" dirty="0"/>
              <a:t>Data table(s)</a:t>
            </a:r>
            <a:r>
              <a:rPr lang="en-US" dirty="0"/>
              <a:t> </a:t>
            </a:r>
          </a:p>
          <a:p>
            <a:pPr lvl="1">
              <a:spcAft>
                <a:spcPts val="0"/>
              </a:spcAft>
            </a:pPr>
            <a:r>
              <a:rPr lang="en-US" sz="1800" dirty="0"/>
              <a:t>One or more related .csv files </a:t>
            </a:r>
          </a:p>
          <a:p>
            <a:pPr>
              <a:spcAft>
                <a:spcPts val="0"/>
              </a:spcAft>
            </a:pPr>
            <a:r>
              <a:rPr lang="en-US" sz="2000" dirty="0"/>
              <a:t>Variables file</a:t>
            </a:r>
          </a:p>
          <a:p>
            <a:pPr lvl="1">
              <a:spcAft>
                <a:spcPts val="0"/>
              </a:spcAft>
            </a:pPr>
            <a:r>
              <a:rPr lang="en-US" sz="1800" dirty="0"/>
              <a:t>Lists which variables are found in which data table</a:t>
            </a:r>
          </a:p>
          <a:p>
            <a:endParaRPr lang="en-US" dirty="0"/>
          </a:p>
        </p:txBody>
      </p:sp>
      <p:pic>
        <p:nvPicPr>
          <p:cNvPr id="7" name="Content Placeholder 6">
            <a:extLst>
              <a:ext uri="{FF2B5EF4-FFF2-40B4-BE49-F238E27FC236}">
                <a16:creationId xmlns:a16="http://schemas.microsoft.com/office/drawing/2014/main" id="{B379198D-CF9E-AF46-96F3-E771A033B39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25195" y="1439703"/>
            <a:ext cx="5808056" cy="2340559"/>
          </a:xfrm>
        </p:spPr>
      </p:pic>
      <p:sp>
        <p:nvSpPr>
          <p:cNvPr id="5" name="Slide Number Placeholder 4">
            <a:extLst>
              <a:ext uri="{FF2B5EF4-FFF2-40B4-BE49-F238E27FC236}">
                <a16:creationId xmlns:a16="http://schemas.microsoft.com/office/drawing/2014/main" id="{9200C952-9472-694A-A5C1-A8863302CBA1}"/>
              </a:ext>
            </a:extLst>
          </p:cNvPr>
          <p:cNvSpPr>
            <a:spLocks noGrp="1"/>
          </p:cNvSpPr>
          <p:nvPr>
            <p:ph type="sldNum" sz="quarter" idx="4"/>
          </p:nvPr>
        </p:nvSpPr>
        <p:spPr/>
        <p:txBody>
          <a:bodyPr/>
          <a:lstStyle/>
          <a:p>
            <a:fld id="{47A9008A-481B-4F65-A514-1AA65EA0FD53}" type="slidenum">
              <a:rPr lang="en-US" smtClean="0"/>
              <a:pPr/>
              <a:t>13</a:t>
            </a:fld>
            <a:endParaRPr lang="en-US" dirty="0"/>
          </a:p>
        </p:txBody>
      </p:sp>
      <p:cxnSp>
        <p:nvCxnSpPr>
          <p:cNvPr id="11" name="Elbow Connector 10">
            <a:extLst>
              <a:ext uri="{FF2B5EF4-FFF2-40B4-BE49-F238E27FC236}">
                <a16:creationId xmlns:a16="http://schemas.microsoft.com/office/drawing/2014/main" id="{9A8F650A-3E36-464F-8201-10742887092B}"/>
              </a:ext>
            </a:extLst>
          </p:cNvPr>
          <p:cNvCxnSpPr>
            <a:cxnSpLocks/>
          </p:cNvCxnSpPr>
          <p:nvPr/>
        </p:nvCxnSpPr>
        <p:spPr>
          <a:xfrm rot="16200000" flipH="1">
            <a:off x="8134813" y="3027555"/>
            <a:ext cx="1996074" cy="334539"/>
          </a:xfrm>
          <a:prstGeom prst="bentConnector3">
            <a:avLst>
              <a:gd name="adj1" fmla="val 1397"/>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A8090C8-191A-814F-9BD0-93430E871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2190" y="432801"/>
            <a:ext cx="5844514" cy="655335"/>
          </a:xfrm>
          <a:prstGeom prst="rect">
            <a:avLst/>
          </a:prstGeom>
        </p:spPr>
      </p:pic>
      <p:cxnSp>
        <p:nvCxnSpPr>
          <p:cNvPr id="20" name="Elbow Connector 19">
            <a:extLst>
              <a:ext uri="{FF2B5EF4-FFF2-40B4-BE49-F238E27FC236}">
                <a16:creationId xmlns:a16="http://schemas.microsoft.com/office/drawing/2014/main" id="{AB38A040-5ADA-1C40-90B7-65A94A71A1DC}"/>
              </a:ext>
            </a:extLst>
          </p:cNvPr>
          <p:cNvCxnSpPr>
            <a:cxnSpLocks/>
          </p:cNvCxnSpPr>
          <p:nvPr/>
        </p:nvCxnSpPr>
        <p:spPr>
          <a:xfrm rot="16200000" flipH="1">
            <a:off x="7627076" y="1029687"/>
            <a:ext cx="435615" cy="367990"/>
          </a:xfrm>
          <a:prstGeom prst="bentConnector3">
            <a:avLst>
              <a:gd name="adj1" fmla="val 6482"/>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087C339-32A4-684F-9946-1915EC929B75}"/>
              </a:ext>
            </a:extLst>
          </p:cNvPr>
          <p:cNvCxnSpPr>
            <a:cxnSpLocks/>
          </p:cNvCxnSpPr>
          <p:nvPr/>
        </p:nvCxnSpPr>
        <p:spPr>
          <a:xfrm>
            <a:off x="4248615" y="1900937"/>
            <a:ext cx="1795346" cy="17319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B161466-92EA-7243-815A-597FC91E7B43}"/>
              </a:ext>
            </a:extLst>
          </p:cNvPr>
          <p:cNvCxnSpPr>
            <a:cxnSpLocks/>
          </p:cNvCxnSpPr>
          <p:nvPr/>
        </p:nvCxnSpPr>
        <p:spPr>
          <a:xfrm>
            <a:off x="5475249" y="2007221"/>
            <a:ext cx="579863" cy="1170868"/>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C651C9B-DB22-A64F-A237-E4439A0C95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2190" y="4297251"/>
            <a:ext cx="5875123" cy="1345266"/>
          </a:xfrm>
          <a:prstGeom prst="rect">
            <a:avLst/>
          </a:prstGeom>
          <a:ln>
            <a:solidFill>
              <a:schemeClr val="tx1"/>
            </a:solidFill>
          </a:ln>
        </p:spPr>
      </p:pic>
      <p:sp>
        <p:nvSpPr>
          <p:cNvPr id="31" name="TextBox 30">
            <a:extLst>
              <a:ext uri="{FF2B5EF4-FFF2-40B4-BE49-F238E27FC236}">
                <a16:creationId xmlns:a16="http://schemas.microsoft.com/office/drawing/2014/main" id="{F2005F1E-B01C-E74C-B188-2B6329E2339B}"/>
              </a:ext>
            </a:extLst>
          </p:cNvPr>
          <p:cNvSpPr txBox="1"/>
          <p:nvPr/>
        </p:nvSpPr>
        <p:spPr>
          <a:xfrm>
            <a:off x="8097393" y="1038387"/>
            <a:ext cx="1736373" cy="369332"/>
          </a:xfrm>
          <a:prstGeom prst="rect">
            <a:avLst/>
          </a:prstGeom>
          <a:noFill/>
        </p:spPr>
        <p:txBody>
          <a:bodyPr wrap="none" rtlCol="0">
            <a:spAutoFit/>
          </a:bodyPr>
          <a:lstStyle/>
          <a:p>
            <a:r>
              <a:rPr lang="en-US" dirty="0"/>
              <a:t>Uncompressed</a:t>
            </a:r>
          </a:p>
        </p:txBody>
      </p:sp>
      <p:sp>
        <p:nvSpPr>
          <p:cNvPr id="32" name="TextBox 31">
            <a:extLst>
              <a:ext uri="{FF2B5EF4-FFF2-40B4-BE49-F238E27FC236}">
                <a16:creationId xmlns:a16="http://schemas.microsoft.com/office/drawing/2014/main" id="{25831C59-B9E4-454F-A20F-FE448FE2168C}"/>
              </a:ext>
            </a:extLst>
          </p:cNvPr>
          <p:cNvSpPr txBox="1"/>
          <p:nvPr/>
        </p:nvSpPr>
        <p:spPr>
          <a:xfrm>
            <a:off x="9354267" y="3854090"/>
            <a:ext cx="1736373" cy="369332"/>
          </a:xfrm>
          <a:prstGeom prst="rect">
            <a:avLst/>
          </a:prstGeom>
          <a:noFill/>
        </p:spPr>
        <p:txBody>
          <a:bodyPr wrap="none" rtlCol="0">
            <a:spAutoFit/>
          </a:bodyPr>
          <a:lstStyle/>
          <a:p>
            <a:r>
              <a:rPr lang="en-US" dirty="0"/>
              <a:t>Uncompressed</a:t>
            </a:r>
          </a:p>
        </p:txBody>
      </p:sp>
      <p:grpSp>
        <p:nvGrpSpPr>
          <p:cNvPr id="45" name="Group 44">
            <a:extLst>
              <a:ext uri="{FF2B5EF4-FFF2-40B4-BE49-F238E27FC236}">
                <a16:creationId xmlns:a16="http://schemas.microsoft.com/office/drawing/2014/main" id="{3202351C-C255-754E-8D17-74B9C98679FD}"/>
              </a:ext>
            </a:extLst>
          </p:cNvPr>
          <p:cNvGrpSpPr/>
          <p:nvPr/>
        </p:nvGrpSpPr>
        <p:grpSpPr>
          <a:xfrm>
            <a:off x="5140712" y="2653990"/>
            <a:ext cx="847494" cy="3401122"/>
            <a:chOff x="5140712" y="2653990"/>
            <a:chExt cx="847494" cy="3401122"/>
          </a:xfrm>
        </p:grpSpPr>
        <p:sp>
          <p:nvSpPr>
            <p:cNvPr id="33" name="Right Brace 32">
              <a:extLst>
                <a:ext uri="{FF2B5EF4-FFF2-40B4-BE49-F238E27FC236}">
                  <a16:creationId xmlns:a16="http://schemas.microsoft.com/office/drawing/2014/main" id="{DFD93A98-DE67-5A48-A77D-CDE401117F7B}"/>
                </a:ext>
              </a:extLst>
            </p:cNvPr>
            <p:cNvSpPr/>
            <p:nvPr/>
          </p:nvSpPr>
          <p:spPr>
            <a:xfrm>
              <a:off x="5140712" y="2653990"/>
              <a:ext cx="727331" cy="3401122"/>
            </a:xfrm>
            <a:prstGeom prst="rightBrace">
              <a:avLst>
                <a:gd name="adj1" fmla="val 14177"/>
                <a:gd name="adj2" fmla="val 67377"/>
              </a:avLst>
            </a:prstGeom>
            <a:ln w="635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D00D890E-9240-8C4D-9E34-AE91AC1BAD87}"/>
                </a:ext>
              </a:extLst>
            </p:cNvPr>
            <p:cNvCxnSpPr>
              <a:cxnSpLocks/>
            </p:cNvCxnSpPr>
            <p:nvPr/>
          </p:nvCxnSpPr>
          <p:spPr>
            <a:xfrm>
              <a:off x="5812288" y="4945564"/>
              <a:ext cx="175918" cy="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0650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9A2FA-C9EB-7543-A42A-6F43C1048E99}"/>
              </a:ext>
            </a:extLst>
          </p:cNvPr>
          <p:cNvSpPr>
            <a:spLocks noGrp="1"/>
          </p:cNvSpPr>
          <p:nvPr>
            <p:ph type="title"/>
          </p:nvPr>
        </p:nvSpPr>
        <p:spPr/>
        <p:txBody>
          <a:bodyPr/>
          <a:lstStyle/>
          <a:p>
            <a:r>
              <a:rPr lang="en-US" dirty="0"/>
              <a:t>Use downloaded data: </a:t>
            </a:r>
            <a:br>
              <a:rPr lang="en-US" dirty="0"/>
            </a:br>
            <a:r>
              <a:rPr lang="en-US" dirty="0"/>
              <a:t>Stack data</a:t>
            </a:r>
          </a:p>
        </p:txBody>
      </p:sp>
      <p:pic>
        <p:nvPicPr>
          <p:cNvPr id="8" name="Content Placeholder 7">
            <a:extLst>
              <a:ext uri="{FF2B5EF4-FFF2-40B4-BE49-F238E27FC236}">
                <a16:creationId xmlns:a16="http://schemas.microsoft.com/office/drawing/2014/main" id="{5E276354-C331-2748-83C5-5C3D2C61496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970797" y="3641864"/>
            <a:ext cx="5808056" cy="2385451"/>
          </a:xfrm>
          <a:ln>
            <a:solidFill>
              <a:schemeClr val="tx1"/>
            </a:solidFill>
          </a:ln>
        </p:spPr>
      </p:pic>
      <p:sp>
        <p:nvSpPr>
          <p:cNvPr id="5" name="Slide Number Placeholder 4">
            <a:extLst>
              <a:ext uri="{FF2B5EF4-FFF2-40B4-BE49-F238E27FC236}">
                <a16:creationId xmlns:a16="http://schemas.microsoft.com/office/drawing/2014/main" id="{9200C952-9472-694A-A5C1-A8863302CBA1}"/>
              </a:ext>
            </a:extLst>
          </p:cNvPr>
          <p:cNvSpPr>
            <a:spLocks noGrp="1"/>
          </p:cNvSpPr>
          <p:nvPr>
            <p:ph type="sldNum" sz="quarter" idx="4"/>
          </p:nvPr>
        </p:nvSpPr>
        <p:spPr/>
        <p:txBody>
          <a:bodyPr/>
          <a:lstStyle/>
          <a:p>
            <a:fld id="{47A9008A-481B-4F65-A514-1AA65EA0FD53}" type="slidenum">
              <a:rPr lang="en-US" smtClean="0"/>
              <a:pPr/>
              <a:t>14</a:t>
            </a:fld>
            <a:endParaRPr lang="en-US" dirty="0"/>
          </a:p>
        </p:txBody>
      </p:sp>
      <p:pic>
        <p:nvPicPr>
          <p:cNvPr id="6" name="Content Placeholder 6">
            <a:extLst>
              <a:ext uri="{FF2B5EF4-FFF2-40B4-BE49-F238E27FC236}">
                <a16:creationId xmlns:a16="http://schemas.microsoft.com/office/drawing/2014/main" id="{7DD915AB-B53F-8D4F-A92E-63EE3E9DC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797" y="511993"/>
            <a:ext cx="5808056" cy="2340559"/>
          </a:xfrm>
          <a:prstGeom prst="rect">
            <a:avLst/>
          </a:prstGeom>
          <a:ln>
            <a:solidFill>
              <a:schemeClr val="tx1"/>
            </a:solidFill>
          </a:ln>
        </p:spPr>
      </p:pic>
      <p:cxnSp>
        <p:nvCxnSpPr>
          <p:cNvPr id="9" name="Straight Arrow Connector 8">
            <a:extLst>
              <a:ext uri="{FF2B5EF4-FFF2-40B4-BE49-F238E27FC236}">
                <a16:creationId xmlns:a16="http://schemas.microsoft.com/office/drawing/2014/main" id="{3B04901D-278F-7F4F-ACBC-38DB30A9E5CF}"/>
              </a:ext>
            </a:extLst>
          </p:cNvPr>
          <p:cNvCxnSpPr>
            <a:cxnSpLocks/>
          </p:cNvCxnSpPr>
          <p:nvPr/>
        </p:nvCxnSpPr>
        <p:spPr>
          <a:xfrm>
            <a:off x="7596667" y="2874854"/>
            <a:ext cx="0" cy="699530"/>
          </a:xfrm>
          <a:prstGeom prst="straightConnector1">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9231A7F-6858-054C-8E8D-1198D41F9948}"/>
              </a:ext>
            </a:extLst>
          </p:cNvPr>
          <p:cNvSpPr txBox="1"/>
          <p:nvPr/>
        </p:nvSpPr>
        <p:spPr>
          <a:xfrm>
            <a:off x="7759642" y="3062542"/>
            <a:ext cx="3082960" cy="369332"/>
          </a:xfrm>
          <a:prstGeom prst="rect">
            <a:avLst/>
          </a:prstGeom>
          <a:noFill/>
        </p:spPr>
        <p:txBody>
          <a:bodyPr wrap="none" rtlCol="0">
            <a:spAutoFit/>
          </a:bodyPr>
          <a:lstStyle/>
          <a:p>
            <a:r>
              <a:rPr lang="en-US" dirty="0" err="1"/>
              <a:t>neonUtilities</a:t>
            </a:r>
            <a:r>
              <a:rPr lang="en-US" dirty="0"/>
              <a:t>::</a:t>
            </a:r>
            <a:r>
              <a:rPr lang="en-US" dirty="0" err="1"/>
              <a:t>stackByTable</a:t>
            </a:r>
            <a:r>
              <a:rPr lang="en-US" dirty="0"/>
              <a:t>()</a:t>
            </a:r>
          </a:p>
        </p:txBody>
      </p:sp>
      <p:sp>
        <p:nvSpPr>
          <p:cNvPr id="14" name="Content Placeholder 2">
            <a:extLst>
              <a:ext uri="{FF2B5EF4-FFF2-40B4-BE49-F238E27FC236}">
                <a16:creationId xmlns:a16="http://schemas.microsoft.com/office/drawing/2014/main" id="{3DCB3F60-2CF9-B646-84B8-9112D68FA40C}"/>
              </a:ext>
            </a:extLst>
          </p:cNvPr>
          <p:cNvSpPr txBox="1">
            <a:spLocks/>
          </p:cNvSpPr>
          <p:nvPr/>
        </p:nvSpPr>
        <p:spPr>
          <a:xfrm>
            <a:off x="466344" y="1481328"/>
            <a:ext cx="5422392" cy="4636008"/>
          </a:xfrm>
          <a:prstGeom prst="rect">
            <a:avLst/>
          </a:prstGeom>
        </p:spPr>
        <p:txBody>
          <a:bodyPr vert="horz" lIns="0" tIns="0" rIns="0" bIns="0" rtlCol="0">
            <a:noAutofit/>
          </a:bodyPr>
          <a:lst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Use </a:t>
            </a:r>
            <a:r>
              <a:rPr lang="en-US" dirty="0" err="1"/>
              <a:t>neonUtilities</a:t>
            </a:r>
            <a:r>
              <a:rPr lang="en-US" dirty="0"/>
              <a:t> R package to combine all site by month files. </a:t>
            </a:r>
          </a:p>
          <a:p>
            <a:r>
              <a:rPr lang="en-US" dirty="0"/>
              <a:t>Tools to help (see notes)</a:t>
            </a:r>
          </a:p>
          <a:p>
            <a:pPr lvl="1"/>
            <a:r>
              <a:rPr lang="en-US" dirty="0"/>
              <a:t>Super simple script for beginners </a:t>
            </a:r>
          </a:p>
          <a:p>
            <a:pPr lvl="1"/>
            <a:r>
              <a:rPr lang="en-US" dirty="0"/>
              <a:t>Using </a:t>
            </a:r>
            <a:r>
              <a:rPr lang="en-US" dirty="0" err="1"/>
              <a:t>neonUtilites</a:t>
            </a:r>
            <a:r>
              <a:rPr lang="en-US" dirty="0"/>
              <a:t> with Python</a:t>
            </a:r>
          </a:p>
          <a:p>
            <a:pPr lvl="1"/>
            <a:r>
              <a:rPr lang="en-US" dirty="0"/>
              <a:t>Data tutorial on </a:t>
            </a:r>
            <a:r>
              <a:rPr lang="en-US" dirty="0" err="1"/>
              <a:t>neonUtilites</a:t>
            </a:r>
            <a:r>
              <a:rPr lang="en-US" dirty="0"/>
              <a:t> </a:t>
            </a:r>
          </a:p>
        </p:txBody>
      </p:sp>
    </p:spTree>
    <p:extLst>
      <p:ext uri="{BB962C8B-B14F-4D97-AF65-F5344CB8AC3E}">
        <p14:creationId xmlns:p14="http://schemas.microsoft.com/office/powerpoint/2010/main" val="1495730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9F60A-51E4-3440-98B3-298869B73975}"/>
              </a:ext>
            </a:extLst>
          </p:cNvPr>
          <p:cNvSpPr>
            <a:spLocks noGrp="1"/>
          </p:cNvSpPr>
          <p:nvPr>
            <p:ph type="title"/>
          </p:nvPr>
        </p:nvSpPr>
        <p:spPr/>
        <p:txBody>
          <a:bodyPr/>
          <a:lstStyle/>
          <a:p>
            <a:r>
              <a:rPr lang="en-US" dirty="0"/>
              <a:t>Legacy browse data</a:t>
            </a:r>
          </a:p>
        </p:txBody>
      </p:sp>
      <p:sp>
        <p:nvSpPr>
          <p:cNvPr id="5" name="Slide Number Placeholder 4">
            <a:extLst>
              <a:ext uri="{FF2B5EF4-FFF2-40B4-BE49-F238E27FC236}">
                <a16:creationId xmlns:a16="http://schemas.microsoft.com/office/drawing/2014/main" id="{79671ADF-B5F4-C24A-9815-15483812420E}"/>
              </a:ext>
            </a:extLst>
          </p:cNvPr>
          <p:cNvSpPr>
            <a:spLocks noGrp="1"/>
          </p:cNvSpPr>
          <p:nvPr>
            <p:ph type="sldNum" sz="quarter" idx="4"/>
          </p:nvPr>
        </p:nvSpPr>
        <p:spPr/>
        <p:txBody>
          <a:bodyPr/>
          <a:lstStyle/>
          <a:p>
            <a:fld id="{47A9008A-481B-4F65-A514-1AA65EA0FD53}" type="slidenum">
              <a:rPr lang="en-US" smtClean="0"/>
              <a:pPr/>
              <a:t>15</a:t>
            </a:fld>
            <a:endParaRPr lang="en-US" dirty="0"/>
          </a:p>
        </p:txBody>
      </p:sp>
      <p:grpSp>
        <p:nvGrpSpPr>
          <p:cNvPr id="21" name="Group 20">
            <a:extLst>
              <a:ext uri="{FF2B5EF4-FFF2-40B4-BE49-F238E27FC236}">
                <a16:creationId xmlns:a16="http://schemas.microsoft.com/office/drawing/2014/main" id="{4B9AC6BF-C2F4-404C-8F95-316F9406689D}"/>
              </a:ext>
            </a:extLst>
          </p:cNvPr>
          <p:cNvGrpSpPr/>
          <p:nvPr/>
        </p:nvGrpSpPr>
        <p:grpSpPr>
          <a:xfrm>
            <a:off x="503935" y="993726"/>
            <a:ext cx="5874895" cy="3340626"/>
            <a:chOff x="1278953" y="1028261"/>
            <a:chExt cx="5874895" cy="3340626"/>
          </a:xfrm>
          <a:effectLst/>
        </p:grpSpPr>
        <p:pic>
          <p:nvPicPr>
            <p:cNvPr id="19" name="Content Placeholder 6">
              <a:extLst>
                <a:ext uri="{FF2B5EF4-FFF2-40B4-BE49-F238E27FC236}">
                  <a16:creationId xmlns:a16="http://schemas.microsoft.com/office/drawing/2014/main" id="{460C75E2-9760-8947-98AE-13BF210BF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953" y="1028261"/>
              <a:ext cx="5874895" cy="3340626"/>
            </a:xfrm>
            <a:prstGeom prst="rect">
              <a:avLst/>
            </a:prstGeom>
            <a:ln w="15875">
              <a:solidFill>
                <a:schemeClr val="tx1"/>
              </a:solidFill>
            </a:ln>
          </p:spPr>
        </p:pic>
        <p:sp>
          <p:nvSpPr>
            <p:cNvPr id="20" name="Oval 19">
              <a:extLst>
                <a:ext uri="{FF2B5EF4-FFF2-40B4-BE49-F238E27FC236}">
                  <a16:creationId xmlns:a16="http://schemas.microsoft.com/office/drawing/2014/main" id="{2EE5499A-DF68-C142-9D81-4C5B3ABBF497}"/>
                </a:ext>
              </a:extLst>
            </p:cNvPr>
            <p:cNvSpPr/>
            <p:nvPr/>
          </p:nvSpPr>
          <p:spPr bwMode="auto">
            <a:xfrm>
              <a:off x="3070322" y="2070256"/>
              <a:ext cx="1333859" cy="272718"/>
            </a:xfrm>
            <a:prstGeom prst="ellipse">
              <a:avLst/>
            </a:prstGeom>
            <a:noFill/>
            <a:ln w="44450">
              <a:solidFill>
                <a:schemeClr val="accent3"/>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24" name="TextBox 23">
            <a:extLst>
              <a:ext uri="{FF2B5EF4-FFF2-40B4-BE49-F238E27FC236}">
                <a16:creationId xmlns:a16="http://schemas.microsoft.com/office/drawing/2014/main" id="{270F64D3-417C-144C-A50D-EBF87457383B}"/>
              </a:ext>
            </a:extLst>
          </p:cNvPr>
          <p:cNvSpPr txBox="1"/>
          <p:nvPr/>
        </p:nvSpPr>
        <p:spPr>
          <a:xfrm>
            <a:off x="503935" y="993726"/>
            <a:ext cx="1108278" cy="461665"/>
          </a:xfrm>
          <a:prstGeom prst="rect">
            <a:avLst/>
          </a:prstGeom>
          <a:solidFill>
            <a:schemeClr val="tx1"/>
          </a:solidFill>
        </p:spPr>
        <p:txBody>
          <a:bodyPr wrap="square" rtlCol="0">
            <a:spAutoFit/>
          </a:bodyPr>
          <a:lstStyle/>
          <a:p>
            <a:r>
              <a:rPr lang="en-US" sz="2400" dirty="0">
                <a:solidFill>
                  <a:schemeClr val="bg1"/>
                </a:solidFill>
              </a:rPr>
              <a:t>Step 1</a:t>
            </a:r>
          </a:p>
        </p:txBody>
      </p:sp>
      <p:grpSp>
        <p:nvGrpSpPr>
          <p:cNvPr id="7" name="Group 6">
            <a:extLst>
              <a:ext uri="{FF2B5EF4-FFF2-40B4-BE49-F238E27FC236}">
                <a16:creationId xmlns:a16="http://schemas.microsoft.com/office/drawing/2014/main" id="{81D63C52-847E-F14D-8E6E-AFBC2323EE79}"/>
              </a:ext>
            </a:extLst>
          </p:cNvPr>
          <p:cNvGrpSpPr/>
          <p:nvPr/>
        </p:nvGrpSpPr>
        <p:grpSpPr>
          <a:xfrm>
            <a:off x="4445324" y="1339284"/>
            <a:ext cx="7366392" cy="4648981"/>
            <a:chOff x="3736814" y="1383948"/>
            <a:chExt cx="7366392" cy="4648981"/>
          </a:xfrm>
          <a:effectLst/>
        </p:grpSpPr>
        <p:pic>
          <p:nvPicPr>
            <p:cNvPr id="12" name="Content Placeholder 9">
              <a:extLst>
                <a:ext uri="{FF2B5EF4-FFF2-40B4-BE49-F238E27FC236}">
                  <a16:creationId xmlns:a16="http://schemas.microsoft.com/office/drawing/2014/main" id="{7C9D20CD-8C0E-6846-950A-DF39E15F57BD}"/>
                </a:ext>
              </a:extLst>
            </p:cNvPr>
            <p:cNvPicPr>
              <a:picLocks noChangeAspect="1"/>
            </p:cNvPicPr>
            <p:nvPr/>
          </p:nvPicPr>
          <p:blipFill rotWithShape="1">
            <a:blip r:embed="rId4">
              <a:extLst>
                <a:ext uri="{28A0092B-C50C-407E-A947-70E740481C1C}">
                  <a14:useLocalDpi xmlns:a14="http://schemas.microsoft.com/office/drawing/2010/main" val="0"/>
                </a:ext>
              </a:extLst>
            </a:blip>
            <a:srcRect l="890"/>
            <a:stretch/>
          </p:blipFill>
          <p:spPr>
            <a:xfrm>
              <a:off x="3736814" y="1383948"/>
              <a:ext cx="7366392" cy="4648981"/>
            </a:xfrm>
            <a:prstGeom prst="rect">
              <a:avLst/>
            </a:prstGeom>
            <a:ln w="15875">
              <a:solidFill>
                <a:schemeClr val="tx1"/>
              </a:solidFill>
            </a:ln>
          </p:spPr>
        </p:pic>
        <p:sp>
          <p:nvSpPr>
            <p:cNvPr id="15" name="TextBox 14">
              <a:extLst>
                <a:ext uri="{FF2B5EF4-FFF2-40B4-BE49-F238E27FC236}">
                  <a16:creationId xmlns:a16="http://schemas.microsoft.com/office/drawing/2014/main" id="{7D0A6AD7-5D16-B741-B56A-09CB115ED821}"/>
                </a:ext>
              </a:extLst>
            </p:cNvPr>
            <p:cNvSpPr txBox="1"/>
            <p:nvPr/>
          </p:nvSpPr>
          <p:spPr>
            <a:xfrm>
              <a:off x="3736814" y="1383948"/>
              <a:ext cx="1108278" cy="461665"/>
            </a:xfrm>
            <a:prstGeom prst="rect">
              <a:avLst/>
            </a:prstGeom>
            <a:solidFill>
              <a:schemeClr val="tx1"/>
            </a:solidFill>
          </p:spPr>
          <p:txBody>
            <a:bodyPr wrap="square" rtlCol="0">
              <a:spAutoFit/>
            </a:bodyPr>
            <a:lstStyle/>
            <a:p>
              <a:r>
                <a:rPr lang="en-US" sz="2400" dirty="0">
                  <a:solidFill>
                    <a:schemeClr val="bg1"/>
                  </a:solidFill>
                </a:rPr>
                <a:t>Step 2</a:t>
              </a:r>
            </a:p>
          </p:txBody>
        </p:sp>
      </p:grpSp>
      <p:grpSp>
        <p:nvGrpSpPr>
          <p:cNvPr id="8" name="Group 7">
            <a:extLst>
              <a:ext uri="{FF2B5EF4-FFF2-40B4-BE49-F238E27FC236}">
                <a16:creationId xmlns:a16="http://schemas.microsoft.com/office/drawing/2014/main" id="{7AAA68B5-8D11-CE4E-98B8-1EC0557763FE}"/>
              </a:ext>
            </a:extLst>
          </p:cNvPr>
          <p:cNvGrpSpPr/>
          <p:nvPr/>
        </p:nvGrpSpPr>
        <p:grpSpPr>
          <a:xfrm>
            <a:off x="503935" y="2927890"/>
            <a:ext cx="4618538" cy="3060375"/>
            <a:chOff x="503935" y="2927890"/>
            <a:chExt cx="4618538" cy="3060375"/>
          </a:xfrm>
        </p:grpSpPr>
        <p:grpSp>
          <p:nvGrpSpPr>
            <p:cNvPr id="6" name="Group 5">
              <a:extLst>
                <a:ext uri="{FF2B5EF4-FFF2-40B4-BE49-F238E27FC236}">
                  <a16:creationId xmlns:a16="http://schemas.microsoft.com/office/drawing/2014/main" id="{407BBF0F-48A4-464B-9584-AE67914C3A94}"/>
                </a:ext>
              </a:extLst>
            </p:cNvPr>
            <p:cNvGrpSpPr/>
            <p:nvPr/>
          </p:nvGrpSpPr>
          <p:grpSpPr>
            <a:xfrm>
              <a:off x="503935" y="4555903"/>
              <a:ext cx="3233211" cy="696321"/>
              <a:chOff x="503935" y="4555903"/>
              <a:chExt cx="3233211" cy="696321"/>
            </a:xfrm>
          </p:grpSpPr>
          <p:sp>
            <p:nvSpPr>
              <p:cNvPr id="16" name="TextBox 15">
                <a:extLst>
                  <a:ext uri="{FF2B5EF4-FFF2-40B4-BE49-F238E27FC236}">
                    <a16:creationId xmlns:a16="http://schemas.microsoft.com/office/drawing/2014/main" id="{9864F0EB-FE48-BD40-ACF1-315634D97375}"/>
                  </a:ext>
                </a:extLst>
              </p:cNvPr>
              <p:cNvSpPr txBox="1"/>
              <p:nvPr/>
            </p:nvSpPr>
            <p:spPr>
              <a:xfrm>
                <a:off x="503935" y="4555903"/>
                <a:ext cx="1108278" cy="461665"/>
              </a:xfrm>
              <a:prstGeom prst="rect">
                <a:avLst/>
              </a:prstGeom>
              <a:solidFill>
                <a:schemeClr val="tx1"/>
              </a:solidFill>
            </p:spPr>
            <p:txBody>
              <a:bodyPr wrap="square" rtlCol="0">
                <a:spAutoFit/>
              </a:bodyPr>
              <a:lstStyle/>
              <a:p>
                <a:r>
                  <a:rPr lang="en-US" sz="2400" dirty="0">
                    <a:solidFill>
                      <a:schemeClr val="bg1"/>
                    </a:solidFill>
                  </a:rPr>
                  <a:t>Step 3</a:t>
                </a:r>
              </a:p>
            </p:txBody>
          </p:sp>
          <p:sp>
            <p:nvSpPr>
              <p:cNvPr id="3" name="TextBox 2">
                <a:extLst>
                  <a:ext uri="{FF2B5EF4-FFF2-40B4-BE49-F238E27FC236}">
                    <a16:creationId xmlns:a16="http://schemas.microsoft.com/office/drawing/2014/main" id="{EB55AA1A-9B94-E947-BCAB-3131DF2C9795}"/>
                  </a:ext>
                </a:extLst>
              </p:cNvPr>
              <p:cNvSpPr txBox="1"/>
              <p:nvPr/>
            </p:nvSpPr>
            <p:spPr>
              <a:xfrm>
                <a:off x="1650654" y="4629642"/>
                <a:ext cx="2086492" cy="461665"/>
              </a:xfrm>
              <a:prstGeom prst="rect">
                <a:avLst/>
              </a:prstGeom>
              <a:noFill/>
            </p:spPr>
            <p:txBody>
              <a:bodyPr wrap="square" rtlCol="0">
                <a:spAutoFit/>
              </a:bodyPr>
              <a:lstStyle/>
              <a:p>
                <a:r>
                  <a:rPr lang="en-US" sz="2400" dirty="0"/>
                  <a:t>Select criteria</a:t>
                </a:r>
              </a:p>
            </p:txBody>
          </p:sp>
          <p:sp>
            <p:nvSpPr>
              <p:cNvPr id="4" name="Rectangle 3">
                <a:extLst>
                  <a:ext uri="{FF2B5EF4-FFF2-40B4-BE49-F238E27FC236}">
                    <a16:creationId xmlns:a16="http://schemas.microsoft.com/office/drawing/2014/main" id="{2478E433-E331-D947-8A31-5FF0D28D1C1D}"/>
                  </a:ext>
                </a:extLst>
              </p:cNvPr>
              <p:cNvSpPr/>
              <p:nvPr/>
            </p:nvSpPr>
            <p:spPr bwMode="auto">
              <a:xfrm>
                <a:off x="503935" y="4555903"/>
                <a:ext cx="3125228" cy="696321"/>
              </a:xfrm>
              <a:prstGeom prst="rect">
                <a:avLst/>
              </a:prstGeom>
              <a:noFill/>
              <a:ln w="15875"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2" name="Group 21">
              <a:extLst>
                <a:ext uri="{FF2B5EF4-FFF2-40B4-BE49-F238E27FC236}">
                  <a16:creationId xmlns:a16="http://schemas.microsoft.com/office/drawing/2014/main" id="{90E74120-BD48-2542-9B8B-4AC158EAACD8}"/>
                </a:ext>
              </a:extLst>
            </p:cNvPr>
            <p:cNvGrpSpPr/>
            <p:nvPr/>
          </p:nvGrpSpPr>
          <p:grpSpPr>
            <a:xfrm>
              <a:off x="3698880" y="2927890"/>
              <a:ext cx="1423593" cy="3060375"/>
              <a:chOff x="3024578" y="3088640"/>
              <a:chExt cx="1187225" cy="3256627"/>
            </a:xfrm>
          </p:grpSpPr>
          <p:sp>
            <p:nvSpPr>
              <p:cNvPr id="23" name="Left Brace 22">
                <a:extLst>
                  <a:ext uri="{FF2B5EF4-FFF2-40B4-BE49-F238E27FC236}">
                    <a16:creationId xmlns:a16="http://schemas.microsoft.com/office/drawing/2014/main" id="{BD692AC1-547F-744E-BBAA-3BBAD922717E}"/>
                  </a:ext>
                </a:extLst>
              </p:cNvPr>
              <p:cNvSpPr/>
              <p:nvPr/>
            </p:nvSpPr>
            <p:spPr>
              <a:xfrm>
                <a:off x="3024578" y="3088640"/>
                <a:ext cx="1047162" cy="3209097"/>
              </a:xfrm>
              <a:prstGeom prst="leftBrace">
                <a:avLst>
                  <a:gd name="adj1" fmla="val 8333"/>
                  <a:gd name="adj2" fmla="val 70443"/>
                </a:avLst>
              </a:prstGeom>
              <a:ln w="635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25">
                <a:extLst>
                  <a:ext uri="{FF2B5EF4-FFF2-40B4-BE49-F238E27FC236}">
                    <a16:creationId xmlns:a16="http://schemas.microsoft.com/office/drawing/2014/main" id="{BAE48578-0502-FC48-A3AB-1E2872BAA92D}"/>
                  </a:ext>
                </a:extLst>
              </p:cNvPr>
              <p:cNvSpPr/>
              <p:nvPr/>
            </p:nvSpPr>
            <p:spPr bwMode="auto">
              <a:xfrm>
                <a:off x="3398333" y="5983400"/>
                <a:ext cx="743342" cy="361867"/>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9" name="Straight Arrow Connector 28">
                <a:extLst>
                  <a:ext uri="{FF2B5EF4-FFF2-40B4-BE49-F238E27FC236}">
                    <a16:creationId xmlns:a16="http://schemas.microsoft.com/office/drawing/2014/main" id="{5988B97E-800D-6E41-BB4C-61E69B56D55B}"/>
                  </a:ext>
                </a:extLst>
              </p:cNvPr>
              <p:cNvCxnSpPr>
                <a:cxnSpLocks/>
              </p:cNvCxnSpPr>
              <p:nvPr/>
            </p:nvCxnSpPr>
            <p:spPr>
              <a:xfrm>
                <a:off x="3927323" y="3088640"/>
                <a:ext cx="284480" cy="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36BDCC1-F680-A147-9780-F5C80FB317A6}"/>
                  </a:ext>
                </a:extLst>
              </p:cNvPr>
              <p:cNvCxnSpPr>
                <a:cxnSpLocks/>
              </p:cNvCxnSpPr>
              <p:nvPr/>
            </p:nvCxnSpPr>
            <p:spPr>
              <a:xfrm>
                <a:off x="3540467" y="5983400"/>
                <a:ext cx="0" cy="23368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8390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1DF63-3B6B-544D-986F-3098043ABB0B}"/>
              </a:ext>
            </a:extLst>
          </p:cNvPr>
          <p:cNvSpPr>
            <a:spLocks noGrp="1"/>
          </p:cNvSpPr>
          <p:nvPr>
            <p:ph type="title"/>
          </p:nvPr>
        </p:nvSpPr>
        <p:spPr/>
        <p:txBody>
          <a:bodyPr/>
          <a:lstStyle/>
          <a:p>
            <a:r>
              <a:rPr lang="en-US" dirty="0"/>
              <a:t>Legacy browse data:</a:t>
            </a:r>
            <a:br>
              <a:rPr lang="en-US" dirty="0"/>
            </a:br>
            <a:r>
              <a:rPr lang="en-US" dirty="0"/>
              <a:t>Filter to find data products of interest</a:t>
            </a:r>
          </a:p>
        </p:txBody>
      </p:sp>
      <p:sp>
        <p:nvSpPr>
          <p:cNvPr id="6" name="Content Placeholder 5">
            <a:extLst>
              <a:ext uri="{FF2B5EF4-FFF2-40B4-BE49-F238E27FC236}">
                <a16:creationId xmlns:a16="http://schemas.microsoft.com/office/drawing/2014/main" id="{C657E11E-59EA-0046-8027-3EF5FE8C4CCD}"/>
              </a:ext>
            </a:extLst>
          </p:cNvPr>
          <p:cNvSpPr>
            <a:spLocks noGrp="1"/>
          </p:cNvSpPr>
          <p:nvPr>
            <p:ph sz="half" idx="1"/>
          </p:nvPr>
        </p:nvSpPr>
        <p:spPr/>
        <p:txBody>
          <a:bodyPr/>
          <a:lstStyle/>
          <a:p>
            <a:r>
              <a:rPr lang="en-US" dirty="0"/>
              <a:t>Remove all filters</a:t>
            </a:r>
          </a:p>
          <a:p>
            <a:r>
              <a:rPr lang="en-US" dirty="0"/>
              <a:t>Select date range</a:t>
            </a:r>
          </a:p>
          <a:p>
            <a:r>
              <a:rPr lang="en-US" dirty="0"/>
              <a:t>Filter by category</a:t>
            </a:r>
          </a:p>
          <a:p>
            <a:pPr marL="514350" lvl="1" indent="-285750"/>
            <a:r>
              <a:rPr lang="en-US" dirty="0"/>
              <a:t>States</a:t>
            </a:r>
          </a:p>
          <a:p>
            <a:pPr marL="514350" lvl="1" indent="-285750"/>
            <a:r>
              <a:rPr lang="en-US" dirty="0"/>
              <a:t>Domains</a:t>
            </a:r>
          </a:p>
          <a:p>
            <a:pPr marL="514350" lvl="1" indent="-285750"/>
            <a:r>
              <a:rPr lang="en-US" dirty="0"/>
              <a:t>Sites (a subcategory of </a:t>
            </a:r>
          </a:p>
          <a:p>
            <a:pPr marL="228600" lvl="1" indent="0">
              <a:buNone/>
            </a:pPr>
            <a:r>
              <a:rPr lang="en-US" dirty="0"/>
              <a:t>	state or domain)</a:t>
            </a:r>
          </a:p>
          <a:p>
            <a:pPr marL="514350" lvl="1" indent="-285750"/>
            <a:r>
              <a:rPr lang="en-US" dirty="0"/>
              <a:t>Themes</a:t>
            </a:r>
          </a:p>
          <a:p>
            <a:pPr marL="514350" lvl="1" indent="-285750"/>
            <a:r>
              <a:rPr lang="en-US" dirty="0"/>
              <a:t>Data product name (a </a:t>
            </a:r>
          </a:p>
          <a:p>
            <a:pPr marL="228600" lvl="1" indent="0">
              <a:buNone/>
            </a:pPr>
            <a:r>
              <a:rPr lang="en-US" dirty="0"/>
              <a:t>	subcategory of theme)</a:t>
            </a:r>
          </a:p>
          <a:p>
            <a:endParaRPr lang="en-US" dirty="0"/>
          </a:p>
        </p:txBody>
      </p:sp>
      <p:pic>
        <p:nvPicPr>
          <p:cNvPr id="11" name="Content Placeholder 10">
            <a:extLst>
              <a:ext uri="{FF2B5EF4-FFF2-40B4-BE49-F238E27FC236}">
                <a16:creationId xmlns:a16="http://schemas.microsoft.com/office/drawing/2014/main" id="{5EBD9DEC-9623-274C-A525-ED9B8157EDB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34153" y="1383948"/>
            <a:ext cx="6561518" cy="4748152"/>
          </a:xfrm>
          <a:ln>
            <a:solidFill>
              <a:schemeClr val="tx1"/>
            </a:solidFill>
          </a:ln>
        </p:spPr>
      </p:pic>
      <p:sp>
        <p:nvSpPr>
          <p:cNvPr id="5" name="Slide Number Placeholder 4">
            <a:extLst>
              <a:ext uri="{FF2B5EF4-FFF2-40B4-BE49-F238E27FC236}">
                <a16:creationId xmlns:a16="http://schemas.microsoft.com/office/drawing/2014/main" id="{8C548FB8-77EA-0042-B7C2-AB2AB60B5984}"/>
              </a:ext>
            </a:extLst>
          </p:cNvPr>
          <p:cNvSpPr>
            <a:spLocks noGrp="1"/>
          </p:cNvSpPr>
          <p:nvPr>
            <p:ph type="sldNum" sz="quarter" idx="4"/>
          </p:nvPr>
        </p:nvSpPr>
        <p:spPr/>
        <p:txBody>
          <a:bodyPr/>
          <a:lstStyle/>
          <a:p>
            <a:fld id="{47A9008A-481B-4F65-A514-1AA65EA0FD53}" type="slidenum">
              <a:rPr lang="en-US" smtClean="0"/>
              <a:pPr/>
              <a:t>16</a:t>
            </a:fld>
            <a:endParaRPr lang="en-US" dirty="0"/>
          </a:p>
        </p:txBody>
      </p:sp>
      <p:cxnSp>
        <p:nvCxnSpPr>
          <p:cNvPr id="15" name="Straight Arrow Connector 14">
            <a:extLst>
              <a:ext uri="{FF2B5EF4-FFF2-40B4-BE49-F238E27FC236}">
                <a16:creationId xmlns:a16="http://schemas.microsoft.com/office/drawing/2014/main" id="{9292AE04-A798-7346-B818-BE91C45D3432}"/>
              </a:ext>
            </a:extLst>
          </p:cNvPr>
          <p:cNvCxnSpPr>
            <a:cxnSpLocks/>
          </p:cNvCxnSpPr>
          <p:nvPr/>
        </p:nvCxnSpPr>
        <p:spPr>
          <a:xfrm>
            <a:off x="3510455" y="1723697"/>
            <a:ext cx="1816761" cy="19789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1C65DE5-FA24-9246-93C3-A39EF8BA25D6}"/>
              </a:ext>
            </a:extLst>
          </p:cNvPr>
          <p:cNvGrpSpPr/>
          <p:nvPr/>
        </p:nvGrpSpPr>
        <p:grpSpPr>
          <a:xfrm>
            <a:off x="3890532" y="2744091"/>
            <a:ext cx="1343621" cy="3388009"/>
            <a:chOff x="2673969" y="3088640"/>
            <a:chExt cx="1125871" cy="3693416"/>
          </a:xfrm>
        </p:grpSpPr>
        <p:sp>
          <p:nvSpPr>
            <p:cNvPr id="18" name="Left Brace 17">
              <a:extLst>
                <a:ext uri="{FF2B5EF4-FFF2-40B4-BE49-F238E27FC236}">
                  <a16:creationId xmlns:a16="http://schemas.microsoft.com/office/drawing/2014/main" id="{4EC600F3-0115-6946-81BA-E8AE80400430}"/>
                </a:ext>
              </a:extLst>
            </p:cNvPr>
            <p:cNvSpPr/>
            <p:nvPr/>
          </p:nvSpPr>
          <p:spPr>
            <a:xfrm>
              <a:off x="2673969" y="3088640"/>
              <a:ext cx="983631" cy="3641595"/>
            </a:xfrm>
            <a:prstGeom prst="leftBrace">
              <a:avLst/>
            </a:prstGeom>
            <a:ln w="635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4BDF45B9-21B7-7E46-9D05-7AE86E4B1B3B}"/>
                </a:ext>
              </a:extLst>
            </p:cNvPr>
            <p:cNvSpPr/>
            <p:nvPr/>
          </p:nvSpPr>
          <p:spPr bwMode="auto">
            <a:xfrm>
              <a:off x="2966720" y="6420189"/>
              <a:ext cx="754411" cy="361867"/>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0" name="Straight Arrow Connector 19">
              <a:extLst>
                <a:ext uri="{FF2B5EF4-FFF2-40B4-BE49-F238E27FC236}">
                  <a16:creationId xmlns:a16="http://schemas.microsoft.com/office/drawing/2014/main" id="{98545CA3-AFCB-1E45-906D-B242F22D0E4B}"/>
                </a:ext>
              </a:extLst>
            </p:cNvPr>
            <p:cNvCxnSpPr>
              <a:cxnSpLocks/>
            </p:cNvCxnSpPr>
            <p:nvPr/>
          </p:nvCxnSpPr>
          <p:spPr>
            <a:xfrm>
              <a:off x="3515360" y="3088640"/>
              <a:ext cx="284480" cy="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41012A9-42CD-994E-AF16-4FACDDB56CD0}"/>
                </a:ext>
              </a:extLst>
            </p:cNvPr>
            <p:cNvCxnSpPr>
              <a:cxnSpLocks/>
            </p:cNvCxnSpPr>
            <p:nvPr/>
          </p:nvCxnSpPr>
          <p:spPr>
            <a:xfrm>
              <a:off x="3168904" y="6389709"/>
              <a:ext cx="0" cy="23368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a:extLst>
              <a:ext uri="{FF2B5EF4-FFF2-40B4-BE49-F238E27FC236}">
                <a16:creationId xmlns:a16="http://schemas.microsoft.com/office/drawing/2014/main" id="{2B361052-48DA-344C-8E06-20DB613985E4}"/>
              </a:ext>
            </a:extLst>
          </p:cNvPr>
          <p:cNvCxnSpPr>
            <a:cxnSpLocks/>
          </p:cNvCxnSpPr>
          <p:nvPr/>
        </p:nvCxnSpPr>
        <p:spPr>
          <a:xfrm>
            <a:off x="3510455" y="2196662"/>
            <a:ext cx="1562661" cy="168867"/>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02230E9-229C-CE40-A758-77E721C77D8C}"/>
              </a:ext>
            </a:extLst>
          </p:cNvPr>
          <p:cNvSpPr txBox="1"/>
          <p:nvPr/>
        </p:nvSpPr>
        <p:spPr>
          <a:xfrm>
            <a:off x="8803179" y="3412507"/>
            <a:ext cx="1954381" cy="369332"/>
          </a:xfrm>
          <a:prstGeom prst="rect">
            <a:avLst/>
          </a:prstGeom>
          <a:noFill/>
        </p:spPr>
        <p:txBody>
          <a:bodyPr wrap="square" rtlCol="0">
            <a:spAutoFit/>
          </a:bodyPr>
          <a:lstStyle/>
          <a:p>
            <a:r>
              <a:rPr lang="en-US" dirty="0"/>
              <a:t>Data availability</a:t>
            </a:r>
          </a:p>
        </p:txBody>
      </p:sp>
      <p:sp>
        <p:nvSpPr>
          <p:cNvPr id="30" name="TextBox 29">
            <a:extLst>
              <a:ext uri="{FF2B5EF4-FFF2-40B4-BE49-F238E27FC236}">
                <a16:creationId xmlns:a16="http://schemas.microsoft.com/office/drawing/2014/main" id="{AFCFA024-67F1-CB4C-A7D4-1B5764AB0462}"/>
              </a:ext>
            </a:extLst>
          </p:cNvPr>
          <p:cNvSpPr txBox="1"/>
          <p:nvPr/>
        </p:nvSpPr>
        <p:spPr>
          <a:xfrm>
            <a:off x="7266810" y="3412507"/>
            <a:ext cx="1536369" cy="646331"/>
          </a:xfrm>
          <a:prstGeom prst="rect">
            <a:avLst/>
          </a:prstGeom>
          <a:noFill/>
        </p:spPr>
        <p:txBody>
          <a:bodyPr wrap="square" rtlCol="0">
            <a:spAutoFit/>
          </a:bodyPr>
          <a:lstStyle/>
          <a:p>
            <a:r>
              <a:rPr lang="en-US" dirty="0"/>
              <a:t>Data product name</a:t>
            </a:r>
          </a:p>
        </p:txBody>
      </p:sp>
      <p:cxnSp>
        <p:nvCxnSpPr>
          <p:cNvPr id="31" name="Straight Arrow Connector 30">
            <a:extLst>
              <a:ext uri="{FF2B5EF4-FFF2-40B4-BE49-F238E27FC236}">
                <a16:creationId xmlns:a16="http://schemas.microsoft.com/office/drawing/2014/main" id="{4B1150DA-01A1-AB41-9626-5E8E3BEA53A8}"/>
              </a:ext>
            </a:extLst>
          </p:cNvPr>
          <p:cNvCxnSpPr>
            <a:cxnSpLocks/>
          </p:cNvCxnSpPr>
          <p:nvPr/>
        </p:nvCxnSpPr>
        <p:spPr>
          <a:xfrm flipV="1">
            <a:off x="7970674" y="2957379"/>
            <a:ext cx="0" cy="436623"/>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4DB22BB-63CF-B04B-8C4A-04284C9698F5}"/>
              </a:ext>
            </a:extLst>
          </p:cNvPr>
          <p:cNvSpPr txBox="1"/>
          <p:nvPr/>
        </p:nvSpPr>
        <p:spPr>
          <a:xfrm>
            <a:off x="10640226" y="3412507"/>
            <a:ext cx="1092292" cy="1200329"/>
          </a:xfrm>
          <a:prstGeom prst="rect">
            <a:avLst/>
          </a:prstGeom>
          <a:noFill/>
        </p:spPr>
        <p:txBody>
          <a:bodyPr wrap="square" rtlCol="0">
            <a:spAutoFit/>
          </a:bodyPr>
          <a:lstStyle/>
          <a:p>
            <a:r>
              <a:rPr lang="en-US" dirty="0"/>
              <a:t>Move to next step </a:t>
            </a:r>
          </a:p>
          <a:p>
            <a:endParaRPr lang="en-US" dirty="0"/>
          </a:p>
        </p:txBody>
      </p:sp>
      <p:cxnSp>
        <p:nvCxnSpPr>
          <p:cNvPr id="35" name="Straight Arrow Connector 34">
            <a:extLst>
              <a:ext uri="{FF2B5EF4-FFF2-40B4-BE49-F238E27FC236}">
                <a16:creationId xmlns:a16="http://schemas.microsoft.com/office/drawing/2014/main" id="{6C1B93C5-17A7-2C4C-A477-2C5A8C5BDEE8}"/>
              </a:ext>
            </a:extLst>
          </p:cNvPr>
          <p:cNvCxnSpPr>
            <a:cxnSpLocks/>
          </p:cNvCxnSpPr>
          <p:nvPr/>
        </p:nvCxnSpPr>
        <p:spPr>
          <a:xfrm flipV="1">
            <a:off x="9661940" y="2953665"/>
            <a:ext cx="0" cy="436623"/>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B3BE75A-407E-7848-AD71-1C7B5BA174D9}"/>
              </a:ext>
            </a:extLst>
          </p:cNvPr>
          <p:cNvCxnSpPr>
            <a:cxnSpLocks/>
          </p:cNvCxnSpPr>
          <p:nvPr/>
        </p:nvCxnSpPr>
        <p:spPr>
          <a:xfrm flipV="1">
            <a:off x="11040974" y="2953665"/>
            <a:ext cx="0" cy="436623"/>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31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77530-4C81-3742-A57A-FC46C34E05F9}"/>
              </a:ext>
            </a:extLst>
          </p:cNvPr>
          <p:cNvSpPr>
            <a:spLocks noGrp="1"/>
          </p:cNvSpPr>
          <p:nvPr>
            <p:ph type="title"/>
          </p:nvPr>
        </p:nvSpPr>
        <p:spPr/>
        <p:txBody>
          <a:bodyPr/>
          <a:lstStyle/>
          <a:p>
            <a:r>
              <a:rPr lang="en-US" dirty="0"/>
              <a:t>Configure AOP data</a:t>
            </a:r>
          </a:p>
        </p:txBody>
      </p:sp>
      <p:sp>
        <p:nvSpPr>
          <p:cNvPr id="5" name="Slide Number Placeholder 4">
            <a:extLst>
              <a:ext uri="{FF2B5EF4-FFF2-40B4-BE49-F238E27FC236}">
                <a16:creationId xmlns:a16="http://schemas.microsoft.com/office/drawing/2014/main" id="{D684C3F9-E0D3-9B49-8BA6-A96DB10AAA66}"/>
              </a:ext>
            </a:extLst>
          </p:cNvPr>
          <p:cNvSpPr>
            <a:spLocks noGrp="1"/>
          </p:cNvSpPr>
          <p:nvPr>
            <p:ph type="sldNum" sz="quarter" idx="4"/>
          </p:nvPr>
        </p:nvSpPr>
        <p:spPr/>
        <p:txBody>
          <a:bodyPr/>
          <a:lstStyle/>
          <a:p>
            <a:fld id="{47A9008A-481B-4F65-A514-1AA65EA0FD53}" type="slidenum">
              <a:rPr lang="en-US" smtClean="0"/>
              <a:pPr/>
              <a:t>17</a:t>
            </a:fld>
            <a:endParaRPr lang="en-US" dirty="0"/>
          </a:p>
        </p:txBody>
      </p:sp>
      <p:grpSp>
        <p:nvGrpSpPr>
          <p:cNvPr id="11" name="Group 10">
            <a:extLst>
              <a:ext uri="{FF2B5EF4-FFF2-40B4-BE49-F238E27FC236}">
                <a16:creationId xmlns:a16="http://schemas.microsoft.com/office/drawing/2014/main" id="{0A5987C9-B3E5-6644-95BE-BB0041DB77D3}"/>
              </a:ext>
            </a:extLst>
          </p:cNvPr>
          <p:cNvGrpSpPr/>
          <p:nvPr/>
        </p:nvGrpSpPr>
        <p:grpSpPr>
          <a:xfrm>
            <a:off x="496706" y="943276"/>
            <a:ext cx="6300644" cy="5058130"/>
            <a:chOff x="496706" y="943276"/>
            <a:chExt cx="6300644" cy="5058130"/>
          </a:xfrm>
        </p:grpSpPr>
        <p:pic>
          <p:nvPicPr>
            <p:cNvPr id="7" name="Picture 6">
              <a:extLst>
                <a:ext uri="{FF2B5EF4-FFF2-40B4-BE49-F238E27FC236}">
                  <a16:creationId xmlns:a16="http://schemas.microsoft.com/office/drawing/2014/main" id="{945C48D8-7FAF-7B45-91D4-D9A2D0B54AC5}"/>
                </a:ext>
              </a:extLst>
            </p:cNvPr>
            <p:cNvPicPr>
              <a:picLocks noChangeAspect="1"/>
            </p:cNvPicPr>
            <p:nvPr/>
          </p:nvPicPr>
          <p:blipFill rotWithShape="1">
            <a:blip r:embed="rId3">
              <a:extLst>
                <a:ext uri="{28A0092B-C50C-407E-A947-70E740481C1C}">
                  <a14:useLocalDpi xmlns:a14="http://schemas.microsoft.com/office/drawing/2010/main" val="0"/>
                </a:ext>
              </a:extLst>
            </a:blip>
            <a:srcRect l="4694" t="3307" r="4802" b="6990"/>
            <a:stretch/>
          </p:blipFill>
          <p:spPr>
            <a:xfrm>
              <a:off x="497872" y="943276"/>
              <a:ext cx="5587617" cy="5058130"/>
            </a:xfrm>
            <a:prstGeom prst="rect">
              <a:avLst/>
            </a:prstGeom>
            <a:ln w="15875">
              <a:solidFill>
                <a:schemeClr val="tx1"/>
              </a:solidFill>
            </a:ln>
          </p:spPr>
        </p:pic>
        <p:sp>
          <p:nvSpPr>
            <p:cNvPr id="8" name="TextBox 7">
              <a:extLst>
                <a:ext uri="{FF2B5EF4-FFF2-40B4-BE49-F238E27FC236}">
                  <a16:creationId xmlns:a16="http://schemas.microsoft.com/office/drawing/2014/main" id="{CBD5AB3F-3C11-CF4A-8591-DEC98B542F4B}"/>
                </a:ext>
              </a:extLst>
            </p:cNvPr>
            <p:cNvSpPr txBox="1"/>
            <p:nvPr/>
          </p:nvSpPr>
          <p:spPr>
            <a:xfrm>
              <a:off x="496706" y="945603"/>
              <a:ext cx="1108278" cy="461665"/>
            </a:xfrm>
            <a:prstGeom prst="rect">
              <a:avLst/>
            </a:prstGeom>
            <a:solidFill>
              <a:schemeClr val="tx1"/>
            </a:solidFill>
          </p:spPr>
          <p:txBody>
            <a:bodyPr wrap="square" rtlCol="0">
              <a:spAutoFit/>
            </a:bodyPr>
            <a:lstStyle/>
            <a:p>
              <a:r>
                <a:rPr lang="en-US" sz="2400" dirty="0">
                  <a:solidFill>
                    <a:schemeClr val="bg1"/>
                  </a:solidFill>
                </a:rPr>
                <a:t>Step 1</a:t>
              </a:r>
            </a:p>
          </p:txBody>
        </p:sp>
        <p:sp>
          <p:nvSpPr>
            <p:cNvPr id="9" name="Oval 8">
              <a:extLst>
                <a:ext uri="{FF2B5EF4-FFF2-40B4-BE49-F238E27FC236}">
                  <a16:creationId xmlns:a16="http://schemas.microsoft.com/office/drawing/2014/main" id="{86EA7F09-A6F4-D74C-9AEF-287F7367BFA2}"/>
                </a:ext>
              </a:extLst>
            </p:cNvPr>
            <p:cNvSpPr/>
            <p:nvPr/>
          </p:nvSpPr>
          <p:spPr bwMode="auto">
            <a:xfrm>
              <a:off x="4163495" y="1877723"/>
              <a:ext cx="2633855" cy="357632"/>
            </a:xfrm>
            <a:prstGeom prst="ellipse">
              <a:avLst/>
            </a:prstGeom>
            <a:noFill/>
            <a:ln w="44450">
              <a:solidFill>
                <a:schemeClr val="accent3"/>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8" name="Group 27">
            <a:extLst>
              <a:ext uri="{FF2B5EF4-FFF2-40B4-BE49-F238E27FC236}">
                <a16:creationId xmlns:a16="http://schemas.microsoft.com/office/drawing/2014/main" id="{8C049328-7B5C-5942-9B67-9D8907652717}"/>
              </a:ext>
            </a:extLst>
          </p:cNvPr>
          <p:cNvGrpSpPr/>
          <p:nvPr/>
        </p:nvGrpSpPr>
        <p:grpSpPr>
          <a:xfrm>
            <a:off x="1736488" y="1054686"/>
            <a:ext cx="5568265" cy="5034991"/>
            <a:chOff x="1736488" y="1054686"/>
            <a:chExt cx="5568265" cy="5034991"/>
          </a:xfrm>
        </p:grpSpPr>
        <p:pic>
          <p:nvPicPr>
            <p:cNvPr id="13" name="Picture 12">
              <a:extLst>
                <a:ext uri="{FF2B5EF4-FFF2-40B4-BE49-F238E27FC236}">
                  <a16:creationId xmlns:a16="http://schemas.microsoft.com/office/drawing/2014/main" id="{51E221CA-7ED2-9545-AF39-3A9FC2F2A0BB}"/>
                </a:ext>
              </a:extLst>
            </p:cNvPr>
            <p:cNvPicPr>
              <a:picLocks noChangeAspect="1"/>
            </p:cNvPicPr>
            <p:nvPr/>
          </p:nvPicPr>
          <p:blipFill rotWithShape="1">
            <a:blip r:embed="rId4">
              <a:extLst>
                <a:ext uri="{28A0092B-C50C-407E-A947-70E740481C1C}">
                  <a14:useLocalDpi xmlns:a14="http://schemas.microsoft.com/office/drawing/2010/main" val="0"/>
                </a:ext>
              </a:extLst>
            </a:blip>
            <a:srcRect l="4534" t="3072" r="4799" b="7165"/>
            <a:stretch/>
          </p:blipFill>
          <p:spPr>
            <a:xfrm>
              <a:off x="1736488" y="1054686"/>
              <a:ext cx="5568265" cy="5034991"/>
            </a:xfrm>
            <a:prstGeom prst="rect">
              <a:avLst/>
            </a:prstGeom>
            <a:ln w="15875">
              <a:solidFill>
                <a:schemeClr val="tx1"/>
              </a:solidFill>
            </a:ln>
          </p:spPr>
        </p:pic>
        <p:sp>
          <p:nvSpPr>
            <p:cNvPr id="14" name="TextBox 13">
              <a:extLst>
                <a:ext uri="{FF2B5EF4-FFF2-40B4-BE49-F238E27FC236}">
                  <a16:creationId xmlns:a16="http://schemas.microsoft.com/office/drawing/2014/main" id="{E997CE27-B045-5649-9F42-2029191EAF18}"/>
                </a:ext>
              </a:extLst>
            </p:cNvPr>
            <p:cNvSpPr txBox="1"/>
            <p:nvPr/>
          </p:nvSpPr>
          <p:spPr>
            <a:xfrm>
              <a:off x="1736488" y="1054686"/>
              <a:ext cx="1108278" cy="461665"/>
            </a:xfrm>
            <a:prstGeom prst="rect">
              <a:avLst/>
            </a:prstGeom>
            <a:solidFill>
              <a:schemeClr val="tx1"/>
            </a:solidFill>
          </p:spPr>
          <p:txBody>
            <a:bodyPr wrap="square" rtlCol="0">
              <a:spAutoFit/>
            </a:bodyPr>
            <a:lstStyle/>
            <a:p>
              <a:r>
                <a:rPr lang="en-US" sz="2400" dirty="0">
                  <a:solidFill>
                    <a:schemeClr val="bg1"/>
                  </a:solidFill>
                </a:rPr>
                <a:t>Step 2</a:t>
              </a:r>
            </a:p>
          </p:txBody>
        </p:sp>
        <p:sp>
          <p:nvSpPr>
            <p:cNvPr id="15" name="TextBox 14">
              <a:extLst>
                <a:ext uri="{FF2B5EF4-FFF2-40B4-BE49-F238E27FC236}">
                  <a16:creationId xmlns:a16="http://schemas.microsoft.com/office/drawing/2014/main" id="{0633EBC0-8C23-D847-B9CC-6A7BDB770237}"/>
                </a:ext>
              </a:extLst>
            </p:cNvPr>
            <p:cNvSpPr txBox="1"/>
            <p:nvPr/>
          </p:nvSpPr>
          <p:spPr>
            <a:xfrm>
              <a:off x="3364702" y="5433848"/>
              <a:ext cx="3839513" cy="369332"/>
            </a:xfrm>
            <a:prstGeom prst="rect">
              <a:avLst/>
            </a:prstGeom>
            <a:noFill/>
          </p:spPr>
          <p:txBody>
            <a:bodyPr wrap="none" rtlCol="0">
              <a:spAutoFit/>
            </a:bodyPr>
            <a:lstStyle/>
            <a:p>
              <a:r>
                <a:rPr lang="en-US" dirty="0"/>
                <a:t>Data product automatically selected</a:t>
              </a:r>
            </a:p>
          </p:txBody>
        </p:sp>
        <p:cxnSp>
          <p:nvCxnSpPr>
            <p:cNvPr id="16" name="Straight Arrow Connector 15">
              <a:extLst>
                <a:ext uri="{FF2B5EF4-FFF2-40B4-BE49-F238E27FC236}">
                  <a16:creationId xmlns:a16="http://schemas.microsoft.com/office/drawing/2014/main" id="{463B3C10-797B-974E-91C4-BA5CCB02BA12}"/>
                </a:ext>
              </a:extLst>
            </p:cNvPr>
            <p:cNvCxnSpPr>
              <a:cxnSpLocks/>
            </p:cNvCxnSpPr>
            <p:nvPr/>
          </p:nvCxnSpPr>
          <p:spPr>
            <a:xfrm flipH="1">
              <a:off x="3016470" y="5803180"/>
              <a:ext cx="348232" cy="198226"/>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012228BB-9DBF-A740-9B26-1C5ED123557F}"/>
              </a:ext>
            </a:extLst>
          </p:cNvPr>
          <p:cNvGrpSpPr/>
          <p:nvPr/>
        </p:nvGrpSpPr>
        <p:grpSpPr>
          <a:xfrm>
            <a:off x="3016470" y="1155400"/>
            <a:ext cx="5566573" cy="4986293"/>
            <a:chOff x="3016470" y="1155400"/>
            <a:chExt cx="5566573" cy="4986293"/>
          </a:xfrm>
        </p:grpSpPr>
        <p:pic>
          <p:nvPicPr>
            <p:cNvPr id="22" name="Picture 21">
              <a:extLst>
                <a:ext uri="{FF2B5EF4-FFF2-40B4-BE49-F238E27FC236}">
                  <a16:creationId xmlns:a16="http://schemas.microsoft.com/office/drawing/2014/main" id="{0707E20C-6FC0-D645-9804-9353E43A0238}"/>
                </a:ext>
              </a:extLst>
            </p:cNvPr>
            <p:cNvPicPr>
              <a:picLocks noChangeAspect="1"/>
            </p:cNvPicPr>
            <p:nvPr/>
          </p:nvPicPr>
          <p:blipFill rotWithShape="1">
            <a:blip r:embed="rId5">
              <a:extLst>
                <a:ext uri="{28A0092B-C50C-407E-A947-70E740481C1C}">
                  <a14:useLocalDpi xmlns:a14="http://schemas.microsoft.com/office/drawing/2010/main" val="0"/>
                </a:ext>
              </a:extLst>
            </a:blip>
            <a:srcRect l="4649" t="2912" r="4649" b="7127"/>
            <a:stretch/>
          </p:blipFill>
          <p:spPr>
            <a:xfrm>
              <a:off x="3016470" y="1155400"/>
              <a:ext cx="5504461" cy="4986293"/>
            </a:xfrm>
            <a:prstGeom prst="rect">
              <a:avLst/>
            </a:prstGeom>
            <a:ln w="15875">
              <a:solidFill>
                <a:schemeClr val="tx1"/>
              </a:solidFill>
            </a:ln>
          </p:spPr>
        </p:pic>
        <p:sp>
          <p:nvSpPr>
            <p:cNvPr id="24" name="TextBox 23">
              <a:extLst>
                <a:ext uri="{FF2B5EF4-FFF2-40B4-BE49-F238E27FC236}">
                  <a16:creationId xmlns:a16="http://schemas.microsoft.com/office/drawing/2014/main" id="{1A400A7B-EBDA-D749-BD10-31DAC42065B0}"/>
                </a:ext>
              </a:extLst>
            </p:cNvPr>
            <p:cNvSpPr txBox="1"/>
            <p:nvPr/>
          </p:nvSpPr>
          <p:spPr>
            <a:xfrm>
              <a:off x="3016470" y="1155517"/>
              <a:ext cx="1108278" cy="461665"/>
            </a:xfrm>
            <a:prstGeom prst="rect">
              <a:avLst/>
            </a:prstGeom>
            <a:solidFill>
              <a:schemeClr val="tx1"/>
            </a:solidFill>
          </p:spPr>
          <p:txBody>
            <a:bodyPr wrap="square" rtlCol="0">
              <a:spAutoFit/>
            </a:bodyPr>
            <a:lstStyle/>
            <a:p>
              <a:r>
                <a:rPr lang="en-US" sz="2400" dirty="0">
                  <a:solidFill>
                    <a:schemeClr val="bg1"/>
                  </a:solidFill>
                </a:rPr>
                <a:t>Step 3</a:t>
              </a:r>
            </a:p>
          </p:txBody>
        </p:sp>
        <p:sp>
          <p:nvSpPr>
            <p:cNvPr id="29" name="Oval 28">
              <a:extLst>
                <a:ext uri="{FF2B5EF4-FFF2-40B4-BE49-F238E27FC236}">
                  <a16:creationId xmlns:a16="http://schemas.microsoft.com/office/drawing/2014/main" id="{6C0CD23F-2040-2742-88CC-CD64ACA923A4}"/>
                </a:ext>
              </a:extLst>
            </p:cNvPr>
            <p:cNvSpPr/>
            <p:nvPr/>
          </p:nvSpPr>
          <p:spPr bwMode="auto">
            <a:xfrm>
              <a:off x="7098243" y="2428263"/>
              <a:ext cx="1484800" cy="310610"/>
            </a:xfrm>
            <a:prstGeom prst="ellipse">
              <a:avLst/>
            </a:prstGeom>
            <a:noFill/>
            <a:ln w="63500">
              <a:solidFill>
                <a:schemeClr val="accent3"/>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4" name="Group 53">
            <a:extLst>
              <a:ext uri="{FF2B5EF4-FFF2-40B4-BE49-F238E27FC236}">
                <a16:creationId xmlns:a16="http://schemas.microsoft.com/office/drawing/2014/main" id="{AD3DCDE3-2206-064A-9377-EC1C6C3662B6}"/>
              </a:ext>
            </a:extLst>
          </p:cNvPr>
          <p:cNvGrpSpPr/>
          <p:nvPr/>
        </p:nvGrpSpPr>
        <p:grpSpPr>
          <a:xfrm>
            <a:off x="5270503" y="268728"/>
            <a:ext cx="6545732" cy="5896072"/>
            <a:chOff x="5267844" y="312109"/>
            <a:chExt cx="6545732" cy="5896072"/>
          </a:xfrm>
        </p:grpSpPr>
        <p:pic>
          <p:nvPicPr>
            <p:cNvPr id="26" name="Picture 25">
              <a:extLst>
                <a:ext uri="{FF2B5EF4-FFF2-40B4-BE49-F238E27FC236}">
                  <a16:creationId xmlns:a16="http://schemas.microsoft.com/office/drawing/2014/main" id="{E7ABFD31-C0B4-414A-A1E8-8543D59B0149}"/>
                </a:ext>
              </a:extLst>
            </p:cNvPr>
            <p:cNvPicPr>
              <a:picLocks noChangeAspect="1"/>
            </p:cNvPicPr>
            <p:nvPr/>
          </p:nvPicPr>
          <p:blipFill rotWithShape="1">
            <a:blip r:embed="rId6">
              <a:extLst>
                <a:ext uri="{28A0092B-C50C-407E-A947-70E740481C1C}">
                  <a14:useLocalDpi xmlns:a14="http://schemas.microsoft.com/office/drawing/2010/main" val="0"/>
                </a:ext>
              </a:extLst>
            </a:blip>
            <a:srcRect l="4410" t="3131" r="4410" b="6820"/>
            <a:stretch/>
          </p:blipFill>
          <p:spPr>
            <a:xfrm>
              <a:off x="5271773" y="312820"/>
              <a:ext cx="6541803" cy="5895361"/>
            </a:xfrm>
            <a:prstGeom prst="rect">
              <a:avLst/>
            </a:prstGeom>
            <a:ln w="15875">
              <a:solidFill>
                <a:schemeClr val="tx1"/>
              </a:solidFill>
            </a:ln>
          </p:spPr>
        </p:pic>
        <p:sp>
          <p:nvSpPr>
            <p:cNvPr id="27" name="TextBox 26">
              <a:extLst>
                <a:ext uri="{FF2B5EF4-FFF2-40B4-BE49-F238E27FC236}">
                  <a16:creationId xmlns:a16="http://schemas.microsoft.com/office/drawing/2014/main" id="{35FAFFCA-0857-7D47-AAE0-2B5EFB47C8D7}"/>
                </a:ext>
              </a:extLst>
            </p:cNvPr>
            <p:cNvSpPr txBox="1"/>
            <p:nvPr/>
          </p:nvSpPr>
          <p:spPr>
            <a:xfrm>
              <a:off x="5267844" y="312109"/>
              <a:ext cx="1108278" cy="461665"/>
            </a:xfrm>
            <a:prstGeom prst="rect">
              <a:avLst/>
            </a:prstGeom>
            <a:solidFill>
              <a:schemeClr val="tx1"/>
            </a:solidFill>
          </p:spPr>
          <p:txBody>
            <a:bodyPr wrap="square" rtlCol="0">
              <a:spAutoFit/>
            </a:bodyPr>
            <a:lstStyle/>
            <a:p>
              <a:r>
                <a:rPr lang="en-US" sz="2400" dirty="0">
                  <a:solidFill>
                    <a:schemeClr val="bg1"/>
                  </a:solidFill>
                </a:rPr>
                <a:t>Step 4</a:t>
              </a:r>
            </a:p>
          </p:txBody>
        </p:sp>
        <p:cxnSp>
          <p:nvCxnSpPr>
            <p:cNvPr id="31" name="Straight Arrow Connector 30">
              <a:extLst>
                <a:ext uri="{FF2B5EF4-FFF2-40B4-BE49-F238E27FC236}">
                  <a16:creationId xmlns:a16="http://schemas.microsoft.com/office/drawing/2014/main" id="{7E9725C6-9118-3B41-B5D0-FEC63AF6118E}"/>
                </a:ext>
              </a:extLst>
            </p:cNvPr>
            <p:cNvCxnSpPr>
              <a:cxnSpLocks/>
            </p:cNvCxnSpPr>
            <p:nvPr/>
          </p:nvCxnSpPr>
          <p:spPr>
            <a:xfrm flipH="1">
              <a:off x="9266193" y="2472486"/>
              <a:ext cx="803526" cy="532774"/>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5512C276-C371-5640-BFC2-B003661378A1}"/>
                </a:ext>
              </a:extLst>
            </p:cNvPr>
            <p:cNvSpPr/>
            <p:nvPr/>
          </p:nvSpPr>
          <p:spPr bwMode="auto">
            <a:xfrm>
              <a:off x="9481929" y="5874592"/>
              <a:ext cx="1484800" cy="310610"/>
            </a:xfrm>
            <a:prstGeom prst="ellipse">
              <a:avLst/>
            </a:prstGeom>
            <a:noFill/>
            <a:ln w="63500">
              <a:solidFill>
                <a:schemeClr val="accent3"/>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 name="TextBox 33">
              <a:extLst>
                <a:ext uri="{FF2B5EF4-FFF2-40B4-BE49-F238E27FC236}">
                  <a16:creationId xmlns:a16="http://schemas.microsoft.com/office/drawing/2014/main" id="{DEA0F87B-222D-0B4B-BA66-D0E5BAA20F12}"/>
                </a:ext>
              </a:extLst>
            </p:cNvPr>
            <p:cNvSpPr txBox="1"/>
            <p:nvPr/>
          </p:nvSpPr>
          <p:spPr>
            <a:xfrm>
              <a:off x="9621343" y="2050689"/>
              <a:ext cx="2121093" cy="369332"/>
            </a:xfrm>
            <a:prstGeom prst="rect">
              <a:avLst/>
            </a:prstGeom>
            <a:solidFill>
              <a:schemeClr val="bg1"/>
            </a:solidFill>
            <a:ln>
              <a:solidFill>
                <a:schemeClr val="tx1"/>
              </a:solidFill>
            </a:ln>
          </p:spPr>
          <p:txBody>
            <a:bodyPr wrap="none" rtlCol="0">
              <a:spAutoFit/>
            </a:bodyPr>
            <a:lstStyle/>
            <a:p>
              <a:r>
                <a:rPr lang="en-US" dirty="0"/>
                <a:t>Include documents</a:t>
              </a:r>
            </a:p>
          </p:txBody>
        </p:sp>
        <p:cxnSp>
          <p:nvCxnSpPr>
            <p:cNvPr id="35" name="Straight Arrow Connector 34">
              <a:extLst>
                <a:ext uri="{FF2B5EF4-FFF2-40B4-BE49-F238E27FC236}">
                  <a16:creationId xmlns:a16="http://schemas.microsoft.com/office/drawing/2014/main" id="{AFAFA846-D0D4-1F49-8B3B-B77E95C7DCD0}"/>
                </a:ext>
              </a:extLst>
            </p:cNvPr>
            <p:cNvCxnSpPr>
              <a:cxnSpLocks/>
            </p:cNvCxnSpPr>
            <p:nvPr/>
          </p:nvCxnSpPr>
          <p:spPr>
            <a:xfrm flipH="1">
              <a:off x="9475671" y="3342180"/>
              <a:ext cx="384570" cy="39184"/>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2C035DA-F291-284F-A012-C23262E22BEA}"/>
                </a:ext>
              </a:extLst>
            </p:cNvPr>
            <p:cNvSpPr txBox="1"/>
            <p:nvPr/>
          </p:nvSpPr>
          <p:spPr>
            <a:xfrm>
              <a:off x="9959920" y="2857074"/>
              <a:ext cx="1760235" cy="646331"/>
            </a:xfrm>
            <a:prstGeom prst="rect">
              <a:avLst/>
            </a:prstGeom>
            <a:solidFill>
              <a:schemeClr val="bg1"/>
            </a:solidFill>
            <a:ln>
              <a:solidFill>
                <a:schemeClr val="tx1"/>
              </a:solidFill>
            </a:ln>
          </p:spPr>
          <p:txBody>
            <a:bodyPr wrap="square" rtlCol="0">
              <a:spAutoFit/>
            </a:bodyPr>
            <a:lstStyle/>
            <a:p>
              <a:r>
                <a:rPr lang="en-US" dirty="0"/>
                <a:t>Filter &amp; search options</a:t>
              </a:r>
            </a:p>
          </p:txBody>
        </p:sp>
        <p:sp>
          <p:nvSpPr>
            <p:cNvPr id="41" name="TextBox 40">
              <a:extLst>
                <a:ext uri="{FF2B5EF4-FFF2-40B4-BE49-F238E27FC236}">
                  <a16:creationId xmlns:a16="http://schemas.microsoft.com/office/drawing/2014/main" id="{841BCCDC-9C17-8743-9F29-5D5856386321}"/>
                </a:ext>
              </a:extLst>
            </p:cNvPr>
            <p:cNvSpPr txBox="1"/>
            <p:nvPr/>
          </p:nvSpPr>
          <p:spPr>
            <a:xfrm>
              <a:off x="9494179" y="3916164"/>
              <a:ext cx="2133918" cy="369332"/>
            </a:xfrm>
            <a:prstGeom prst="rect">
              <a:avLst/>
            </a:prstGeom>
            <a:solidFill>
              <a:schemeClr val="bg1"/>
            </a:solidFill>
            <a:ln>
              <a:solidFill>
                <a:schemeClr val="tx1"/>
              </a:solidFill>
            </a:ln>
          </p:spPr>
          <p:txBody>
            <a:bodyPr wrap="none" rtlCol="0">
              <a:spAutoFit/>
            </a:bodyPr>
            <a:lstStyle/>
            <a:p>
              <a:r>
                <a:rPr lang="en-US" dirty="0"/>
                <a:t>Select specific files</a:t>
              </a:r>
            </a:p>
          </p:txBody>
        </p:sp>
        <p:cxnSp>
          <p:nvCxnSpPr>
            <p:cNvPr id="42" name="Straight Arrow Connector 41">
              <a:extLst>
                <a:ext uri="{FF2B5EF4-FFF2-40B4-BE49-F238E27FC236}">
                  <a16:creationId xmlns:a16="http://schemas.microsoft.com/office/drawing/2014/main" id="{D85AD232-5437-1B43-8DA6-09751610282F}"/>
                </a:ext>
              </a:extLst>
            </p:cNvPr>
            <p:cNvCxnSpPr>
              <a:cxnSpLocks/>
            </p:cNvCxnSpPr>
            <p:nvPr/>
          </p:nvCxnSpPr>
          <p:spPr>
            <a:xfrm flipH="1" flipV="1">
              <a:off x="8130844" y="3993931"/>
              <a:ext cx="1301384" cy="106899"/>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CAE038D-093B-0C47-9F23-823B0E6CEECE}"/>
                </a:ext>
              </a:extLst>
            </p:cNvPr>
            <p:cNvCxnSpPr>
              <a:cxnSpLocks/>
            </p:cNvCxnSpPr>
            <p:nvPr/>
          </p:nvCxnSpPr>
          <p:spPr>
            <a:xfrm flipH="1">
              <a:off x="10647752" y="3441120"/>
              <a:ext cx="300186" cy="152684"/>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D682611-7585-024B-8A0C-7E8527449032}"/>
                </a:ext>
              </a:extLst>
            </p:cNvPr>
            <p:cNvCxnSpPr>
              <a:cxnSpLocks/>
            </p:cNvCxnSpPr>
            <p:nvPr/>
          </p:nvCxnSpPr>
          <p:spPr>
            <a:xfrm flipH="1">
              <a:off x="9475671" y="4370035"/>
              <a:ext cx="667395" cy="904132"/>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2768444-137C-374A-9707-ECB59BF5CC6F}"/>
                </a:ext>
              </a:extLst>
            </p:cNvPr>
            <p:cNvCxnSpPr>
              <a:cxnSpLocks/>
            </p:cNvCxnSpPr>
            <p:nvPr/>
          </p:nvCxnSpPr>
          <p:spPr>
            <a:xfrm>
              <a:off x="6770478" y="5425432"/>
              <a:ext cx="1142364" cy="369332"/>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D745EE12-E8E0-3A46-997D-AEE7C7EB82BA}"/>
                </a:ext>
              </a:extLst>
            </p:cNvPr>
            <p:cNvSpPr txBox="1"/>
            <p:nvPr/>
          </p:nvSpPr>
          <p:spPr>
            <a:xfrm>
              <a:off x="5370727" y="4962685"/>
              <a:ext cx="2364750" cy="369332"/>
            </a:xfrm>
            <a:prstGeom prst="rect">
              <a:avLst/>
            </a:prstGeom>
            <a:solidFill>
              <a:schemeClr val="bg1"/>
            </a:solidFill>
            <a:ln>
              <a:solidFill>
                <a:schemeClr val="tx1"/>
              </a:solidFill>
            </a:ln>
          </p:spPr>
          <p:txBody>
            <a:bodyPr wrap="none" rtlCol="0">
              <a:spAutoFit/>
            </a:bodyPr>
            <a:lstStyle/>
            <a:p>
              <a:r>
                <a:rPr lang="en-US" dirty="0"/>
                <a:t>Check download size</a:t>
              </a:r>
            </a:p>
          </p:txBody>
        </p:sp>
      </p:grpSp>
    </p:spTree>
    <p:extLst>
      <p:ext uri="{BB962C8B-B14F-4D97-AF65-F5344CB8AC3E}">
        <p14:creationId xmlns:p14="http://schemas.microsoft.com/office/powerpoint/2010/main" val="280039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77530-4C81-3742-A57A-FC46C34E05F9}"/>
              </a:ext>
            </a:extLst>
          </p:cNvPr>
          <p:cNvSpPr>
            <a:spLocks noGrp="1"/>
          </p:cNvSpPr>
          <p:nvPr>
            <p:ph type="title"/>
          </p:nvPr>
        </p:nvSpPr>
        <p:spPr>
          <a:xfrm>
            <a:off x="466343" y="418064"/>
            <a:ext cx="11347233" cy="963324"/>
          </a:xfrm>
        </p:spPr>
        <p:txBody>
          <a:bodyPr/>
          <a:lstStyle/>
          <a:p>
            <a:r>
              <a:rPr lang="en-US" dirty="0"/>
              <a:t>Configure data hosted by a partner organization</a:t>
            </a:r>
          </a:p>
        </p:txBody>
      </p:sp>
      <p:sp>
        <p:nvSpPr>
          <p:cNvPr id="5" name="Slide Number Placeholder 4">
            <a:extLst>
              <a:ext uri="{FF2B5EF4-FFF2-40B4-BE49-F238E27FC236}">
                <a16:creationId xmlns:a16="http://schemas.microsoft.com/office/drawing/2014/main" id="{D684C3F9-E0D3-9B49-8BA6-A96DB10AAA66}"/>
              </a:ext>
            </a:extLst>
          </p:cNvPr>
          <p:cNvSpPr>
            <a:spLocks noGrp="1"/>
          </p:cNvSpPr>
          <p:nvPr>
            <p:ph type="sldNum" sz="quarter" idx="4"/>
          </p:nvPr>
        </p:nvSpPr>
        <p:spPr/>
        <p:txBody>
          <a:bodyPr/>
          <a:lstStyle/>
          <a:p>
            <a:fld id="{47A9008A-481B-4F65-A514-1AA65EA0FD53}" type="slidenum">
              <a:rPr lang="en-US" smtClean="0"/>
              <a:pPr/>
              <a:t>18</a:t>
            </a:fld>
            <a:endParaRPr lang="en-US" dirty="0"/>
          </a:p>
        </p:txBody>
      </p:sp>
      <p:grpSp>
        <p:nvGrpSpPr>
          <p:cNvPr id="6" name="Group 5">
            <a:extLst>
              <a:ext uri="{FF2B5EF4-FFF2-40B4-BE49-F238E27FC236}">
                <a16:creationId xmlns:a16="http://schemas.microsoft.com/office/drawing/2014/main" id="{DD99A723-77A3-7C4D-B20B-E7CB53DA0A2D}"/>
              </a:ext>
            </a:extLst>
          </p:cNvPr>
          <p:cNvGrpSpPr/>
          <p:nvPr/>
        </p:nvGrpSpPr>
        <p:grpSpPr>
          <a:xfrm>
            <a:off x="603849" y="1044993"/>
            <a:ext cx="7025362" cy="4725053"/>
            <a:chOff x="466343" y="945603"/>
            <a:chExt cx="7162868" cy="4824443"/>
          </a:xfrm>
        </p:grpSpPr>
        <p:pic>
          <p:nvPicPr>
            <p:cNvPr id="4" name="Picture 3">
              <a:extLst>
                <a:ext uri="{FF2B5EF4-FFF2-40B4-BE49-F238E27FC236}">
                  <a16:creationId xmlns:a16="http://schemas.microsoft.com/office/drawing/2014/main" id="{CAF7CEC5-6431-6540-84C5-89B9C037E94C}"/>
                </a:ext>
              </a:extLst>
            </p:cNvPr>
            <p:cNvPicPr>
              <a:picLocks noChangeAspect="1"/>
            </p:cNvPicPr>
            <p:nvPr/>
          </p:nvPicPr>
          <p:blipFill rotWithShape="1">
            <a:blip r:embed="rId3">
              <a:extLst>
                <a:ext uri="{28A0092B-C50C-407E-A947-70E740481C1C}">
                  <a14:useLocalDpi xmlns:a14="http://schemas.microsoft.com/office/drawing/2010/main" val="0"/>
                </a:ext>
              </a:extLst>
            </a:blip>
            <a:srcRect l="4403" t="3741" r="4132" b="7896"/>
            <a:stretch/>
          </p:blipFill>
          <p:spPr>
            <a:xfrm>
              <a:off x="466343" y="945609"/>
              <a:ext cx="7158031" cy="4824437"/>
            </a:xfrm>
            <a:prstGeom prst="rect">
              <a:avLst/>
            </a:prstGeom>
            <a:ln w="15875">
              <a:solidFill>
                <a:schemeClr val="tx1"/>
              </a:solidFill>
            </a:ln>
          </p:spPr>
        </p:pic>
        <p:grpSp>
          <p:nvGrpSpPr>
            <p:cNvPr id="11" name="Group 10">
              <a:extLst>
                <a:ext uri="{FF2B5EF4-FFF2-40B4-BE49-F238E27FC236}">
                  <a16:creationId xmlns:a16="http://schemas.microsoft.com/office/drawing/2014/main" id="{0A5987C9-B3E5-6644-95BE-BB0041DB77D3}"/>
                </a:ext>
              </a:extLst>
            </p:cNvPr>
            <p:cNvGrpSpPr/>
            <p:nvPr/>
          </p:nvGrpSpPr>
          <p:grpSpPr>
            <a:xfrm>
              <a:off x="466343" y="945603"/>
              <a:ext cx="7162868" cy="1562461"/>
              <a:chOff x="466343" y="945603"/>
              <a:chExt cx="7162868" cy="1562461"/>
            </a:xfrm>
          </p:grpSpPr>
          <p:sp>
            <p:nvSpPr>
              <p:cNvPr id="8" name="TextBox 7">
                <a:extLst>
                  <a:ext uri="{FF2B5EF4-FFF2-40B4-BE49-F238E27FC236}">
                    <a16:creationId xmlns:a16="http://schemas.microsoft.com/office/drawing/2014/main" id="{CBD5AB3F-3C11-CF4A-8591-DEC98B542F4B}"/>
                  </a:ext>
                </a:extLst>
              </p:cNvPr>
              <p:cNvSpPr txBox="1"/>
              <p:nvPr/>
            </p:nvSpPr>
            <p:spPr>
              <a:xfrm>
                <a:off x="466343" y="945603"/>
                <a:ext cx="1108278" cy="461665"/>
              </a:xfrm>
              <a:prstGeom prst="rect">
                <a:avLst/>
              </a:prstGeom>
              <a:solidFill>
                <a:schemeClr val="tx1"/>
              </a:solidFill>
              <a:ln>
                <a:solidFill>
                  <a:schemeClr val="tx1"/>
                </a:solidFill>
              </a:ln>
            </p:spPr>
            <p:txBody>
              <a:bodyPr wrap="square" rtlCol="0">
                <a:spAutoFit/>
              </a:bodyPr>
              <a:lstStyle/>
              <a:p>
                <a:r>
                  <a:rPr lang="en-US" sz="2400" dirty="0">
                    <a:solidFill>
                      <a:schemeClr val="bg1"/>
                    </a:solidFill>
                  </a:rPr>
                  <a:t>Step 1</a:t>
                </a:r>
              </a:p>
            </p:txBody>
          </p:sp>
          <p:sp>
            <p:nvSpPr>
              <p:cNvPr id="9" name="Oval 8">
                <a:extLst>
                  <a:ext uri="{FF2B5EF4-FFF2-40B4-BE49-F238E27FC236}">
                    <a16:creationId xmlns:a16="http://schemas.microsoft.com/office/drawing/2014/main" id="{86EA7F09-A6F4-D74C-9AEF-287F7367BFA2}"/>
                  </a:ext>
                </a:extLst>
              </p:cNvPr>
              <p:cNvSpPr/>
              <p:nvPr/>
            </p:nvSpPr>
            <p:spPr bwMode="auto">
              <a:xfrm>
                <a:off x="5731038" y="2192039"/>
                <a:ext cx="1898173" cy="316025"/>
              </a:xfrm>
              <a:prstGeom prst="ellipse">
                <a:avLst/>
              </a:prstGeom>
              <a:noFill/>
              <a:ln w="4445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28" name="Group 27">
            <a:extLst>
              <a:ext uri="{FF2B5EF4-FFF2-40B4-BE49-F238E27FC236}">
                <a16:creationId xmlns:a16="http://schemas.microsoft.com/office/drawing/2014/main" id="{8C049328-7B5C-5942-9B67-9D8907652717}"/>
              </a:ext>
            </a:extLst>
          </p:cNvPr>
          <p:cNvGrpSpPr/>
          <p:nvPr/>
        </p:nvGrpSpPr>
        <p:grpSpPr>
          <a:xfrm>
            <a:off x="1828357" y="1124474"/>
            <a:ext cx="5933616" cy="4814391"/>
            <a:chOff x="1271905" y="992367"/>
            <a:chExt cx="5882959" cy="5042660"/>
          </a:xfrm>
        </p:grpSpPr>
        <p:pic>
          <p:nvPicPr>
            <p:cNvPr id="13" name="Picture 12">
              <a:extLst>
                <a:ext uri="{FF2B5EF4-FFF2-40B4-BE49-F238E27FC236}">
                  <a16:creationId xmlns:a16="http://schemas.microsoft.com/office/drawing/2014/main" id="{51E221CA-7ED2-9545-AF39-3A9FC2F2A0BB}"/>
                </a:ext>
              </a:extLst>
            </p:cNvPr>
            <p:cNvPicPr>
              <a:picLocks noChangeAspect="1"/>
            </p:cNvPicPr>
            <p:nvPr/>
          </p:nvPicPr>
          <p:blipFill rotWithShape="1">
            <a:blip r:embed="rId4">
              <a:extLst>
                <a:ext uri="{28A0092B-C50C-407E-A947-70E740481C1C}">
                  <a14:useLocalDpi xmlns:a14="http://schemas.microsoft.com/office/drawing/2010/main" val="0"/>
                </a:ext>
              </a:extLst>
            </a:blip>
            <a:srcRect l="4534" t="3072" r="4799" b="7165"/>
            <a:stretch/>
          </p:blipFill>
          <p:spPr>
            <a:xfrm>
              <a:off x="1281007" y="1000036"/>
              <a:ext cx="5873857" cy="5034991"/>
            </a:xfrm>
            <a:prstGeom prst="rect">
              <a:avLst/>
            </a:prstGeom>
            <a:ln w="15875">
              <a:solidFill>
                <a:schemeClr val="tx1"/>
              </a:solidFill>
            </a:ln>
          </p:spPr>
        </p:pic>
        <p:sp>
          <p:nvSpPr>
            <p:cNvPr id="14" name="TextBox 13">
              <a:extLst>
                <a:ext uri="{FF2B5EF4-FFF2-40B4-BE49-F238E27FC236}">
                  <a16:creationId xmlns:a16="http://schemas.microsoft.com/office/drawing/2014/main" id="{E997CE27-B045-5649-9F42-2029191EAF18}"/>
                </a:ext>
              </a:extLst>
            </p:cNvPr>
            <p:cNvSpPr txBox="1"/>
            <p:nvPr/>
          </p:nvSpPr>
          <p:spPr>
            <a:xfrm>
              <a:off x="1271905" y="992367"/>
              <a:ext cx="1108278" cy="461665"/>
            </a:xfrm>
            <a:prstGeom prst="rect">
              <a:avLst/>
            </a:prstGeom>
            <a:solidFill>
              <a:schemeClr val="tx1"/>
            </a:solidFill>
          </p:spPr>
          <p:txBody>
            <a:bodyPr wrap="square" rtlCol="0">
              <a:spAutoFit/>
            </a:bodyPr>
            <a:lstStyle/>
            <a:p>
              <a:r>
                <a:rPr lang="en-US" sz="2400" dirty="0">
                  <a:solidFill>
                    <a:schemeClr val="bg1"/>
                  </a:solidFill>
                </a:rPr>
                <a:t>Step 2</a:t>
              </a:r>
            </a:p>
          </p:txBody>
        </p:sp>
        <p:sp>
          <p:nvSpPr>
            <p:cNvPr id="15" name="TextBox 14">
              <a:extLst>
                <a:ext uri="{FF2B5EF4-FFF2-40B4-BE49-F238E27FC236}">
                  <a16:creationId xmlns:a16="http://schemas.microsoft.com/office/drawing/2014/main" id="{0633EBC0-8C23-D847-B9CC-6A7BDB770237}"/>
                </a:ext>
              </a:extLst>
            </p:cNvPr>
            <p:cNvSpPr txBox="1"/>
            <p:nvPr/>
          </p:nvSpPr>
          <p:spPr>
            <a:xfrm>
              <a:off x="3018860" y="5245348"/>
              <a:ext cx="3839513" cy="369332"/>
            </a:xfrm>
            <a:prstGeom prst="rect">
              <a:avLst/>
            </a:prstGeom>
            <a:noFill/>
          </p:spPr>
          <p:txBody>
            <a:bodyPr wrap="none" rtlCol="0">
              <a:spAutoFit/>
            </a:bodyPr>
            <a:lstStyle/>
            <a:p>
              <a:r>
                <a:rPr lang="en-US" dirty="0"/>
                <a:t>Data product automatically selected</a:t>
              </a:r>
            </a:p>
          </p:txBody>
        </p:sp>
        <p:cxnSp>
          <p:nvCxnSpPr>
            <p:cNvPr id="16" name="Straight Arrow Connector 15">
              <a:extLst>
                <a:ext uri="{FF2B5EF4-FFF2-40B4-BE49-F238E27FC236}">
                  <a16:creationId xmlns:a16="http://schemas.microsoft.com/office/drawing/2014/main" id="{463B3C10-797B-974E-91C4-BA5CCB02BA12}"/>
                </a:ext>
              </a:extLst>
            </p:cNvPr>
            <p:cNvCxnSpPr>
              <a:cxnSpLocks/>
            </p:cNvCxnSpPr>
            <p:nvPr/>
          </p:nvCxnSpPr>
          <p:spPr>
            <a:xfrm flipH="1">
              <a:off x="3016471" y="5687521"/>
              <a:ext cx="308538" cy="313885"/>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BF468B92-41ED-534F-AAB8-690957A5ABC2}"/>
              </a:ext>
            </a:extLst>
          </p:cNvPr>
          <p:cNvGrpSpPr/>
          <p:nvPr/>
        </p:nvGrpSpPr>
        <p:grpSpPr>
          <a:xfrm>
            <a:off x="3163993" y="1234765"/>
            <a:ext cx="5951931" cy="4833470"/>
            <a:chOff x="3326076" y="1310543"/>
            <a:chExt cx="5951931" cy="4833470"/>
          </a:xfrm>
        </p:grpSpPr>
        <p:pic>
          <p:nvPicPr>
            <p:cNvPr id="12" name="Picture 11">
              <a:extLst>
                <a:ext uri="{FF2B5EF4-FFF2-40B4-BE49-F238E27FC236}">
                  <a16:creationId xmlns:a16="http://schemas.microsoft.com/office/drawing/2014/main" id="{C9E3ABC0-68CF-A84D-8E26-20917759BA16}"/>
                </a:ext>
              </a:extLst>
            </p:cNvPr>
            <p:cNvPicPr>
              <a:picLocks noChangeAspect="1"/>
            </p:cNvPicPr>
            <p:nvPr/>
          </p:nvPicPr>
          <p:blipFill rotWithShape="1">
            <a:blip r:embed="rId5">
              <a:extLst>
                <a:ext uri="{28A0092B-C50C-407E-A947-70E740481C1C}">
                  <a14:useLocalDpi xmlns:a14="http://schemas.microsoft.com/office/drawing/2010/main" val="0"/>
                </a:ext>
              </a:extLst>
            </a:blip>
            <a:srcRect l="4482" t="3138" r="4327" b="11952"/>
            <a:stretch/>
          </p:blipFill>
          <p:spPr>
            <a:xfrm>
              <a:off x="3335178" y="1320808"/>
              <a:ext cx="5942829" cy="4823205"/>
            </a:xfrm>
            <a:prstGeom prst="rect">
              <a:avLst/>
            </a:prstGeom>
            <a:ln w="15875">
              <a:solidFill>
                <a:schemeClr val="tx1"/>
              </a:solidFill>
            </a:ln>
          </p:spPr>
        </p:pic>
        <p:sp>
          <p:nvSpPr>
            <p:cNvPr id="36" name="TextBox 35">
              <a:extLst>
                <a:ext uri="{FF2B5EF4-FFF2-40B4-BE49-F238E27FC236}">
                  <a16:creationId xmlns:a16="http://schemas.microsoft.com/office/drawing/2014/main" id="{8C46AE90-D90C-0F4E-9247-2D2D3A33F4BF}"/>
                </a:ext>
              </a:extLst>
            </p:cNvPr>
            <p:cNvSpPr txBox="1"/>
            <p:nvPr/>
          </p:nvSpPr>
          <p:spPr>
            <a:xfrm>
              <a:off x="3326076" y="1310543"/>
              <a:ext cx="1108278" cy="461665"/>
            </a:xfrm>
            <a:prstGeom prst="rect">
              <a:avLst/>
            </a:prstGeom>
            <a:solidFill>
              <a:schemeClr val="tx1"/>
            </a:solidFill>
          </p:spPr>
          <p:txBody>
            <a:bodyPr wrap="square" rtlCol="0">
              <a:spAutoFit/>
            </a:bodyPr>
            <a:lstStyle/>
            <a:p>
              <a:r>
                <a:rPr lang="en-US" sz="2400" dirty="0">
                  <a:solidFill>
                    <a:schemeClr val="bg1"/>
                  </a:solidFill>
                </a:rPr>
                <a:t>Step 3</a:t>
              </a:r>
            </a:p>
          </p:txBody>
        </p:sp>
        <p:sp>
          <p:nvSpPr>
            <p:cNvPr id="39" name="Oval 38">
              <a:extLst>
                <a:ext uri="{FF2B5EF4-FFF2-40B4-BE49-F238E27FC236}">
                  <a16:creationId xmlns:a16="http://schemas.microsoft.com/office/drawing/2014/main" id="{7869803A-D757-C948-AD84-0F6A4863715F}"/>
                </a:ext>
              </a:extLst>
            </p:cNvPr>
            <p:cNvSpPr/>
            <p:nvPr/>
          </p:nvSpPr>
          <p:spPr bwMode="auto">
            <a:xfrm>
              <a:off x="7418643" y="2735007"/>
              <a:ext cx="1484800" cy="310610"/>
            </a:xfrm>
            <a:prstGeom prst="ellipse">
              <a:avLst/>
            </a:prstGeom>
            <a:noFill/>
            <a:ln w="63500">
              <a:solidFill>
                <a:schemeClr val="accent3"/>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 name="Group 2">
            <a:extLst>
              <a:ext uri="{FF2B5EF4-FFF2-40B4-BE49-F238E27FC236}">
                <a16:creationId xmlns:a16="http://schemas.microsoft.com/office/drawing/2014/main" id="{0DB42A09-D780-6E4E-B7BF-CF8C1BF985CB}"/>
              </a:ext>
            </a:extLst>
          </p:cNvPr>
          <p:cNvGrpSpPr/>
          <p:nvPr/>
        </p:nvGrpSpPr>
        <p:grpSpPr>
          <a:xfrm>
            <a:off x="5607829" y="885666"/>
            <a:ext cx="6186295" cy="5299328"/>
            <a:chOff x="5625011" y="876389"/>
            <a:chExt cx="6186295" cy="5299328"/>
          </a:xfrm>
        </p:grpSpPr>
        <p:pic>
          <p:nvPicPr>
            <p:cNvPr id="18" name="Picture 17">
              <a:extLst>
                <a:ext uri="{FF2B5EF4-FFF2-40B4-BE49-F238E27FC236}">
                  <a16:creationId xmlns:a16="http://schemas.microsoft.com/office/drawing/2014/main" id="{8F169EA8-B839-C24E-AE77-4646DE36A5A4}"/>
                </a:ext>
              </a:extLst>
            </p:cNvPr>
            <p:cNvPicPr>
              <a:picLocks noChangeAspect="1"/>
            </p:cNvPicPr>
            <p:nvPr/>
          </p:nvPicPr>
          <p:blipFill rotWithShape="1">
            <a:blip r:embed="rId6">
              <a:extLst>
                <a:ext uri="{28A0092B-C50C-407E-A947-70E740481C1C}">
                  <a14:useLocalDpi xmlns:a14="http://schemas.microsoft.com/office/drawing/2010/main" val="0"/>
                </a:ext>
              </a:extLst>
            </a:blip>
            <a:srcRect l="3337" t="3703" r="3337" b="5066"/>
            <a:stretch/>
          </p:blipFill>
          <p:spPr>
            <a:xfrm>
              <a:off x="5635162" y="893433"/>
              <a:ext cx="6176144" cy="5282284"/>
            </a:xfrm>
            <a:prstGeom prst="rect">
              <a:avLst/>
            </a:prstGeom>
            <a:ln w="15875">
              <a:solidFill>
                <a:schemeClr val="tx1"/>
              </a:solidFill>
            </a:ln>
          </p:spPr>
        </p:pic>
        <p:sp>
          <p:nvSpPr>
            <p:cNvPr id="43" name="TextBox 42">
              <a:extLst>
                <a:ext uri="{FF2B5EF4-FFF2-40B4-BE49-F238E27FC236}">
                  <a16:creationId xmlns:a16="http://schemas.microsoft.com/office/drawing/2014/main" id="{883BE39F-9FF8-9A4C-925F-BB610248CCF2}"/>
                </a:ext>
              </a:extLst>
            </p:cNvPr>
            <p:cNvSpPr txBox="1"/>
            <p:nvPr/>
          </p:nvSpPr>
          <p:spPr>
            <a:xfrm>
              <a:off x="5625011" y="876389"/>
              <a:ext cx="1108278" cy="461665"/>
            </a:xfrm>
            <a:prstGeom prst="rect">
              <a:avLst/>
            </a:prstGeom>
            <a:solidFill>
              <a:schemeClr val="tx1"/>
            </a:solidFill>
          </p:spPr>
          <p:txBody>
            <a:bodyPr wrap="square" rtlCol="0">
              <a:spAutoFit/>
            </a:bodyPr>
            <a:lstStyle/>
            <a:p>
              <a:r>
                <a:rPr lang="en-US" sz="2400" dirty="0">
                  <a:solidFill>
                    <a:schemeClr val="bg1"/>
                  </a:solidFill>
                </a:rPr>
                <a:t>Step 4</a:t>
              </a:r>
            </a:p>
          </p:txBody>
        </p:sp>
        <p:sp>
          <p:nvSpPr>
            <p:cNvPr id="44" name="Oval 43">
              <a:extLst>
                <a:ext uri="{FF2B5EF4-FFF2-40B4-BE49-F238E27FC236}">
                  <a16:creationId xmlns:a16="http://schemas.microsoft.com/office/drawing/2014/main" id="{40373982-F079-EF4E-B723-80D0868AAB44}"/>
                </a:ext>
              </a:extLst>
            </p:cNvPr>
            <p:cNvSpPr/>
            <p:nvPr/>
          </p:nvSpPr>
          <p:spPr bwMode="auto">
            <a:xfrm>
              <a:off x="7608248" y="5196439"/>
              <a:ext cx="2148241" cy="310610"/>
            </a:xfrm>
            <a:prstGeom prst="ellipse">
              <a:avLst/>
            </a:prstGeom>
            <a:noFill/>
            <a:ln w="63500">
              <a:solidFill>
                <a:schemeClr val="accent3"/>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427386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0F4F9-7BA5-D446-8401-6D2790560687}"/>
              </a:ext>
            </a:extLst>
          </p:cNvPr>
          <p:cNvSpPr>
            <a:spLocks noGrp="1"/>
          </p:cNvSpPr>
          <p:nvPr>
            <p:ph type="ctrTitle"/>
          </p:nvPr>
        </p:nvSpPr>
        <p:spPr/>
        <p:txBody>
          <a:bodyPr/>
          <a:lstStyle/>
          <a:p>
            <a:r>
              <a:rPr lang="en-US" dirty="0"/>
              <a:t>Additional Important Pages</a:t>
            </a:r>
          </a:p>
        </p:txBody>
      </p:sp>
      <p:sp>
        <p:nvSpPr>
          <p:cNvPr id="3" name="Subtitle 2">
            <a:extLst>
              <a:ext uri="{FF2B5EF4-FFF2-40B4-BE49-F238E27FC236}">
                <a16:creationId xmlns:a16="http://schemas.microsoft.com/office/drawing/2014/main" id="{4F2CE2BA-ECBD-574A-BC45-F51A13816EA4}"/>
              </a:ext>
            </a:extLst>
          </p:cNvPr>
          <p:cNvSpPr>
            <a:spLocks noGrp="1"/>
          </p:cNvSpPr>
          <p:nvPr>
            <p:ph type="subTitle" idx="1"/>
          </p:nvPr>
        </p:nvSpPr>
        <p:spPr>
          <a:xfrm>
            <a:off x="466344" y="2871217"/>
            <a:ext cx="11256264" cy="1715854"/>
          </a:xfrm>
        </p:spPr>
        <p:txBody>
          <a:bodyPr/>
          <a:lstStyle/>
          <a:p>
            <a:pPr marL="342900" indent="-342900">
              <a:buClr>
                <a:schemeClr val="bg1"/>
              </a:buClr>
              <a:buFont typeface="Arial" panose="020B0604020202020204" pitchFamily="34" charset="0"/>
              <a:buChar char="•"/>
            </a:pPr>
            <a:r>
              <a:rPr lang="en-US" dirty="0"/>
              <a:t>Data Product Detail Pages</a:t>
            </a:r>
          </a:p>
          <a:p>
            <a:pPr marL="342900" indent="-342900">
              <a:buClr>
                <a:schemeClr val="bg1"/>
              </a:buClr>
              <a:buFont typeface="Arial" panose="020B0604020202020204" pitchFamily="34" charset="0"/>
              <a:buChar char="•"/>
            </a:pPr>
            <a:r>
              <a:rPr lang="en-US" dirty="0"/>
              <a:t>File Name Conventions Page</a:t>
            </a:r>
          </a:p>
          <a:p>
            <a:pPr marL="342900" indent="-342900">
              <a:buClr>
                <a:schemeClr val="bg1"/>
              </a:buClr>
              <a:buFont typeface="Arial" panose="020B0604020202020204" pitchFamily="34" charset="0"/>
              <a:buChar char="•"/>
            </a:pPr>
            <a:r>
              <a:rPr lang="en-US" dirty="0"/>
              <a:t>Data Quality Pages</a:t>
            </a:r>
          </a:p>
          <a:p>
            <a:pPr marL="342900" indent="-34290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69A542DA-9D07-A14E-B29C-92BCF0A377E5}"/>
              </a:ext>
            </a:extLst>
          </p:cNvPr>
          <p:cNvSpPr>
            <a:spLocks noGrp="1"/>
          </p:cNvSpPr>
          <p:nvPr>
            <p:ph type="sldNum" sz="quarter" idx="4"/>
          </p:nvPr>
        </p:nvSpPr>
        <p:spPr/>
        <p:txBody>
          <a:bodyPr/>
          <a:lstStyle/>
          <a:p>
            <a:fld id="{47A9008A-481B-4F65-A514-1AA65EA0FD53}" type="slidenum">
              <a:rPr lang="en-US" smtClean="0"/>
              <a:pPr/>
              <a:t>19</a:t>
            </a:fld>
            <a:endParaRPr lang="en-US" dirty="0"/>
          </a:p>
        </p:txBody>
      </p:sp>
    </p:spTree>
    <p:extLst>
      <p:ext uri="{BB962C8B-B14F-4D97-AF65-F5344CB8AC3E}">
        <p14:creationId xmlns:p14="http://schemas.microsoft.com/office/powerpoint/2010/main" val="3356425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lt;TITLE&gt;{184.5,886.32,27.00008,36.72}"/>
          <p:cNvSpPr>
            <a:spLocks noGrp="1"/>
          </p:cNvSpPr>
          <p:nvPr>
            <p:ph type="ctrTitle"/>
          </p:nvPr>
        </p:nvSpPr>
        <p:spPr/>
        <p:txBody>
          <a:bodyPr/>
          <a:lstStyle/>
          <a:p>
            <a:r>
              <a:rPr lang="en-US" dirty="0"/>
              <a:t>Discovering NEON Data</a:t>
            </a:r>
          </a:p>
        </p:txBody>
      </p:sp>
      <p:sp>
        <p:nvSpPr>
          <p:cNvPr id="8" name="Subtitle 7" descr="&lt;TITLE&gt;{25.44606,886.32,226.0801,36.72}"/>
          <p:cNvSpPr>
            <a:spLocks noGrp="1"/>
          </p:cNvSpPr>
          <p:nvPr>
            <p:ph type="subTitle" idx="1"/>
          </p:nvPr>
        </p:nvSpPr>
        <p:spPr>
          <a:xfrm>
            <a:off x="466344" y="2871217"/>
            <a:ext cx="11256264" cy="787395"/>
          </a:xfrm>
        </p:spPr>
        <p:txBody>
          <a:bodyPr/>
          <a:lstStyle/>
          <a:p>
            <a:pPr marL="342900" indent="-342900">
              <a:buClr>
                <a:schemeClr val="bg1"/>
              </a:buClr>
              <a:buFont typeface="Arial" panose="020B0604020202020204" pitchFamily="34" charset="0"/>
              <a:buChar char="•"/>
            </a:pPr>
            <a:r>
              <a:rPr lang="en-US" dirty="0" err="1"/>
              <a:t>NEONScience.org</a:t>
            </a:r>
            <a:endParaRPr lang="en-US" dirty="0"/>
          </a:p>
          <a:p>
            <a:pPr marL="342900" indent="-342900">
              <a:buClr>
                <a:schemeClr val="bg1"/>
              </a:buClr>
              <a:buFont typeface="Arial" panose="020B0604020202020204" pitchFamily="34" charset="0"/>
              <a:buChar char="•"/>
            </a:pPr>
            <a:r>
              <a:rPr lang="en-US" dirty="0" err="1"/>
              <a:t>Data.NEONScience.org</a:t>
            </a:r>
            <a:endParaRPr lang="en-US" dirty="0"/>
          </a:p>
        </p:txBody>
      </p:sp>
      <p:sp>
        <p:nvSpPr>
          <p:cNvPr id="3" name="Slide Number Placeholder 2"/>
          <p:cNvSpPr>
            <a:spLocks noGrp="1"/>
          </p:cNvSpPr>
          <p:nvPr>
            <p:ph type="sldNum" sz="quarter" idx="4"/>
          </p:nvPr>
        </p:nvSpPr>
        <p:spPr/>
        <p:txBody>
          <a:bodyPr/>
          <a:lstStyle/>
          <a:p>
            <a:fld id="{47A9008A-481B-4F65-A514-1AA65EA0FD53}" type="slidenum">
              <a:rPr lang="en-US" smtClean="0"/>
              <a:pPr/>
              <a:t>2</a:t>
            </a:fld>
            <a:endParaRPr lang="en-US" dirty="0"/>
          </a:p>
        </p:txBody>
      </p:sp>
    </p:spTree>
    <p:extLst>
      <p:ext uri="{BB962C8B-B14F-4D97-AF65-F5344CB8AC3E}">
        <p14:creationId xmlns:p14="http://schemas.microsoft.com/office/powerpoint/2010/main" val="1289654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3ED5-8F90-EB4D-96DB-76CB99310F68}"/>
              </a:ext>
            </a:extLst>
          </p:cNvPr>
          <p:cNvSpPr>
            <a:spLocks noGrp="1"/>
          </p:cNvSpPr>
          <p:nvPr>
            <p:ph type="title"/>
          </p:nvPr>
        </p:nvSpPr>
        <p:spPr/>
        <p:txBody>
          <a:bodyPr/>
          <a:lstStyle/>
          <a:p>
            <a:r>
              <a:rPr lang="en-US" dirty="0"/>
              <a:t>Data product details</a:t>
            </a:r>
          </a:p>
        </p:txBody>
      </p:sp>
      <p:sp>
        <p:nvSpPr>
          <p:cNvPr id="3" name="Content Placeholder 2">
            <a:extLst>
              <a:ext uri="{FF2B5EF4-FFF2-40B4-BE49-F238E27FC236}">
                <a16:creationId xmlns:a16="http://schemas.microsoft.com/office/drawing/2014/main" id="{8D6CC83D-03C2-5E4F-AD70-EF8C03B3BC19}"/>
              </a:ext>
            </a:extLst>
          </p:cNvPr>
          <p:cNvSpPr>
            <a:spLocks noGrp="1"/>
          </p:cNvSpPr>
          <p:nvPr>
            <p:ph sz="half" idx="1"/>
          </p:nvPr>
        </p:nvSpPr>
        <p:spPr>
          <a:xfrm>
            <a:off x="466344" y="1204332"/>
            <a:ext cx="5422392" cy="4913004"/>
          </a:xfrm>
        </p:spPr>
        <p:txBody>
          <a:bodyPr/>
          <a:lstStyle/>
          <a:p>
            <a:pPr marL="0" indent="0">
              <a:buNone/>
            </a:pPr>
            <a:r>
              <a:rPr lang="en-US" sz="2000" dirty="0"/>
              <a:t>These pages provide you with all the information regarding any NEON data product. </a:t>
            </a:r>
          </a:p>
          <a:p>
            <a:pPr marL="0" indent="0">
              <a:buNone/>
            </a:pPr>
            <a:r>
              <a:rPr lang="en-US" sz="2000" dirty="0"/>
              <a:t>Four tabs: </a:t>
            </a:r>
          </a:p>
          <a:p>
            <a:r>
              <a:rPr lang="en-US" sz="2000" dirty="0"/>
              <a:t>Details: information on the data product</a:t>
            </a:r>
          </a:p>
          <a:p>
            <a:r>
              <a:rPr lang="en-US" sz="2000" dirty="0"/>
              <a:t>Documents: links to related documents (PDFs) </a:t>
            </a:r>
          </a:p>
          <a:p>
            <a:r>
              <a:rPr lang="en-US" sz="2000" dirty="0"/>
              <a:t>Closely Related Data: other NEON data products you may be interested in.</a:t>
            </a:r>
          </a:p>
          <a:p>
            <a:r>
              <a:rPr lang="en-US" sz="2000" dirty="0"/>
              <a:t>Release History: updates on any substantial changes that have happened to the data product over the years. </a:t>
            </a:r>
          </a:p>
        </p:txBody>
      </p:sp>
      <p:pic>
        <p:nvPicPr>
          <p:cNvPr id="7" name="Content Placeholder 6">
            <a:extLst>
              <a:ext uri="{FF2B5EF4-FFF2-40B4-BE49-F238E27FC236}">
                <a16:creationId xmlns:a16="http://schemas.microsoft.com/office/drawing/2014/main" id="{651AD56F-D731-5745-8E41-D1CD2368E7F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073" t="2984" r="5033" b="6756"/>
          <a:stretch/>
        </p:blipFill>
        <p:spPr>
          <a:xfrm>
            <a:off x="6026726" y="190703"/>
            <a:ext cx="5486401" cy="5766751"/>
          </a:xfrm>
          <a:ln>
            <a:solidFill>
              <a:schemeClr val="tx1"/>
            </a:solidFill>
          </a:ln>
          <a:effectLst/>
        </p:spPr>
      </p:pic>
      <p:sp>
        <p:nvSpPr>
          <p:cNvPr id="5" name="Slide Number Placeholder 4">
            <a:extLst>
              <a:ext uri="{FF2B5EF4-FFF2-40B4-BE49-F238E27FC236}">
                <a16:creationId xmlns:a16="http://schemas.microsoft.com/office/drawing/2014/main" id="{45DA979E-29A9-BB4F-8573-DF428ACE462C}"/>
              </a:ext>
            </a:extLst>
          </p:cNvPr>
          <p:cNvSpPr>
            <a:spLocks noGrp="1"/>
          </p:cNvSpPr>
          <p:nvPr>
            <p:ph type="sldNum" sz="quarter" idx="4"/>
          </p:nvPr>
        </p:nvSpPr>
        <p:spPr/>
        <p:txBody>
          <a:bodyPr/>
          <a:lstStyle/>
          <a:p>
            <a:fld id="{47A9008A-481B-4F65-A514-1AA65EA0FD53}" type="slidenum">
              <a:rPr lang="en-US" smtClean="0"/>
              <a:pPr/>
              <a:t>20</a:t>
            </a:fld>
            <a:endParaRPr lang="en-US" dirty="0"/>
          </a:p>
        </p:txBody>
      </p:sp>
    </p:spTree>
    <p:extLst>
      <p:ext uri="{BB962C8B-B14F-4D97-AF65-F5344CB8AC3E}">
        <p14:creationId xmlns:p14="http://schemas.microsoft.com/office/powerpoint/2010/main" val="3561197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BEBE7D-2796-0E4A-99C5-CFC9C3006880}"/>
              </a:ext>
            </a:extLst>
          </p:cNvPr>
          <p:cNvSpPr>
            <a:spLocks noGrp="1"/>
          </p:cNvSpPr>
          <p:nvPr>
            <p:ph type="title"/>
          </p:nvPr>
        </p:nvSpPr>
        <p:spPr/>
        <p:txBody>
          <a:bodyPr/>
          <a:lstStyle/>
          <a:p>
            <a:r>
              <a:rPr lang="en-US" dirty="0"/>
              <a:t>File name conventions</a:t>
            </a:r>
          </a:p>
        </p:txBody>
      </p:sp>
      <p:sp>
        <p:nvSpPr>
          <p:cNvPr id="9" name="Content Placeholder 8">
            <a:extLst>
              <a:ext uri="{FF2B5EF4-FFF2-40B4-BE49-F238E27FC236}">
                <a16:creationId xmlns:a16="http://schemas.microsoft.com/office/drawing/2014/main" id="{06DC0340-566F-F246-9FD9-9ECFD7B25A3D}"/>
              </a:ext>
            </a:extLst>
          </p:cNvPr>
          <p:cNvSpPr>
            <a:spLocks noGrp="1"/>
          </p:cNvSpPr>
          <p:nvPr>
            <p:ph sz="half" idx="1"/>
          </p:nvPr>
        </p:nvSpPr>
        <p:spPr/>
        <p:txBody>
          <a:bodyPr/>
          <a:lstStyle/>
          <a:p>
            <a:r>
              <a:rPr lang="en-US" dirty="0"/>
              <a:t>Provides details on standardized names of the data files. </a:t>
            </a:r>
          </a:p>
          <a:p>
            <a:r>
              <a:rPr lang="en-US" dirty="0" err="1">
                <a:hlinkClick r:id="rId3"/>
              </a:rPr>
              <a:t>data.neonscience.org</a:t>
            </a:r>
            <a:r>
              <a:rPr lang="en-US" dirty="0">
                <a:hlinkClick r:id="rId3"/>
              </a:rPr>
              <a:t>/file-naming-conventions </a:t>
            </a:r>
            <a:endParaRPr lang="en-US" dirty="0"/>
          </a:p>
          <a:p>
            <a:endParaRPr lang="en-US" dirty="0"/>
          </a:p>
        </p:txBody>
      </p:sp>
      <p:sp>
        <p:nvSpPr>
          <p:cNvPr id="5" name="Slide Number Placeholder 4">
            <a:extLst>
              <a:ext uri="{FF2B5EF4-FFF2-40B4-BE49-F238E27FC236}">
                <a16:creationId xmlns:a16="http://schemas.microsoft.com/office/drawing/2014/main" id="{59E74A16-D36A-F349-A320-E01368C1EF85}"/>
              </a:ext>
            </a:extLst>
          </p:cNvPr>
          <p:cNvSpPr>
            <a:spLocks noGrp="1"/>
          </p:cNvSpPr>
          <p:nvPr>
            <p:ph type="sldNum" sz="quarter" idx="4"/>
          </p:nvPr>
        </p:nvSpPr>
        <p:spPr/>
        <p:txBody>
          <a:bodyPr/>
          <a:lstStyle/>
          <a:p>
            <a:fld id="{47A9008A-481B-4F65-A514-1AA65EA0FD53}" type="slidenum">
              <a:rPr lang="en-US" smtClean="0"/>
              <a:pPr/>
              <a:t>21</a:t>
            </a:fld>
            <a:endParaRPr lang="en-US" dirty="0"/>
          </a:p>
        </p:txBody>
      </p:sp>
      <p:pic>
        <p:nvPicPr>
          <p:cNvPr id="16" name="Content Placeholder 15">
            <a:extLst>
              <a:ext uri="{FF2B5EF4-FFF2-40B4-BE49-F238E27FC236}">
                <a16:creationId xmlns:a16="http://schemas.microsoft.com/office/drawing/2014/main" id="{83E72399-E103-9B49-B137-AC517CC567B9}"/>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5052" t="3055" r="4984" b="6879"/>
          <a:stretch/>
        </p:blipFill>
        <p:spPr>
          <a:xfrm>
            <a:off x="6014503" y="352068"/>
            <a:ext cx="5501069" cy="5765268"/>
          </a:xfrm>
          <a:ln>
            <a:solidFill>
              <a:schemeClr val="tx1"/>
            </a:solidFill>
          </a:ln>
        </p:spPr>
      </p:pic>
    </p:spTree>
    <p:extLst>
      <p:ext uri="{BB962C8B-B14F-4D97-AF65-F5344CB8AC3E}">
        <p14:creationId xmlns:p14="http://schemas.microsoft.com/office/powerpoint/2010/main" val="2524566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B868-8B2B-7548-94A5-FC40FBDCEACD}"/>
              </a:ext>
            </a:extLst>
          </p:cNvPr>
          <p:cNvSpPr>
            <a:spLocks noGrp="1"/>
          </p:cNvSpPr>
          <p:nvPr>
            <p:ph type="title"/>
          </p:nvPr>
        </p:nvSpPr>
        <p:spPr/>
        <p:txBody>
          <a:bodyPr/>
          <a:lstStyle/>
          <a:p>
            <a:r>
              <a:rPr lang="en-US" dirty="0"/>
              <a:t>Data quality</a:t>
            </a:r>
          </a:p>
        </p:txBody>
      </p:sp>
      <p:sp>
        <p:nvSpPr>
          <p:cNvPr id="3" name="Content Placeholder 2">
            <a:extLst>
              <a:ext uri="{FF2B5EF4-FFF2-40B4-BE49-F238E27FC236}">
                <a16:creationId xmlns:a16="http://schemas.microsoft.com/office/drawing/2014/main" id="{B666E350-D361-5B40-BEFD-2E798648DEF8}"/>
              </a:ext>
            </a:extLst>
          </p:cNvPr>
          <p:cNvSpPr>
            <a:spLocks noGrp="1"/>
          </p:cNvSpPr>
          <p:nvPr>
            <p:ph sz="half" idx="1"/>
          </p:nvPr>
        </p:nvSpPr>
        <p:spPr/>
        <p:txBody>
          <a:bodyPr/>
          <a:lstStyle/>
          <a:p>
            <a:r>
              <a:rPr lang="en-US" dirty="0"/>
              <a:t>Learn how NEON ensures quality, reliable data. </a:t>
            </a:r>
          </a:p>
          <a:p>
            <a:r>
              <a:rPr lang="en-US" dirty="0" err="1">
                <a:hlinkClick r:id="rId3"/>
              </a:rPr>
              <a:t>data.neonscience.org</a:t>
            </a:r>
            <a:r>
              <a:rPr lang="en-US" dirty="0">
                <a:hlinkClick r:id="rId3"/>
              </a:rPr>
              <a:t>/data-quality</a:t>
            </a:r>
            <a:endParaRPr lang="en-US" dirty="0"/>
          </a:p>
        </p:txBody>
      </p:sp>
      <p:sp>
        <p:nvSpPr>
          <p:cNvPr id="5" name="Slide Number Placeholder 4">
            <a:extLst>
              <a:ext uri="{FF2B5EF4-FFF2-40B4-BE49-F238E27FC236}">
                <a16:creationId xmlns:a16="http://schemas.microsoft.com/office/drawing/2014/main" id="{110885D4-1A92-E94D-AC93-FD60AE375985}"/>
              </a:ext>
            </a:extLst>
          </p:cNvPr>
          <p:cNvSpPr>
            <a:spLocks noGrp="1"/>
          </p:cNvSpPr>
          <p:nvPr>
            <p:ph type="sldNum" sz="quarter" idx="4"/>
          </p:nvPr>
        </p:nvSpPr>
        <p:spPr/>
        <p:txBody>
          <a:bodyPr/>
          <a:lstStyle/>
          <a:p>
            <a:fld id="{47A9008A-481B-4F65-A514-1AA65EA0FD53}" type="slidenum">
              <a:rPr lang="en-US" smtClean="0"/>
              <a:pPr/>
              <a:t>22</a:t>
            </a:fld>
            <a:endParaRPr lang="en-US" dirty="0"/>
          </a:p>
        </p:txBody>
      </p:sp>
      <p:pic>
        <p:nvPicPr>
          <p:cNvPr id="11" name="Content Placeholder 10">
            <a:extLst>
              <a:ext uri="{FF2B5EF4-FFF2-40B4-BE49-F238E27FC236}">
                <a16:creationId xmlns:a16="http://schemas.microsoft.com/office/drawing/2014/main" id="{E8B33F5C-E791-AB43-B018-5806625BAE94}"/>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5213" t="3063" r="5108" b="7093"/>
          <a:stretch/>
        </p:blipFill>
        <p:spPr>
          <a:xfrm>
            <a:off x="5965604" y="195594"/>
            <a:ext cx="5525520" cy="5735781"/>
          </a:xfrm>
          <a:ln>
            <a:solidFill>
              <a:schemeClr val="tx1"/>
            </a:solidFill>
          </a:ln>
        </p:spPr>
      </p:pic>
    </p:spTree>
    <p:extLst>
      <p:ext uri="{BB962C8B-B14F-4D97-AF65-F5344CB8AC3E}">
        <p14:creationId xmlns:p14="http://schemas.microsoft.com/office/powerpoint/2010/main" val="3420215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5AD8E-17E5-9644-9AB4-67FF452FFF5B}"/>
              </a:ext>
            </a:extLst>
          </p:cNvPr>
          <p:cNvSpPr>
            <a:spLocks noGrp="1"/>
          </p:cNvSpPr>
          <p:nvPr>
            <p:ph type="title"/>
          </p:nvPr>
        </p:nvSpPr>
        <p:spPr/>
        <p:txBody>
          <a:bodyPr/>
          <a:lstStyle/>
          <a:p>
            <a:r>
              <a:rPr lang="en-US" dirty="0"/>
              <a:t>Programmatic access to NEON data</a:t>
            </a:r>
          </a:p>
        </p:txBody>
      </p:sp>
      <p:sp>
        <p:nvSpPr>
          <p:cNvPr id="3" name="Content Placeholder 2">
            <a:extLst>
              <a:ext uri="{FF2B5EF4-FFF2-40B4-BE49-F238E27FC236}">
                <a16:creationId xmlns:a16="http://schemas.microsoft.com/office/drawing/2014/main" id="{509445D3-495C-614C-97A9-BCBC72DD4E9F}"/>
              </a:ext>
            </a:extLst>
          </p:cNvPr>
          <p:cNvSpPr>
            <a:spLocks noGrp="1"/>
          </p:cNvSpPr>
          <p:nvPr>
            <p:ph sz="half" idx="1"/>
          </p:nvPr>
        </p:nvSpPr>
        <p:spPr/>
        <p:txBody>
          <a:bodyPr/>
          <a:lstStyle/>
          <a:p>
            <a:r>
              <a:rPr lang="en-US" dirty="0"/>
              <a:t>Use the NEON API </a:t>
            </a:r>
          </a:p>
          <a:p>
            <a:pPr lvl="1"/>
            <a:r>
              <a:rPr lang="en-US" dirty="0"/>
              <a:t>Learn More: </a:t>
            </a:r>
            <a:r>
              <a:rPr lang="en-US" sz="1600" dirty="0">
                <a:hlinkClick r:id="rId3"/>
              </a:rPr>
              <a:t>data.neonscience.org/data-api</a:t>
            </a:r>
            <a:endParaRPr lang="en-US" sz="1600" dirty="0"/>
          </a:p>
          <a:p>
            <a:r>
              <a:rPr lang="en-US" dirty="0"/>
              <a:t>Use the </a:t>
            </a:r>
            <a:r>
              <a:rPr lang="en-US" dirty="0" err="1"/>
              <a:t>neonUtilities</a:t>
            </a:r>
            <a:r>
              <a:rPr lang="en-US" dirty="0"/>
              <a:t> R package</a:t>
            </a:r>
          </a:p>
          <a:p>
            <a:pPr lvl="1"/>
            <a:r>
              <a:rPr lang="en-US" dirty="0"/>
              <a:t>Functions to directly access NEON data (not just stack downloaded files)</a:t>
            </a:r>
          </a:p>
          <a:p>
            <a:pPr lvl="1"/>
            <a:r>
              <a:rPr lang="en-US" dirty="0"/>
              <a:t>Available on CRAN</a:t>
            </a:r>
          </a:p>
          <a:p>
            <a:pPr lvl="1"/>
            <a:r>
              <a:rPr lang="en-US" dirty="0"/>
              <a:t>Data tutorial: </a:t>
            </a:r>
            <a:r>
              <a:rPr lang="en-US" sz="1400" dirty="0">
                <a:hlinkClick r:id="rId4"/>
              </a:rPr>
              <a:t>www.neonscience.org/neonDataStackR</a:t>
            </a:r>
            <a:endParaRPr lang="en-US" dirty="0"/>
          </a:p>
          <a:p>
            <a:r>
              <a:rPr lang="en-US" dirty="0"/>
              <a:t>Additional tools</a:t>
            </a:r>
          </a:p>
          <a:p>
            <a:pPr lvl="1"/>
            <a:r>
              <a:rPr lang="en-US" dirty="0" err="1">
                <a:hlinkClick r:id="rId5"/>
              </a:rPr>
              <a:t>github.com</a:t>
            </a:r>
            <a:r>
              <a:rPr lang="en-US" dirty="0">
                <a:hlinkClick r:id="rId5"/>
              </a:rPr>
              <a:t>/</a:t>
            </a:r>
            <a:r>
              <a:rPr lang="en-US" dirty="0" err="1">
                <a:hlinkClick r:id="rId5"/>
              </a:rPr>
              <a:t>NEONScience</a:t>
            </a:r>
            <a:endParaRPr lang="en-US" dirty="0"/>
          </a:p>
          <a:p>
            <a:pPr lvl="1"/>
            <a:r>
              <a:rPr lang="en-US" dirty="0">
                <a:hlinkClick r:id="rId6"/>
              </a:rPr>
              <a:t>Code Resources </a:t>
            </a:r>
            <a:endParaRPr lang="en-US" dirty="0"/>
          </a:p>
          <a:p>
            <a:endParaRPr lang="en-US" dirty="0"/>
          </a:p>
        </p:txBody>
      </p:sp>
      <p:pic>
        <p:nvPicPr>
          <p:cNvPr id="7" name="Content Placeholder 6">
            <a:extLst>
              <a:ext uri="{FF2B5EF4-FFF2-40B4-BE49-F238E27FC236}">
                <a16:creationId xmlns:a16="http://schemas.microsoft.com/office/drawing/2014/main" id="{3A9CE036-274E-0B4C-9139-0C71FCF2FC6E}"/>
              </a:ext>
            </a:extLst>
          </p:cNvPr>
          <p:cNvPicPr>
            <a:picLocks noGrp="1" noChangeAspect="1"/>
          </p:cNvPicPr>
          <p:nvPr>
            <p:ph sz="half" idx="2"/>
          </p:nvPr>
        </p:nvPicPr>
        <p:blipFill rotWithShape="1">
          <a:blip r:embed="rId7">
            <a:extLst>
              <a:ext uri="{28A0092B-C50C-407E-A947-70E740481C1C}">
                <a14:useLocalDpi xmlns:a14="http://schemas.microsoft.com/office/drawing/2010/main" val="0"/>
              </a:ext>
            </a:extLst>
          </a:blip>
          <a:srcRect l="5578" t="3061" r="5473" b="7018"/>
          <a:stretch/>
        </p:blipFill>
        <p:spPr>
          <a:xfrm>
            <a:off x="7087682" y="968335"/>
            <a:ext cx="4684467" cy="5149001"/>
          </a:xfrm>
          <a:ln>
            <a:solidFill>
              <a:schemeClr val="tx1"/>
            </a:solidFill>
          </a:ln>
        </p:spPr>
      </p:pic>
      <p:sp>
        <p:nvSpPr>
          <p:cNvPr id="5" name="Slide Number Placeholder 4">
            <a:extLst>
              <a:ext uri="{FF2B5EF4-FFF2-40B4-BE49-F238E27FC236}">
                <a16:creationId xmlns:a16="http://schemas.microsoft.com/office/drawing/2014/main" id="{BBD1F677-DEAD-424D-8B44-4912B7ACC081}"/>
              </a:ext>
            </a:extLst>
          </p:cNvPr>
          <p:cNvSpPr>
            <a:spLocks noGrp="1"/>
          </p:cNvSpPr>
          <p:nvPr>
            <p:ph type="sldNum" sz="quarter" idx="4"/>
          </p:nvPr>
        </p:nvSpPr>
        <p:spPr/>
        <p:txBody>
          <a:bodyPr/>
          <a:lstStyle/>
          <a:p>
            <a:fld id="{47A9008A-481B-4F65-A514-1AA65EA0FD53}" type="slidenum">
              <a:rPr lang="en-US" smtClean="0"/>
              <a:pPr/>
              <a:t>23</a:t>
            </a:fld>
            <a:endParaRPr lang="en-US" dirty="0"/>
          </a:p>
        </p:txBody>
      </p:sp>
    </p:spTree>
    <p:extLst>
      <p:ext uri="{BB962C8B-B14F-4D97-AF65-F5344CB8AC3E}">
        <p14:creationId xmlns:p14="http://schemas.microsoft.com/office/powerpoint/2010/main" val="2024134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764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lstStyle/>
          <a:p>
            <a:r>
              <a:rPr lang="en-US" dirty="0" err="1"/>
              <a:t>NEONScience.org</a:t>
            </a:r>
            <a:endParaRPr lang="en-US" dirty="0"/>
          </a:p>
        </p:txBody>
      </p:sp>
      <p:sp>
        <p:nvSpPr>
          <p:cNvPr id="5" name="Slide Number Placeholder 4"/>
          <p:cNvSpPr>
            <a:spLocks noGrp="1"/>
          </p:cNvSpPr>
          <p:nvPr>
            <p:ph type="sldNum" sz="quarter" idx="4"/>
          </p:nvPr>
        </p:nvSpPr>
        <p:spPr/>
        <p:txBody>
          <a:bodyPr/>
          <a:lstStyle/>
          <a:p>
            <a:fld id="{47A9008A-481B-4F65-A514-1AA65EA0FD53}" type="slidenum">
              <a:rPr lang="en-US" smtClean="0"/>
              <a:pPr/>
              <a:t>3</a:t>
            </a:fld>
            <a:endParaRPr lang="en-US" dirty="0"/>
          </a:p>
        </p:txBody>
      </p:sp>
      <p:sp>
        <p:nvSpPr>
          <p:cNvPr id="6" name="Content Placeholder 5">
            <a:extLst>
              <a:ext uri="{FF2B5EF4-FFF2-40B4-BE49-F238E27FC236}">
                <a16:creationId xmlns:a16="http://schemas.microsoft.com/office/drawing/2014/main" id="{E6CF06D6-267B-1F4E-82C8-099FC9354A82}"/>
              </a:ext>
            </a:extLst>
          </p:cNvPr>
          <p:cNvSpPr>
            <a:spLocks noGrp="1"/>
          </p:cNvSpPr>
          <p:nvPr>
            <p:ph sz="half" idx="1"/>
          </p:nvPr>
        </p:nvSpPr>
        <p:spPr>
          <a:xfrm>
            <a:off x="466344" y="1481328"/>
            <a:ext cx="5422392" cy="4636008"/>
          </a:xfrm>
        </p:spPr>
        <p:txBody>
          <a:bodyPr/>
          <a:lstStyle/>
          <a:p>
            <a:r>
              <a:rPr lang="en-US" dirty="0"/>
              <a:t>Overview of data collection </a:t>
            </a:r>
          </a:p>
          <a:p>
            <a:r>
              <a:rPr lang="en-US" dirty="0"/>
              <a:t>Field site maps </a:t>
            </a:r>
          </a:p>
          <a:p>
            <a:r>
              <a:rPr lang="en-US" dirty="0"/>
              <a:t>Information for researchers </a:t>
            </a:r>
          </a:p>
          <a:p>
            <a:r>
              <a:rPr lang="en-US" dirty="0"/>
              <a:t>Using NEON Infrastructure</a:t>
            </a:r>
          </a:p>
          <a:p>
            <a:r>
              <a:rPr lang="en-US" dirty="0"/>
              <a:t>Access to the NEON Data Portal</a:t>
            </a:r>
          </a:p>
          <a:p>
            <a:pPr lvl="1"/>
            <a:endParaRPr lang="en-US" dirty="0"/>
          </a:p>
        </p:txBody>
      </p:sp>
      <p:pic>
        <p:nvPicPr>
          <p:cNvPr id="17" name="Content Placeholder 16">
            <a:extLst>
              <a:ext uri="{FF2B5EF4-FFF2-40B4-BE49-F238E27FC236}">
                <a16:creationId xmlns:a16="http://schemas.microsoft.com/office/drawing/2014/main" id="{F53DE3CB-B74A-6C40-9F0F-FD39BFE3DC3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001" t="3119" r="5290" b="7682"/>
          <a:stretch/>
        </p:blipFill>
        <p:spPr>
          <a:xfrm>
            <a:off x="5888736" y="133846"/>
            <a:ext cx="5872684" cy="5983490"/>
          </a:xfrm>
          <a:ln>
            <a:solidFill>
              <a:schemeClr val="tx1"/>
            </a:solidFill>
          </a:ln>
          <a:effectLst/>
        </p:spPr>
      </p:pic>
      <p:cxnSp>
        <p:nvCxnSpPr>
          <p:cNvPr id="20" name="Straight Arrow Connector 19">
            <a:extLst>
              <a:ext uri="{FF2B5EF4-FFF2-40B4-BE49-F238E27FC236}">
                <a16:creationId xmlns:a16="http://schemas.microsoft.com/office/drawing/2014/main" id="{62E0AC1A-0714-4B42-A11E-81EDC7458F05}"/>
              </a:ext>
            </a:extLst>
          </p:cNvPr>
          <p:cNvCxnSpPr>
            <a:cxnSpLocks/>
          </p:cNvCxnSpPr>
          <p:nvPr/>
        </p:nvCxnSpPr>
        <p:spPr>
          <a:xfrm flipV="1">
            <a:off x="5384800" y="2540000"/>
            <a:ext cx="2468880" cy="1161952"/>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3857818-AD3A-5448-ADC6-4B68D7B50688}"/>
              </a:ext>
            </a:extLst>
          </p:cNvPr>
          <p:cNvCxnSpPr>
            <a:cxnSpLocks/>
          </p:cNvCxnSpPr>
          <p:nvPr/>
        </p:nvCxnSpPr>
        <p:spPr>
          <a:xfrm>
            <a:off x="5351016" y="3799332"/>
            <a:ext cx="4392424" cy="2073148"/>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BF84524D-1959-BC44-ACAA-09BFCF0C1ED4}"/>
              </a:ext>
            </a:extLst>
          </p:cNvPr>
          <p:cNvPicPr>
            <a:picLocks noChangeAspect="1"/>
          </p:cNvPicPr>
          <p:nvPr/>
        </p:nvPicPr>
        <p:blipFill rotWithShape="1">
          <a:blip r:embed="rId4">
            <a:extLst>
              <a:ext uri="{28A0092B-C50C-407E-A947-70E740481C1C}">
                <a14:useLocalDpi xmlns:a14="http://schemas.microsoft.com/office/drawing/2010/main" val="0"/>
              </a:ext>
            </a:extLst>
          </a:blip>
          <a:srcRect l="715" b="1460"/>
          <a:stretch/>
        </p:blipFill>
        <p:spPr>
          <a:xfrm>
            <a:off x="674326" y="4010992"/>
            <a:ext cx="3677781" cy="2075593"/>
          </a:xfrm>
          <a:prstGeom prst="rect">
            <a:avLst/>
          </a:prstGeom>
          <a:ln>
            <a:solidFill>
              <a:schemeClr val="tx1"/>
            </a:solidFill>
          </a:ln>
          <a:effectLst/>
        </p:spPr>
      </p:pic>
      <p:cxnSp>
        <p:nvCxnSpPr>
          <p:cNvPr id="27" name="Straight Arrow Connector 26">
            <a:extLst>
              <a:ext uri="{FF2B5EF4-FFF2-40B4-BE49-F238E27FC236}">
                <a16:creationId xmlns:a16="http://schemas.microsoft.com/office/drawing/2014/main" id="{EEA8C526-2888-8148-94EC-848057B0C202}"/>
              </a:ext>
            </a:extLst>
          </p:cNvPr>
          <p:cNvCxnSpPr>
            <a:cxnSpLocks/>
          </p:cNvCxnSpPr>
          <p:nvPr/>
        </p:nvCxnSpPr>
        <p:spPr>
          <a:xfrm flipH="1">
            <a:off x="3144644" y="3799332"/>
            <a:ext cx="2094612" cy="1218717"/>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806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BD722-FFC1-194E-B948-CD8794D8BA6F}"/>
              </a:ext>
            </a:extLst>
          </p:cNvPr>
          <p:cNvSpPr>
            <a:spLocks noGrp="1"/>
          </p:cNvSpPr>
          <p:nvPr>
            <p:ph type="title"/>
          </p:nvPr>
        </p:nvSpPr>
        <p:spPr/>
        <p:txBody>
          <a:bodyPr/>
          <a:lstStyle/>
          <a:p>
            <a:r>
              <a:rPr lang="en-US" dirty="0" err="1"/>
              <a:t>Data.neonscience.org</a:t>
            </a:r>
            <a:endParaRPr lang="en-US" dirty="0"/>
          </a:p>
        </p:txBody>
      </p:sp>
      <p:sp>
        <p:nvSpPr>
          <p:cNvPr id="3" name="Content Placeholder 2">
            <a:extLst>
              <a:ext uri="{FF2B5EF4-FFF2-40B4-BE49-F238E27FC236}">
                <a16:creationId xmlns:a16="http://schemas.microsoft.com/office/drawing/2014/main" id="{26283821-6172-2C48-801D-C080C9BDF24F}"/>
              </a:ext>
            </a:extLst>
          </p:cNvPr>
          <p:cNvSpPr>
            <a:spLocks noGrp="1"/>
          </p:cNvSpPr>
          <p:nvPr>
            <p:ph sz="half" idx="1"/>
          </p:nvPr>
        </p:nvSpPr>
        <p:spPr/>
        <p:txBody>
          <a:bodyPr/>
          <a:lstStyle/>
          <a:p>
            <a:r>
              <a:rPr lang="en-US" dirty="0"/>
              <a:t>Explore and download data </a:t>
            </a:r>
          </a:p>
          <a:p>
            <a:r>
              <a:rPr lang="en-US" dirty="0"/>
              <a:t>Information on programmatic access to NEON data </a:t>
            </a:r>
          </a:p>
          <a:p>
            <a:pPr lvl="1"/>
            <a:r>
              <a:rPr lang="en-US" dirty="0"/>
              <a:t>API</a:t>
            </a:r>
          </a:p>
          <a:p>
            <a:pPr lvl="1"/>
            <a:r>
              <a:rPr lang="en-US" dirty="0"/>
              <a:t>Code packages </a:t>
            </a:r>
          </a:p>
          <a:p>
            <a:r>
              <a:rPr lang="en-US" dirty="0"/>
              <a:t>Access data product user guides, detailed protocols, and other important documents</a:t>
            </a:r>
          </a:p>
          <a:p>
            <a:r>
              <a:rPr lang="en-US" dirty="0"/>
              <a:t>News on product updates and versions</a:t>
            </a:r>
          </a:p>
        </p:txBody>
      </p:sp>
      <p:pic>
        <p:nvPicPr>
          <p:cNvPr id="9" name="Content Placeholder 8">
            <a:extLst>
              <a:ext uri="{FF2B5EF4-FFF2-40B4-BE49-F238E27FC236}">
                <a16:creationId xmlns:a16="http://schemas.microsoft.com/office/drawing/2014/main" id="{C4400472-4CDA-4547-88FE-3BF40DD930B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81445" y="228841"/>
            <a:ext cx="3963181" cy="5888495"/>
          </a:xfrm>
          <a:ln>
            <a:solidFill>
              <a:schemeClr val="tx1"/>
            </a:solidFill>
          </a:ln>
          <a:effectLst/>
        </p:spPr>
      </p:pic>
      <p:sp>
        <p:nvSpPr>
          <p:cNvPr id="5" name="Slide Number Placeholder 4">
            <a:extLst>
              <a:ext uri="{FF2B5EF4-FFF2-40B4-BE49-F238E27FC236}">
                <a16:creationId xmlns:a16="http://schemas.microsoft.com/office/drawing/2014/main" id="{E3AECB42-3302-8C4B-B464-8BAA4C39948E}"/>
              </a:ext>
            </a:extLst>
          </p:cNvPr>
          <p:cNvSpPr>
            <a:spLocks noGrp="1"/>
          </p:cNvSpPr>
          <p:nvPr>
            <p:ph type="sldNum" sz="quarter" idx="4"/>
          </p:nvPr>
        </p:nvSpPr>
        <p:spPr/>
        <p:txBody>
          <a:bodyPr/>
          <a:lstStyle/>
          <a:p>
            <a:fld id="{47A9008A-481B-4F65-A514-1AA65EA0FD53}" type="slidenum">
              <a:rPr lang="en-US" smtClean="0"/>
              <a:pPr/>
              <a:t>4</a:t>
            </a:fld>
            <a:endParaRPr lang="en-US" dirty="0"/>
          </a:p>
        </p:txBody>
      </p:sp>
    </p:spTree>
    <p:extLst>
      <p:ext uri="{BB962C8B-B14F-4D97-AF65-F5344CB8AC3E}">
        <p14:creationId xmlns:p14="http://schemas.microsoft.com/office/powerpoint/2010/main" val="948632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0F4F9-7BA5-D446-8401-6D2790560687}"/>
              </a:ext>
            </a:extLst>
          </p:cNvPr>
          <p:cNvSpPr>
            <a:spLocks noGrp="1"/>
          </p:cNvSpPr>
          <p:nvPr>
            <p:ph type="ctrTitle"/>
          </p:nvPr>
        </p:nvSpPr>
        <p:spPr/>
        <p:txBody>
          <a:bodyPr/>
          <a:lstStyle/>
          <a:p>
            <a:r>
              <a:rPr lang="en-US" dirty="0"/>
              <a:t>Explore &amp; Download Data From Portal</a:t>
            </a:r>
          </a:p>
        </p:txBody>
      </p:sp>
      <p:sp>
        <p:nvSpPr>
          <p:cNvPr id="3" name="Subtitle 2">
            <a:extLst>
              <a:ext uri="{FF2B5EF4-FFF2-40B4-BE49-F238E27FC236}">
                <a16:creationId xmlns:a16="http://schemas.microsoft.com/office/drawing/2014/main" id="{4F2CE2BA-ECBD-574A-BC45-F51A13816EA4}"/>
              </a:ext>
            </a:extLst>
          </p:cNvPr>
          <p:cNvSpPr>
            <a:spLocks noGrp="1"/>
          </p:cNvSpPr>
          <p:nvPr>
            <p:ph type="subTitle" idx="1"/>
          </p:nvPr>
        </p:nvSpPr>
        <p:spPr>
          <a:xfrm>
            <a:off x="466344" y="2871217"/>
            <a:ext cx="11256264" cy="1251625"/>
          </a:xfrm>
        </p:spPr>
        <p:txBody>
          <a:bodyPr/>
          <a:lstStyle/>
          <a:p>
            <a:pPr marL="342900" indent="-342900">
              <a:buClr>
                <a:schemeClr val="bg1"/>
              </a:buClr>
              <a:buFont typeface="Arial" panose="020B0604020202020204" pitchFamily="34" charset="0"/>
              <a:buChar char="•"/>
            </a:pPr>
            <a:r>
              <a:rPr lang="en-US" dirty="0"/>
              <a:t>Data Browser</a:t>
            </a:r>
          </a:p>
          <a:p>
            <a:pPr marL="342900" indent="-342900">
              <a:buClr>
                <a:schemeClr val="bg1"/>
              </a:buClr>
              <a:buFont typeface="Arial" panose="020B0604020202020204" pitchFamily="34" charset="0"/>
              <a:buChar char="•"/>
            </a:pPr>
            <a:r>
              <a:rPr lang="en-US" dirty="0"/>
              <a:t>Data Product Detail Pages</a:t>
            </a:r>
          </a:p>
          <a:p>
            <a:pPr marL="342900" indent="-34290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69A542DA-9D07-A14E-B29C-92BCF0A377E5}"/>
              </a:ext>
            </a:extLst>
          </p:cNvPr>
          <p:cNvSpPr>
            <a:spLocks noGrp="1"/>
          </p:cNvSpPr>
          <p:nvPr>
            <p:ph type="sldNum" sz="quarter" idx="4"/>
          </p:nvPr>
        </p:nvSpPr>
        <p:spPr/>
        <p:txBody>
          <a:bodyPr/>
          <a:lstStyle/>
          <a:p>
            <a:fld id="{47A9008A-481B-4F65-A514-1AA65EA0FD53}" type="slidenum">
              <a:rPr lang="en-US" smtClean="0"/>
              <a:pPr/>
              <a:t>5</a:t>
            </a:fld>
            <a:endParaRPr lang="en-US" dirty="0"/>
          </a:p>
        </p:txBody>
      </p:sp>
    </p:spTree>
    <p:extLst>
      <p:ext uri="{BB962C8B-B14F-4D97-AF65-F5344CB8AC3E}">
        <p14:creationId xmlns:p14="http://schemas.microsoft.com/office/powerpoint/2010/main" val="3386705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9F60A-51E4-3440-98B3-298869B73975}"/>
              </a:ext>
            </a:extLst>
          </p:cNvPr>
          <p:cNvSpPr>
            <a:spLocks noGrp="1"/>
          </p:cNvSpPr>
          <p:nvPr>
            <p:ph type="title"/>
          </p:nvPr>
        </p:nvSpPr>
        <p:spPr/>
        <p:txBody>
          <a:bodyPr/>
          <a:lstStyle/>
          <a:p>
            <a:r>
              <a:rPr lang="en-US" dirty="0"/>
              <a:t>Browse data</a:t>
            </a:r>
          </a:p>
        </p:txBody>
      </p:sp>
      <p:sp>
        <p:nvSpPr>
          <p:cNvPr id="5" name="Slide Number Placeholder 4">
            <a:extLst>
              <a:ext uri="{FF2B5EF4-FFF2-40B4-BE49-F238E27FC236}">
                <a16:creationId xmlns:a16="http://schemas.microsoft.com/office/drawing/2014/main" id="{79671ADF-B5F4-C24A-9815-15483812420E}"/>
              </a:ext>
            </a:extLst>
          </p:cNvPr>
          <p:cNvSpPr>
            <a:spLocks noGrp="1"/>
          </p:cNvSpPr>
          <p:nvPr>
            <p:ph type="sldNum" sz="quarter" idx="4"/>
          </p:nvPr>
        </p:nvSpPr>
        <p:spPr/>
        <p:txBody>
          <a:bodyPr/>
          <a:lstStyle/>
          <a:p>
            <a:fld id="{47A9008A-481B-4F65-A514-1AA65EA0FD53}" type="slidenum">
              <a:rPr lang="en-US" smtClean="0"/>
              <a:pPr/>
              <a:t>6</a:t>
            </a:fld>
            <a:endParaRPr lang="en-US" dirty="0"/>
          </a:p>
        </p:txBody>
      </p:sp>
      <p:grpSp>
        <p:nvGrpSpPr>
          <p:cNvPr id="21" name="Group 20">
            <a:extLst>
              <a:ext uri="{FF2B5EF4-FFF2-40B4-BE49-F238E27FC236}">
                <a16:creationId xmlns:a16="http://schemas.microsoft.com/office/drawing/2014/main" id="{4B9AC6BF-C2F4-404C-8F95-316F9406689D}"/>
              </a:ext>
            </a:extLst>
          </p:cNvPr>
          <p:cNvGrpSpPr/>
          <p:nvPr/>
        </p:nvGrpSpPr>
        <p:grpSpPr>
          <a:xfrm>
            <a:off x="503935" y="993726"/>
            <a:ext cx="5874895" cy="3340626"/>
            <a:chOff x="1278953" y="1028261"/>
            <a:chExt cx="5874895" cy="3340626"/>
          </a:xfrm>
          <a:effectLst/>
        </p:grpSpPr>
        <p:pic>
          <p:nvPicPr>
            <p:cNvPr id="19" name="Content Placeholder 6">
              <a:extLst>
                <a:ext uri="{FF2B5EF4-FFF2-40B4-BE49-F238E27FC236}">
                  <a16:creationId xmlns:a16="http://schemas.microsoft.com/office/drawing/2014/main" id="{460C75E2-9760-8947-98AE-13BF210BF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953" y="1028261"/>
              <a:ext cx="5874895" cy="3340626"/>
            </a:xfrm>
            <a:prstGeom prst="rect">
              <a:avLst/>
            </a:prstGeom>
            <a:ln w="15875">
              <a:solidFill>
                <a:schemeClr val="tx1"/>
              </a:solidFill>
            </a:ln>
          </p:spPr>
        </p:pic>
        <p:sp>
          <p:nvSpPr>
            <p:cNvPr id="20" name="Oval 19">
              <a:extLst>
                <a:ext uri="{FF2B5EF4-FFF2-40B4-BE49-F238E27FC236}">
                  <a16:creationId xmlns:a16="http://schemas.microsoft.com/office/drawing/2014/main" id="{2EE5499A-DF68-C142-9D81-4C5B3ABBF497}"/>
                </a:ext>
              </a:extLst>
            </p:cNvPr>
            <p:cNvSpPr/>
            <p:nvPr/>
          </p:nvSpPr>
          <p:spPr bwMode="auto">
            <a:xfrm>
              <a:off x="3070322" y="2070256"/>
              <a:ext cx="1333859" cy="272718"/>
            </a:xfrm>
            <a:prstGeom prst="ellipse">
              <a:avLst/>
            </a:prstGeom>
            <a:noFill/>
            <a:ln w="44450">
              <a:solidFill>
                <a:schemeClr val="accent3"/>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24" name="TextBox 23">
            <a:extLst>
              <a:ext uri="{FF2B5EF4-FFF2-40B4-BE49-F238E27FC236}">
                <a16:creationId xmlns:a16="http://schemas.microsoft.com/office/drawing/2014/main" id="{270F64D3-417C-144C-A50D-EBF87457383B}"/>
              </a:ext>
            </a:extLst>
          </p:cNvPr>
          <p:cNvSpPr txBox="1"/>
          <p:nvPr/>
        </p:nvSpPr>
        <p:spPr>
          <a:xfrm>
            <a:off x="503935" y="993726"/>
            <a:ext cx="1108278" cy="461665"/>
          </a:xfrm>
          <a:prstGeom prst="rect">
            <a:avLst/>
          </a:prstGeom>
          <a:solidFill>
            <a:schemeClr val="tx1"/>
          </a:solidFill>
        </p:spPr>
        <p:txBody>
          <a:bodyPr wrap="square" rtlCol="0">
            <a:spAutoFit/>
          </a:bodyPr>
          <a:lstStyle/>
          <a:p>
            <a:r>
              <a:rPr lang="en-US" sz="2400" dirty="0">
                <a:solidFill>
                  <a:schemeClr val="bg1"/>
                </a:solidFill>
              </a:rPr>
              <a:t>Step 1</a:t>
            </a:r>
          </a:p>
        </p:txBody>
      </p:sp>
      <p:grpSp>
        <p:nvGrpSpPr>
          <p:cNvPr id="6" name="Group 5">
            <a:extLst>
              <a:ext uri="{FF2B5EF4-FFF2-40B4-BE49-F238E27FC236}">
                <a16:creationId xmlns:a16="http://schemas.microsoft.com/office/drawing/2014/main" id="{03C388F8-9922-D34C-BEEC-794787AE822B}"/>
              </a:ext>
            </a:extLst>
          </p:cNvPr>
          <p:cNvGrpSpPr/>
          <p:nvPr/>
        </p:nvGrpSpPr>
        <p:grpSpPr>
          <a:xfrm>
            <a:off x="3130832" y="1741628"/>
            <a:ext cx="5798502" cy="3680812"/>
            <a:chOff x="3820160" y="1606524"/>
            <a:chExt cx="5798502" cy="3680812"/>
          </a:xfrm>
          <a:effectLst/>
        </p:grpSpPr>
        <p:grpSp>
          <p:nvGrpSpPr>
            <p:cNvPr id="14" name="Group 13">
              <a:extLst>
                <a:ext uri="{FF2B5EF4-FFF2-40B4-BE49-F238E27FC236}">
                  <a16:creationId xmlns:a16="http://schemas.microsoft.com/office/drawing/2014/main" id="{DF0294D2-2F56-1D47-9903-4865D5404941}"/>
                </a:ext>
              </a:extLst>
            </p:cNvPr>
            <p:cNvGrpSpPr/>
            <p:nvPr/>
          </p:nvGrpSpPr>
          <p:grpSpPr>
            <a:xfrm>
              <a:off x="3820160" y="1627861"/>
              <a:ext cx="5798502" cy="3659475"/>
              <a:chOff x="4344564" y="1763148"/>
              <a:chExt cx="5798502" cy="3326795"/>
            </a:xfrm>
            <a:effectLst>
              <a:outerShdw blurRad="50800" dist="38100" dir="2700000" algn="tl" rotWithShape="0">
                <a:prstClr val="black">
                  <a:alpha val="40000"/>
                </a:prstClr>
              </a:outerShdw>
            </a:effectLst>
          </p:grpSpPr>
          <p:pic>
            <p:nvPicPr>
              <p:cNvPr id="12" name="Content Placeholder 9">
                <a:extLst>
                  <a:ext uri="{FF2B5EF4-FFF2-40B4-BE49-F238E27FC236}">
                    <a16:creationId xmlns:a16="http://schemas.microsoft.com/office/drawing/2014/main" id="{7C9D20CD-8C0E-6846-950A-DF39E15F57BD}"/>
                  </a:ext>
                </a:extLst>
              </p:cNvPr>
              <p:cNvPicPr>
                <a:picLocks noChangeAspect="1"/>
              </p:cNvPicPr>
              <p:nvPr/>
            </p:nvPicPr>
            <p:blipFill rotWithShape="1">
              <a:blip r:embed="rId4">
                <a:extLst>
                  <a:ext uri="{28A0092B-C50C-407E-A947-70E740481C1C}">
                    <a14:useLocalDpi xmlns:a14="http://schemas.microsoft.com/office/drawing/2010/main" val="0"/>
                  </a:ext>
                </a:extLst>
              </a:blip>
              <a:srcRect l="890"/>
              <a:stretch/>
            </p:blipFill>
            <p:spPr>
              <a:xfrm>
                <a:off x="4344564" y="1763148"/>
                <a:ext cx="5798502" cy="3326795"/>
              </a:xfrm>
              <a:prstGeom prst="rect">
                <a:avLst/>
              </a:prstGeom>
              <a:ln w="15875">
                <a:solidFill>
                  <a:schemeClr val="tx1"/>
                </a:solidFill>
              </a:ln>
              <a:effectLst/>
            </p:spPr>
          </p:pic>
          <p:sp>
            <p:nvSpPr>
              <p:cNvPr id="13" name="Oval 12">
                <a:extLst>
                  <a:ext uri="{FF2B5EF4-FFF2-40B4-BE49-F238E27FC236}">
                    <a16:creationId xmlns:a16="http://schemas.microsoft.com/office/drawing/2014/main" id="{4BE1F85C-572B-EA42-8567-93A155943D59}"/>
                  </a:ext>
                </a:extLst>
              </p:cNvPr>
              <p:cNvSpPr/>
              <p:nvPr/>
            </p:nvSpPr>
            <p:spPr bwMode="auto">
              <a:xfrm>
                <a:off x="5900853" y="2373454"/>
                <a:ext cx="2633855" cy="325120"/>
              </a:xfrm>
              <a:prstGeom prst="ellipse">
                <a:avLst/>
              </a:prstGeom>
              <a:noFill/>
              <a:ln w="44450">
                <a:solidFill>
                  <a:schemeClr val="accent3"/>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25" name="TextBox 24">
              <a:extLst>
                <a:ext uri="{FF2B5EF4-FFF2-40B4-BE49-F238E27FC236}">
                  <a16:creationId xmlns:a16="http://schemas.microsoft.com/office/drawing/2014/main" id="{4AC366EE-AEAD-7C4C-AD23-91DC7FBB317F}"/>
                </a:ext>
              </a:extLst>
            </p:cNvPr>
            <p:cNvSpPr txBox="1"/>
            <p:nvPr/>
          </p:nvSpPr>
          <p:spPr>
            <a:xfrm>
              <a:off x="3820160" y="1606524"/>
              <a:ext cx="1087120" cy="461665"/>
            </a:xfrm>
            <a:prstGeom prst="rect">
              <a:avLst/>
            </a:prstGeom>
            <a:solidFill>
              <a:schemeClr val="tx1"/>
            </a:solidFill>
          </p:spPr>
          <p:txBody>
            <a:bodyPr wrap="square" rtlCol="0">
              <a:spAutoFit/>
            </a:bodyPr>
            <a:lstStyle/>
            <a:p>
              <a:r>
                <a:rPr lang="en-US" sz="2400" dirty="0">
                  <a:solidFill>
                    <a:schemeClr val="bg1"/>
                  </a:solidFill>
                </a:rPr>
                <a:t>Step 2</a:t>
              </a:r>
            </a:p>
          </p:txBody>
        </p:sp>
      </p:grpSp>
      <p:grpSp>
        <p:nvGrpSpPr>
          <p:cNvPr id="3" name="Group 2">
            <a:extLst>
              <a:ext uri="{FF2B5EF4-FFF2-40B4-BE49-F238E27FC236}">
                <a16:creationId xmlns:a16="http://schemas.microsoft.com/office/drawing/2014/main" id="{EF951A4D-428E-BA4D-AB8E-0787D4C0F4F4}"/>
              </a:ext>
            </a:extLst>
          </p:cNvPr>
          <p:cNvGrpSpPr/>
          <p:nvPr/>
        </p:nvGrpSpPr>
        <p:grpSpPr>
          <a:xfrm>
            <a:off x="6117114" y="2767604"/>
            <a:ext cx="5624441" cy="3265325"/>
            <a:chOff x="6117114" y="2767604"/>
            <a:chExt cx="5624441" cy="3265325"/>
          </a:xfrm>
        </p:grpSpPr>
        <p:pic>
          <p:nvPicPr>
            <p:cNvPr id="27" name="Picture 26">
              <a:extLst>
                <a:ext uri="{FF2B5EF4-FFF2-40B4-BE49-F238E27FC236}">
                  <a16:creationId xmlns:a16="http://schemas.microsoft.com/office/drawing/2014/main" id="{C5E34586-FA91-6C42-965D-5A5C8BB2CF5C}"/>
                </a:ext>
              </a:extLst>
            </p:cNvPr>
            <p:cNvPicPr>
              <a:picLocks noChangeAspect="1"/>
            </p:cNvPicPr>
            <p:nvPr/>
          </p:nvPicPr>
          <p:blipFill rotWithShape="1">
            <a:blip r:embed="rId5">
              <a:extLst>
                <a:ext uri="{28A0092B-C50C-407E-A947-70E740481C1C}">
                  <a14:useLocalDpi xmlns:a14="http://schemas.microsoft.com/office/drawing/2010/main" val="0"/>
                </a:ext>
              </a:extLst>
            </a:blip>
            <a:srcRect l="1354" r="545"/>
            <a:stretch/>
          </p:blipFill>
          <p:spPr>
            <a:xfrm>
              <a:off x="6117114" y="2772830"/>
              <a:ext cx="5624441" cy="3260099"/>
            </a:xfrm>
            <a:prstGeom prst="rect">
              <a:avLst/>
            </a:prstGeom>
            <a:ln w="15875">
              <a:solidFill>
                <a:schemeClr val="tx1"/>
              </a:solidFill>
            </a:ln>
            <a:effectLst/>
          </p:spPr>
        </p:pic>
        <p:sp>
          <p:nvSpPr>
            <p:cNvPr id="15" name="TextBox 14">
              <a:extLst>
                <a:ext uri="{FF2B5EF4-FFF2-40B4-BE49-F238E27FC236}">
                  <a16:creationId xmlns:a16="http://schemas.microsoft.com/office/drawing/2014/main" id="{E1AFB4F5-413E-F548-8D34-CC14CF946E13}"/>
                </a:ext>
              </a:extLst>
            </p:cNvPr>
            <p:cNvSpPr txBox="1"/>
            <p:nvPr/>
          </p:nvSpPr>
          <p:spPr>
            <a:xfrm>
              <a:off x="6117114" y="2767604"/>
              <a:ext cx="1087120" cy="461665"/>
            </a:xfrm>
            <a:prstGeom prst="rect">
              <a:avLst/>
            </a:prstGeom>
            <a:solidFill>
              <a:schemeClr val="tx1"/>
            </a:solidFill>
          </p:spPr>
          <p:txBody>
            <a:bodyPr wrap="square" rtlCol="0">
              <a:spAutoFit/>
            </a:bodyPr>
            <a:lstStyle/>
            <a:p>
              <a:r>
                <a:rPr lang="en-US" sz="2400" dirty="0">
                  <a:solidFill>
                    <a:schemeClr val="bg1"/>
                  </a:solidFill>
                </a:rPr>
                <a:t>Step 3</a:t>
              </a:r>
            </a:p>
          </p:txBody>
        </p:sp>
      </p:grpSp>
    </p:spTree>
    <p:extLst>
      <p:ext uri="{BB962C8B-B14F-4D97-AF65-F5344CB8AC3E}">
        <p14:creationId xmlns:p14="http://schemas.microsoft.com/office/powerpoint/2010/main" val="269763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A3053-21E1-2D45-ABB4-84D8F38A7BBD}"/>
              </a:ext>
            </a:extLst>
          </p:cNvPr>
          <p:cNvSpPr>
            <a:spLocks noGrp="1"/>
          </p:cNvSpPr>
          <p:nvPr>
            <p:ph type="title"/>
          </p:nvPr>
        </p:nvSpPr>
        <p:spPr/>
        <p:txBody>
          <a:bodyPr/>
          <a:lstStyle/>
          <a:p>
            <a:r>
              <a:rPr lang="en-US" dirty="0"/>
              <a:t>Browse data: </a:t>
            </a:r>
            <a:br>
              <a:rPr lang="en-US" dirty="0"/>
            </a:br>
            <a:r>
              <a:rPr lang="en-US" dirty="0"/>
              <a:t>Filter to find data products of interest</a:t>
            </a:r>
          </a:p>
        </p:txBody>
      </p:sp>
      <p:pic>
        <p:nvPicPr>
          <p:cNvPr id="7" name="Content Placeholder 6">
            <a:extLst>
              <a:ext uri="{FF2B5EF4-FFF2-40B4-BE49-F238E27FC236}">
                <a16:creationId xmlns:a16="http://schemas.microsoft.com/office/drawing/2014/main" id="{13AF3909-3583-E94A-B5D6-22322B1C2B6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237" b="1741"/>
          <a:stretch/>
        </p:blipFill>
        <p:spPr>
          <a:xfrm>
            <a:off x="3456590" y="1309937"/>
            <a:ext cx="8288369" cy="4688958"/>
          </a:xfrm>
          <a:ln>
            <a:solidFill>
              <a:schemeClr val="tx1"/>
            </a:solidFill>
          </a:ln>
        </p:spPr>
      </p:pic>
      <p:sp>
        <p:nvSpPr>
          <p:cNvPr id="5" name="Slide Number Placeholder 4">
            <a:extLst>
              <a:ext uri="{FF2B5EF4-FFF2-40B4-BE49-F238E27FC236}">
                <a16:creationId xmlns:a16="http://schemas.microsoft.com/office/drawing/2014/main" id="{2E89053D-C8C1-784C-9C84-B19C97AF97D4}"/>
              </a:ext>
            </a:extLst>
          </p:cNvPr>
          <p:cNvSpPr>
            <a:spLocks noGrp="1"/>
          </p:cNvSpPr>
          <p:nvPr>
            <p:ph type="sldNum" sz="quarter" idx="4"/>
          </p:nvPr>
        </p:nvSpPr>
        <p:spPr/>
        <p:txBody>
          <a:bodyPr/>
          <a:lstStyle/>
          <a:p>
            <a:fld id="{47A9008A-481B-4F65-A514-1AA65EA0FD53}" type="slidenum">
              <a:rPr lang="en-US" smtClean="0"/>
              <a:pPr/>
              <a:t>7</a:t>
            </a:fld>
            <a:endParaRPr lang="en-US" dirty="0"/>
          </a:p>
        </p:txBody>
      </p:sp>
      <p:sp>
        <p:nvSpPr>
          <p:cNvPr id="13" name="TextBox 12">
            <a:extLst>
              <a:ext uri="{FF2B5EF4-FFF2-40B4-BE49-F238E27FC236}">
                <a16:creationId xmlns:a16="http://schemas.microsoft.com/office/drawing/2014/main" id="{27724D30-F986-6949-9BD5-4D241E7F631E}"/>
              </a:ext>
            </a:extLst>
          </p:cNvPr>
          <p:cNvSpPr txBox="1"/>
          <p:nvPr/>
        </p:nvSpPr>
        <p:spPr>
          <a:xfrm>
            <a:off x="745236" y="2804476"/>
            <a:ext cx="1928733" cy="369332"/>
          </a:xfrm>
          <a:prstGeom prst="rect">
            <a:avLst/>
          </a:prstGeom>
          <a:noFill/>
        </p:spPr>
        <p:txBody>
          <a:bodyPr wrap="none" rtlCol="0">
            <a:spAutoFit/>
          </a:bodyPr>
          <a:lstStyle/>
          <a:p>
            <a:r>
              <a:rPr lang="en-US" dirty="0"/>
              <a:t>Filter by keyword</a:t>
            </a:r>
          </a:p>
        </p:txBody>
      </p:sp>
      <p:sp>
        <p:nvSpPr>
          <p:cNvPr id="14" name="TextBox 13">
            <a:extLst>
              <a:ext uri="{FF2B5EF4-FFF2-40B4-BE49-F238E27FC236}">
                <a16:creationId xmlns:a16="http://schemas.microsoft.com/office/drawing/2014/main" id="{1C361993-39A6-9F41-9E2C-6DF3D73A8780}"/>
              </a:ext>
            </a:extLst>
          </p:cNvPr>
          <p:cNvSpPr txBox="1"/>
          <p:nvPr/>
        </p:nvSpPr>
        <p:spPr>
          <a:xfrm>
            <a:off x="745236" y="3413572"/>
            <a:ext cx="1954381" cy="2585323"/>
          </a:xfrm>
          <a:prstGeom prst="rect">
            <a:avLst/>
          </a:prstGeom>
          <a:noFill/>
        </p:spPr>
        <p:txBody>
          <a:bodyPr wrap="none" rtlCol="0">
            <a:spAutoFit/>
          </a:bodyPr>
          <a:lstStyle/>
          <a:p>
            <a:r>
              <a:rPr lang="en-US" dirty="0"/>
              <a:t>Filter by category</a:t>
            </a:r>
          </a:p>
          <a:p>
            <a:pPr marL="285750" indent="-285750">
              <a:buFont typeface="Arial" panose="020B0604020202020204" pitchFamily="34" charset="0"/>
              <a:buChar char="•"/>
            </a:pPr>
            <a:r>
              <a:rPr lang="en-US" dirty="0"/>
              <a:t>Data status</a:t>
            </a:r>
          </a:p>
          <a:p>
            <a:pPr marL="285750" indent="-285750">
              <a:buFont typeface="Arial" panose="020B0604020202020204" pitchFamily="34" charset="0"/>
              <a:buChar char="•"/>
            </a:pPr>
            <a:r>
              <a:rPr lang="en-US" dirty="0"/>
              <a:t>Themes </a:t>
            </a:r>
          </a:p>
          <a:p>
            <a:pPr marL="285750" indent="-285750">
              <a:buFont typeface="Arial" panose="020B0604020202020204" pitchFamily="34" charset="0"/>
              <a:buChar char="•"/>
            </a:pPr>
            <a:r>
              <a:rPr lang="en-US" dirty="0"/>
              <a:t>States</a:t>
            </a:r>
          </a:p>
          <a:p>
            <a:pPr marL="285750" indent="-285750">
              <a:buFont typeface="Arial" panose="020B0604020202020204" pitchFamily="34" charset="0"/>
              <a:buChar char="•"/>
            </a:pPr>
            <a:r>
              <a:rPr lang="en-US" dirty="0"/>
              <a:t>Domains</a:t>
            </a:r>
          </a:p>
          <a:p>
            <a:pPr marL="285750" indent="-285750">
              <a:buFont typeface="Arial" panose="020B0604020202020204" pitchFamily="34" charset="0"/>
              <a:buChar char="•"/>
            </a:pPr>
            <a:r>
              <a:rPr lang="en-US" dirty="0"/>
              <a:t>Sites</a:t>
            </a:r>
          </a:p>
          <a:p>
            <a:pPr marL="285750" indent="-285750">
              <a:buFont typeface="Arial" panose="020B0604020202020204" pitchFamily="34" charset="0"/>
              <a:buChar char="•"/>
            </a:pPr>
            <a:r>
              <a:rPr lang="en-US" dirty="0"/>
              <a:t>Data teams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8" name="TextBox 17">
            <a:extLst>
              <a:ext uri="{FF2B5EF4-FFF2-40B4-BE49-F238E27FC236}">
                <a16:creationId xmlns:a16="http://schemas.microsoft.com/office/drawing/2014/main" id="{40455B5A-7A90-9A4C-9E1C-27495D4BF598}"/>
              </a:ext>
            </a:extLst>
          </p:cNvPr>
          <p:cNvSpPr txBox="1"/>
          <p:nvPr/>
        </p:nvSpPr>
        <p:spPr>
          <a:xfrm>
            <a:off x="742826" y="2251438"/>
            <a:ext cx="1954381" cy="369332"/>
          </a:xfrm>
          <a:prstGeom prst="rect">
            <a:avLst/>
          </a:prstGeom>
          <a:noFill/>
        </p:spPr>
        <p:txBody>
          <a:bodyPr wrap="none" rtlCol="0">
            <a:spAutoFit/>
          </a:bodyPr>
          <a:lstStyle/>
          <a:p>
            <a:r>
              <a:rPr lang="en-US" dirty="0"/>
              <a:t>Remove all filters</a:t>
            </a:r>
          </a:p>
        </p:txBody>
      </p:sp>
      <p:cxnSp>
        <p:nvCxnSpPr>
          <p:cNvPr id="19" name="Straight Arrow Connector 18">
            <a:extLst>
              <a:ext uri="{FF2B5EF4-FFF2-40B4-BE49-F238E27FC236}">
                <a16:creationId xmlns:a16="http://schemas.microsoft.com/office/drawing/2014/main" id="{C3D4B4DB-AE64-0148-954E-7DB49434403F}"/>
              </a:ext>
            </a:extLst>
          </p:cNvPr>
          <p:cNvCxnSpPr>
            <a:cxnSpLocks/>
          </p:cNvCxnSpPr>
          <p:nvPr/>
        </p:nvCxnSpPr>
        <p:spPr>
          <a:xfrm>
            <a:off x="2758327" y="2433637"/>
            <a:ext cx="899273" cy="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B0A8B61-16C9-AB4C-A574-AFB23E654868}"/>
              </a:ext>
            </a:extLst>
          </p:cNvPr>
          <p:cNvCxnSpPr>
            <a:cxnSpLocks/>
          </p:cNvCxnSpPr>
          <p:nvPr/>
        </p:nvCxnSpPr>
        <p:spPr>
          <a:xfrm>
            <a:off x="2758327" y="2961957"/>
            <a:ext cx="899273" cy="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8AF66A0A-B1C7-7142-B8DC-BE0A75E137F6}"/>
              </a:ext>
            </a:extLst>
          </p:cNvPr>
          <p:cNvGrpSpPr/>
          <p:nvPr/>
        </p:nvGrpSpPr>
        <p:grpSpPr>
          <a:xfrm>
            <a:off x="2673969" y="3269023"/>
            <a:ext cx="1125871" cy="2812924"/>
            <a:chOff x="2673969" y="3088640"/>
            <a:chExt cx="1125871" cy="2993307"/>
          </a:xfrm>
        </p:grpSpPr>
        <p:sp>
          <p:nvSpPr>
            <p:cNvPr id="23" name="Left Brace 22">
              <a:extLst>
                <a:ext uri="{FF2B5EF4-FFF2-40B4-BE49-F238E27FC236}">
                  <a16:creationId xmlns:a16="http://schemas.microsoft.com/office/drawing/2014/main" id="{72D1B371-703E-1B46-AF2C-465E1562347D}"/>
                </a:ext>
              </a:extLst>
            </p:cNvPr>
            <p:cNvSpPr/>
            <p:nvPr/>
          </p:nvSpPr>
          <p:spPr>
            <a:xfrm>
              <a:off x="2673969" y="3088640"/>
              <a:ext cx="983631" cy="2834640"/>
            </a:xfrm>
            <a:prstGeom prst="leftBrace">
              <a:avLst/>
            </a:prstGeom>
            <a:ln w="635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a:extLst>
                <a:ext uri="{FF2B5EF4-FFF2-40B4-BE49-F238E27FC236}">
                  <a16:creationId xmlns:a16="http://schemas.microsoft.com/office/drawing/2014/main" id="{F2196BC8-E786-8142-B2EF-FEF1650D7073}"/>
                </a:ext>
              </a:extLst>
            </p:cNvPr>
            <p:cNvSpPr/>
            <p:nvPr/>
          </p:nvSpPr>
          <p:spPr bwMode="auto">
            <a:xfrm>
              <a:off x="2966721" y="5720080"/>
              <a:ext cx="833119" cy="361867"/>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4" name="Straight Arrow Connector 23">
              <a:extLst>
                <a:ext uri="{FF2B5EF4-FFF2-40B4-BE49-F238E27FC236}">
                  <a16:creationId xmlns:a16="http://schemas.microsoft.com/office/drawing/2014/main" id="{09973786-5CA0-BF4C-B240-9DCB90C07329}"/>
                </a:ext>
              </a:extLst>
            </p:cNvPr>
            <p:cNvCxnSpPr>
              <a:cxnSpLocks/>
            </p:cNvCxnSpPr>
            <p:nvPr/>
          </p:nvCxnSpPr>
          <p:spPr>
            <a:xfrm>
              <a:off x="3515360" y="3088640"/>
              <a:ext cx="284480" cy="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788EBDC-FE06-DA4D-BDBD-65ACB5AB16C2}"/>
                </a:ext>
              </a:extLst>
            </p:cNvPr>
            <p:cNvCxnSpPr>
              <a:cxnSpLocks/>
            </p:cNvCxnSpPr>
            <p:nvPr/>
          </p:nvCxnSpPr>
          <p:spPr>
            <a:xfrm>
              <a:off x="3159760" y="5689600"/>
              <a:ext cx="0" cy="23368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C45A6EFC-86CF-C446-8E3D-7D26507D9061}"/>
              </a:ext>
            </a:extLst>
          </p:cNvPr>
          <p:cNvSpPr txBox="1"/>
          <p:nvPr/>
        </p:nvSpPr>
        <p:spPr>
          <a:xfrm>
            <a:off x="8976361" y="638696"/>
            <a:ext cx="2295014" cy="646331"/>
          </a:xfrm>
          <a:prstGeom prst="rect">
            <a:avLst/>
          </a:prstGeom>
          <a:noFill/>
        </p:spPr>
        <p:txBody>
          <a:bodyPr wrap="square" rtlCol="0">
            <a:spAutoFit/>
          </a:bodyPr>
          <a:lstStyle/>
          <a:p>
            <a:r>
              <a:rPr lang="en-US" dirty="0"/>
              <a:t>Results of filtering on “carbon”</a:t>
            </a:r>
          </a:p>
        </p:txBody>
      </p:sp>
      <p:cxnSp>
        <p:nvCxnSpPr>
          <p:cNvPr id="41" name="Straight Arrow Connector 40">
            <a:extLst>
              <a:ext uri="{FF2B5EF4-FFF2-40B4-BE49-F238E27FC236}">
                <a16:creationId xmlns:a16="http://schemas.microsoft.com/office/drawing/2014/main" id="{27CFFAAB-9812-124E-A645-EFB11AC396BD}"/>
              </a:ext>
            </a:extLst>
          </p:cNvPr>
          <p:cNvCxnSpPr>
            <a:cxnSpLocks/>
          </p:cNvCxnSpPr>
          <p:nvPr/>
        </p:nvCxnSpPr>
        <p:spPr>
          <a:xfrm flipH="1">
            <a:off x="8590530" y="1309937"/>
            <a:ext cx="765343" cy="863015"/>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776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E4CC-1977-0649-B818-918EE226FF36}"/>
              </a:ext>
            </a:extLst>
          </p:cNvPr>
          <p:cNvSpPr>
            <a:spLocks noGrp="1"/>
          </p:cNvSpPr>
          <p:nvPr>
            <p:ph type="title"/>
          </p:nvPr>
        </p:nvSpPr>
        <p:spPr/>
        <p:txBody>
          <a:bodyPr/>
          <a:lstStyle/>
          <a:p>
            <a:r>
              <a:rPr lang="en-US" dirty="0"/>
              <a:t>Browse data:</a:t>
            </a:r>
            <a:br>
              <a:rPr lang="en-US" dirty="0"/>
            </a:br>
            <a:r>
              <a:rPr lang="en-US" dirty="0"/>
              <a:t>Key information</a:t>
            </a:r>
          </a:p>
        </p:txBody>
      </p:sp>
      <p:pic>
        <p:nvPicPr>
          <p:cNvPr id="7" name="Content Placeholder 6">
            <a:extLst>
              <a:ext uri="{FF2B5EF4-FFF2-40B4-BE49-F238E27FC236}">
                <a16:creationId xmlns:a16="http://schemas.microsoft.com/office/drawing/2014/main" id="{A1E8DA25-A476-F34C-B2EF-D158CD5EBDB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53650" y="2552348"/>
            <a:ext cx="7341408" cy="1664052"/>
          </a:xfrm>
          <a:ln>
            <a:noFill/>
          </a:ln>
        </p:spPr>
      </p:pic>
      <p:sp>
        <p:nvSpPr>
          <p:cNvPr id="5" name="Slide Number Placeholder 4">
            <a:extLst>
              <a:ext uri="{FF2B5EF4-FFF2-40B4-BE49-F238E27FC236}">
                <a16:creationId xmlns:a16="http://schemas.microsoft.com/office/drawing/2014/main" id="{012673B3-E4A0-BE4A-8E0F-ACA6A143EC70}"/>
              </a:ext>
            </a:extLst>
          </p:cNvPr>
          <p:cNvSpPr>
            <a:spLocks noGrp="1"/>
          </p:cNvSpPr>
          <p:nvPr>
            <p:ph type="sldNum" sz="quarter" idx="4"/>
          </p:nvPr>
        </p:nvSpPr>
        <p:spPr/>
        <p:txBody>
          <a:bodyPr/>
          <a:lstStyle/>
          <a:p>
            <a:fld id="{47A9008A-481B-4F65-A514-1AA65EA0FD53}" type="slidenum">
              <a:rPr lang="en-US" smtClean="0"/>
              <a:pPr/>
              <a:t>8</a:t>
            </a:fld>
            <a:endParaRPr lang="en-US" dirty="0"/>
          </a:p>
        </p:txBody>
      </p:sp>
      <p:sp>
        <p:nvSpPr>
          <p:cNvPr id="15" name="TextBox 14">
            <a:extLst>
              <a:ext uri="{FF2B5EF4-FFF2-40B4-BE49-F238E27FC236}">
                <a16:creationId xmlns:a16="http://schemas.microsoft.com/office/drawing/2014/main" id="{C8D0996F-213C-2B40-8DAB-1937099E116B}"/>
              </a:ext>
            </a:extLst>
          </p:cNvPr>
          <p:cNvSpPr txBox="1"/>
          <p:nvPr/>
        </p:nvSpPr>
        <p:spPr>
          <a:xfrm>
            <a:off x="4453650" y="1735766"/>
            <a:ext cx="2146742" cy="369332"/>
          </a:xfrm>
          <a:prstGeom prst="rect">
            <a:avLst/>
          </a:prstGeom>
          <a:noFill/>
        </p:spPr>
        <p:txBody>
          <a:bodyPr wrap="none" rtlCol="0">
            <a:spAutoFit/>
          </a:bodyPr>
          <a:lstStyle/>
          <a:p>
            <a:r>
              <a:rPr lang="en-US" dirty="0"/>
              <a:t>Data product name</a:t>
            </a:r>
          </a:p>
        </p:txBody>
      </p:sp>
      <p:cxnSp>
        <p:nvCxnSpPr>
          <p:cNvPr id="16" name="Straight Arrow Connector 15">
            <a:extLst>
              <a:ext uri="{FF2B5EF4-FFF2-40B4-BE49-F238E27FC236}">
                <a16:creationId xmlns:a16="http://schemas.microsoft.com/office/drawing/2014/main" id="{92FE2942-5C38-7A4E-813C-FB118EC6EA56}"/>
              </a:ext>
            </a:extLst>
          </p:cNvPr>
          <p:cNvCxnSpPr>
            <a:cxnSpLocks/>
          </p:cNvCxnSpPr>
          <p:nvPr/>
        </p:nvCxnSpPr>
        <p:spPr>
          <a:xfrm>
            <a:off x="5304704" y="2105098"/>
            <a:ext cx="0" cy="409199"/>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40DBD26-A01F-6347-AD42-DB2B952D6688}"/>
              </a:ext>
            </a:extLst>
          </p:cNvPr>
          <p:cNvSpPr txBox="1"/>
          <p:nvPr/>
        </p:nvSpPr>
        <p:spPr>
          <a:xfrm>
            <a:off x="1143801" y="1984401"/>
            <a:ext cx="2251616" cy="1200329"/>
          </a:xfrm>
          <a:prstGeom prst="rect">
            <a:avLst/>
          </a:prstGeom>
          <a:noFill/>
        </p:spPr>
        <p:txBody>
          <a:bodyPr wrap="square" rtlCol="0">
            <a:spAutoFit/>
          </a:bodyPr>
          <a:lstStyle/>
          <a:p>
            <a:r>
              <a:rPr lang="en-US" dirty="0"/>
              <a:t>Data range for which data is currently available to download</a:t>
            </a:r>
          </a:p>
        </p:txBody>
      </p:sp>
      <p:cxnSp>
        <p:nvCxnSpPr>
          <p:cNvPr id="18" name="Straight Arrow Connector 17">
            <a:extLst>
              <a:ext uri="{FF2B5EF4-FFF2-40B4-BE49-F238E27FC236}">
                <a16:creationId xmlns:a16="http://schemas.microsoft.com/office/drawing/2014/main" id="{1682E5C6-37B8-024B-9BE0-A250FF678812}"/>
              </a:ext>
            </a:extLst>
          </p:cNvPr>
          <p:cNvCxnSpPr>
            <a:cxnSpLocks/>
          </p:cNvCxnSpPr>
          <p:nvPr/>
        </p:nvCxnSpPr>
        <p:spPr>
          <a:xfrm>
            <a:off x="3207962" y="3078865"/>
            <a:ext cx="899273" cy="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C62B876-05DF-624D-80A4-CEF9B1A7396B}"/>
              </a:ext>
            </a:extLst>
          </p:cNvPr>
          <p:cNvSpPr txBox="1"/>
          <p:nvPr/>
        </p:nvSpPr>
        <p:spPr>
          <a:xfrm>
            <a:off x="4453650" y="4613349"/>
            <a:ext cx="4358886" cy="923330"/>
          </a:xfrm>
          <a:prstGeom prst="rect">
            <a:avLst/>
          </a:prstGeom>
          <a:noFill/>
        </p:spPr>
        <p:txBody>
          <a:bodyPr wrap="none" rtlCol="0">
            <a:spAutoFit/>
          </a:bodyPr>
          <a:lstStyle/>
          <a:p>
            <a:r>
              <a:rPr lang="en-US" dirty="0"/>
              <a:t>Data availability by month</a:t>
            </a:r>
          </a:p>
          <a:p>
            <a:pPr marL="285750" indent="-285750">
              <a:buFont typeface="Arial" panose="020B0604020202020204" pitchFamily="34" charset="0"/>
              <a:buChar char="•"/>
            </a:pPr>
            <a:r>
              <a:rPr lang="en-US" dirty="0"/>
              <a:t>Blue: currently available for download</a:t>
            </a:r>
          </a:p>
          <a:p>
            <a:pPr marL="285750" indent="-285750">
              <a:buFont typeface="Arial" panose="020B0604020202020204" pitchFamily="34" charset="0"/>
              <a:buChar char="•"/>
            </a:pPr>
            <a:r>
              <a:rPr lang="en-US" dirty="0"/>
              <a:t>Grey: not available for download</a:t>
            </a:r>
          </a:p>
        </p:txBody>
      </p:sp>
      <p:cxnSp>
        <p:nvCxnSpPr>
          <p:cNvPr id="22" name="Straight Arrow Connector 21">
            <a:extLst>
              <a:ext uri="{FF2B5EF4-FFF2-40B4-BE49-F238E27FC236}">
                <a16:creationId xmlns:a16="http://schemas.microsoft.com/office/drawing/2014/main" id="{70B07757-EAB6-8A43-BA05-5A144AA5598D}"/>
              </a:ext>
            </a:extLst>
          </p:cNvPr>
          <p:cNvCxnSpPr>
            <a:cxnSpLocks/>
          </p:cNvCxnSpPr>
          <p:nvPr/>
        </p:nvCxnSpPr>
        <p:spPr>
          <a:xfrm flipV="1">
            <a:off x="6746240" y="3962401"/>
            <a:ext cx="650240" cy="579119"/>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BCDF37E-3E33-D14A-9616-1E7898517FB1}"/>
              </a:ext>
            </a:extLst>
          </p:cNvPr>
          <p:cNvSpPr txBox="1"/>
          <p:nvPr/>
        </p:nvSpPr>
        <p:spPr>
          <a:xfrm>
            <a:off x="9225280" y="4541520"/>
            <a:ext cx="2489199" cy="923330"/>
          </a:xfrm>
          <a:prstGeom prst="rect">
            <a:avLst/>
          </a:prstGeom>
          <a:noFill/>
        </p:spPr>
        <p:txBody>
          <a:bodyPr wrap="square" rtlCol="0">
            <a:spAutoFit/>
          </a:bodyPr>
          <a:lstStyle/>
          <a:p>
            <a:r>
              <a:rPr lang="en-US" dirty="0"/>
              <a:t>Go to data product page to get details &amp; associated documents</a:t>
            </a:r>
          </a:p>
        </p:txBody>
      </p:sp>
      <p:cxnSp>
        <p:nvCxnSpPr>
          <p:cNvPr id="26" name="Straight Arrow Connector 25">
            <a:extLst>
              <a:ext uri="{FF2B5EF4-FFF2-40B4-BE49-F238E27FC236}">
                <a16:creationId xmlns:a16="http://schemas.microsoft.com/office/drawing/2014/main" id="{0E56E042-4827-0142-B95F-9880BF69CFFB}"/>
              </a:ext>
            </a:extLst>
          </p:cNvPr>
          <p:cNvCxnSpPr>
            <a:cxnSpLocks/>
          </p:cNvCxnSpPr>
          <p:nvPr/>
        </p:nvCxnSpPr>
        <p:spPr>
          <a:xfrm flipV="1">
            <a:off x="10866007" y="3184731"/>
            <a:ext cx="0" cy="1356789"/>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069E20D-69DE-904C-95B2-C6BC94AA5911}"/>
              </a:ext>
            </a:extLst>
          </p:cNvPr>
          <p:cNvSpPr txBox="1"/>
          <p:nvPr/>
        </p:nvSpPr>
        <p:spPr>
          <a:xfrm>
            <a:off x="9526193" y="1504860"/>
            <a:ext cx="2203413" cy="646331"/>
          </a:xfrm>
          <a:prstGeom prst="rect">
            <a:avLst/>
          </a:prstGeom>
          <a:noFill/>
        </p:spPr>
        <p:txBody>
          <a:bodyPr wrap="square" rtlCol="0">
            <a:spAutoFit/>
          </a:bodyPr>
          <a:lstStyle/>
          <a:p>
            <a:r>
              <a:rPr lang="en-US" dirty="0"/>
              <a:t>Move to next step to download data</a:t>
            </a:r>
          </a:p>
        </p:txBody>
      </p:sp>
      <p:cxnSp>
        <p:nvCxnSpPr>
          <p:cNvPr id="28" name="Straight Arrow Connector 27">
            <a:extLst>
              <a:ext uri="{FF2B5EF4-FFF2-40B4-BE49-F238E27FC236}">
                <a16:creationId xmlns:a16="http://schemas.microsoft.com/office/drawing/2014/main" id="{84A25687-2C43-C64A-9513-A6521EADD1F8}"/>
              </a:ext>
            </a:extLst>
          </p:cNvPr>
          <p:cNvCxnSpPr>
            <a:cxnSpLocks/>
          </p:cNvCxnSpPr>
          <p:nvPr/>
        </p:nvCxnSpPr>
        <p:spPr>
          <a:xfrm>
            <a:off x="10987927" y="2119837"/>
            <a:ext cx="0" cy="464728"/>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01B8400-1724-A649-BE76-22EE5DAA868C}"/>
              </a:ext>
            </a:extLst>
          </p:cNvPr>
          <p:cNvSpPr txBox="1"/>
          <p:nvPr/>
        </p:nvSpPr>
        <p:spPr>
          <a:xfrm>
            <a:off x="7286562" y="1904062"/>
            <a:ext cx="1598544" cy="646331"/>
          </a:xfrm>
          <a:prstGeom prst="rect">
            <a:avLst/>
          </a:prstGeom>
          <a:noFill/>
        </p:spPr>
        <p:txBody>
          <a:bodyPr wrap="square" rtlCol="0">
            <a:spAutoFit/>
          </a:bodyPr>
          <a:lstStyle/>
          <a:p>
            <a:r>
              <a:rPr lang="en-US" dirty="0"/>
              <a:t>Data product number</a:t>
            </a:r>
          </a:p>
        </p:txBody>
      </p:sp>
      <p:cxnSp>
        <p:nvCxnSpPr>
          <p:cNvPr id="37" name="Straight Arrow Connector 36">
            <a:extLst>
              <a:ext uri="{FF2B5EF4-FFF2-40B4-BE49-F238E27FC236}">
                <a16:creationId xmlns:a16="http://schemas.microsoft.com/office/drawing/2014/main" id="{BDF2F35B-93D5-264C-B156-8EC9E67F3576}"/>
              </a:ext>
            </a:extLst>
          </p:cNvPr>
          <p:cNvCxnSpPr>
            <a:cxnSpLocks/>
          </p:cNvCxnSpPr>
          <p:nvPr/>
        </p:nvCxnSpPr>
        <p:spPr>
          <a:xfrm>
            <a:off x="7961718" y="2508872"/>
            <a:ext cx="0" cy="386728"/>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DB78C4B-8E4D-1249-B935-A57456CF36AE}"/>
              </a:ext>
            </a:extLst>
          </p:cNvPr>
          <p:cNvSpPr txBox="1"/>
          <p:nvPr/>
        </p:nvSpPr>
        <p:spPr>
          <a:xfrm>
            <a:off x="6538941" y="1199035"/>
            <a:ext cx="1345220" cy="646331"/>
          </a:xfrm>
          <a:prstGeom prst="rect">
            <a:avLst/>
          </a:prstGeom>
          <a:noFill/>
        </p:spPr>
        <p:txBody>
          <a:bodyPr wrap="square" rtlCol="0">
            <a:spAutoFit/>
          </a:bodyPr>
          <a:lstStyle/>
          <a:p>
            <a:r>
              <a:rPr lang="en-US" dirty="0"/>
              <a:t>Summary information</a:t>
            </a:r>
          </a:p>
        </p:txBody>
      </p:sp>
      <p:cxnSp>
        <p:nvCxnSpPr>
          <p:cNvPr id="40" name="Straight Arrow Connector 39">
            <a:extLst>
              <a:ext uri="{FF2B5EF4-FFF2-40B4-BE49-F238E27FC236}">
                <a16:creationId xmlns:a16="http://schemas.microsoft.com/office/drawing/2014/main" id="{56FFE612-748E-CD43-9D0F-269094DF04FA}"/>
              </a:ext>
            </a:extLst>
          </p:cNvPr>
          <p:cNvCxnSpPr>
            <a:cxnSpLocks/>
          </p:cNvCxnSpPr>
          <p:nvPr/>
        </p:nvCxnSpPr>
        <p:spPr>
          <a:xfrm>
            <a:off x="7123363" y="1920432"/>
            <a:ext cx="0" cy="58844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0C2AE09-4C3F-7B4D-A6B0-148A5973D935}"/>
              </a:ext>
            </a:extLst>
          </p:cNvPr>
          <p:cNvSpPr txBox="1"/>
          <p:nvPr/>
        </p:nvSpPr>
        <p:spPr>
          <a:xfrm>
            <a:off x="8341003" y="923210"/>
            <a:ext cx="1626053" cy="646331"/>
          </a:xfrm>
          <a:prstGeom prst="rect">
            <a:avLst/>
          </a:prstGeom>
          <a:noFill/>
        </p:spPr>
        <p:txBody>
          <a:bodyPr wrap="square" rtlCol="0">
            <a:spAutoFit/>
          </a:bodyPr>
          <a:lstStyle/>
          <a:p>
            <a:r>
              <a:rPr lang="en-US" dirty="0"/>
              <a:t>Associated data themes</a:t>
            </a:r>
          </a:p>
        </p:txBody>
      </p:sp>
      <p:cxnSp>
        <p:nvCxnSpPr>
          <p:cNvPr id="44" name="Straight Arrow Connector 43">
            <a:extLst>
              <a:ext uri="{FF2B5EF4-FFF2-40B4-BE49-F238E27FC236}">
                <a16:creationId xmlns:a16="http://schemas.microsoft.com/office/drawing/2014/main" id="{8F6C9857-0E8C-4543-8CC7-5FD9ACA6787E}"/>
              </a:ext>
            </a:extLst>
          </p:cNvPr>
          <p:cNvCxnSpPr>
            <a:cxnSpLocks/>
          </p:cNvCxnSpPr>
          <p:nvPr/>
        </p:nvCxnSpPr>
        <p:spPr>
          <a:xfrm>
            <a:off x="8958263" y="1614488"/>
            <a:ext cx="927417" cy="922495"/>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29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E4CC-1977-0649-B818-918EE226FF36}"/>
              </a:ext>
            </a:extLst>
          </p:cNvPr>
          <p:cNvSpPr>
            <a:spLocks noGrp="1"/>
          </p:cNvSpPr>
          <p:nvPr>
            <p:ph type="title"/>
          </p:nvPr>
        </p:nvSpPr>
        <p:spPr/>
        <p:txBody>
          <a:bodyPr/>
          <a:lstStyle/>
          <a:p>
            <a:r>
              <a:rPr lang="en-US" dirty="0"/>
              <a:t>Browse data: </a:t>
            </a:r>
            <a:br>
              <a:rPr lang="en-US" dirty="0"/>
            </a:br>
            <a:r>
              <a:rPr lang="en-US" dirty="0"/>
              <a:t>View data availability</a:t>
            </a:r>
          </a:p>
        </p:txBody>
      </p:sp>
      <p:pic>
        <p:nvPicPr>
          <p:cNvPr id="7" name="Content Placeholder 6">
            <a:extLst>
              <a:ext uri="{FF2B5EF4-FFF2-40B4-BE49-F238E27FC236}">
                <a16:creationId xmlns:a16="http://schemas.microsoft.com/office/drawing/2014/main" id="{A1E8DA25-A476-F34C-B2EF-D158CD5EBDB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6343" y="1506610"/>
            <a:ext cx="5680457" cy="1287570"/>
          </a:xfrm>
        </p:spPr>
      </p:pic>
      <p:sp>
        <p:nvSpPr>
          <p:cNvPr id="5" name="Slide Number Placeholder 4">
            <a:extLst>
              <a:ext uri="{FF2B5EF4-FFF2-40B4-BE49-F238E27FC236}">
                <a16:creationId xmlns:a16="http://schemas.microsoft.com/office/drawing/2014/main" id="{012673B3-E4A0-BE4A-8E0F-ACA6A143EC70}"/>
              </a:ext>
            </a:extLst>
          </p:cNvPr>
          <p:cNvSpPr>
            <a:spLocks noGrp="1"/>
          </p:cNvSpPr>
          <p:nvPr>
            <p:ph type="sldNum" sz="quarter" idx="4"/>
          </p:nvPr>
        </p:nvSpPr>
        <p:spPr/>
        <p:txBody>
          <a:bodyPr/>
          <a:lstStyle/>
          <a:p>
            <a:fld id="{47A9008A-481B-4F65-A514-1AA65EA0FD53}" type="slidenum">
              <a:rPr lang="en-US" smtClean="0"/>
              <a:pPr/>
              <a:t>9</a:t>
            </a:fld>
            <a:endParaRPr lang="en-US" dirty="0"/>
          </a:p>
        </p:txBody>
      </p:sp>
      <p:pic>
        <p:nvPicPr>
          <p:cNvPr id="9" name="Picture 8">
            <a:extLst>
              <a:ext uri="{FF2B5EF4-FFF2-40B4-BE49-F238E27FC236}">
                <a16:creationId xmlns:a16="http://schemas.microsoft.com/office/drawing/2014/main" id="{0D855761-B862-7D4C-B9B4-B53A957F3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118" y="1506609"/>
            <a:ext cx="5711923" cy="4254852"/>
          </a:xfrm>
          <a:prstGeom prst="rect">
            <a:avLst/>
          </a:prstGeom>
        </p:spPr>
      </p:pic>
      <p:sp>
        <p:nvSpPr>
          <p:cNvPr id="10" name="Oval 9">
            <a:extLst>
              <a:ext uri="{FF2B5EF4-FFF2-40B4-BE49-F238E27FC236}">
                <a16:creationId xmlns:a16="http://schemas.microsoft.com/office/drawing/2014/main" id="{E47A663E-BC30-FC42-A6A1-19615F98EF29}"/>
              </a:ext>
            </a:extLst>
          </p:cNvPr>
          <p:cNvSpPr/>
          <p:nvPr/>
        </p:nvSpPr>
        <p:spPr bwMode="auto">
          <a:xfrm>
            <a:off x="6116118" y="2007337"/>
            <a:ext cx="1830833" cy="314083"/>
          </a:xfrm>
          <a:prstGeom prst="ellipse">
            <a:avLst/>
          </a:prstGeom>
          <a:noFill/>
          <a:ln w="44450">
            <a:solidFill>
              <a:schemeClr val="accent3"/>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Oval 11">
            <a:extLst>
              <a:ext uri="{FF2B5EF4-FFF2-40B4-BE49-F238E27FC236}">
                <a16:creationId xmlns:a16="http://schemas.microsoft.com/office/drawing/2014/main" id="{0FB6BEC0-1C28-AF4D-B99E-297D590DDD96}"/>
              </a:ext>
            </a:extLst>
          </p:cNvPr>
          <p:cNvSpPr/>
          <p:nvPr/>
        </p:nvSpPr>
        <p:spPr bwMode="auto">
          <a:xfrm>
            <a:off x="278359" y="1934597"/>
            <a:ext cx="2633855" cy="357632"/>
          </a:xfrm>
          <a:prstGeom prst="ellipse">
            <a:avLst/>
          </a:prstGeom>
          <a:noFill/>
          <a:ln w="44450">
            <a:solidFill>
              <a:schemeClr val="accent3"/>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253874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jtca xmlns="0bbea745-dd87-4d8f-af52-8a14390709bb"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8AA6CA7D000842A944B936E87AEFB6" ma:contentTypeVersion="5" ma:contentTypeDescription="Create a new document." ma:contentTypeScope="" ma:versionID="9df366141bdff86c74584631de8bc228">
  <xsd:schema xmlns:xsd="http://www.w3.org/2001/XMLSchema" xmlns:xs="http://www.w3.org/2001/XMLSchema" xmlns:p="http://schemas.microsoft.com/office/2006/metadata/properties" xmlns:ns1="http://schemas.microsoft.com/sharepoint/v3" xmlns:ns2="42d4191b-ef87-40f8-a2ec-45b7baf1e568" xmlns:ns3="0bbea745-dd87-4d8f-af52-8a14390709bb" targetNamespace="http://schemas.microsoft.com/office/2006/metadata/properties" ma:root="true" ma:fieldsID="2db439bf47fa8f2c6c95b9fde0ad42f2" ns1:_="" ns2:_="" ns3:_="">
    <xsd:import namespace="http://schemas.microsoft.com/sharepoint/v3"/>
    <xsd:import namespace="42d4191b-ef87-40f8-a2ec-45b7baf1e568"/>
    <xsd:import namespace="0bbea745-dd87-4d8f-af52-8a14390709bb"/>
    <xsd:element name="properties">
      <xsd:complexType>
        <xsd:sequence>
          <xsd:element name="documentManagement">
            <xsd:complexType>
              <xsd:all>
                <xsd:element ref="ns1:PublishingStartDate" minOccurs="0"/>
                <xsd:element ref="ns1:PublishingExpirationDate" minOccurs="0"/>
                <xsd:element ref="ns2:SharedWithUsers" minOccurs="0"/>
                <xsd:element ref="ns3:MediaServiceMetadata" minOccurs="0"/>
                <xsd:element ref="ns3:MediaServiceFastMetadata" minOccurs="0"/>
                <xsd:element ref="ns3:jtc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2d4191b-ef87-40f8-a2ec-45b7baf1e568"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bea745-dd87-4d8f-af52-8a14390709b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jtca" ma:index="13" nillable="true" ma:displayName="Text" ma:internalName="jtca">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E10B68-36F6-4D0C-9496-45D0346CF078}">
  <ds:schemaRefs>
    <ds:schemaRef ds:uri="http://schemas.microsoft.com/sharepoint/v3/contenttype/forms"/>
  </ds:schemaRefs>
</ds:datastoreItem>
</file>

<file path=customXml/itemProps2.xml><?xml version="1.0" encoding="utf-8"?>
<ds:datastoreItem xmlns:ds="http://schemas.openxmlformats.org/officeDocument/2006/customXml" ds:itemID="{C90237F6-FBF1-4B7A-BDB9-192A3C61C5DA}">
  <ds:schemaRefs>
    <ds:schemaRef ds:uri="http://schemas.microsoft.com/office/2006/metadata/properties"/>
    <ds:schemaRef ds:uri="http://schemas.microsoft.com/office/infopath/2007/PartnerControls"/>
    <ds:schemaRef ds:uri="http://schemas.microsoft.com/sharepoint/v3"/>
    <ds:schemaRef ds:uri="0bbea745-dd87-4d8f-af52-8a14390709bb"/>
  </ds:schemaRefs>
</ds:datastoreItem>
</file>

<file path=customXml/itemProps3.xml><?xml version="1.0" encoding="utf-8"?>
<ds:datastoreItem xmlns:ds="http://schemas.openxmlformats.org/officeDocument/2006/customXml" ds:itemID="{DB520BC7-4198-4880-8B2F-B0EC12EF4C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2d4191b-ef87-40f8-a2ec-45b7baf1e568"/>
    <ds:schemaRef ds:uri="0bbea745-dd87-4d8f-af52-8a14390709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8420</TotalTime>
  <Words>3215</Words>
  <Application>Microsoft Macintosh PowerPoint</Application>
  <PresentationFormat>Widescreen</PresentationFormat>
  <Paragraphs>296</Paragraphs>
  <Slides>24</Slides>
  <Notes>24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9" baseType="lpstr">
      <vt:lpstr>Arial</vt:lpstr>
      <vt:lpstr>Calibri</vt:lpstr>
      <vt:lpstr>Wingdings</vt:lpstr>
      <vt:lpstr>Default Theme</vt:lpstr>
      <vt:lpstr>think-cell Slide</vt:lpstr>
      <vt:lpstr>A visual guide to accessing NEON data</vt:lpstr>
      <vt:lpstr>Discovering NEON Data</vt:lpstr>
      <vt:lpstr>NEONScience.org</vt:lpstr>
      <vt:lpstr>Data.neonscience.org</vt:lpstr>
      <vt:lpstr>Explore &amp; Download Data From Portal</vt:lpstr>
      <vt:lpstr>Browse data</vt:lpstr>
      <vt:lpstr>Browse data:  Filter to find data products of interest</vt:lpstr>
      <vt:lpstr>Browse data: Key information</vt:lpstr>
      <vt:lpstr>Browse data:  View data availability</vt:lpstr>
      <vt:lpstr>Configure data download Step 1</vt:lpstr>
      <vt:lpstr>Configure data download Step 2</vt:lpstr>
      <vt:lpstr>Use downloaded data:  Structure</vt:lpstr>
      <vt:lpstr>Use downloaded data:  Key files</vt:lpstr>
      <vt:lpstr>Use downloaded data:  Stack data</vt:lpstr>
      <vt:lpstr>Legacy browse data</vt:lpstr>
      <vt:lpstr>Legacy browse data: Filter to find data products of interest</vt:lpstr>
      <vt:lpstr>Configure AOP data</vt:lpstr>
      <vt:lpstr>Configure data hosted by a partner organization</vt:lpstr>
      <vt:lpstr>Additional Important Pages</vt:lpstr>
      <vt:lpstr>Data product details</vt:lpstr>
      <vt:lpstr>File name conventions</vt:lpstr>
      <vt:lpstr>Data quality</vt:lpstr>
      <vt:lpstr>Programmatic access to NEON data</vt:lpstr>
      <vt:lpstr>PowerPoint Presentation</vt:lpstr>
    </vt:vector>
  </TitlesOfParts>
  <Company>Battelle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Title of Presentation</dc:title>
  <dc:creator>www.wizkit.com</dc:creator>
  <cp:lastModifiedBy>Megan Jones Patterson</cp:lastModifiedBy>
  <cp:revision>218</cp:revision>
  <dcterms:created xsi:type="dcterms:W3CDTF">2014-03-04T19:43:17Z</dcterms:created>
  <dcterms:modified xsi:type="dcterms:W3CDTF">2019-01-07T16:20:34Z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zKit Template Type">
    <vt:lpwstr>Widescreen</vt:lpwstr>
  </property>
  <property fmtid="{D5CDD505-2E9C-101B-9397-08002B2CF9AE}" pid="3" name="WizKit Template Version">
    <vt:i4>5</vt:i4>
  </property>
  <property fmtid="{D5CDD505-2E9C-101B-9397-08002B2CF9AE}" pid="4" name="ContentTypeId">
    <vt:lpwstr>0x010100618AA6CA7D000842A944B936E87AEFB6</vt:lpwstr>
  </property>
</Properties>
</file>