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60" r:id="rId4"/>
    <p:sldId id="259" r:id="rId5"/>
    <p:sldId id="269" r:id="rId6"/>
    <p:sldId id="263" r:id="rId7"/>
    <p:sldId id="267" r:id="rId8"/>
    <p:sldId id="264" r:id="rId9"/>
    <p:sldId id="268" r:id="rId10"/>
    <p:sldId id="266" r:id="rId11"/>
    <p:sldId id="270" r:id="rId12"/>
    <p:sldId id="271" r:id="rId13"/>
    <p:sldId id="265" r:id="rId14"/>
    <p:sldId id="262" r:id="rId15"/>
    <p:sldId id="272" r:id="rId16"/>
    <p:sldId id="288" r:id="rId17"/>
    <p:sldId id="289" r:id="rId18"/>
    <p:sldId id="290" r:id="rId19"/>
    <p:sldId id="285" r:id="rId20"/>
    <p:sldId id="286" r:id="rId21"/>
    <p:sldId id="287" r:id="rId22"/>
    <p:sldId id="273" r:id="rId23"/>
    <p:sldId id="277" r:id="rId24"/>
    <p:sldId id="274" r:id="rId25"/>
    <p:sldId id="275" r:id="rId26"/>
    <p:sldId id="280" r:id="rId27"/>
    <p:sldId id="281" r:id="rId28"/>
    <p:sldId id="282" r:id="rId29"/>
    <p:sldId id="283" r:id="rId30"/>
    <p:sldId id="261" r:id="rId31"/>
    <p:sldId id="284" r:id="rId32"/>
    <p:sldId id="2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D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138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F3615-A2A2-814B-A4B9-BCEC8616F221}" type="datetimeFigureOut">
              <a:rPr lang="en-US" smtClean="0"/>
              <a:t>8/13/14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C4570-F40D-9441-B8E9-736D214FC7CB}" type="slidenum">
              <a:rPr lang="en-US" smtClean="0"/>
              <a:t>‹#›</a:t>
            </a:fld>
            <a:endParaRPr lang="en-US"/>
          </a:p>
        </p:txBody>
      </p:sp>
    </p:spTree>
    <p:extLst>
      <p:ext uri="{BB962C8B-B14F-4D97-AF65-F5344CB8AC3E}">
        <p14:creationId xmlns:p14="http://schemas.microsoft.com/office/powerpoint/2010/main" val="629370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6</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7</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8</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9</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10</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11</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12</a:t>
            </a:fld>
            <a:endParaRPr lang="en-US"/>
          </a:p>
        </p:txBody>
      </p:sp>
    </p:spTree>
    <p:extLst>
      <p:ext uri="{BB962C8B-B14F-4D97-AF65-F5344CB8AC3E}">
        <p14:creationId xmlns:p14="http://schemas.microsoft.com/office/powerpoint/2010/main" val="162858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B88BB-4933-4597-9BB2-AF877CC05CDF}" type="slidenum">
              <a:rPr lang="en-US" smtClean="0"/>
              <a:t>13</a:t>
            </a:fld>
            <a:endParaRPr lang="en-US"/>
          </a:p>
        </p:txBody>
      </p:sp>
    </p:spTree>
    <p:extLst>
      <p:ext uri="{BB962C8B-B14F-4D97-AF65-F5344CB8AC3E}">
        <p14:creationId xmlns:p14="http://schemas.microsoft.com/office/powerpoint/2010/main" val="162858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31075B-64D8-A04F-A4BA-07DC1C1DD6C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123713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1075B-64D8-A04F-A4BA-07DC1C1DD6C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371755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1075B-64D8-A04F-A4BA-07DC1C1DD6C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63971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1075B-64D8-A04F-A4BA-07DC1C1DD6C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245563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1075B-64D8-A04F-A4BA-07DC1C1DD6CA}"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339465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31075B-64D8-A04F-A4BA-07DC1C1DD6CA}"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253841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1075B-64D8-A04F-A4BA-07DC1C1DD6CA}" type="datetimeFigureOut">
              <a:rPr lang="en-US" smtClean="0"/>
              <a:t>8/13/14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56947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1075B-64D8-A04F-A4BA-07DC1C1DD6CA}" type="datetimeFigureOut">
              <a:rPr lang="en-US" smtClean="0"/>
              <a:t>8/13/14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19526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075B-64D8-A04F-A4BA-07DC1C1DD6CA}" type="datetimeFigureOut">
              <a:rPr lang="en-US" smtClean="0"/>
              <a:t>8/13/14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58850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1075B-64D8-A04F-A4BA-07DC1C1DD6CA}"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286933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1075B-64D8-A04F-A4BA-07DC1C1DD6CA}"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3BF2E-C4B0-7942-88C4-D26051453989}" type="slidenum">
              <a:rPr lang="en-US" smtClean="0"/>
              <a:t>‹#›</a:t>
            </a:fld>
            <a:endParaRPr lang="en-US"/>
          </a:p>
        </p:txBody>
      </p:sp>
    </p:spTree>
    <p:extLst>
      <p:ext uri="{BB962C8B-B14F-4D97-AF65-F5344CB8AC3E}">
        <p14:creationId xmlns:p14="http://schemas.microsoft.com/office/powerpoint/2010/main" val="3490368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075B-64D8-A04F-A4BA-07DC1C1DD6CA}" type="datetimeFigureOut">
              <a:rPr lang="en-US" smtClean="0"/>
              <a:t>8/13/14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3BF2E-C4B0-7942-88C4-D26051453989}" type="slidenum">
              <a:rPr lang="en-US" smtClean="0"/>
              <a:t>‹#›</a:t>
            </a:fld>
            <a:endParaRPr lang="en-US"/>
          </a:p>
        </p:txBody>
      </p:sp>
    </p:spTree>
    <p:extLst>
      <p:ext uri="{BB962C8B-B14F-4D97-AF65-F5344CB8AC3E}">
        <p14:creationId xmlns:p14="http://schemas.microsoft.com/office/powerpoint/2010/main" val="163933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b="1" dirty="0" smtClean="0"/>
              <a:t>A Brief Introduction to Synthetic Biology</a:t>
            </a:r>
            <a:endParaRPr lang="en-US" b="1" dirty="0"/>
          </a:p>
        </p:txBody>
      </p:sp>
      <p:sp>
        <p:nvSpPr>
          <p:cNvPr id="3" name="Subtitle 2"/>
          <p:cNvSpPr>
            <a:spLocks noGrp="1"/>
          </p:cNvSpPr>
          <p:nvPr>
            <p:ph type="subTitle" idx="1"/>
          </p:nvPr>
        </p:nvSpPr>
        <p:spPr>
          <a:xfrm>
            <a:off x="2082132" y="3854450"/>
            <a:ext cx="4979737" cy="1300747"/>
          </a:xfrm>
        </p:spPr>
        <p:txBody>
          <a:bodyPr>
            <a:noAutofit/>
          </a:bodyPr>
          <a:lstStyle/>
          <a:p>
            <a:r>
              <a:rPr lang="en-US" sz="2400" dirty="0" smtClean="0"/>
              <a:t>Robert H. Newman</a:t>
            </a:r>
          </a:p>
          <a:p>
            <a:r>
              <a:rPr lang="en-US" sz="2400" dirty="0" smtClean="0"/>
              <a:t>Assistant Professor of Biology</a:t>
            </a:r>
          </a:p>
          <a:p>
            <a:r>
              <a:rPr lang="en-US" sz="2400" dirty="0" smtClean="0"/>
              <a:t>North Carolina A&amp;T State University</a:t>
            </a:r>
          </a:p>
        </p:txBody>
      </p:sp>
    </p:spTree>
    <p:extLst>
      <p:ext uri="{BB962C8B-B14F-4D97-AF65-F5344CB8AC3E}">
        <p14:creationId xmlns:p14="http://schemas.microsoft.com/office/powerpoint/2010/main" val="398939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0345"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703826"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a:off x="3822038"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5110296"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1" name="Group 90"/>
          <p:cNvGrpSpPr/>
          <p:nvPr/>
        </p:nvGrpSpPr>
        <p:grpSpPr>
          <a:xfrm>
            <a:off x="4244542" y="2598349"/>
            <a:ext cx="838200" cy="396628"/>
            <a:chOff x="5081332" y="2593010"/>
            <a:chExt cx="838200" cy="396628"/>
          </a:xfrm>
        </p:grpSpPr>
        <p:sp>
          <p:nvSpPr>
            <p:cNvPr id="92" name="Rounded Rectangle 91"/>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grpSp>
        <p:nvGrpSpPr>
          <p:cNvPr id="94" name="Group 93"/>
          <p:cNvGrpSpPr/>
          <p:nvPr/>
        </p:nvGrpSpPr>
        <p:grpSpPr>
          <a:xfrm rot="5400000">
            <a:off x="2961940" y="704275"/>
            <a:ext cx="823258" cy="2766789"/>
            <a:chOff x="5486400" y="850161"/>
            <a:chExt cx="439056" cy="3637151"/>
          </a:xfrm>
        </p:grpSpPr>
        <p:grpSp>
          <p:nvGrpSpPr>
            <p:cNvPr id="95" name="Group 94"/>
            <p:cNvGrpSpPr/>
            <p:nvPr/>
          </p:nvGrpSpPr>
          <p:grpSpPr>
            <a:xfrm flipH="1">
              <a:off x="5486400" y="990600"/>
              <a:ext cx="439056" cy="3496712"/>
              <a:chOff x="2286000" y="1676400"/>
              <a:chExt cx="439056" cy="3496712"/>
            </a:xfrm>
          </p:grpSpPr>
          <p:cxnSp>
            <p:nvCxnSpPr>
              <p:cNvPr id="97" name="Straight Arrow Connector 9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ounded Rectangle 105"/>
          <p:cNvSpPr/>
          <p:nvPr/>
        </p:nvSpPr>
        <p:spPr>
          <a:xfrm>
            <a:off x="2784230" y="2632610"/>
            <a:ext cx="554549"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21" name="Straight Connector 120"/>
          <p:cNvCxnSpPr/>
          <p:nvPr/>
        </p:nvCxnSpPr>
        <p:spPr>
          <a:xfrm>
            <a:off x="2643003" y="6319777"/>
            <a:ext cx="728221"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5546" y="4687664"/>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2597435" y="6416076"/>
            <a:ext cx="428940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1389073" y="5366722"/>
            <a:ext cx="1841633" cy="369332"/>
          </a:xfrm>
          <a:prstGeom prst="rect">
            <a:avLst/>
          </a:prstGeom>
          <a:noFill/>
        </p:spPr>
        <p:txBody>
          <a:bodyPr wrap="none" rtlCol="0">
            <a:spAutoFit/>
          </a:bodyPr>
          <a:lstStyle/>
          <a:p>
            <a:r>
              <a:rPr lang="en-US" dirty="0" smtClean="0"/>
              <a:t>GFP Fluorescence</a:t>
            </a:r>
            <a:endParaRPr lang="en-US" dirty="0"/>
          </a:p>
        </p:txBody>
      </p:sp>
      <p:sp>
        <p:nvSpPr>
          <p:cNvPr id="24" name="TextBox 23"/>
          <p:cNvSpPr txBox="1"/>
          <p:nvPr/>
        </p:nvSpPr>
        <p:spPr>
          <a:xfrm>
            <a:off x="4228165" y="6427821"/>
            <a:ext cx="649374" cy="369332"/>
          </a:xfrm>
          <a:prstGeom prst="rect">
            <a:avLst/>
          </a:prstGeom>
          <a:noFill/>
        </p:spPr>
        <p:txBody>
          <a:bodyPr wrap="none" rtlCol="0">
            <a:spAutoFit/>
          </a:bodyPr>
          <a:lstStyle/>
          <a:p>
            <a:r>
              <a:rPr lang="en-US" dirty="0" smtClean="0"/>
              <a:t>Time</a:t>
            </a:r>
            <a:endParaRPr lang="en-US" dirty="0"/>
          </a:p>
        </p:txBody>
      </p:sp>
      <p:sp>
        <p:nvSpPr>
          <p:cNvPr id="65" name="TextBox 64"/>
          <p:cNvSpPr txBox="1"/>
          <p:nvPr/>
        </p:nvSpPr>
        <p:spPr>
          <a:xfrm>
            <a:off x="2772238" y="2605314"/>
            <a:ext cx="634509" cy="369332"/>
          </a:xfrm>
          <a:prstGeom prst="rect">
            <a:avLst/>
          </a:prstGeom>
          <a:noFill/>
        </p:spPr>
        <p:txBody>
          <a:bodyPr wrap="none" rtlCol="0">
            <a:spAutoFit/>
          </a:bodyPr>
          <a:lstStyle/>
          <a:p>
            <a:r>
              <a:rPr lang="en-US" i="1" dirty="0" smtClean="0"/>
              <a:t>OR3</a:t>
            </a:r>
            <a:endParaRPr lang="en-US" i="1" dirty="0"/>
          </a:p>
        </p:txBody>
      </p:sp>
      <p:grpSp>
        <p:nvGrpSpPr>
          <p:cNvPr id="66" name="Group 65"/>
          <p:cNvGrpSpPr/>
          <p:nvPr/>
        </p:nvGrpSpPr>
        <p:grpSpPr>
          <a:xfrm>
            <a:off x="5963165" y="2605314"/>
            <a:ext cx="1038513" cy="383846"/>
            <a:chOff x="7460496" y="2603894"/>
            <a:chExt cx="1038513" cy="383846"/>
          </a:xfrm>
        </p:grpSpPr>
        <p:sp>
          <p:nvSpPr>
            <p:cNvPr id="67" name="Rounded Rectangle 6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TextBox 6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grpSp>
        <p:nvGrpSpPr>
          <p:cNvPr id="69" name="Group 68"/>
          <p:cNvGrpSpPr/>
          <p:nvPr/>
        </p:nvGrpSpPr>
        <p:grpSpPr>
          <a:xfrm>
            <a:off x="7001678" y="2605314"/>
            <a:ext cx="1038513" cy="383846"/>
            <a:chOff x="7460496" y="2603894"/>
            <a:chExt cx="1038513" cy="383846"/>
          </a:xfrm>
        </p:grpSpPr>
        <p:sp>
          <p:nvSpPr>
            <p:cNvPr id="70" name="Rounded Rectangle 69"/>
            <p:cNvSpPr/>
            <p:nvPr/>
          </p:nvSpPr>
          <p:spPr>
            <a:xfrm>
              <a:off x="7460496" y="2618408"/>
              <a:ext cx="1038513"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TextBox 71"/>
            <p:cNvSpPr txBox="1"/>
            <p:nvPr/>
          </p:nvSpPr>
          <p:spPr>
            <a:xfrm>
              <a:off x="7790431" y="2603894"/>
              <a:ext cx="395336" cy="369332"/>
            </a:xfrm>
            <a:prstGeom prst="rect">
              <a:avLst/>
            </a:prstGeom>
            <a:noFill/>
          </p:spPr>
          <p:txBody>
            <a:bodyPr wrap="none" rtlCol="0">
              <a:spAutoFit/>
            </a:bodyPr>
            <a:lstStyle/>
            <a:p>
              <a:r>
                <a:rPr lang="en-US" i="1" dirty="0" err="1" smtClean="0"/>
                <a:t>cI</a:t>
              </a:r>
              <a:endParaRPr lang="en-US" i="1" dirty="0"/>
            </a:p>
          </p:txBody>
        </p:sp>
      </p:grpSp>
      <p:sp>
        <p:nvSpPr>
          <p:cNvPr id="74" name="TextBox 73"/>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Tree>
    <p:extLst>
      <p:ext uri="{BB962C8B-B14F-4D97-AF65-F5344CB8AC3E}">
        <p14:creationId xmlns:p14="http://schemas.microsoft.com/office/powerpoint/2010/main" val="3956607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0345"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703826"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a:off x="3822038"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5110296"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1" name="Group 90"/>
          <p:cNvGrpSpPr/>
          <p:nvPr/>
        </p:nvGrpSpPr>
        <p:grpSpPr>
          <a:xfrm>
            <a:off x="4244542" y="2598349"/>
            <a:ext cx="838200" cy="396628"/>
            <a:chOff x="5081332" y="2593010"/>
            <a:chExt cx="838200" cy="396628"/>
          </a:xfrm>
        </p:grpSpPr>
        <p:sp>
          <p:nvSpPr>
            <p:cNvPr id="92" name="Rounded Rectangle 91"/>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grpSp>
        <p:nvGrpSpPr>
          <p:cNvPr id="94" name="Group 93"/>
          <p:cNvGrpSpPr/>
          <p:nvPr/>
        </p:nvGrpSpPr>
        <p:grpSpPr>
          <a:xfrm rot="5400000">
            <a:off x="2961940" y="704275"/>
            <a:ext cx="823258" cy="2766789"/>
            <a:chOff x="5486400" y="850161"/>
            <a:chExt cx="439056" cy="3637151"/>
          </a:xfrm>
        </p:grpSpPr>
        <p:grpSp>
          <p:nvGrpSpPr>
            <p:cNvPr id="95" name="Group 94"/>
            <p:cNvGrpSpPr/>
            <p:nvPr/>
          </p:nvGrpSpPr>
          <p:grpSpPr>
            <a:xfrm flipH="1">
              <a:off x="5486400" y="990600"/>
              <a:ext cx="439056" cy="3496712"/>
              <a:chOff x="2286000" y="1676400"/>
              <a:chExt cx="439056" cy="3496712"/>
            </a:xfrm>
          </p:grpSpPr>
          <p:cxnSp>
            <p:nvCxnSpPr>
              <p:cNvPr id="97" name="Straight Arrow Connector 9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flipH="1">
            <a:off x="5963165" y="2476213"/>
            <a:ext cx="439056" cy="257749"/>
            <a:chOff x="2286000" y="1676400"/>
            <a:chExt cx="439056" cy="257749"/>
          </a:xfrm>
        </p:grpSpPr>
        <p:cxnSp>
          <p:nvCxnSpPr>
            <p:cNvPr id="103" name="Straight Arrow Connector 102"/>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ounded Rectangle 105"/>
          <p:cNvSpPr/>
          <p:nvPr/>
        </p:nvSpPr>
        <p:spPr>
          <a:xfrm>
            <a:off x="2784230" y="2632610"/>
            <a:ext cx="554549"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17" name="Group 116"/>
          <p:cNvGrpSpPr/>
          <p:nvPr/>
        </p:nvGrpSpPr>
        <p:grpSpPr>
          <a:xfrm flipV="1">
            <a:off x="3181274" y="1290059"/>
            <a:ext cx="231397" cy="294022"/>
            <a:chOff x="4543299" y="4006500"/>
            <a:chExt cx="231397" cy="294022"/>
          </a:xfrm>
        </p:grpSpPr>
        <p:cxnSp>
          <p:nvCxnSpPr>
            <p:cNvPr id="118" name="Straight Arrow Connector 117"/>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2984753" y="966636"/>
            <a:ext cx="620182" cy="369332"/>
          </a:xfrm>
          <a:prstGeom prst="rect">
            <a:avLst/>
          </a:prstGeom>
          <a:noFill/>
        </p:spPr>
        <p:txBody>
          <a:bodyPr wrap="none" rtlCol="0">
            <a:spAutoFit/>
          </a:bodyPr>
          <a:lstStyle/>
          <a:p>
            <a:r>
              <a:rPr lang="en-US" dirty="0" smtClean="0"/>
              <a:t>IPTG</a:t>
            </a:r>
            <a:endParaRPr lang="en-US" dirty="0"/>
          </a:p>
        </p:txBody>
      </p:sp>
      <p:grpSp>
        <p:nvGrpSpPr>
          <p:cNvPr id="16" name="Group 15"/>
          <p:cNvGrpSpPr/>
          <p:nvPr/>
        </p:nvGrpSpPr>
        <p:grpSpPr>
          <a:xfrm>
            <a:off x="2605546" y="5173537"/>
            <a:ext cx="2644071" cy="2273945"/>
            <a:chOff x="2901701" y="5119765"/>
            <a:chExt cx="1855262" cy="1738233"/>
          </a:xfrm>
        </p:grpSpPr>
        <p:cxnSp>
          <p:nvCxnSpPr>
            <p:cNvPr id="121" name="Straight Connector 120"/>
            <p:cNvCxnSpPr/>
            <p:nvPr/>
          </p:nvCxnSpPr>
          <p:spPr>
            <a:xfrm>
              <a:off x="2901701" y="5999044"/>
              <a:ext cx="510970"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rot="16200000">
              <a:off x="3215701" y="5316736"/>
              <a:ext cx="1738233" cy="1344291"/>
            </a:xfrm>
            <a:prstGeom prst="arc">
              <a:avLst>
                <a:gd name="adj1" fmla="val 16164685"/>
                <a:gd name="adj2" fmla="val 0"/>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9" name="Straight Connector 18"/>
          <p:cNvCxnSpPr/>
          <p:nvPr/>
        </p:nvCxnSpPr>
        <p:spPr>
          <a:xfrm>
            <a:off x="2605546" y="4687664"/>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2597435" y="6416076"/>
            <a:ext cx="428940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1389073" y="5366722"/>
            <a:ext cx="1841633" cy="369332"/>
          </a:xfrm>
          <a:prstGeom prst="rect">
            <a:avLst/>
          </a:prstGeom>
          <a:noFill/>
        </p:spPr>
        <p:txBody>
          <a:bodyPr wrap="none" rtlCol="0">
            <a:spAutoFit/>
          </a:bodyPr>
          <a:lstStyle/>
          <a:p>
            <a:r>
              <a:rPr lang="en-US" dirty="0" smtClean="0"/>
              <a:t>GFP Fluorescence</a:t>
            </a:r>
            <a:endParaRPr lang="en-US" dirty="0"/>
          </a:p>
        </p:txBody>
      </p:sp>
      <p:sp>
        <p:nvSpPr>
          <p:cNvPr id="24" name="TextBox 23"/>
          <p:cNvSpPr txBox="1"/>
          <p:nvPr/>
        </p:nvSpPr>
        <p:spPr>
          <a:xfrm>
            <a:off x="4228165" y="6427821"/>
            <a:ext cx="649374" cy="369332"/>
          </a:xfrm>
          <a:prstGeom prst="rect">
            <a:avLst/>
          </a:prstGeom>
          <a:noFill/>
        </p:spPr>
        <p:txBody>
          <a:bodyPr wrap="none" rtlCol="0">
            <a:spAutoFit/>
          </a:bodyPr>
          <a:lstStyle/>
          <a:p>
            <a:r>
              <a:rPr lang="en-US" dirty="0" smtClean="0"/>
              <a:t>Time</a:t>
            </a:r>
            <a:endParaRPr lang="en-US" dirty="0"/>
          </a:p>
        </p:txBody>
      </p:sp>
      <p:sp>
        <p:nvSpPr>
          <p:cNvPr id="31" name="Rectangle 30"/>
          <p:cNvSpPr/>
          <p:nvPr/>
        </p:nvSpPr>
        <p:spPr>
          <a:xfrm>
            <a:off x="3288107" y="4674570"/>
            <a:ext cx="796988" cy="1728412"/>
          </a:xfrm>
          <a:prstGeom prst="rect">
            <a:avLst/>
          </a:prstGeom>
          <a:solidFill>
            <a:schemeClr val="accent3">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3364965" y="4629210"/>
            <a:ext cx="620182" cy="369332"/>
          </a:xfrm>
          <a:prstGeom prst="rect">
            <a:avLst/>
          </a:prstGeom>
          <a:noFill/>
        </p:spPr>
        <p:txBody>
          <a:bodyPr wrap="none" rtlCol="0">
            <a:spAutoFit/>
          </a:bodyPr>
          <a:lstStyle/>
          <a:p>
            <a:r>
              <a:rPr lang="en-US" dirty="0" smtClean="0"/>
              <a:t>IPTG</a:t>
            </a:r>
            <a:endParaRPr lang="en-US" dirty="0"/>
          </a:p>
        </p:txBody>
      </p:sp>
      <p:sp>
        <p:nvSpPr>
          <p:cNvPr id="65" name="TextBox 64"/>
          <p:cNvSpPr txBox="1"/>
          <p:nvPr/>
        </p:nvSpPr>
        <p:spPr>
          <a:xfrm>
            <a:off x="2772238" y="2605314"/>
            <a:ext cx="634509" cy="369332"/>
          </a:xfrm>
          <a:prstGeom prst="rect">
            <a:avLst/>
          </a:prstGeom>
          <a:noFill/>
        </p:spPr>
        <p:txBody>
          <a:bodyPr wrap="none" rtlCol="0">
            <a:spAutoFit/>
          </a:bodyPr>
          <a:lstStyle/>
          <a:p>
            <a:r>
              <a:rPr lang="en-US" i="1" dirty="0" smtClean="0"/>
              <a:t>OR3</a:t>
            </a:r>
            <a:endParaRPr lang="en-US" i="1" dirty="0"/>
          </a:p>
        </p:txBody>
      </p:sp>
      <p:grpSp>
        <p:nvGrpSpPr>
          <p:cNvPr id="55" name="Group 54"/>
          <p:cNvGrpSpPr/>
          <p:nvPr/>
        </p:nvGrpSpPr>
        <p:grpSpPr>
          <a:xfrm>
            <a:off x="5963165" y="2605314"/>
            <a:ext cx="1038513" cy="383846"/>
            <a:chOff x="7460496" y="2603894"/>
            <a:chExt cx="1038513" cy="383846"/>
          </a:xfrm>
        </p:grpSpPr>
        <p:sp>
          <p:nvSpPr>
            <p:cNvPr id="56" name="Rounded Rectangle 55"/>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7" name="TextBox 56"/>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grpSp>
        <p:nvGrpSpPr>
          <p:cNvPr id="58" name="Group 57"/>
          <p:cNvGrpSpPr/>
          <p:nvPr/>
        </p:nvGrpSpPr>
        <p:grpSpPr>
          <a:xfrm>
            <a:off x="7001678" y="2605314"/>
            <a:ext cx="1038513" cy="383846"/>
            <a:chOff x="7460496" y="2603894"/>
            <a:chExt cx="1038513" cy="383846"/>
          </a:xfrm>
        </p:grpSpPr>
        <p:sp>
          <p:nvSpPr>
            <p:cNvPr id="60" name="Rounded Rectangle 59"/>
            <p:cNvSpPr/>
            <p:nvPr/>
          </p:nvSpPr>
          <p:spPr>
            <a:xfrm>
              <a:off x="7460496" y="2618408"/>
              <a:ext cx="1038513"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TextBox 60"/>
            <p:cNvSpPr txBox="1"/>
            <p:nvPr/>
          </p:nvSpPr>
          <p:spPr>
            <a:xfrm>
              <a:off x="7790431" y="2603894"/>
              <a:ext cx="395336" cy="369332"/>
            </a:xfrm>
            <a:prstGeom prst="rect">
              <a:avLst/>
            </a:prstGeom>
            <a:noFill/>
          </p:spPr>
          <p:txBody>
            <a:bodyPr wrap="none" rtlCol="0">
              <a:spAutoFit/>
            </a:bodyPr>
            <a:lstStyle/>
            <a:p>
              <a:r>
                <a:rPr lang="en-US" i="1" dirty="0" err="1" smtClean="0"/>
                <a:t>cI</a:t>
              </a:r>
              <a:endParaRPr lang="en-US" i="1" dirty="0"/>
            </a:p>
          </p:txBody>
        </p:sp>
      </p:grpSp>
      <p:sp>
        <p:nvSpPr>
          <p:cNvPr id="69" name="TextBox 68"/>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Tree>
    <p:extLst>
      <p:ext uri="{BB962C8B-B14F-4D97-AF65-F5344CB8AC3E}">
        <p14:creationId xmlns:p14="http://schemas.microsoft.com/office/powerpoint/2010/main" val="20264368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0345"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703826"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a:off x="3822038"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5110296"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1" name="Group 90"/>
          <p:cNvGrpSpPr/>
          <p:nvPr/>
        </p:nvGrpSpPr>
        <p:grpSpPr>
          <a:xfrm>
            <a:off x="4244542" y="2598349"/>
            <a:ext cx="838200" cy="396628"/>
            <a:chOff x="5081332" y="2593010"/>
            <a:chExt cx="838200" cy="396628"/>
          </a:xfrm>
        </p:grpSpPr>
        <p:sp>
          <p:nvSpPr>
            <p:cNvPr id="92" name="Rounded Rectangle 91"/>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grpSp>
        <p:nvGrpSpPr>
          <p:cNvPr id="94" name="Group 93"/>
          <p:cNvGrpSpPr/>
          <p:nvPr/>
        </p:nvGrpSpPr>
        <p:grpSpPr>
          <a:xfrm rot="5400000">
            <a:off x="2961940" y="704275"/>
            <a:ext cx="823258" cy="2766789"/>
            <a:chOff x="5486400" y="850161"/>
            <a:chExt cx="439056" cy="3637151"/>
          </a:xfrm>
        </p:grpSpPr>
        <p:grpSp>
          <p:nvGrpSpPr>
            <p:cNvPr id="95" name="Group 94"/>
            <p:cNvGrpSpPr/>
            <p:nvPr/>
          </p:nvGrpSpPr>
          <p:grpSpPr>
            <a:xfrm flipH="1">
              <a:off x="5486400" y="990600"/>
              <a:ext cx="439056" cy="3496712"/>
              <a:chOff x="2286000" y="1676400"/>
              <a:chExt cx="439056" cy="3496712"/>
            </a:xfrm>
          </p:grpSpPr>
          <p:cxnSp>
            <p:nvCxnSpPr>
              <p:cNvPr id="97" name="Straight Arrow Connector 9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flipH="1">
            <a:off x="5963165" y="2476213"/>
            <a:ext cx="439056" cy="257749"/>
            <a:chOff x="2286000" y="1676400"/>
            <a:chExt cx="439056" cy="257749"/>
          </a:xfrm>
        </p:grpSpPr>
        <p:cxnSp>
          <p:nvCxnSpPr>
            <p:cNvPr id="103" name="Straight Arrow Connector 102"/>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ounded Rectangle 105"/>
          <p:cNvSpPr/>
          <p:nvPr/>
        </p:nvSpPr>
        <p:spPr>
          <a:xfrm>
            <a:off x="2784230" y="2632610"/>
            <a:ext cx="554549"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17" name="Group 116"/>
          <p:cNvGrpSpPr/>
          <p:nvPr/>
        </p:nvGrpSpPr>
        <p:grpSpPr>
          <a:xfrm flipV="1">
            <a:off x="3181274" y="1290059"/>
            <a:ext cx="231397" cy="294022"/>
            <a:chOff x="4543299" y="4006500"/>
            <a:chExt cx="231397" cy="294022"/>
          </a:xfrm>
        </p:grpSpPr>
        <p:cxnSp>
          <p:nvCxnSpPr>
            <p:cNvPr id="118" name="Straight Arrow Connector 117"/>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2984753" y="966636"/>
            <a:ext cx="620182" cy="369332"/>
          </a:xfrm>
          <a:prstGeom prst="rect">
            <a:avLst/>
          </a:prstGeom>
          <a:noFill/>
        </p:spPr>
        <p:txBody>
          <a:bodyPr wrap="none" rtlCol="0">
            <a:spAutoFit/>
          </a:bodyPr>
          <a:lstStyle/>
          <a:p>
            <a:r>
              <a:rPr lang="en-US" dirty="0" smtClean="0"/>
              <a:t>IPTG</a:t>
            </a:r>
            <a:endParaRPr lang="en-US" dirty="0"/>
          </a:p>
        </p:txBody>
      </p:sp>
      <p:grpSp>
        <p:nvGrpSpPr>
          <p:cNvPr id="16" name="Group 15"/>
          <p:cNvGrpSpPr/>
          <p:nvPr/>
        </p:nvGrpSpPr>
        <p:grpSpPr>
          <a:xfrm>
            <a:off x="2605546" y="5169934"/>
            <a:ext cx="2644071" cy="2277546"/>
            <a:chOff x="2901701" y="5117012"/>
            <a:chExt cx="1855262" cy="1740986"/>
          </a:xfrm>
        </p:grpSpPr>
        <p:cxnSp>
          <p:nvCxnSpPr>
            <p:cNvPr id="121" name="Straight Connector 120"/>
            <p:cNvCxnSpPr/>
            <p:nvPr/>
          </p:nvCxnSpPr>
          <p:spPr>
            <a:xfrm>
              <a:off x="2901701" y="5999044"/>
              <a:ext cx="510970"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rot="16200000">
              <a:off x="3215701" y="5316736"/>
              <a:ext cx="1738233" cy="1344291"/>
            </a:xfrm>
            <a:prstGeom prst="arc">
              <a:avLst>
                <a:gd name="adj1" fmla="val 16164685"/>
                <a:gd name="adj2" fmla="val 0"/>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Connector 121"/>
            <p:cNvCxnSpPr/>
            <p:nvPr/>
          </p:nvCxnSpPr>
          <p:spPr>
            <a:xfrm>
              <a:off x="4084716" y="5117012"/>
              <a:ext cx="510970"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2605546" y="4687664"/>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2597435" y="6416076"/>
            <a:ext cx="428940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1389073" y="5366722"/>
            <a:ext cx="1841633" cy="369332"/>
          </a:xfrm>
          <a:prstGeom prst="rect">
            <a:avLst/>
          </a:prstGeom>
          <a:noFill/>
        </p:spPr>
        <p:txBody>
          <a:bodyPr wrap="none" rtlCol="0">
            <a:spAutoFit/>
          </a:bodyPr>
          <a:lstStyle/>
          <a:p>
            <a:r>
              <a:rPr lang="en-US" dirty="0" smtClean="0"/>
              <a:t>GFP Fluorescence</a:t>
            </a:r>
            <a:endParaRPr lang="en-US" dirty="0"/>
          </a:p>
        </p:txBody>
      </p:sp>
      <p:sp>
        <p:nvSpPr>
          <p:cNvPr id="24" name="TextBox 23"/>
          <p:cNvSpPr txBox="1"/>
          <p:nvPr/>
        </p:nvSpPr>
        <p:spPr>
          <a:xfrm>
            <a:off x="4228165" y="6427821"/>
            <a:ext cx="649374" cy="369332"/>
          </a:xfrm>
          <a:prstGeom prst="rect">
            <a:avLst/>
          </a:prstGeom>
          <a:noFill/>
        </p:spPr>
        <p:txBody>
          <a:bodyPr wrap="none" rtlCol="0">
            <a:spAutoFit/>
          </a:bodyPr>
          <a:lstStyle/>
          <a:p>
            <a:r>
              <a:rPr lang="en-US" dirty="0" smtClean="0"/>
              <a:t>Time</a:t>
            </a:r>
            <a:endParaRPr lang="en-US" dirty="0"/>
          </a:p>
        </p:txBody>
      </p:sp>
      <p:sp>
        <p:nvSpPr>
          <p:cNvPr id="31" name="Rectangle 30"/>
          <p:cNvSpPr/>
          <p:nvPr/>
        </p:nvSpPr>
        <p:spPr>
          <a:xfrm>
            <a:off x="3288107" y="4674570"/>
            <a:ext cx="796988" cy="1728412"/>
          </a:xfrm>
          <a:prstGeom prst="rect">
            <a:avLst/>
          </a:prstGeom>
          <a:solidFill>
            <a:schemeClr val="accent3">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3364965" y="4629210"/>
            <a:ext cx="620182" cy="369332"/>
          </a:xfrm>
          <a:prstGeom prst="rect">
            <a:avLst/>
          </a:prstGeom>
          <a:noFill/>
        </p:spPr>
        <p:txBody>
          <a:bodyPr wrap="none" rtlCol="0">
            <a:spAutoFit/>
          </a:bodyPr>
          <a:lstStyle/>
          <a:p>
            <a:r>
              <a:rPr lang="en-US" dirty="0" smtClean="0"/>
              <a:t>IPTG</a:t>
            </a:r>
            <a:endParaRPr lang="en-US" dirty="0"/>
          </a:p>
        </p:txBody>
      </p:sp>
      <p:sp>
        <p:nvSpPr>
          <p:cNvPr id="65" name="TextBox 64"/>
          <p:cNvSpPr txBox="1"/>
          <p:nvPr/>
        </p:nvSpPr>
        <p:spPr>
          <a:xfrm>
            <a:off x="2772238" y="2605314"/>
            <a:ext cx="634509" cy="369332"/>
          </a:xfrm>
          <a:prstGeom prst="rect">
            <a:avLst/>
          </a:prstGeom>
          <a:noFill/>
        </p:spPr>
        <p:txBody>
          <a:bodyPr wrap="none" rtlCol="0">
            <a:spAutoFit/>
          </a:bodyPr>
          <a:lstStyle/>
          <a:p>
            <a:r>
              <a:rPr lang="en-US" i="1" dirty="0" smtClean="0"/>
              <a:t>OR3</a:t>
            </a:r>
            <a:endParaRPr lang="en-US" i="1" dirty="0"/>
          </a:p>
        </p:txBody>
      </p:sp>
      <p:grpSp>
        <p:nvGrpSpPr>
          <p:cNvPr id="55" name="Group 54"/>
          <p:cNvGrpSpPr/>
          <p:nvPr/>
        </p:nvGrpSpPr>
        <p:grpSpPr>
          <a:xfrm>
            <a:off x="5963165" y="2605314"/>
            <a:ext cx="1038513" cy="383846"/>
            <a:chOff x="7460496" y="2603894"/>
            <a:chExt cx="1038513" cy="383846"/>
          </a:xfrm>
        </p:grpSpPr>
        <p:sp>
          <p:nvSpPr>
            <p:cNvPr id="56" name="Rounded Rectangle 55"/>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7" name="TextBox 56"/>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grpSp>
        <p:nvGrpSpPr>
          <p:cNvPr id="58" name="Group 57"/>
          <p:cNvGrpSpPr/>
          <p:nvPr/>
        </p:nvGrpSpPr>
        <p:grpSpPr>
          <a:xfrm>
            <a:off x="7001678" y="2605314"/>
            <a:ext cx="1038513" cy="383846"/>
            <a:chOff x="7460496" y="2603894"/>
            <a:chExt cx="1038513" cy="383846"/>
          </a:xfrm>
        </p:grpSpPr>
        <p:sp>
          <p:nvSpPr>
            <p:cNvPr id="60" name="Rounded Rectangle 59"/>
            <p:cNvSpPr/>
            <p:nvPr/>
          </p:nvSpPr>
          <p:spPr>
            <a:xfrm>
              <a:off x="7460496" y="2618408"/>
              <a:ext cx="1038513"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TextBox 60"/>
            <p:cNvSpPr txBox="1"/>
            <p:nvPr/>
          </p:nvSpPr>
          <p:spPr>
            <a:xfrm>
              <a:off x="7790431" y="2603894"/>
              <a:ext cx="395336" cy="369332"/>
            </a:xfrm>
            <a:prstGeom prst="rect">
              <a:avLst/>
            </a:prstGeom>
            <a:noFill/>
          </p:spPr>
          <p:txBody>
            <a:bodyPr wrap="none" rtlCol="0">
              <a:spAutoFit/>
            </a:bodyPr>
            <a:lstStyle/>
            <a:p>
              <a:r>
                <a:rPr lang="en-US" i="1" dirty="0" err="1" smtClean="0"/>
                <a:t>cI</a:t>
              </a:r>
              <a:endParaRPr lang="en-US" i="1" dirty="0"/>
            </a:p>
          </p:txBody>
        </p:sp>
      </p:grpSp>
      <p:grpSp>
        <p:nvGrpSpPr>
          <p:cNvPr id="62" name="Group 61"/>
          <p:cNvGrpSpPr/>
          <p:nvPr/>
        </p:nvGrpSpPr>
        <p:grpSpPr>
          <a:xfrm rot="5400000" flipH="1" flipV="1">
            <a:off x="4875628" y="1159730"/>
            <a:ext cx="823258" cy="4674746"/>
            <a:chOff x="5486400" y="850161"/>
            <a:chExt cx="439056" cy="6145297"/>
          </a:xfrm>
        </p:grpSpPr>
        <p:grpSp>
          <p:nvGrpSpPr>
            <p:cNvPr id="63" name="Group 62"/>
            <p:cNvGrpSpPr/>
            <p:nvPr/>
          </p:nvGrpSpPr>
          <p:grpSpPr>
            <a:xfrm flipH="1">
              <a:off x="5486400" y="980790"/>
              <a:ext cx="439056" cy="6014668"/>
              <a:chOff x="2286000" y="1666590"/>
              <a:chExt cx="439056" cy="6014668"/>
            </a:xfrm>
          </p:grpSpPr>
          <p:cxnSp>
            <p:nvCxnSpPr>
              <p:cNvPr id="66" name="Straight Arrow Connector 65"/>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V="1">
                <a:off x="-282279" y="4673924"/>
                <a:ext cx="6014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p:nvPr/>
        </p:nvCxnSpPr>
        <p:spPr>
          <a:xfrm rot="5400000" flipH="1" flipV="1">
            <a:off x="7205569" y="3497098"/>
            <a:ext cx="82325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Tree>
    <p:extLst>
      <p:ext uri="{BB962C8B-B14F-4D97-AF65-F5344CB8AC3E}">
        <p14:creationId xmlns:p14="http://schemas.microsoft.com/office/powerpoint/2010/main" val="1565884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0345"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703826"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
        <p:nvSpPr>
          <p:cNvPr id="73" name="Right Arrow 72"/>
          <p:cNvSpPr/>
          <p:nvPr/>
        </p:nvSpPr>
        <p:spPr>
          <a:xfrm>
            <a:off x="3822038"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5110296"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1" name="Group 90"/>
          <p:cNvGrpSpPr/>
          <p:nvPr/>
        </p:nvGrpSpPr>
        <p:grpSpPr>
          <a:xfrm>
            <a:off x="4244542" y="2598349"/>
            <a:ext cx="838200" cy="396628"/>
            <a:chOff x="5081332" y="2593010"/>
            <a:chExt cx="838200" cy="396628"/>
          </a:xfrm>
        </p:grpSpPr>
        <p:sp>
          <p:nvSpPr>
            <p:cNvPr id="92" name="Rounded Rectangle 91"/>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grpSp>
        <p:nvGrpSpPr>
          <p:cNvPr id="94" name="Group 93"/>
          <p:cNvGrpSpPr/>
          <p:nvPr/>
        </p:nvGrpSpPr>
        <p:grpSpPr>
          <a:xfrm rot="5400000">
            <a:off x="2961940" y="704275"/>
            <a:ext cx="823258" cy="2766789"/>
            <a:chOff x="5486400" y="850161"/>
            <a:chExt cx="439056" cy="3637151"/>
          </a:xfrm>
        </p:grpSpPr>
        <p:grpSp>
          <p:nvGrpSpPr>
            <p:cNvPr id="95" name="Group 94"/>
            <p:cNvGrpSpPr/>
            <p:nvPr/>
          </p:nvGrpSpPr>
          <p:grpSpPr>
            <a:xfrm flipH="1">
              <a:off x="5486400" y="990600"/>
              <a:ext cx="439056" cy="3496712"/>
              <a:chOff x="2286000" y="1676400"/>
              <a:chExt cx="439056" cy="3496712"/>
            </a:xfrm>
          </p:grpSpPr>
          <p:cxnSp>
            <p:nvCxnSpPr>
              <p:cNvPr id="97" name="Straight Arrow Connector 9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flipH="1">
            <a:off x="5963165" y="2476213"/>
            <a:ext cx="439056" cy="257749"/>
            <a:chOff x="2286000" y="1676400"/>
            <a:chExt cx="439056" cy="257749"/>
          </a:xfrm>
        </p:grpSpPr>
        <p:cxnSp>
          <p:nvCxnSpPr>
            <p:cNvPr id="103" name="Straight Arrow Connector 102"/>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ounded Rectangle 105"/>
          <p:cNvSpPr/>
          <p:nvPr/>
        </p:nvSpPr>
        <p:spPr>
          <a:xfrm>
            <a:off x="2784230" y="2632610"/>
            <a:ext cx="554549"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17" name="Group 116"/>
          <p:cNvGrpSpPr/>
          <p:nvPr/>
        </p:nvGrpSpPr>
        <p:grpSpPr>
          <a:xfrm flipV="1">
            <a:off x="3181274" y="1290059"/>
            <a:ext cx="231397" cy="294022"/>
            <a:chOff x="4543299" y="4006500"/>
            <a:chExt cx="231397" cy="294022"/>
          </a:xfrm>
        </p:grpSpPr>
        <p:cxnSp>
          <p:nvCxnSpPr>
            <p:cNvPr id="118" name="Straight Arrow Connector 117"/>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2984753" y="966636"/>
            <a:ext cx="620182" cy="369332"/>
          </a:xfrm>
          <a:prstGeom prst="rect">
            <a:avLst/>
          </a:prstGeom>
          <a:noFill/>
        </p:spPr>
        <p:txBody>
          <a:bodyPr wrap="none" rtlCol="0">
            <a:spAutoFit/>
          </a:bodyPr>
          <a:lstStyle/>
          <a:p>
            <a:r>
              <a:rPr lang="en-US" dirty="0" smtClean="0"/>
              <a:t>IPTG</a:t>
            </a:r>
            <a:endParaRPr lang="en-US" dirty="0"/>
          </a:p>
        </p:txBody>
      </p:sp>
      <p:grpSp>
        <p:nvGrpSpPr>
          <p:cNvPr id="16" name="Group 15"/>
          <p:cNvGrpSpPr/>
          <p:nvPr/>
        </p:nvGrpSpPr>
        <p:grpSpPr>
          <a:xfrm>
            <a:off x="2605546" y="4032961"/>
            <a:ext cx="4325544" cy="3414519"/>
            <a:chOff x="2901701" y="4247895"/>
            <a:chExt cx="3035099" cy="2610103"/>
          </a:xfrm>
        </p:grpSpPr>
        <p:cxnSp>
          <p:nvCxnSpPr>
            <p:cNvPr id="121" name="Straight Connector 120"/>
            <p:cNvCxnSpPr/>
            <p:nvPr/>
          </p:nvCxnSpPr>
          <p:spPr>
            <a:xfrm>
              <a:off x="2901701" y="5999044"/>
              <a:ext cx="510970"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rot="16200000">
              <a:off x="3215701" y="5316736"/>
              <a:ext cx="1738233" cy="1344291"/>
            </a:xfrm>
            <a:prstGeom prst="arc">
              <a:avLst>
                <a:gd name="adj1" fmla="val 16164685"/>
                <a:gd name="adj2" fmla="val 0"/>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Connector 121"/>
            <p:cNvCxnSpPr/>
            <p:nvPr/>
          </p:nvCxnSpPr>
          <p:spPr>
            <a:xfrm>
              <a:off x="4084716" y="5117012"/>
              <a:ext cx="510970"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sp>
          <p:nvSpPr>
            <p:cNvPr id="123" name="Arc 122"/>
            <p:cNvSpPr/>
            <p:nvPr/>
          </p:nvSpPr>
          <p:spPr>
            <a:xfrm rot="5400000" flipV="1">
              <a:off x="4395538" y="4444866"/>
              <a:ext cx="1738233" cy="1344291"/>
            </a:xfrm>
            <a:prstGeom prst="arc">
              <a:avLst>
                <a:gd name="adj1" fmla="val 16164685"/>
                <a:gd name="adj2" fmla="val 0"/>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4" name="Straight Connector 123"/>
            <p:cNvCxnSpPr/>
            <p:nvPr/>
          </p:nvCxnSpPr>
          <p:spPr>
            <a:xfrm>
              <a:off x="5266860" y="5986128"/>
              <a:ext cx="510970" cy="0"/>
            </a:xfrm>
            <a:prstGeom prst="line">
              <a:avLst/>
            </a:prstGeom>
            <a:ln w="28575" cmpd="sng">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2605546" y="4687664"/>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2597435" y="6416076"/>
            <a:ext cx="428940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1389073" y="5366722"/>
            <a:ext cx="1841633" cy="369332"/>
          </a:xfrm>
          <a:prstGeom prst="rect">
            <a:avLst/>
          </a:prstGeom>
          <a:noFill/>
        </p:spPr>
        <p:txBody>
          <a:bodyPr wrap="none" rtlCol="0">
            <a:spAutoFit/>
          </a:bodyPr>
          <a:lstStyle/>
          <a:p>
            <a:r>
              <a:rPr lang="en-US" dirty="0" smtClean="0"/>
              <a:t>GFP Fluorescence</a:t>
            </a:r>
            <a:endParaRPr lang="en-US" dirty="0"/>
          </a:p>
        </p:txBody>
      </p:sp>
      <p:sp>
        <p:nvSpPr>
          <p:cNvPr id="24" name="TextBox 23"/>
          <p:cNvSpPr txBox="1"/>
          <p:nvPr/>
        </p:nvSpPr>
        <p:spPr>
          <a:xfrm>
            <a:off x="4228165" y="6427821"/>
            <a:ext cx="649374" cy="369332"/>
          </a:xfrm>
          <a:prstGeom prst="rect">
            <a:avLst/>
          </a:prstGeom>
          <a:noFill/>
        </p:spPr>
        <p:txBody>
          <a:bodyPr wrap="none" rtlCol="0">
            <a:spAutoFit/>
          </a:bodyPr>
          <a:lstStyle/>
          <a:p>
            <a:r>
              <a:rPr lang="en-US" dirty="0" smtClean="0"/>
              <a:t>Time</a:t>
            </a:r>
            <a:endParaRPr lang="en-US" dirty="0"/>
          </a:p>
        </p:txBody>
      </p:sp>
      <p:sp>
        <p:nvSpPr>
          <p:cNvPr id="31" name="Rectangle 30"/>
          <p:cNvSpPr/>
          <p:nvPr/>
        </p:nvSpPr>
        <p:spPr>
          <a:xfrm>
            <a:off x="3288107" y="4674570"/>
            <a:ext cx="796988" cy="1728412"/>
          </a:xfrm>
          <a:prstGeom prst="rect">
            <a:avLst/>
          </a:prstGeom>
          <a:solidFill>
            <a:schemeClr val="accent3">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3364965" y="4629210"/>
            <a:ext cx="620182" cy="369332"/>
          </a:xfrm>
          <a:prstGeom prst="rect">
            <a:avLst/>
          </a:prstGeom>
          <a:noFill/>
        </p:spPr>
        <p:txBody>
          <a:bodyPr wrap="none" rtlCol="0">
            <a:spAutoFit/>
          </a:bodyPr>
          <a:lstStyle/>
          <a:p>
            <a:r>
              <a:rPr lang="en-US" dirty="0" smtClean="0"/>
              <a:t>IPTG</a:t>
            </a:r>
            <a:endParaRPr lang="en-US" dirty="0"/>
          </a:p>
        </p:txBody>
      </p:sp>
      <p:sp>
        <p:nvSpPr>
          <p:cNvPr id="128" name="Rectangle 127"/>
          <p:cNvSpPr/>
          <p:nvPr/>
        </p:nvSpPr>
        <p:spPr>
          <a:xfrm>
            <a:off x="4990550" y="4687664"/>
            <a:ext cx="796988" cy="1728412"/>
          </a:xfrm>
          <a:prstGeom prst="rect">
            <a:avLst/>
          </a:prstGeom>
          <a:solidFill>
            <a:schemeClr val="accent3">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5067408" y="4642304"/>
            <a:ext cx="608685" cy="369332"/>
          </a:xfrm>
          <a:prstGeom prst="rect">
            <a:avLst/>
          </a:prstGeom>
          <a:noFill/>
        </p:spPr>
        <p:txBody>
          <a:bodyPr wrap="none" rtlCol="0">
            <a:spAutoFit/>
          </a:bodyPr>
          <a:lstStyle/>
          <a:p>
            <a:r>
              <a:rPr lang="en-US" dirty="0" smtClean="0"/>
              <a:t>heat</a:t>
            </a:r>
            <a:endParaRPr lang="en-US" dirty="0"/>
          </a:p>
        </p:txBody>
      </p:sp>
      <p:sp>
        <p:nvSpPr>
          <p:cNvPr id="65" name="TextBox 64"/>
          <p:cNvSpPr txBox="1"/>
          <p:nvPr/>
        </p:nvSpPr>
        <p:spPr>
          <a:xfrm>
            <a:off x="2772238" y="2605314"/>
            <a:ext cx="634509" cy="369332"/>
          </a:xfrm>
          <a:prstGeom prst="rect">
            <a:avLst/>
          </a:prstGeom>
          <a:noFill/>
        </p:spPr>
        <p:txBody>
          <a:bodyPr wrap="none" rtlCol="0">
            <a:spAutoFit/>
          </a:bodyPr>
          <a:lstStyle/>
          <a:p>
            <a:r>
              <a:rPr lang="en-US" i="1" dirty="0" smtClean="0"/>
              <a:t>OR3</a:t>
            </a:r>
            <a:endParaRPr lang="en-US" i="1" dirty="0"/>
          </a:p>
        </p:txBody>
      </p:sp>
      <p:grpSp>
        <p:nvGrpSpPr>
          <p:cNvPr id="66" name="Group 65"/>
          <p:cNvGrpSpPr/>
          <p:nvPr/>
        </p:nvGrpSpPr>
        <p:grpSpPr>
          <a:xfrm>
            <a:off x="5963165" y="2605314"/>
            <a:ext cx="1038513" cy="383846"/>
            <a:chOff x="7460496" y="2603894"/>
            <a:chExt cx="1038513" cy="383846"/>
          </a:xfrm>
        </p:grpSpPr>
        <p:sp>
          <p:nvSpPr>
            <p:cNvPr id="67" name="Rounded Rectangle 6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TextBox 6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grpSp>
        <p:nvGrpSpPr>
          <p:cNvPr id="69" name="Group 68"/>
          <p:cNvGrpSpPr/>
          <p:nvPr/>
        </p:nvGrpSpPr>
        <p:grpSpPr>
          <a:xfrm>
            <a:off x="7001678" y="2605314"/>
            <a:ext cx="1038513" cy="383846"/>
            <a:chOff x="7460496" y="2603894"/>
            <a:chExt cx="1038513" cy="383846"/>
          </a:xfrm>
        </p:grpSpPr>
        <p:sp>
          <p:nvSpPr>
            <p:cNvPr id="70" name="Rounded Rectangle 69"/>
            <p:cNvSpPr/>
            <p:nvPr/>
          </p:nvSpPr>
          <p:spPr>
            <a:xfrm>
              <a:off x="7460496" y="2618408"/>
              <a:ext cx="1038513"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TextBox 71"/>
            <p:cNvSpPr txBox="1"/>
            <p:nvPr/>
          </p:nvSpPr>
          <p:spPr>
            <a:xfrm>
              <a:off x="7790431" y="2603894"/>
              <a:ext cx="395336" cy="369332"/>
            </a:xfrm>
            <a:prstGeom prst="rect">
              <a:avLst/>
            </a:prstGeom>
            <a:noFill/>
          </p:spPr>
          <p:txBody>
            <a:bodyPr wrap="none" rtlCol="0">
              <a:spAutoFit/>
            </a:bodyPr>
            <a:lstStyle/>
            <a:p>
              <a:r>
                <a:rPr lang="en-US" i="1" dirty="0" err="1" smtClean="0"/>
                <a:t>cI</a:t>
              </a:r>
              <a:endParaRPr lang="en-US" i="1" dirty="0"/>
            </a:p>
          </p:txBody>
        </p:sp>
      </p:grpSp>
      <p:grpSp>
        <p:nvGrpSpPr>
          <p:cNvPr id="74" name="Group 73"/>
          <p:cNvGrpSpPr/>
          <p:nvPr/>
        </p:nvGrpSpPr>
        <p:grpSpPr>
          <a:xfrm rot="5400000" flipH="1" flipV="1">
            <a:off x="4875628" y="1159730"/>
            <a:ext cx="823258" cy="4674746"/>
            <a:chOff x="5486400" y="850161"/>
            <a:chExt cx="439056" cy="6145297"/>
          </a:xfrm>
        </p:grpSpPr>
        <p:grpSp>
          <p:nvGrpSpPr>
            <p:cNvPr id="75" name="Group 74"/>
            <p:cNvGrpSpPr/>
            <p:nvPr/>
          </p:nvGrpSpPr>
          <p:grpSpPr>
            <a:xfrm flipH="1">
              <a:off x="5486400" y="980790"/>
              <a:ext cx="439056" cy="6014668"/>
              <a:chOff x="2286000" y="1666590"/>
              <a:chExt cx="439056" cy="6014668"/>
            </a:xfrm>
          </p:grpSpPr>
          <p:cxnSp>
            <p:nvCxnSpPr>
              <p:cNvPr id="77" name="Straight Arrow Connector 7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V="1">
                <a:off x="-282279" y="4673924"/>
                <a:ext cx="6014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p:cNvCxnSpPr/>
          <p:nvPr/>
        </p:nvCxnSpPr>
        <p:spPr>
          <a:xfrm rot="5400000" flipH="1" flipV="1">
            <a:off x="7205569" y="3497098"/>
            <a:ext cx="82325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5219252" y="4011976"/>
            <a:ext cx="231397" cy="294022"/>
            <a:chOff x="4543299" y="4006500"/>
            <a:chExt cx="231397" cy="294022"/>
          </a:xfrm>
        </p:grpSpPr>
        <p:cxnSp>
          <p:nvCxnSpPr>
            <p:cNvPr id="81" name="Straight Arrow Connector 80"/>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5032255" y="4227434"/>
            <a:ext cx="608685" cy="369332"/>
          </a:xfrm>
          <a:prstGeom prst="rect">
            <a:avLst/>
          </a:prstGeom>
          <a:noFill/>
        </p:spPr>
        <p:txBody>
          <a:bodyPr wrap="none" rtlCol="0">
            <a:spAutoFit/>
          </a:bodyPr>
          <a:lstStyle/>
          <a:p>
            <a:r>
              <a:rPr lang="en-US" dirty="0" smtClean="0"/>
              <a:t>heat</a:t>
            </a:r>
            <a:endParaRPr lang="en-US" dirty="0"/>
          </a:p>
        </p:txBody>
      </p:sp>
    </p:spTree>
    <p:extLst>
      <p:ext uri="{BB962C8B-B14F-4D97-AF65-F5344CB8AC3E}">
        <p14:creationId xmlns:p14="http://schemas.microsoft.com/office/powerpoint/2010/main" val="3085881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45" y="2668248"/>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H="1">
            <a:off x="2271852" y="2392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Box 3"/>
          <p:cNvSpPr txBox="1"/>
          <p:nvPr/>
        </p:nvSpPr>
        <p:spPr>
          <a:xfrm>
            <a:off x="2703826" y="2498096"/>
            <a:ext cx="303288" cy="369332"/>
          </a:xfrm>
          <a:prstGeom prst="rect">
            <a:avLst/>
          </a:prstGeom>
          <a:noFill/>
        </p:spPr>
        <p:txBody>
          <a:bodyPr wrap="none" rtlCol="0">
            <a:spAutoFit/>
          </a:bodyPr>
          <a:lstStyle/>
          <a:p>
            <a:r>
              <a:rPr lang="en-US" dirty="0" smtClean="0"/>
              <a:t>P</a:t>
            </a:r>
            <a:endParaRPr lang="en-US" dirty="0"/>
          </a:p>
        </p:txBody>
      </p:sp>
      <p:sp>
        <p:nvSpPr>
          <p:cNvPr id="5" name="Rounded Rectangle 4"/>
          <p:cNvSpPr/>
          <p:nvPr/>
        </p:nvSpPr>
        <p:spPr>
          <a:xfrm>
            <a:off x="838566" y="2498096"/>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6" name="Group 5"/>
          <p:cNvGrpSpPr/>
          <p:nvPr/>
        </p:nvGrpSpPr>
        <p:grpSpPr>
          <a:xfrm>
            <a:off x="5965686" y="2485002"/>
            <a:ext cx="1038513" cy="383846"/>
            <a:chOff x="7460496" y="2603894"/>
            <a:chExt cx="1038513" cy="383846"/>
          </a:xfrm>
        </p:grpSpPr>
        <p:sp>
          <p:nvSpPr>
            <p:cNvPr id="7" name="Rounded Rectangle 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9" name="TextBox 8"/>
          <p:cNvSpPr txBox="1"/>
          <p:nvPr/>
        </p:nvSpPr>
        <p:spPr>
          <a:xfrm>
            <a:off x="1236160" y="2483582"/>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10" name="Group 9"/>
          <p:cNvGrpSpPr/>
          <p:nvPr/>
        </p:nvGrpSpPr>
        <p:grpSpPr>
          <a:xfrm>
            <a:off x="1832796" y="2349205"/>
            <a:ext cx="439056" cy="257749"/>
            <a:chOff x="2286000" y="1676400"/>
            <a:chExt cx="439056" cy="257749"/>
          </a:xfrm>
        </p:grpSpPr>
        <p:cxnSp>
          <p:nvCxnSpPr>
            <p:cNvPr id="11" name="Straight Arrow Connector 10"/>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1264524" y="1264382"/>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1145" y="1402268"/>
            <a:ext cx="548047" cy="369332"/>
          </a:xfrm>
          <a:prstGeom prst="rect">
            <a:avLst/>
          </a:prstGeom>
          <a:noFill/>
        </p:spPr>
        <p:txBody>
          <a:bodyPr wrap="none" rtlCol="0">
            <a:spAutoFit/>
          </a:bodyPr>
          <a:lstStyle/>
          <a:p>
            <a:r>
              <a:rPr lang="en-US" dirty="0" err="1" smtClean="0"/>
              <a:t>LacI</a:t>
            </a:r>
            <a:endParaRPr lang="en-US" dirty="0"/>
          </a:p>
        </p:txBody>
      </p:sp>
      <p:cxnSp>
        <p:nvCxnSpPr>
          <p:cNvPr id="15" name="Straight Arrow Connector 14"/>
          <p:cNvCxnSpPr/>
          <p:nvPr/>
        </p:nvCxnSpPr>
        <p:spPr>
          <a:xfrm flipV="1">
            <a:off x="1509852" y="2026382"/>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822038" y="2392597"/>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5110296" y="2456522"/>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18" name="Group 17"/>
          <p:cNvGrpSpPr/>
          <p:nvPr/>
        </p:nvGrpSpPr>
        <p:grpSpPr>
          <a:xfrm>
            <a:off x="4756962" y="2478037"/>
            <a:ext cx="325779" cy="396628"/>
            <a:chOff x="5081332" y="2593010"/>
            <a:chExt cx="838200" cy="396628"/>
          </a:xfrm>
        </p:grpSpPr>
        <p:sp>
          <p:nvSpPr>
            <p:cNvPr id="19" name="Rounded Rectangle 18"/>
            <p:cNvSpPr/>
            <p:nvPr/>
          </p:nvSpPr>
          <p:spPr>
            <a:xfrm>
              <a:off x="5081332" y="2620306"/>
              <a:ext cx="83820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5209899" y="2593010"/>
              <a:ext cx="184666" cy="369332"/>
            </a:xfrm>
            <a:prstGeom prst="rect">
              <a:avLst/>
            </a:prstGeom>
            <a:noFill/>
          </p:spPr>
          <p:txBody>
            <a:bodyPr wrap="none" rtlCol="0">
              <a:spAutoFit/>
            </a:bodyPr>
            <a:lstStyle/>
            <a:p>
              <a:endParaRPr lang="en-US" i="1" dirty="0"/>
            </a:p>
          </p:txBody>
        </p:sp>
      </p:grpSp>
      <p:grpSp>
        <p:nvGrpSpPr>
          <p:cNvPr id="21" name="Group 20"/>
          <p:cNvGrpSpPr/>
          <p:nvPr/>
        </p:nvGrpSpPr>
        <p:grpSpPr>
          <a:xfrm rot="5400000">
            <a:off x="3095620" y="458991"/>
            <a:ext cx="823258" cy="3043468"/>
            <a:chOff x="5486400" y="850161"/>
            <a:chExt cx="439056" cy="3637151"/>
          </a:xfrm>
        </p:grpSpPr>
        <p:grpSp>
          <p:nvGrpSpPr>
            <p:cNvPr id="22" name="Group 21"/>
            <p:cNvGrpSpPr/>
            <p:nvPr/>
          </p:nvGrpSpPr>
          <p:grpSpPr>
            <a:xfrm flipH="1">
              <a:off x="5486400" y="990600"/>
              <a:ext cx="439056" cy="3496712"/>
              <a:chOff x="2286000" y="1676400"/>
              <a:chExt cx="439056" cy="3496712"/>
            </a:xfrm>
          </p:grpSpPr>
          <p:cxnSp>
            <p:nvCxnSpPr>
              <p:cNvPr id="24" name="Straight Arrow Connector 23"/>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5963165" y="2355901"/>
            <a:ext cx="439056" cy="257749"/>
            <a:chOff x="2286000" y="1676400"/>
            <a:chExt cx="439056" cy="257749"/>
          </a:xfrm>
        </p:grpSpPr>
        <p:cxnSp>
          <p:nvCxnSpPr>
            <p:cNvPr id="30" name="Straight Arrow Connector 29"/>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2784231" y="2512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1" name="Rounded Rectangle 50"/>
          <p:cNvSpPr/>
          <p:nvPr/>
        </p:nvSpPr>
        <p:spPr>
          <a:xfrm>
            <a:off x="3163887" y="2517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ounded Rectangle 51"/>
          <p:cNvSpPr/>
          <p:nvPr/>
        </p:nvSpPr>
        <p:spPr>
          <a:xfrm>
            <a:off x="4407153" y="2517650"/>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ight Arrow 52"/>
          <p:cNvSpPr/>
          <p:nvPr/>
        </p:nvSpPr>
        <p:spPr>
          <a:xfrm flipH="1">
            <a:off x="2339995" y="3154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extBox 53"/>
          <p:cNvSpPr txBox="1"/>
          <p:nvPr/>
        </p:nvSpPr>
        <p:spPr>
          <a:xfrm>
            <a:off x="2771969" y="3260096"/>
            <a:ext cx="303288" cy="369332"/>
          </a:xfrm>
          <a:prstGeom prst="rect">
            <a:avLst/>
          </a:prstGeom>
          <a:noFill/>
        </p:spPr>
        <p:txBody>
          <a:bodyPr wrap="none" rtlCol="0">
            <a:spAutoFit/>
          </a:bodyPr>
          <a:lstStyle/>
          <a:p>
            <a:r>
              <a:rPr lang="en-US" dirty="0" smtClean="0"/>
              <a:t>P</a:t>
            </a:r>
            <a:endParaRPr lang="en-US" dirty="0"/>
          </a:p>
        </p:txBody>
      </p:sp>
      <p:sp>
        <p:nvSpPr>
          <p:cNvPr id="55" name="Rounded Rectangle 54"/>
          <p:cNvSpPr/>
          <p:nvPr/>
        </p:nvSpPr>
        <p:spPr>
          <a:xfrm>
            <a:off x="906709" y="3260096"/>
            <a:ext cx="1434152"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TextBox 55"/>
          <p:cNvSpPr txBox="1"/>
          <p:nvPr/>
        </p:nvSpPr>
        <p:spPr>
          <a:xfrm>
            <a:off x="1304303" y="3245582"/>
            <a:ext cx="693118" cy="369332"/>
          </a:xfrm>
          <a:prstGeom prst="rect">
            <a:avLst/>
          </a:prstGeom>
          <a:noFill/>
        </p:spPr>
        <p:txBody>
          <a:bodyPr wrap="none" rtlCol="0">
            <a:spAutoFit/>
          </a:bodyPr>
          <a:lstStyle/>
          <a:p>
            <a:r>
              <a:rPr lang="en-US" i="1" dirty="0" err="1" smtClean="0"/>
              <a:t>AraC</a:t>
            </a:r>
            <a:endParaRPr lang="en-US" i="1" dirty="0"/>
          </a:p>
        </p:txBody>
      </p:sp>
      <p:grpSp>
        <p:nvGrpSpPr>
          <p:cNvPr id="57" name="Group 56"/>
          <p:cNvGrpSpPr/>
          <p:nvPr/>
        </p:nvGrpSpPr>
        <p:grpSpPr>
          <a:xfrm>
            <a:off x="1900939" y="3111205"/>
            <a:ext cx="439056" cy="257749"/>
            <a:chOff x="2286000" y="1676400"/>
            <a:chExt cx="439056" cy="257749"/>
          </a:xfrm>
        </p:grpSpPr>
        <p:cxnSp>
          <p:nvCxnSpPr>
            <p:cNvPr id="58" name="Straight Arrow Connector 5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2852374" y="3274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ounded Rectangle 60"/>
          <p:cNvSpPr/>
          <p:nvPr/>
        </p:nvSpPr>
        <p:spPr>
          <a:xfrm>
            <a:off x="3232030" y="3279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p:nvPr/>
        </p:nvCxnSpPr>
        <p:spPr>
          <a:xfrm rot="5400000">
            <a:off x="2901031" y="1986077"/>
            <a:ext cx="82325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175638" y="2395454"/>
            <a:ext cx="25453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32305" y="4112036"/>
            <a:ext cx="582235" cy="6858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218937" y="4226818"/>
            <a:ext cx="633507" cy="369332"/>
          </a:xfrm>
          <a:prstGeom prst="rect">
            <a:avLst/>
          </a:prstGeom>
          <a:noFill/>
        </p:spPr>
        <p:txBody>
          <a:bodyPr wrap="none" rtlCol="0">
            <a:spAutoFit/>
          </a:bodyPr>
          <a:lstStyle/>
          <a:p>
            <a:r>
              <a:rPr lang="en-US" dirty="0" err="1" smtClean="0"/>
              <a:t>AraC</a:t>
            </a:r>
            <a:endParaRPr lang="en-US" dirty="0"/>
          </a:p>
        </p:txBody>
      </p:sp>
      <p:cxnSp>
        <p:nvCxnSpPr>
          <p:cNvPr id="66" name="Straight Arrow Connector 65"/>
          <p:cNvCxnSpPr/>
          <p:nvPr/>
        </p:nvCxnSpPr>
        <p:spPr>
          <a:xfrm>
            <a:off x="1519771" y="3697347"/>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47802" y="1561078"/>
            <a:ext cx="3253280" cy="3794378"/>
            <a:chOff x="247802" y="1681390"/>
            <a:chExt cx="3253280" cy="3794378"/>
          </a:xfrm>
        </p:grpSpPr>
        <p:grpSp>
          <p:nvGrpSpPr>
            <p:cNvPr id="50" name="Group 49"/>
            <p:cNvGrpSpPr/>
            <p:nvPr/>
          </p:nvGrpSpPr>
          <p:grpSpPr>
            <a:xfrm flipH="1">
              <a:off x="250833" y="1688199"/>
              <a:ext cx="3250249" cy="3787569"/>
              <a:chOff x="3070220" y="391438"/>
              <a:chExt cx="3250249" cy="3787569"/>
            </a:xfrm>
          </p:grpSpPr>
          <p:grpSp>
            <p:nvGrpSpPr>
              <p:cNvPr id="35" name="Group 34"/>
              <p:cNvGrpSpPr/>
              <p:nvPr/>
            </p:nvGrpSpPr>
            <p:grpSpPr>
              <a:xfrm rot="5400000" flipH="1" flipV="1">
                <a:off x="3888608" y="1756337"/>
                <a:ext cx="1604282" cy="3241057"/>
                <a:chOff x="5342302" y="1008330"/>
                <a:chExt cx="855595" cy="4260619"/>
              </a:xfrm>
            </p:grpSpPr>
            <p:grpSp>
              <p:nvGrpSpPr>
                <p:cNvPr id="36" name="Group 35"/>
                <p:cNvGrpSpPr/>
                <p:nvPr/>
              </p:nvGrpSpPr>
              <p:grpSpPr>
                <a:xfrm flipH="1">
                  <a:off x="5342302" y="1160850"/>
                  <a:ext cx="855595" cy="4108099"/>
                  <a:chOff x="2013559" y="1846650"/>
                  <a:chExt cx="855595" cy="4108099"/>
                </a:xfrm>
              </p:grpSpPr>
              <p:cxnSp>
                <p:nvCxnSpPr>
                  <p:cNvPr id="38" name="Straight Arrow Connector 37"/>
                  <p:cNvCxnSpPr/>
                  <p:nvPr/>
                </p:nvCxnSpPr>
                <p:spPr>
                  <a:xfrm flipH="1">
                    <a:off x="2013559" y="1852134"/>
                    <a:ext cx="85559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813595" y="3900700"/>
                    <a:ext cx="410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rot="16200000" flipH="1" flipV="1">
                  <a:off x="6043673" y="1159824"/>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4429044" y="2282863"/>
                <a:ext cx="378284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flipH="1" flipV="1">
              <a:off x="247802" y="1681390"/>
              <a:ext cx="847544"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6200000" flipH="1" flipV="1">
            <a:off x="2494376" y="2379878"/>
            <a:ext cx="1472372" cy="2659957"/>
            <a:chOff x="2237485" y="1676400"/>
            <a:chExt cx="487571" cy="3496712"/>
          </a:xfrm>
        </p:grpSpPr>
        <p:cxnSp>
          <p:nvCxnSpPr>
            <p:cNvPr id="71" name="Straight Arrow Connector 70"/>
            <p:cNvCxnSpPr/>
            <p:nvPr/>
          </p:nvCxnSpPr>
          <p:spPr>
            <a:xfrm flipH="1">
              <a:off x="2237485" y="1676401"/>
              <a:ext cx="482962"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976700" y="3424755"/>
              <a:ext cx="349671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rot="16200000" flipV="1">
            <a:off x="2660812" y="4096140"/>
            <a:ext cx="680378"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flipV="1">
            <a:off x="374837" y="984551"/>
            <a:ext cx="2582675" cy="3449438"/>
            <a:chOff x="240318" y="1681390"/>
            <a:chExt cx="2840941" cy="3794381"/>
          </a:xfrm>
        </p:grpSpPr>
        <p:grpSp>
          <p:nvGrpSpPr>
            <p:cNvPr id="83" name="Group 82"/>
            <p:cNvGrpSpPr/>
            <p:nvPr/>
          </p:nvGrpSpPr>
          <p:grpSpPr>
            <a:xfrm flipH="1">
              <a:off x="240318" y="1688199"/>
              <a:ext cx="2840941" cy="3787572"/>
              <a:chOff x="3490043" y="391438"/>
              <a:chExt cx="2840941" cy="3787572"/>
            </a:xfrm>
          </p:grpSpPr>
          <p:grpSp>
            <p:nvGrpSpPr>
              <p:cNvPr id="87" name="Group 86"/>
              <p:cNvGrpSpPr/>
              <p:nvPr/>
            </p:nvGrpSpPr>
            <p:grpSpPr>
              <a:xfrm rot="5400000" flipV="1">
                <a:off x="4108373" y="1956398"/>
                <a:ext cx="1604282" cy="2840941"/>
                <a:chOff x="2013559" y="2246023"/>
                <a:chExt cx="855595" cy="3734635"/>
              </a:xfrm>
            </p:grpSpPr>
            <p:cxnSp>
              <p:nvCxnSpPr>
                <p:cNvPr id="89" name="Straight Arrow Connector 88"/>
                <p:cNvCxnSpPr/>
                <p:nvPr/>
              </p:nvCxnSpPr>
              <p:spPr>
                <a:xfrm flipH="1">
                  <a:off x="2013559" y="2258076"/>
                  <a:ext cx="855595"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1000325" y="4113341"/>
                  <a:ext cx="37346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rot="5400000" flipH="1" flipV="1">
                <a:off x="4429044" y="2282863"/>
                <a:ext cx="3782849"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flipV="1">
              <a:off x="247802" y="1681390"/>
              <a:ext cx="847544"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76200" y="72192"/>
            <a:ext cx="8915400" cy="584776"/>
          </a:xfrm>
          <a:prstGeom prst="rect">
            <a:avLst/>
          </a:prstGeom>
          <a:noFill/>
        </p:spPr>
        <p:txBody>
          <a:bodyPr wrap="square" rtlCol="0">
            <a:spAutoFit/>
          </a:bodyPr>
          <a:lstStyle/>
          <a:p>
            <a:pPr algn="ctr"/>
            <a:r>
              <a:rPr lang="en-US" sz="3200" dirty="0" smtClean="0"/>
              <a:t>Complex</a:t>
            </a:r>
            <a:r>
              <a:rPr lang="en-US" sz="3200" dirty="0" smtClean="0"/>
              <a:t> Circuit Design: Oscillatory Circuit</a:t>
            </a:r>
            <a:endParaRPr lang="en-US" sz="3200" dirty="0"/>
          </a:p>
        </p:txBody>
      </p:sp>
      <p:grpSp>
        <p:nvGrpSpPr>
          <p:cNvPr id="128" name="Group 127"/>
          <p:cNvGrpSpPr/>
          <p:nvPr/>
        </p:nvGrpSpPr>
        <p:grpSpPr>
          <a:xfrm>
            <a:off x="4777126" y="4681025"/>
            <a:ext cx="3706904" cy="2166582"/>
            <a:chOff x="4777126" y="4681025"/>
            <a:chExt cx="3706904" cy="2166582"/>
          </a:xfrm>
        </p:grpSpPr>
        <p:cxnSp>
          <p:nvCxnSpPr>
            <p:cNvPr id="129" name="Straight Connector 128"/>
            <p:cNvCxnSpPr/>
            <p:nvPr/>
          </p:nvCxnSpPr>
          <p:spPr>
            <a:xfrm>
              <a:off x="5257448" y="4738118"/>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5261340" y="6466530"/>
              <a:ext cx="322269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rot="16200000">
              <a:off x="4040975" y="5417176"/>
              <a:ext cx="1841633" cy="369332"/>
            </a:xfrm>
            <a:prstGeom prst="rect">
              <a:avLst/>
            </a:prstGeom>
            <a:noFill/>
          </p:spPr>
          <p:txBody>
            <a:bodyPr wrap="none" rtlCol="0">
              <a:spAutoFit/>
            </a:bodyPr>
            <a:lstStyle/>
            <a:p>
              <a:r>
                <a:rPr lang="en-US" dirty="0" smtClean="0"/>
                <a:t>GFP Fluorescence</a:t>
              </a:r>
              <a:endParaRPr lang="en-US" dirty="0"/>
            </a:p>
          </p:txBody>
        </p:sp>
        <p:sp>
          <p:nvSpPr>
            <p:cNvPr id="132" name="TextBox 131"/>
            <p:cNvSpPr txBox="1"/>
            <p:nvPr/>
          </p:nvSpPr>
          <p:spPr>
            <a:xfrm>
              <a:off x="6880067" y="6478275"/>
              <a:ext cx="649374" cy="369332"/>
            </a:xfrm>
            <a:prstGeom prst="rect">
              <a:avLst/>
            </a:prstGeom>
            <a:noFill/>
          </p:spPr>
          <p:txBody>
            <a:bodyPr wrap="none" rtlCol="0">
              <a:spAutoFit/>
            </a:bodyPr>
            <a:lstStyle/>
            <a:p>
              <a:r>
                <a:rPr lang="en-US" dirty="0" smtClean="0"/>
                <a:t>Time</a:t>
              </a:r>
              <a:endParaRPr lang="en-US" dirty="0"/>
            </a:p>
          </p:txBody>
        </p:sp>
      </p:grpSp>
    </p:spTree>
    <p:extLst>
      <p:ext uri="{BB962C8B-B14F-4D97-AF65-F5344CB8AC3E}">
        <p14:creationId xmlns:p14="http://schemas.microsoft.com/office/powerpoint/2010/main" val="11454551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45" y="2668248"/>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H="1">
            <a:off x="2271852" y="2392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Box 3"/>
          <p:cNvSpPr txBox="1"/>
          <p:nvPr/>
        </p:nvSpPr>
        <p:spPr>
          <a:xfrm>
            <a:off x="2703826" y="2498096"/>
            <a:ext cx="303288" cy="369332"/>
          </a:xfrm>
          <a:prstGeom prst="rect">
            <a:avLst/>
          </a:prstGeom>
          <a:noFill/>
        </p:spPr>
        <p:txBody>
          <a:bodyPr wrap="none" rtlCol="0">
            <a:spAutoFit/>
          </a:bodyPr>
          <a:lstStyle/>
          <a:p>
            <a:r>
              <a:rPr lang="en-US" dirty="0" smtClean="0"/>
              <a:t>P</a:t>
            </a:r>
            <a:endParaRPr lang="en-US" dirty="0"/>
          </a:p>
        </p:txBody>
      </p:sp>
      <p:sp>
        <p:nvSpPr>
          <p:cNvPr id="5" name="Rounded Rectangle 4"/>
          <p:cNvSpPr/>
          <p:nvPr/>
        </p:nvSpPr>
        <p:spPr>
          <a:xfrm>
            <a:off x="838566" y="2498096"/>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6" name="Group 5"/>
          <p:cNvGrpSpPr/>
          <p:nvPr/>
        </p:nvGrpSpPr>
        <p:grpSpPr>
          <a:xfrm>
            <a:off x="5965686" y="2485002"/>
            <a:ext cx="1038513" cy="383846"/>
            <a:chOff x="7460496" y="2603894"/>
            <a:chExt cx="1038513" cy="383846"/>
          </a:xfrm>
        </p:grpSpPr>
        <p:sp>
          <p:nvSpPr>
            <p:cNvPr id="7" name="Rounded Rectangle 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9" name="TextBox 8"/>
          <p:cNvSpPr txBox="1"/>
          <p:nvPr/>
        </p:nvSpPr>
        <p:spPr>
          <a:xfrm>
            <a:off x="1236160" y="2483582"/>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10" name="Group 9"/>
          <p:cNvGrpSpPr/>
          <p:nvPr/>
        </p:nvGrpSpPr>
        <p:grpSpPr>
          <a:xfrm>
            <a:off x="1832796" y="2349205"/>
            <a:ext cx="439056" cy="257749"/>
            <a:chOff x="2286000" y="1676400"/>
            <a:chExt cx="439056" cy="257749"/>
          </a:xfrm>
        </p:grpSpPr>
        <p:cxnSp>
          <p:nvCxnSpPr>
            <p:cNvPr id="11" name="Straight Arrow Connector 10"/>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1264524" y="1264382"/>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1145" y="1402268"/>
            <a:ext cx="548047" cy="369332"/>
          </a:xfrm>
          <a:prstGeom prst="rect">
            <a:avLst/>
          </a:prstGeom>
          <a:noFill/>
        </p:spPr>
        <p:txBody>
          <a:bodyPr wrap="none" rtlCol="0">
            <a:spAutoFit/>
          </a:bodyPr>
          <a:lstStyle/>
          <a:p>
            <a:r>
              <a:rPr lang="en-US" dirty="0" err="1" smtClean="0"/>
              <a:t>LacI</a:t>
            </a:r>
            <a:endParaRPr lang="en-US" dirty="0"/>
          </a:p>
        </p:txBody>
      </p:sp>
      <p:cxnSp>
        <p:nvCxnSpPr>
          <p:cNvPr id="15" name="Straight Arrow Connector 14"/>
          <p:cNvCxnSpPr/>
          <p:nvPr/>
        </p:nvCxnSpPr>
        <p:spPr>
          <a:xfrm flipV="1">
            <a:off x="1509852" y="2026382"/>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822038" y="2392597"/>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5110296" y="2456522"/>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18" name="Group 17"/>
          <p:cNvGrpSpPr/>
          <p:nvPr/>
        </p:nvGrpSpPr>
        <p:grpSpPr>
          <a:xfrm>
            <a:off x="4756962" y="2478037"/>
            <a:ext cx="325779" cy="396628"/>
            <a:chOff x="5081332" y="2593010"/>
            <a:chExt cx="838200" cy="396628"/>
          </a:xfrm>
        </p:grpSpPr>
        <p:sp>
          <p:nvSpPr>
            <p:cNvPr id="19" name="Rounded Rectangle 18"/>
            <p:cNvSpPr/>
            <p:nvPr/>
          </p:nvSpPr>
          <p:spPr>
            <a:xfrm>
              <a:off x="5081332" y="2620306"/>
              <a:ext cx="83820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5209899" y="2593010"/>
              <a:ext cx="184666" cy="369332"/>
            </a:xfrm>
            <a:prstGeom prst="rect">
              <a:avLst/>
            </a:prstGeom>
            <a:noFill/>
          </p:spPr>
          <p:txBody>
            <a:bodyPr wrap="none" rtlCol="0">
              <a:spAutoFit/>
            </a:bodyPr>
            <a:lstStyle/>
            <a:p>
              <a:endParaRPr lang="en-US" i="1" dirty="0"/>
            </a:p>
          </p:txBody>
        </p:sp>
      </p:grpSp>
      <p:grpSp>
        <p:nvGrpSpPr>
          <p:cNvPr id="21" name="Group 20"/>
          <p:cNvGrpSpPr/>
          <p:nvPr/>
        </p:nvGrpSpPr>
        <p:grpSpPr>
          <a:xfrm rot="5400000">
            <a:off x="3095620" y="458991"/>
            <a:ext cx="823258" cy="3043468"/>
            <a:chOff x="5486400" y="850161"/>
            <a:chExt cx="439056" cy="3637151"/>
          </a:xfrm>
        </p:grpSpPr>
        <p:grpSp>
          <p:nvGrpSpPr>
            <p:cNvPr id="22" name="Group 21"/>
            <p:cNvGrpSpPr/>
            <p:nvPr/>
          </p:nvGrpSpPr>
          <p:grpSpPr>
            <a:xfrm flipH="1">
              <a:off x="5486400" y="990600"/>
              <a:ext cx="439056" cy="3496712"/>
              <a:chOff x="2286000" y="1676400"/>
              <a:chExt cx="439056" cy="3496712"/>
            </a:xfrm>
          </p:grpSpPr>
          <p:cxnSp>
            <p:nvCxnSpPr>
              <p:cNvPr id="24" name="Straight Arrow Connector 23"/>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5963165" y="2355901"/>
            <a:ext cx="439056" cy="257749"/>
            <a:chOff x="2286000" y="1676400"/>
            <a:chExt cx="439056" cy="257749"/>
          </a:xfrm>
        </p:grpSpPr>
        <p:cxnSp>
          <p:nvCxnSpPr>
            <p:cNvPr id="30" name="Straight Arrow Connector 29"/>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2784231" y="2512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TextBox 48"/>
          <p:cNvSpPr txBox="1"/>
          <p:nvPr/>
        </p:nvSpPr>
        <p:spPr>
          <a:xfrm>
            <a:off x="76200" y="72192"/>
            <a:ext cx="8915400" cy="584776"/>
          </a:xfrm>
          <a:prstGeom prst="rect">
            <a:avLst/>
          </a:prstGeom>
          <a:noFill/>
        </p:spPr>
        <p:txBody>
          <a:bodyPr wrap="square" rtlCol="0">
            <a:spAutoFit/>
          </a:bodyPr>
          <a:lstStyle/>
          <a:p>
            <a:pPr algn="ctr"/>
            <a:r>
              <a:rPr lang="en-US" sz="3200" dirty="0" smtClean="0"/>
              <a:t>Complex</a:t>
            </a:r>
            <a:r>
              <a:rPr lang="en-US" sz="3200" dirty="0" smtClean="0"/>
              <a:t> Circuit Design: Oscillatory Circuit</a:t>
            </a:r>
            <a:endParaRPr lang="en-US" sz="3200" dirty="0"/>
          </a:p>
        </p:txBody>
      </p:sp>
      <p:sp>
        <p:nvSpPr>
          <p:cNvPr id="51" name="Rounded Rectangle 50"/>
          <p:cNvSpPr/>
          <p:nvPr/>
        </p:nvSpPr>
        <p:spPr>
          <a:xfrm>
            <a:off x="3163887" y="2517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ounded Rectangle 51"/>
          <p:cNvSpPr/>
          <p:nvPr/>
        </p:nvSpPr>
        <p:spPr>
          <a:xfrm>
            <a:off x="4407153" y="2517650"/>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ight Arrow 52"/>
          <p:cNvSpPr/>
          <p:nvPr/>
        </p:nvSpPr>
        <p:spPr>
          <a:xfrm flipH="1">
            <a:off x="2339995" y="3154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extBox 53"/>
          <p:cNvSpPr txBox="1"/>
          <p:nvPr/>
        </p:nvSpPr>
        <p:spPr>
          <a:xfrm>
            <a:off x="2771969" y="3260096"/>
            <a:ext cx="303288" cy="369332"/>
          </a:xfrm>
          <a:prstGeom prst="rect">
            <a:avLst/>
          </a:prstGeom>
          <a:noFill/>
        </p:spPr>
        <p:txBody>
          <a:bodyPr wrap="none" rtlCol="0">
            <a:spAutoFit/>
          </a:bodyPr>
          <a:lstStyle/>
          <a:p>
            <a:r>
              <a:rPr lang="en-US" dirty="0" smtClean="0"/>
              <a:t>P</a:t>
            </a:r>
            <a:endParaRPr lang="en-US" dirty="0"/>
          </a:p>
        </p:txBody>
      </p:sp>
      <p:sp>
        <p:nvSpPr>
          <p:cNvPr id="55" name="Rounded Rectangle 54"/>
          <p:cNvSpPr/>
          <p:nvPr/>
        </p:nvSpPr>
        <p:spPr>
          <a:xfrm>
            <a:off x="906709" y="3260096"/>
            <a:ext cx="1434152"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TextBox 55"/>
          <p:cNvSpPr txBox="1"/>
          <p:nvPr/>
        </p:nvSpPr>
        <p:spPr>
          <a:xfrm>
            <a:off x="1304303" y="3245582"/>
            <a:ext cx="693118" cy="369332"/>
          </a:xfrm>
          <a:prstGeom prst="rect">
            <a:avLst/>
          </a:prstGeom>
          <a:noFill/>
        </p:spPr>
        <p:txBody>
          <a:bodyPr wrap="none" rtlCol="0">
            <a:spAutoFit/>
          </a:bodyPr>
          <a:lstStyle/>
          <a:p>
            <a:r>
              <a:rPr lang="en-US" i="1" dirty="0" err="1" smtClean="0"/>
              <a:t>AraC</a:t>
            </a:r>
            <a:endParaRPr lang="en-US" i="1" dirty="0"/>
          </a:p>
        </p:txBody>
      </p:sp>
      <p:grpSp>
        <p:nvGrpSpPr>
          <p:cNvPr id="57" name="Group 56"/>
          <p:cNvGrpSpPr/>
          <p:nvPr/>
        </p:nvGrpSpPr>
        <p:grpSpPr>
          <a:xfrm>
            <a:off x="1900939" y="3111205"/>
            <a:ext cx="439056" cy="257749"/>
            <a:chOff x="2286000" y="1676400"/>
            <a:chExt cx="439056" cy="257749"/>
          </a:xfrm>
        </p:grpSpPr>
        <p:cxnSp>
          <p:nvCxnSpPr>
            <p:cNvPr id="58" name="Straight Arrow Connector 5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2852374" y="3274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ounded Rectangle 60"/>
          <p:cNvSpPr/>
          <p:nvPr/>
        </p:nvSpPr>
        <p:spPr>
          <a:xfrm>
            <a:off x="3232030" y="3279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p:nvPr/>
        </p:nvCxnSpPr>
        <p:spPr>
          <a:xfrm rot="5400000">
            <a:off x="2901031" y="1986077"/>
            <a:ext cx="82325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175638" y="2395454"/>
            <a:ext cx="25453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32305" y="4112036"/>
            <a:ext cx="582235" cy="6858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218937" y="4226818"/>
            <a:ext cx="633507" cy="369332"/>
          </a:xfrm>
          <a:prstGeom prst="rect">
            <a:avLst/>
          </a:prstGeom>
          <a:noFill/>
        </p:spPr>
        <p:txBody>
          <a:bodyPr wrap="none" rtlCol="0">
            <a:spAutoFit/>
          </a:bodyPr>
          <a:lstStyle/>
          <a:p>
            <a:r>
              <a:rPr lang="en-US" dirty="0" err="1" smtClean="0"/>
              <a:t>AraC</a:t>
            </a:r>
            <a:endParaRPr lang="en-US" dirty="0"/>
          </a:p>
        </p:txBody>
      </p:sp>
      <p:cxnSp>
        <p:nvCxnSpPr>
          <p:cNvPr id="66" name="Straight Arrow Connector 65"/>
          <p:cNvCxnSpPr/>
          <p:nvPr/>
        </p:nvCxnSpPr>
        <p:spPr>
          <a:xfrm>
            <a:off x="1519771" y="3697347"/>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47802" y="1561078"/>
            <a:ext cx="3253280" cy="3794378"/>
            <a:chOff x="247802" y="1681390"/>
            <a:chExt cx="3253280" cy="3794378"/>
          </a:xfrm>
        </p:grpSpPr>
        <p:grpSp>
          <p:nvGrpSpPr>
            <p:cNvPr id="50" name="Group 49"/>
            <p:cNvGrpSpPr/>
            <p:nvPr/>
          </p:nvGrpSpPr>
          <p:grpSpPr>
            <a:xfrm flipH="1">
              <a:off x="250833" y="1688199"/>
              <a:ext cx="3250249" cy="3787569"/>
              <a:chOff x="3070220" y="391438"/>
              <a:chExt cx="3250249" cy="3787569"/>
            </a:xfrm>
          </p:grpSpPr>
          <p:grpSp>
            <p:nvGrpSpPr>
              <p:cNvPr id="35" name="Group 34"/>
              <p:cNvGrpSpPr/>
              <p:nvPr/>
            </p:nvGrpSpPr>
            <p:grpSpPr>
              <a:xfrm rot="5400000" flipH="1" flipV="1">
                <a:off x="3888608" y="1756337"/>
                <a:ext cx="1604282" cy="3241057"/>
                <a:chOff x="5342302" y="1008330"/>
                <a:chExt cx="855595" cy="4260619"/>
              </a:xfrm>
            </p:grpSpPr>
            <p:grpSp>
              <p:nvGrpSpPr>
                <p:cNvPr id="36" name="Group 35"/>
                <p:cNvGrpSpPr/>
                <p:nvPr/>
              </p:nvGrpSpPr>
              <p:grpSpPr>
                <a:xfrm flipH="1">
                  <a:off x="5342302" y="1160850"/>
                  <a:ext cx="855595" cy="4108099"/>
                  <a:chOff x="2013559" y="1846650"/>
                  <a:chExt cx="855595" cy="4108099"/>
                </a:xfrm>
              </p:grpSpPr>
              <p:cxnSp>
                <p:nvCxnSpPr>
                  <p:cNvPr id="38" name="Straight Arrow Connector 37"/>
                  <p:cNvCxnSpPr/>
                  <p:nvPr/>
                </p:nvCxnSpPr>
                <p:spPr>
                  <a:xfrm flipH="1">
                    <a:off x="2013559" y="1852134"/>
                    <a:ext cx="85559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813595" y="3900700"/>
                    <a:ext cx="410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rot="16200000" flipH="1" flipV="1">
                  <a:off x="6043673" y="1159824"/>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4429044" y="2282863"/>
                <a:ext cx="378284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flipH="1" flipV="1">
              <a:off x="247802" y="1681390"/>
              <a:ext cx="847544"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6200000" flipH="1" flipV="1">
            <a:off x="2494376" y="2379878"/>
            <a:ext cx="1472372" cy="2659957"/>
            <a:chOff x="2237485" y="1676400"/>
            <a:chExt cx="487571" cy="3496712"/>
          </a:xfrm>
          <a:effectLst>
            <a:glow rad="101600">
              <a:srgbClr val="3366FF">
                <a:alpha val="75000"/>
              </a:srgbClr>
            </a:glow>
          </a:effectLst>
        </p:grpSpPr>
        <p:cxnSp>
          <p:nvCxnSpPr>
            <p:cNvPr id="71" name="Straight Arrow Connector 70"/>
            <p:cNvCxnSpPr/>
            <p:nvPr/>
          </p:nvCxnSpPr>
          <p:spPr>
            <a:xfrm flipH="1">
              <a:off x="2237485" y="1676401"/>
              <a:ext cx="482962"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976700" y="3424755"/>
              <a:ext cx="349671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rot="16200000" flipV="1">
            <a:off x="2660812" y="4096140"/>
            <a:ext cx="680378" cy="0"/>
          </a:xfrm>
          <a:prstGeom prst="straightConnector1">
            <a:avLst/>
          </a:prstGeom>
          <a:ln>
            <a:solidFill>
              <a:schemeClr val="tx1"/>
            </a:solidFill>
            <a:prstDash val="dash"/>
            <a:headEnd type="none" w="med" len="med"/>
            <a:tailEnd type="arrow" w="med" len="med"/>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flipV="1">
            <a:off x="374837" y="984551"/>
            <a:ext cx="2582675" cy="3449438"/>
            <a:chOff x="240318" y="1681390"/>
            <a:chExt cx="2840941" cy="3794381"/>
          </a:xfrm>
          <a:effectLst>
            <a:glow rad="101600">
              <a:srgbClr val="3366FF">
                <a:alpha val="75000"/>
              </a:srgbClr>
            </a:glow>
          </a:effectLst>
        </p:grpSpPr>
        <p:grpSp>
          <p:nvGrpSpPr>
            <p:cNvPr id="83" name="Group 82"/>
            <p:cNvGrpSpPr/>
            <p:nvPr/>
          </p:nvGrpSpPr>
          <p:grpSpPr>
            <a:xfrm flipH="1">
              <a:off x="240318" y="1688199"/>
              <a:ext cx="2840941" cy="3787572"/>
              <a:chOff x="3490043" y="391438"/>
              <a:chExt cx="2840941" cy="3787572"/>
            </a:xfrm>
          </p:grpSpPr>
          <p:grpSp>
            <p:nvGrpSpPr>
              <p:cNvPr id="87" name="Group 86"/>
              <p:cNvGrpSpPr/>
              <p:nvPr/>
            </p:nvGrpSpPr>
            <p:grpSpPr>
              <a:xfrm rot="5400000" flipV="1">
                <a:off x="4108373" y="1956398"/>
                <a:ext cx="1604282" cy="2840941"/>
                <a:chOff x="2013559" y="2246023"/>
                <a:chExt cx="855595" cy="3734635"/>
              </a:xfrm>
            </p:grpSpPr>
            <p:cxnSp>
              <p:nvCxnSpPr>
                <p:cNvPr id="89" name="Straight Arrow Connector 88"/>
                <p:cNvCxnSpPr/>
                <p:nvPr/>
              </p:nvCxnSpPr>
              <p:spPr>
                <a:xfrm flipH="1">
                  <a:off x="2013559" y="2258076"/>
                  <a:ext cx="855595" cy="0"/>
                </a:xfrm>
                <a:prstGeom prst="straightConnector1">
                  <a:avLst/>
                </a:prstGeom>
                <a:ln>
                  <a:solidFill>
                    <a:schemeClr val="tx1"/>
                  </a:solidFill>
                  <a:prstDash val="dash"/>
                  <a:headEnd type="none" w="med" len="med"/>
                  <a:tailEnd type="arrow" w="med" len="med"/>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1000325" y="4113341"/>
                  <a:ext cx="3734635" cy="0"/>
                </a:xfrm>
                <a:prstGeom prst="line">
                  <a:avLst/>
                </a:prstGeom>
                <a:ln>
                  <a:solidFill>
                    <a:schemeClr val="tx1"/>
                  </a:solidFill>
                  <a:prstDash val="dash"/>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rot="5400000" flipH="1" flipV="1">
                <a:off x="4429044" y="2282863"/>
                <a:ext cx="3782849" cy="0"/>
              </a:xfrm>
              <a:prstGeom prst="straightConnector1">
                <a:avLst/>
              </a:prstGeom>
              <a:ln>
                <a:solidFill>
                  <a:schemeClr val="tx1"/>
                </a:solidFill>
                <a:prstDash val="dash"/>
                <a:headEnd type="none" w="med" len="med"/>
                <a:tailEnd type="none" w="med" len="med"/>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flipV="1">
              <a:off x="247802" y="1681390"/>
              <a:ext cx="847544"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777126" y="4681025"/>
            <a:ext cx="3706904" cy="2166582"/>
            <a:chOff x="4777126" y="4681025"/>
            <a:chExt cx="3706904" cy="2166582"/>
          </a:xfrm>
        </p:grpSpPr>
        <p:cxnSp>
          <p:nvCxnSpPr>
            <p:cNvPr id="91" name="Straight Connector 90"/>
            <p:cNvCxnSpPr/>
            <p:nvPr/>
          </p:nvCxnSpPr>
          <p:spPr>
            <a:xfrm>
              <a:off x="5257448" y="4738118"/>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5261340" y="6466530"/>
              <a:ext cx="322269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6200000">
              <a:off x="4040975" y="5417176"/>
              <a:ext cx="1841633" cy="369332"/>
            </a:xfrm>
            <a:prstGeom prst="rect">
              <a:avLst/>
            </a:prstGeom>
            <a:noFill/>
          </p:spPr>
          <p:txBody>
            <a:bodyPr wrap="none" rtlCol="0">
              <a:spAutoFit/>
            </a:bodyPr>
            <a:lstStyle/>
            <a:p>
              <a:r>
                <a:rPr lang="en-US" dirty="0" smtClean="0"/>
                <a:t>GFP Fluorescence</a:t>
              </a:r>
              <a:endParaRPr lang="en-US" dirty="0"/>
            </a:p>
          </p:txBody>
        </p:sp>
        <p:sp>
          <p:nvSpPr>
            <p:cNvPr id="94" name="TextBox 93"/>
            <p:cNvSpPr txBox="1"/>
            <p:nvPr/>
          </p:nvSpPr>
          <p:spPr>
            <a:xfrm>
              <a:off x="6880067" y="6478275"/>
              <a:ext cx="649374" cy="369332"/>
            </a:xfrm>
            <a:prstGeom prst="rect">
              <a:avLst/>
            </a:prstGeom>
            <a:noFill/>
          </p:spPr>
          <p:txBody>
            <a:bodyPr wrap="none" rtlCol="0">
              <a:spAutoFit/>
            </a:bodyPr>
            <a:lstStyle/>
            <a:p>
              <a:r>
                <a:rPr lang="en-US" dirty="0" smtClean="0"/>
                <a:t>Time</a:t>
              </a:r>
              <a:endParaRPr lang="en-US" dirty="0"/>
            </a:p>
          </p:txBody>
        </p:sp>
        <p:sp>
          <p:nvSpPr>
            <p:cNvPr id="105" name="Arc 104"/>
            <p:cNvSpPr/>
            <p:nvPr/>
          </p:nvSpPr>
          <p:spPr>
            <a:xfrm flipH="1">
              <a:off x="5759004" y="4797836"/>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Arc 124"/>
            <p:cNvSpPr/>
            <p:nvPr/>
          </p:nvSpPr>
          <p:spPr>
            <a:xfrm flipV="1">
              <a:off x="5225520" y="4792484"/>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879651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45" y="2668248"/>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H="1">
            <a:off x="2271852" y="2392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Box 3"/>
          <p:cNvSpPr txBox="1"/>
          <p:nvPr/>
        </p:nvSpPr>
        <p:spPr>
          <a:xfrm>
            <a:off x="2703826" y="2498096"/>
            <a:ext cx="303288" cy="369332"/>
          </a:xfrm>
          <a:prstGeom prst="rect">
            <a:avLst/>
          </a:prstGeom>
          <a:noFill/>
        </p:spPr>
        <p:txBody>
          <a:bodyPr wrap="none" rtlCol="0">
            <a:spAutoFit/>
          </a:bodyPr>
          <a:lstStyle/>
          <a:p>
            <a:r>
              <a:rPr lang="en-US" dirty="0" smtClean="0"/>
              <a:t>P</a:t>
            </a:r>
            <a:endParaRPr lang="en-US" dirty="0"/>
          </a:p>
        </p:txBody>
      </p:sp>
      <p:sp>
        <p:nvSpPr>
          <p:cNvPr id="5" name="Rounded Rectangle 4"/>
          <p:cNvSpPr/>
          <p:nvPr/>
        </p:nvSpPr>
        <p:spPr>
          <a:xfrm>
            <a:off x="838566" y="2498096"/>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6" name="Group 5"/>
          <p:cNvGrpSpPr/>
          <p:nvPr/>
        </p:nvGrpSpPr>
        <p:grpSpPr>
          <a:xfrm>
            <a:off x="5965686" y="2485002"/>
            <a:ext cx="1038513" cy="383846"/>
            <a:chOff x="7460496" y="2603894"/>
            <a:chExt cx="1038513" cy="383846"/>
          </a:xfrm>
        </p:grpSpPr>
        <p:sp>
          <p:nvSpPr>
            <p:cNvPr id="7" name="Rounded Rectangle 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9" name="TextBox 8"/>
          <p:cNvSpPr txBox="1"/>
          <p:nvPr/>
        </p:nvSpPr>
        <p:spPr>
          <a:xfrm>
            <a:off x="1236160" y="2483582"/>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10" name="Group 9"/>
          <p:cNvGrpSpPr/>
          <p:nvPr/>
        </p:nvGrpSpPr>
        <p:grpSpPr>
          <a:xfrm>
            <a:off x="1832796" y="2349205"/>
            <a:ext cx="439056" cy="257749"/>
            <a:chOff x="2286000" y="1676400"/>
            <a:chExt cx="439056" cy="257749"/>
          </a:xfrm>
        </p:grpSpPr>
        <p:cxnSp>
          <p:nvCxnSpPr>
            <p:cNvPr id="11" name="Straight Arrow Connector 10"/>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1264524" y="1264382"/>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1145" y="1402268"/>
            <a:ext cx="548047" cy="369332"/>
          </a:xfrm>
          <a:prstGeom prst="rect">
            <a:avLst/>
          </a:prstGeom>
          <a:noFill/>
        </p:spPr>
        <p:txBody>
          <a:bodyPr wrap="none" rtlCol="0">
            <a:spAutoFit/>
          </a:bodyPr>
          <a:lstStyle/>
          <a:p>
            <a:r>
              <a:rPr lang="en-US" dirty="0" err="1" smtClean="0"/>
              <a:t>LacI</a:t>
            </a:r>
            <a:endParaRPr lang="en-US" dirty="0"/>
          </a:p>
        </p:txBody>
      </p:sp>
      <p:cxnSp>
        <p:nvCxnSpPr>
          <p:cNvPr id="15" name="Straight Arrow Connector 14"/>
          <p:cNvCxnSpPr/>
          <p:nvPr/>
        </p:nvCxnSpPr>
        <p:spPr>
          <a:xfrm flipV="1">
            <a:off x="1509852" y="2026382"/>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822038" y="2392597"/>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5110296" y="2456522"/>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18" name="Group 17"/>
          <p:cNvGrpSpPr/>
          <p:nvPr/>
        </p:nvGrpSpPr>
        <p:grpSpPr>
          <a:xfrm>
            <a:off x="4756962" y="2478037"/>
            <a:ext cx="325779" cy="396628"/>
            <a:chOff x="5081332" y="2593010"/>
            <a:chExt cx="838200" cy="396628"/>
          </a:xfrm>
        </p:grpSpPr>
        <p:sp>
          <p:nvSpPr>
            <p:cNvPr id="19" name="Rounded Rectangle 18"/>
            <p:cNvSpPr/>
            <p:nvPr/>
          </p:nvSpPr>
          <p:spPr>
            <a:xfrm>
              <a:off x="5081332" y="2620306"/>
              <a:ext cx="83820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5209899" y="2593010"/>
              <a:ext cx="184666" cy="369332"/>
            </a:xfrm>
            <a:prstGeom prst="rect">
              <a:avLst/>
            </a:prstGeom>
            <a:noFill/>
          </p:spPr>
          <p:txBody>
            <a:bodyPr wrap="none" rtlCol="0">
              <a:spAutoFit/>
            </a:bodyPr>
            <a:lstStyle/>
            <a:p>
              <a:endParaRPr lang="en-US" i="1" dirty="0"/>
            </a:p>
          </p:txBody>
        </p:sp>
      </p:grpSp>
      <p:grpSp>
        <p:nvGrpSpPr>
          <p:cNvPr id="21" name="Group 20"/>
          <p:cNvGrpSpPr/>
          <p:nvPr/>
        </p:nvGrpSpPr>
        <p:grpSpPr>
          <a:xfrm rot="5400000">
            <a:off x="3095620" y="458991"/>
            <a:ext cx="823258" cy="3043468"/>
            <a:chOff x="5486400" y="850161"/>
            <a:chExt cx="439056" cy="3637151"/>
          </a:xfrm>
          <a:effectLst>
            <a:glow rad="101600">
              <a:srgbClr val="FF0000">
                <a:alpha val="75000"/>
              </a:srgbClr>
            </a:glow>
          </a:effectLst>
        </p:grpSpPr>
        <p:grpSp>
          <p:nvGrpSpPr>
            <p:cNvPr id="22" name="Group 21"/>
            <p:cNvGrpSpPr/>
            <p:nvPr/>
          </p:nvGrpSpPr>
          <p:grpSpPr>
            <a:xfrm flipH="1">
              <a:off x="5486400" y="990600"/>
              <a:ext cx="439056" cy="3496712"/>
              <a:chOff x="2286000" y="1676400"/>
              <a:chExt cx="439056" cy="3496712"/>
            </a:xfrm>
          </p:grpSpPr>
          <p:cxnSp>
            <p:nvCxnSpPr>
              <p:cNvPr id="24" name="Straight Arrow Connector 23"/>
              <p:cNvCxnSpPr/>
              <p:nvPr/>
            </p:nvCxnSpPr>
            <p:spPr>
              <a:xfrm flipH="1">
                <a:off x="2286000" y="1676400"/>
                <a:ext cx="439056"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V="1">
                <a:off x="976700" y="3424755"/>
                <a:ext cx="3496712" cy="1"/>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5963165" y="2355901"/>
            <a:ext cx="439056" cy="257749"/>
            <a:chOff x="2286000" y="1676400"/>
            <a:chExt cx="439056" cy="257749"/>
          </a:xfrm>
        </p:grpSpPr>
        <p:cxnSp>
          <p:nvCxnSpPr>
            <p:cNvPr id="30" name="Straight Arrow Connector 29"/>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2784231" y="2512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TextBox 48"/>
          <p:cNvSpPr txBox="1"/>
          <p:nvPr/>
        </p:nvSpPr>
        <p:spPr>
          <a:xfrm>
            <a:off x="76200" y="72192"/>
            <a:ext cx="8915400" cy="584776"/>
          </a:xfrm>
          <a:prstGeom prst="rect">
            <a:avLst/>
          </a:prstGeom>
          <a:noFill/>
        </p:spPr>
        <p:txBody>
          <a:bodyPr wrap="square" rtlCol="0">
            <a:spAutoFit/>
          </a:bodyPr>
          <a:lstStyle/>
          <a:p>
            <a:pPr algn="ctr"/>
            <a:r>
              <a:rPr lang="en-US" sz="3200" dirty="0" smtClean="0"/>
              <a:t>Complex</a:t>
            </a:r>
            <a:r>
              <a:rPr lang="en-US" sz="3200" dirty="0" smtClean="0"/>
              <a:t> Circuit Design: Oscillatory Circuit</a:t>
            </a:r>
            <a:endParaRPr lang="en-US" sz="3200" dirty="0"/>
          </a:p>
        </p:txBody>
      </p:sp>
      <p:sp>
        <p:nvSpPr>
          <p:cNvPr id="51" name="Rounded Rectangle 50"/>
          <p:cNvSpPr/>
          <p:nvPr/>
        </p:nvSpPr>
        <p:spPr>
          <a:xfrm>
            <a:off x="3163887" y="2517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ounded Rectangle 51"/>
          <p:cNvSpPr/>
          <p:nvPr/>
        </p:nvSpPr>
        <p:spPr>
          <a:xfrm>
            <a:off x="4407153" y="2517650"/>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ight Arrow 52"/>
          <p:cNvSpPr/>
          <p:nvPr/>
        </p:nvSpPr>
        <p:spPr>
          <a:xfrm flipH="1">
            <a:off x="2339995" y="3154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extBox 53"/>
          <p:cNvSpPr txBox="1"/>
          <p:nvPr/>
        </p:nvSpPr>
        <p:spPr>
          <a:xfrm>
            <a:off x="2771969" y="3260096"/>
            <a:ext cx="303288" cy="369332"/>
          </a:xfrm>
          <a:prstGeom prst="rect">
            <a:avLst/>
          </a:prstGeom>
          <a:noFill/>
        </p:spPr>
        <p:txBody>
          <a:bodyPr wrap="none" rtlCol="0">
            <a:spAutoFit/>
          </a:bodyPr>
          <a:lstStyle/>
          <a:p>
            <a:r>
              <a:rPr lang="en-US" dirty="0" smtClean="0"/>
              <a:t>P</a:t>
            </a:r>
            <a:endParaRPr lang="en-US" dirty="0"/>
          </a:p>
        </p:txBody>
      </p:sp>
      <p:sp>
        <p:nvSpPr>
          <p:cNvPr id="55" name="Rounded Rectangle 54"/>
          <p:cNvSpPr/>
          <p:nvPr/>
        </p:nvSpPr>
        <p:spPr>
          <a:xfrm>
            <a:off x="906709" y="3260096"/>
            <a:ext cx="1434152"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TextBox 55"/>
          <p:cNvSpPr txBox="1"/>
          <p:nvPr/>
        </p:nvSpPr>
        <p:spPr>
          <a:xfrm>
            <a:off x="1304303" y="3245582"/>
            <a:ext cx="693118" cy="369332"/>
          </a:xfrm>
          <a:prstGeom prst="rect">
            <a:avLst/>
          </a:prstGeom>
          <a:noFill/>
        </p:spPr>
        <p:txBody>
          <a:bodyPr wrap="none" rtlCol="0">
            <a:spAutoFit/>
          </a:bodyPr>
          <a:lstStyle/>
          <a:p>
            <a:r>
              <a:rPr lang="en-US" i="1" dirty="0" err="1" smtClean="0"/>
              <a:t>AraC</a:t>
            </a:r>
            <a:endParaRPr lang="en-US" i="1" dirty="0"/>
          </a:p>
        </p:txBody>
      </p:sp>
      <p:grpSp>
        <p:nvGrpSpPr>
          <p:cNvPr id="57" name="Group 56"/>
          <p:cNvGrpSpPr/>
          <p:nvPr/>
        </p:nvGrpSpPr>
        <p:grpSpPr>
          <a:xfrm>
            <a:off x="1900939" y="3111205"/>
            <a:ext cx="439056" cy="257749"/>
            <a:chOff x="2286000" y="1676400"/>
            <a:chExt cx="439056" cy="257749"/>
          </a:xfrm>
        </p:grpSpPr>
        <p:cxnSp>
          <p:nvCxnSpPr>
            <p:cNvPr id="58" name="Straight Arrow Connector 5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2852374" y="3274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ounded Rectangle 60"/>
          <p:cNvSpPr/>
          <p:nvPr/>
        </p:nvSpPr>
        <p:spPr>
          <a:xfrm>
            <a:off x="3232030" y="3279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p:nvPr/>
        </p:nvCxnSpPr>
        <p:spPr>
          <a:xfrm rot="5400000">
            <a:off x="2901031" y="1986077"/>
            <a:ext cx="823258"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175638" y="2395454"/>
            <a:ext cx="254537" cy="2252"/>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32305" y="4112036"/>
            <a:ext cx="582235" cy="6858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218937" y="4226818"/>
            <a:ext cx="633507" cy="369332"/>
          </a:xfrm>
          <a:prstGeom prst="rect">
            <a:avLst/>
          </a:prstGeom>
          <a:noFill/>
        </p:spPr>
        <p:txBody>
          <a:bodyPr wrap="none" rtlCol="0">
            <a:spAutoFit/>
          </a:bodyPr>
          <a:lstStyle/>
          <a:p>
            <a:r>
              <a:rPr lang="en-US" dirty="0" err="1" smtClean="0"/>
              <a:t>AraC</a:t>
            </a:r>
            <a:endParaRPr lang="en-US" dirty="0"/>
          </a:p>
        </p:txBody>
      </p:sp>
      <p:cxnSp>
        <p:nvCxnSpPr>
          <p:cNvPr id="66" name="Straight Arrow Connector 65"/>
          <p:cNvCxnSpPr/>
          <p:nvPr/>
        </p:nvCxnSpPr>
        <p:spPr>
          <a:xfrm>
            <a:off x="1519771" y="3697347"/>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47802" y="1561078"/>
            <a:ext cx="3253280" cy="3794378"/>
            <a:chOff x="247802" y="1681390"/>
            <a:chExt cx="3253280" cy="3794378"/>
          </a:xfrm>
        </p:grpSpPr>
        <p:grpSp>
          <p:nvGrpSpPr>
            <p:cNvPr id="50" name="Group 49"/>
            <p:cNvGrpSpPr/>
            <p:nvPr/>
          </p:nvGrpSpPr>
          <p:grpSpPr>
            <a:xfrm flipH="1">
              <a:off x="250833" y="1688199"/>
              <a:ext cx="3250249" cy="3787569"/>
              <a:chOff x="3070220" y="391438"/>
              <a:chExt cx="3250249" cy="3787569"/>
            </a:xfrm>
          </p:grpSpPr>
          <p:grpSp>
            <p:nvGrpSpPr>
              <p:cNvPr id="35" name="Group 34"/>
              <p:cNvGrpSpPr/>
              <p:nvPr/>
            </p:nvGrpSpPr>
            <p:grpSpPr>
              <a:xfrm rot="5400000" flipH="1" flipV="1">
                <a:off x="3888608" y="1756337"/>
                <a:ext cx="1604282" cy="3241057"/>
                <a:chOff x="5342302" y="1008330"/>
                <a:chExt cx="855595" cy="4260619"/>
              </a:xfrm>
            </p:grpSpPr>
            <p:grpSp>
              <p:nvGrpSpPr>
                <p:cNvPr id="36" name="Group 35"/>
                <p:cNvGrpSpPr/>
                <p:nvPr/>
              </p:nvGrpSpPr>
              <p:grpSpPr>
                <a:xfrm flipH="1">
                  <a:off x="5342302" y="1160850"/>
                  <a:ext cx="855595" cy="4108099"/>
                  <a:chOff x="2013559" y="1846650"/>
                  <a:chExt cx="855595" cy="4108099"/>
                </a:xfrm>
              </p:grpSpPr>
              <p:cxnSp>
                <p:nvCxnSpPr>
                  <p:cNvPr id="38" name="Straight Arrow Connector 37"/>
                  <p:cNvCxnSpPr/>
                  <p:nvPr/>
                </p:nvCxnSpPr>
                <p:spPr>
                  <a:xfrm flipH="1">
                    <a:off x="2013559" y="1852134"/>
                    <a:ext cx="855595"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813595" y="3900700"/>
                    <a:ext cx="4108099" cy="0"/>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rot="16200000" flipH="1" flipV="1">
                  <a:off x="6043673" y="1159824"/>
                  <a:ext cx="304189" cy="1201"/>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4429044" y="2282863"/>
                <a:ext cx="3782849"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flipH="1" flipV="1">
              <a:off x="247802" y="1681390"/>
              <a:ext cx="847544" cy="2"/>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6200000" flipH="1" flipV="1">
            <a:off x="2494376" y="2379878"/>
            <a:ext cx="1472372" cy="2659957"/>
            <a:chOff x="2237485" y="1676400"/>
            <a:chExt cx="487571" cy="3496712"/>
          </a:xfrm>
        </p:grpSpPr>
        <p:cxnSp>
          <p:nvCxnSpPr>
            <p:cNvPr id="71" name="Straight Arrow Connector 70"/>
            <p:cNvCxnSpPr/>
            <p:nvPr/>
          </p:nvCxnSpPr>
          <p:spPr>
            <a:xfrm flipH="1">
              <a:off x="2237485" y="1676401"/>
              <a:ext cx="482962"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976700" y="3424755"/>
              <a:ext cx="349671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rot="16200000" flipV="1">
            <a:off x="2660812" y="4096140"/>
            <a:ext cx="680378"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flipV="1">
            <a:off x="374837" y="984551"/>
            <a:ext cx="2582675" cy="3449438"/>
            <a:chOff x="240318" y="1681390"/>
            <a:chExt cx="2840941" cy="3794381"/>
          </a:xfrm>
        </p:grpSpPr>
        <p:grpSp>
          <p:nvGrpSpPr>
            <p:cNvPr id="83" name="Group 82"/>
            <p:cNvGrpSpPr/>
            <p:nvPr/>
          </p:nvGrpSpPr>
          <p:grpSpPr>
            <a:xfrm flipH="1">
              <a:off x="240318" y="1688199"/>
              <a:ext cx="2840941" cy="3787572"/>
              <a:chOff x="3490043" y="391438"/>
              <a:chExt cx="2840941" cy="3787572"/>
            </a:xfrm>
          </p:grpSpPr>
          <p:grpSp>
            <p:nvGrpSpPr>
              <p:cNvPr id="87" name="Group 86"/>
              <p:cNvGrpSpPr/>
              <p:nvPr/>
            </p:nvGrpSpPr>
            <p:grpSpPr>
              <a:xfrm rot="5400000" flipV="1">
                <a:off x="4108373" y="1956398"/>
                <a:ext cx="1604282" cy="2840941"/>
                <a:chOff x="2013559" y="2246023"/>
                <a:chExt cx="855595" cy="3734635"/>
              </a:xfrm>
            </p:grpSpPr>
            <p:cxnSp>
              <p:nvCxnSpPr>
                <p:cNvPr id="89" name="Straight Arrow Connector 88"/>
                <p:cNvCxnSpPr/>
                <p:nvPr/>
              </p:nvCxnSpPr>
              <p:spPr>
                <a:xfrm flipH="1">
                  <a:off x="2013559" y="2258076"/>
                  <a:ext cx="855595"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1000325" y="4113341"/>
                  <a:ext cx="37346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rot="5400000" flipH="1" flipV="1">
                <a:off x="4429044" y="2282863"/>
                <a:ext cx="3782849"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flipV="1">
              <a:off x="247802" y="1681390"/>
              <a:ext cx="847544"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777126" y="4681025"/>
            <a:ext cx="3706904" cy="2166582"/>
            <a:chOff x="4777126" y="4681025"/>
            <a:chExt cx="3706904" cy="2166582"/>
          </a:xfrm>
        </p:grpSpPr>
        <p:cxnSp>
          <p:nvCxnSpPr>
            <p:cNvPr id="91" name="Straight Connector 90"/>
            <p:cNvCxnSpPr/>
            <p:nvPr/>
          </p:nvCxnSpPr>
          <p:spPr>
            <a:xfrm>
              <a:off x="5257448" y="4738118"/>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5261340" y="6466530"/>
              <a:ext cx="322269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6200000">
              <a:off x="4040975" y="5417176"/>
              <a:ext cx="1841633" cy="369332"/>
            </a:xfrm>
            <a:prstGeom prst="rect">
              <a:avLst/>
            </a:prstGeom>
            <a:noFill/>
          </p:spPr>
          <p:txBody>
            <a:bodyPr wrap="none" rtlCol="0">
              <a:spAutoFit/>
            </a:bodyPr>
            <a:lstStyle/>
            <a:p>
              <a:r>
                <a:rPr lang="en-US" dirty="0" smtClean="0"/>
                <a:t>GFP Fluorescence</a:t>
              </a:r>
              <a:endParaRPr lang="en-US" dirty="0"/>
            </a:p>
          </p:txBody>
        </p:sp>
        <p:sp>
          <p:nvSpPr>
            <p:cNvPr id="94" name="TextBox 93"/>
            <p:cNvSpPr txBox="1"/>
            <p:nvPr/>
          </p:nvSpPr>
          <p:spPr>
            <a:xfrm>
              <a:off x="6880067" y="6478275"/>
              <a:ext cx="649374" cy="369332"/>
            </a:xfrm>
            <a:prstGeom prst="rect">
              <a:avLst/>
            </a:prstGeom>
            <a:noFill/>
          </p:spPr>
          <p:txBody>
            <a:bodyPr wrap="none" rtlCol="0">
              <a:spAutoFit/>
            </a:bodyPr>
            <a:lstStyle/>
            <a:p>
              <a:r>
                <a:rPr lang="en-US" dirty="0" smtClean="0"/>
                <a:t>Time</a:t>
              </a:r>
              <a:endParaRPr lang="en-US" dirty="0"/>
            </a:p>
          </p:txBody>
        </p:sp>
        <p:grpSp>
          <p:nvGrpSpPr>
            <p:cNvPr id="110" name="Group 109"/>
            <p:cNvGrpSpPr/>
            <p:nvPr/>
          </p:nvGrpSpPr>
          <p:grpSpPr>
            <a:xfrm>
              <a:off x="5753652" y="4789820"/>
              <a:ext cx="1065540" cy="1449410"/>
              <a:chOff x="4911468" y="4789820"/>
              <a:chExt cx="1065540" cy="1449410"/>
            </a:xfrm>
          </p:grpSpPr>
          <p:grpSp>
            <p:nvGrpSpPr>
              <p:cNvPr id="106" name="Group 105"/>
              <p:cNvGrpSpPr/>
              <p:nvPr/>
            </p:nvGrpSpPr>
            <p:grpSpPr>
              <a:xfrm>
                <a:off x="4911468" y="4797836"/>
                <a:ext cx="538836" cy="1441394"/>
                <a:chOff x="5868737" y="4232169"/>
                <a:chExt cx="538836" cy="1441394"/>
              </a:xfrm>
            </p:grpSpPr>
            <p:sp>
              <p:nvSpPr>
                <p:cNvPr id="104" name="Arc 103"/>
                <p:cNvSpPr/>
                <p:nvPr/>
              </p:nvSpPr>
              <p:spPr>
                <a:xfrm>
                  <a:off x="5868737"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Arc 104"/>
                <p:cNvSpPr/>
                <p:nvPr/>
              </p:nvSpPr>
              <p:spPr>
                <a:xfrm flipH="1">
                  <a:off x="5874089"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9" name="Arc 108"/>
              <p:cNvSpPr/>
              <p:nvPr/>
            </p:nvSpPr>
            <p:spPr>
              <a:xfrm flipH="1" flipV="1">
                <a:off x="5443524" y="4789820"/>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5" name="Arc 124"/>
            <p:cNvSpPr/>
            <p:nvPr/>
          </p:nvSpPr>
          <p:spPr>
            <a:xfrm flipV="1">
              <a:off x="5225520" y="4792484"/>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812399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45" y="2668248"/>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H="1">
            <a:off x="2271852" y="2392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Box 3"/>
          <p:cNvSpPr txBox="1"/>
          <p:nvPr/>
        </p:nvSpPr>
        <p:spPr>
          <a:xfrm>
            <a:off x="2703826" y="2498096"/>
            <a:ext cx="303288" cy="369332"/>
          </a:xfrm>
          <a:prstGeom prst="rect">
            <a:avLst/>
          </a:prstGeom>
          <a:noFill/>
        </p:spPr>
        <p:txBody>
          <a:bodyPr wrap="none" rtlCol="0">
            <a:spAutoFit/>
          </a:bodyPr>
          <a:lstStyle/>
          <a:p>
            <a:r>
              <a:rPr lang="en-US" dirty="0" smtClean="0"/>
              <a:t>P</a:t>
            </a:r>
            <a:endParaRPr lang="en-US" dirty="0"/>
          </a:p>
        </p:txBody>
      </p:sp>
      <p:sp>
        <p:nvSpPr>
          <p:cNvPr id="5" name="Rounded Rectangle 4"/>
          <p:cNvSpPr/>
          <p:nvPr/>
        </p:nvSpPr>
        <p:spPr>
          <a:xfrm>
            <a:off x="838566" y="2498096"/>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6" name="Group 5"/>
          <p:cNvGrpSpPr/>
          <p:nvPr/>
        </p:nvGrpSpPr>
        <p:grpSpPr>
          <a:xfrm>
            <a:off x="5965686" y="2485002"/>
            <a:ext cx="1038513" cy="383846"/>
            <a:chOff x="7460496" y="2603894"/>
            <a:chExt cx="1038513" cy="383846"/>
          </a:xfrm>
        </p:grpSpPr>
        <p:sp>
          <p:nvSpPr>
            <p:cNvPr id="7" name="Rounded Rectangle 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9" name="TextBox 8"/>
          <p:cNvSpPr txBox="1"/>
          <p:nvPr/>
        </p:nvSpPr>
        <p:spPr>
          <a:xfrm>
            <a:off x="1236160" y="2483582"/>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10" name="Group 9"/>
          <p:cNvGrpSpPr/>
          <p:nvPr/>
        </p:nvGrpSpPr>
        <p:grpSpPr>
          <a:xfrm>
            <a:off x="1832796" y="2349205"/>
            <a:ext cx="439056" cy="257749"/>
            <a:chOff x="2286000" y="1676400"/>
            <a:chExt cx="439056" cy="257749"/>
          </a:xfrm>
        </p:grpSpPr>
        <p:cxnSp>
          <p:nvCxnSpPr>
            <p:cNvPr id="11" name="Straight Arrow Connector 10"/>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1264524" y="1264382"/>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1145" y="1402268"/>
            <a:ext cx="548047" cy="369332"/>
          </a:xfrm>
          <a:prstGeom prst="rect">
            <a:avLst/>
          </a:prstGeom>
          <a:noFill/>
        </p:spPr>
        <p:txBody>
          <a:bodyPr wrap="none" rtlCol="0">
            <a:spAutoFit/>
          </a:bodyPr>
          <a:lstStyle/>
          <a:p>
            <a:r>
              <a:rPr lang="en-US" dirty="0" err="1" smtClean="0"/>
              <a:t>LacI</a:t>
            </a:r>
            <a:endParaRPr lang="en-US" dirty="0"/>
          </a:p>
        </p:txBody>
      </p:sp>
      <p:cxnSp>
        <p:nvCxnSpPr>
          <p:cNvPr id="15" name="Straight Arrow Connector 14"/>
          <p:cNvCxnSpPr/>
          <p:nvPr/>
        </p:nvCxnSpPr>
        <p:spPr>
          <a:xfrm flipV="1">
            <a:off x="1509852" y="2026382"/>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822038" y="2392597"/>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5110296" y="2456522"/>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18" name="Group 17"/>
          <p:cNvGrpSpPr/>
          <p:nvPr/>
        </p:nvGrpSpPr>
        <p:grpSpPr>
          <a:xfrm>
            <a:off x="4756962" y="2478037"/>
            <a:ext cx="325779" cy="396628"/>
            <a:chOff x="5081332" y="2593010"/>
            <a:chExt cx="838200" cy="396628"/>
          </a:xfrm>
        </p:grpSpPr>
        <p:sp>
          <p:nvSpPr>
            <p:cNvPr id="19" name="Rounded Rectangle 18"/>
            <p:cNvSpPr/>
            <p:nvPr/>
          </p:nvSpPr>
          <p:spPr>
            <a:xfrm>
              <a:off x="5081332" y="2620306"/>
              <a:ext cx="83820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5209899" y="2593010"/>
              <a:ext cx="184666" cy="369332"/>
            </a:xfrm>
            <a:prstGeom prst="rect">
              <a:avLst/>
            </a:prstGeom>
            <a:noFill/>
          </p:spPr>
          <p:txBody>
            <a:bodyPr wrap="none" rtlCol="0">
              <a:spAutoFit/>
            </a:bodyPr>
            <a:lstStyle/>
            <a:p>
              <a:endParaRPr lang="en-US" i="1" dirty="0"/>
            </a:p>
          </p:txBody>
        </p:sp>
      </p:grpSp>
      <p:grpSp>
        <p:nvGrpSpPr>
          <p:cNvPr id="21" name="Group 20"/>
          <p:cNvGrpSpPr/>
          <p:nvPr/>
        </p:nvGrpSpPr>
        <p:grpSpPr>
          <a:xfrm rot="5400000">
            <a:off x="3095620" y="458991"/>
            <a:ext cx="823258" cy="3043468"/>
            <a:chOff x="5486400" y="850161"/>
            <a:chExt cx="439056" cy="3637151"/>
          </a:xfrm>
        </p:grpSpPr>
        <p:grpSp>
          <p:nvGrpSpPr>
            <p:cNvPr id="22" name="Group 21"/>
            <p:cNvGrpSpPr/>
            <p:nvPr/>
          </p:nvGrpSpPr>
          <p:grpSpPr>
            <a:xfrm flipH="1">
              <a:off x="5486400" y="990600"/>
              <a:ext cx="439056" cy="3496712"/>
              <a:chOff x="2286000" y="1676400"/>
              <a:chExt cx="439056" cy="3496712"/>
            </a:xfrm>
          </p:grpSpPr>
          <p:cxnSp>
            <p:nvCxnSpPr>
              <p:cNvPr id="24" name="Straight Arrow Connector 23"/>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5963165" y="2355901"/>
            <a:ext cx="439056" cy="257749"/>
            <a:chOff x="2286000" y="1676400"/>
            <a:chExt cx="439056" cy="257749"/>
          </a:xfrm>
        </p:grpSpPr>
        <p:cxnSp>
          <p:nvCxnSpPr>
            <p:cNvPr id="30" name="Straight Arrow Connector 29"/>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2784231" y="2512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TextBox 48"/>
          <p:cNvSpPr txBox="1"/>
          <p:nvPr/>
        </p:nvSpPr>
        <p:spPr>
          <a:xfrm>
            <a:off x="76200" y="72192"/>
            <a:ext cx="8915400" cy="584776"/>
          </a:xfrm>
          <a:prstGeom prst="rect">
            <a:avLst/>
          </a:prstGeom>
          <a:noFill/>
        </p:spPr>
        <p:txBody>
          <a:bodyPr wrap="square" rtlCol="0">
            <a:spAutoFit/>
          </a:bodyPr>
          <a:lstStyle/>
          <a:p>
            <a:pPr algn="ctr"/>
            <a:r>
              <a:rPr lang="en-US" sz="3200" dirty="0" smtClean="0"/>
              <a:t>Complex</a:t>
            </a:r>
            <a:r>
              <a:rPr lang="en-US" sz="3200" dirty="0" smtClean="0"/>
              <a:t> Circuit Design: Oscillatory Circuit</a:t>
            </a:r>
            <a:endParaRPr lang="en-US" sz="3200" dirty="0"/>
          </a:p>
        </p:txBody>
      </p:sp>
      <p:sp>
        <p:nvSpPr>
          <p:cNvPr id="51" name="Rounded Rectangle 50"/>
          <p:cNvSpPr/>
          <p:nvPr/>
        </p:nvSpPr>
        <p:spPr>
          <a:xfrm>
            <a:off x="3163887" y="2517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ounded Rectangle 51"/>
          <p:cNvSpPr/>
          <p:nvPr/>
        </p:nvSpPr>
        <p:spPr>
          <a:xfrm>
            <a:off x="4407153" y="2517650"/>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ight Arrow 52"/>
          <p:cNvSpPr/>
          <p:nvPr/>
        </p:nvSpPr>
        <p:spPr>
          <a:xfrm flipH="1">
            <a:off x="2339995" y="3154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extBox 53"/>
          <p:cNvSpPr txBox="1"/>
          <p:nvPr/>
        </p:nvSpPr>
        <p:spPr>
          <a:xfrm>
            <a:off x="2771969" y="3260096"/>
            <a:ext cx="303288" cy="369332"/>
          </a:xfrm>
          <a:prstGeom prst="rect">
            <a:avLst/>
          </a:prstGeom>
          <a:noFill/>
        </p:spPr>
        <p:txBody>
          <a:bodyPr wrap="none" rtlCol="0">
            <a:spAutoFit/>
          </a:bodyPr>
          <a:lstStyle/>
          <a:p>
            <a:r>
              <a:rPr lang="en-US" dirty="0" smtClean="0"/>
              <a:t>P</a:t>
            </a:r>
            <a:endParaRPr lang="en-US" dirty="0"/>
          </a:p>
        </p:txBody>
      </p:sp>
      <p:sp>
        <p:nvSpPr>
          <p:cNvPr id="55" name="Rounded Rectangle 54"/>
          <p:cNvSpPr/>
          <p:nvPr/>
        </p:nvSpPr>
        <p:spPr>
          <a:xfrm>
            <a:off x="906709" y="3260096"/>
            <a:ext cx="1434152"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TextBox 55"/>
          <p:cNvSpPr txBox="1"/>
          <p:nvPr/>
        </p:nvSpPr>
        <p:spPr>
          <a:xfrm>
            <a:off x="1304303" y="3245582"/>
            <a:ext cx="693118" cy="369332"/>
          </a:xfrm>
          <a:prstGeom prst="rect">
            <a:avLst/>
          </a:prstGeom>
          <a:noFill/>
        </p:spPr>
        <p:txBody>
          <a:bodyPr wrap="none" rtlCol="0">
            <a:spAutoFit/>
          </a:bodyPr>
          <a:lstStyle/>
          <a:p>
            <a:r>
              <a:rPr lang="en-US" i="1" dirty="0" err="1" smtClean="0"/>
              <a:t>AraC</a:t>
            </a:r>
            <a:endParaRPr lang="en-US" i="1" dirty="0"/>
          </a:p>
        </p:txBody>
      </p:sp>
      <p:grpSp>
        <p:nvGrpSpPr>
          <p:cNvPr id="57" name="Group 56"/>
          <p:cNvGrpSpPr/>
          <p:nvPr/>
        </p:nvGrpSpPr>
        <p:grpSpPr>
          <a:xfrm>
            <a:off x="1900939" y="3111205"/>
            <a:ext cx="439056" cy="257749"/>
            <a:chOff x="2286000" y="1676400"/>
            <a:chExt cx="439056" cy="257749"/>
          </a:xfrm>
        </p:grpSpPr>
        <p:cxnSp>
          <p:nvCxnSpPr>
            <p:cNvPr id="58" name="Straight Arrow Connector 5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2852374" y="3274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ounded Rectangle 60"/>
          <p:cNvSpPr/>
          <p:nvPr/>
        </p:nvSpPr>
        <p:spPr>
          <a:xfrm>
            <a:off x="3232030" y="3279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p:nvPr/>
        </p:nvCxnSpPr>
        <p:spPr>
          <a:xfrm rot="5400000">
            <a:off x="2901031" y="1986077"/>
            <a:ext cx="82325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175638" y="2395454"/>
            <a:ext cx="25453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32305" y="4112036"/>
            <a:ext cx="582235" cy="6858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218937" y="4226818"/>
            <a:ext cx="633507" cy="369332"/>
          </a:xfrm>
          <a:prstGeom prst="rect">
            <a:avLst/>
          </a:prstGeom>
          <a:noFill/>
        </p:spPr>
        <p:txBody>
          <a:bodyPr wrap="none" rtlCol="0">
            <a:spAutoFit/>
          </a:bodyPr>
          <a:lstStyle/>
          <a:p>
            <a:r>
              <a:rPr lang="en-US" dirty="0" err="1" smtClean="0"/>
              <a:t>AraC</a:t>
            </a:r>
            <a:endParaRPr lang="en-US" dirty="0"/>
          </a:p>
        </p:txBody>
      </p:sp>
      <p:cxnSp>
        <p:nvCxnSpPr>
          <p:cNvPr id="66" name="Straight Arrow Connector 65"/>
          <p:cNvCxnSpPr/>
          <p:nvPr/>
        </p:nvCxnSpPr>
        <p:spPr>
          <a:xfrm>
            <a:off x="1519771" y="3697347"/>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47802" y="1561078"/>
            <a:ext cx="3253280" cy="3794378"/>
            <a:chOff x="247802" y="1681390"/>
            <a:chExt cx="3253280" cy="3794378"/>
          </a:xfrm>
        </p:grpSpPr>
        <p:grpSp>
          <p:nvGrpSpPr>
            <p:cNvPr id="50" name="Group 49"/>
            <p:cNvGrpSpPr/>
            <p:nvPr/>
          </p:nvGrpSpPr>
          <p:grpSpPr>
            <a:xfrm flipH="1">
              <a:off x="250833" y="1688199"/>
              <a:ext cx="3250249" cy="3787569"/>
              <a:chOff x="3070220" y="391438"/>
              <a:chExt cx="3250249" cy="3787569"/>
            </a:xfrm>
          </p:grpSpPr>
          <p:grpSp>
            <p:nvGrpSpPr>
              <p:cNvPr id="35" name="Group 34"/>
              <p:cNvGrpSpPr/>
              <p:nvPr/>
            </p:nvGrpSpPr>
            <p:grpSpPr>
              <a:xfrm rot="5400000" flipH="1" flipV="1">
                <a:off x="3888608" y="1756337"/>
                <a:ext cx="1604282" cy="3241057"/>
                <a:chOff x="5342302" y="1008330"/>
                <a:chExt cx="855595" cy="4260619"/>
              </a:xfrm>
            </p:grpSpPr>
            <p:grpSp>
              <p:nvGrpSpPr>
                <p:cNvPr id="36" name="Group 35"/>
                <p:cNvGrpSpPr/>
                <p:nvPr/>
              </p:nvGrpSpPr>
              <p:grpSpPr>
                <a:xfrm flipH="1">
                  <a:off x="5342302" y="1160850"/>
                  <a:ext cx="855595" cy="4108099"/>
                  <a:chOff x="2013559" y="1846650"/>
                  <a:chExt cx="855595" cy="4108099"/>
                </a:xfrm>
              </p:grpSpPr>
              <p:cxnSp>
                <p:nvCxnSpPr>
                  <p:cNvPr id="38" name="Straight Arrow Connector 37"/>
                  <p:cNvCxnSpPr/>
                  <p:nvPr/>
                </p:nvCxnSpPr>
                <p:spPr>
                  <a:xfrm flipH="1">
                    <a:off x="2013559" y="1852134"/>
                    <a:ext cx="855595"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813595" y="3900700"/>
                    <a:ext cx="410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rot="16200000" flipH="1" flipV="1">
                  <a:off x="6043673" y="1159824"/>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4429044" y="2282863"/>
                <a:ext cx="3782849"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flipH="1" flipV="1">
              <a:off x="247802" y="1681390"/>
              <a:ext cx="847544"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6200000" flipH="1" flipV="1">
            <a:off x="2494376" y="2379878"/>
            <a:ext cx="1472372" cy="2659957"/>
            <a:chOff x="2237485" y="1676400"/>
            <a:chExt cx="487571" cy="3496712"/>
          </a:xfrm>
          <a:effectLst>
            <a:glow rad="101600">
              <a:srgbClr val="3366FF">
                <a:alpha val="75000"/>
              </a:srgbClr>
            </a:glow>
          </a:effectLst>
        </p:grpSpPr>
        <p:cxnSp>
          <p:nvCxnSpPr>
            <p:cNvPr id="71" name="Straight Arrow Connector 70"/>
            <p:cNvCxnSpPr/>
            <p:nvPr/>
          </p:nvCxnSpPr>
          <p:spPr>
            <a:xfrm flipH="1">
              <a:off x="2237485" y="1676401"/>
              <a:ext cx="482962"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976700" y="3424755"/>
              <a:ext cx="349671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rot="16200000" flipV="1">
            <a:off x="2660812" y="4096140"/>
            <a:ext cx="680378" cy="0"/>
          </a:xfrm>
          <a:prstGeom prst="straightConnector1">
            <a:avLst/>
          </a:prstGeom>
          <a:ln>
            <a:solidFill>
              <a:schemeClr val="tx1"/>
            </a:solidFill>
            <a:prstDash val="dash"/>
            <a:headEnd type="none" w="med" len="med"/>
            <a:tailEnd type="arrow" w="med" len="med"/>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flipV="1">
            <a:off x="374837" y="984551"/>
            <a:ext cx="2582675" cy="3449438"/>
            <a:chOff x="240318" y="1681390"/>
            <a:chExt cx="2840941" cy="3794381"/>
          </a:xfrm>
        </p:grpSpPr>
        <p:grpSp>
          <p:nvGrpSpPr>
            <p:cNvPr id="83" name="Group 82"/>
            <p:cNvGrpSpPr/>
            <p:nvPr/>
          </p:nvGrpSpPr>
          <p:grpSpPr>
            <a:xfrm flipH="1">
              <a:off x="240318" y="1688199"/>
              <a:ext cx="2840941" cy="3787572"/>
              <a:chOff x="3490043" y="391438"/>
              <a:chExt cx="2840941" cy="3787572"/>
            </a:xfrm>
          </p:grpSpPr>
          <p:grpSp>
            <p:nvGrpSpPr>
              <p:cNvPr id="87" name="Group 86"/>
              <p:cNvGrpSpPr/>
              <p:nvPr/>
            </p:nvGrpSpPr>
            <p:grpSpPr>
              <a:xfrm rot="5400000" flipV="1">
                <a:off x="4108373" y="1956398"/>
                <a:ext cx="1604282" cy="2840941"/>
                <a:chOff x="2013559" y="2246023"/>
                <a:chExt cx="855595" cy="3734635"/>
              </a:xfrm>
            </p:grpSpPr>
            <p:cxnSp>
              <p:nvCxnSpPr>
                <p:cNvPr id="89" name="Straight Arrow Connector 88"/>
                <p:cNvCxnSpPr/>
                <p:nvPr/>
              </p:nvCxnSpPr>
              <p:spPr>
                <a:xfrm flipH="1">
                  <a:off x="2013559" y="2258076"/>
                  <a:ext cx="855595" cy="0"/>
                </a:xfrm>
                <a:prstGeom prst="straightConnector1">
                  <a:avLst/>
                </a:prstGeom>
                <a:ln>
                  <a:solidFill>
                    <a:schemeClr val="tx1"/>
                  </a:solidFill>
                  <a:prstDash val="dash"/>
                  <a:headEnd type="none" w="med" len="med"/>
                  <a:tailEnd type="arrow" w="med" len="med"/>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1000325" y="4113341"/>
                  <a:ext cx="3734635" cy="0"/>
                </a:xfrm>
                <a:prstGeom prst="line">
                  <a:avLst/>
                </a:prstGeom>
                <a:ln>
                  <a:solidFill>
                    <a:schemeClr val="tx1"/>
                  </a:solidFill>
                  <a:prstDash val="dash"/>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rot="5400000" flipH="1" flipV="1">
                <a:off x="4429044" y="2282863"/>
                <a:ext cx="3782849" cy="0"/>
              </a:xfrm>
              <a:prstGeom prst="straightConnector1">
                <a:avLst/>
              </a:prstGeom>
              <a:ln>
                <a:solidFill>
                  <a:schemeClr val="tx1"/>
                </a:solidFill>
                <a:prstDash val="dash"/>
                <a:headEnd type="none" w="med" len="med"/>
                <a:tailEnd type="none" w="med" len="med"/>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flipV="1">
              <a:off x="247802" y="1681390"/>
              <a:ext cx="847544" cy="2"/>
            </a:xfrm>
            <a:prstGeom prst="line">
              <a:avLst/>
            </a:prstGeom>
            <a:ln>
              <a:solidFill>
                <a:schemeClr val="tx1"/>
              </a:solidFill>
              <a:prstDash val="dash"/>
            </a:ln>
            <a:effectLst>
              <a:glow rad="101600">
                <a:srgbClr val="3366FF">
                  <a:alpha val="75000"/>
                </a:srgbClr>
              </a:glow>
            </a:effectLst>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777126" y="4681025"/>
            <a:ext cx="3706904" cy="2166582"/>
            <a:chOff x="4777126" y="4681025"/>
            <a:chExt cx="3706904" cy="2166582"/>
          </a:xfrm>
        </p:grpSpPr>
        <p:cxnSp>
          <p:nvCxnSpPr>
            <p:cNvPr id="91" name="Straight Connector 90"/>
            <p:cNvCxnSpPr/>
            <p:nvPr/>
          </p:nvCxnSpPr>
          <p:spPr>
            <a:xfrm>
              <a:off x="5257448" y="4738118"/>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5261340" y="6466530"/>
              <a:ext cx="322269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6200000">
              <a:off x="4040975" y="5417176"/>
              <a:ext cx="1841633" cy="369332"/>
            </a:xfrm>
            <a:prstGeom prst="rect">
              <a:avLst/>
            </a:prstGeom>
            <a:noFill/>
          </p:spPr>
          <p:txBody>
            <a:bodyPr wrap="none" rtlCol="0">
              <a:spAutoFit/>
            </a:bodyPr>
            <a:lstStyle/>
            <a:p>
              <a:r>
                <a:rPr lang="en-US" dirty="0" smtClean="0"/>
                <a:t>GFP Fluorescence</a:t>
              </a:r>
              <a:endParaRPr lang="en-US" dirty="0"/>
            </a:p>
          </p:txBody>
        </p:sp>
        <p:sp>
          <p:nvSpPr>
            <p:cNvPr id="94" name="TextBox 93"/>
            <p:cNvSpPr txBox="1"/>
            <p:nvPr/>
          </p:nvSpPr>
          <p:spPr>
            <a:xfrm>
              <a:off x="6880067" y="6478275"/>
              <a:ext cx="649374" cy="369332"/>
            </a:xfrm>
            <a:prstGeom prst="rect">
              <a:avLst/>
            </a:prstGeom>
            <a:noFill/>
          </p:spPr>
          <p:txBody>
            <a:bodyPr wrap="none" rtlCol="0">
              <a:spAutoFit/>
            </a:bodyPr>
            <a:lstStyle/>
            <a:p>
              <a:r>
                <a:rPr lang="en-US" dirty="0" smtClean="0"/>
                <a:t>Time</a:t>
              </a:r>
              <a:endParaRPr lang="en-US" dirty="0"/>
            </a:p>
          </p:txBody>
        </p:sp>
        <p:grpSp>
          <p:nvGrpSpPr>
            <p:cNvPr id="110" name="Group 109"/>
            <p:cNvGrpSpPr/>
            <p:nvPr/>
          </p:nvGrpSpPr>
          <p:grpSpPr>
            <a:xfrm>
              <a:off x="5753652" y="4789820"/>
              <a:ext cx="1065540" cy="1449410"/>
              <a:chOff x="4911468" y="4789820"/>
              <a:chExt cx="1065540" cy="1449410"/>
            </a:xfrm>
          </p:grpSpPr>
          <p:grpSp>
            <p:nvGrpSpPr>
              <p:cNvPr id="106" name="Group 105"/>
              <p:cNvGrpSpPr/>
              <p:nvPr/>
            </p:nvGrpSpPr>
            <p:grpSpPr>
              <a:xfrm>
                <a:off x="4911468" y="4797836"/>
                <a:ext cx="538836" cy="1441394"/>
                <a:chOff x="5868737" y="4232169"/>
                <a:chExt cx="538836" cy="1441394"/>
              </a:xfrm>
            </p:grpSpPr>
            <p:sp>
              <p:nvSpPr>
                <p:cNvPr id="104" name="Arc 103"/>
                <p:cNvSpPr/>
                <p:nvPr/>
              </p:nvSpPr>
              <p:spPr>
                <a:xfrm>
                  <a:off x="5868737"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Arc 104"/>
                <p:cNvSpPr/>
                <p:nvPr/>
              </p:nvSpPr>
              <p:spPr>
                <a:xfrm flipH="1">
                  <a:off x="5874089"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7" name="Group 106"/>
              <p:cNvGrpSpPr/>
              <p:nvPr/>
            </p:nvGrpSpPr>
            <p:grpSpPr>
              <a:xfrm flipV="1">
                <a:off x="5438172" y="4789820"/>
                <a:ext cx="538836" cy="1441394"/>
                <a:chOff x="5868737" y="4232169"/>
                <a:chExt cx="538836" cy="1441394"/>
              </a:xfrm>
            </p:grpSpPr>
            <p:sp>
              <p:nvSpPr>
                <p:cNvPr id="108" name="Arc 107"/>
                <p:cNvSpPr/>
                <p:nvPr/>
              </p:nvSpPr>
              <p:spPr>
                <a:xfrm>
                  <a:off x="5868737"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Arc 108"/>
                <p:cNvSpPr/>
                <p:nvPr/>
              </p:nvSpPr>
              <p:spPr>
                <a:xfrm flipH="1">
                  <a:off x="5874089"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117" name="Arc 116"/>
            <p:cNvSpPr/>
            <p:nvPr/>
          </p:nvSpPr>
          <p:spPr>
            <a:xfrm flipH="1">
              <a:off x="6819192" y="4805852"/>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Arc 124"/>
            <p:cNvSpPr/>
            <p:nvPr/>
          </p:nvSpPr>
          <p:spPr>
            <a:xfrm flipV="1">
              <a:off x="5225520" y="4792484"/>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02684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0345" y="2668248"/>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H="1">
            <a:off x="2271852" y="2392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Box 3"/>
          <p:cNvSpPr txBox="1"/>
          <p:nvPr/>
        </p:nvSpPr>
        <p:spPr>
          <a:xfrm>
            <a:off x="2703826" y="2498096"/>
            <a:ext cx="303288" cy="369332"/>
          </a:xfrm>
          <a:prstGeom prst="rect">
            <a:avLst/>
          </a:prstGeom>
          <a:noFill/>
        </p:spPr>
        <p:txBody>
          <a:bodyPr wrap="none" rtlCol="0">
            <a:spAutoFit/>
          </a:bodyPr>
          <a:lstStyle/>
          <a:p>
            <a:r>
              <a:rPr lang="en-US" dirty="0" smtClean="0"/>
              <a:t>P</a:t>
            </a:r>
            <a:endParaRPr lang="en-US" dirty="0"/>
          </a:p>
        </p:txBody>
      </p:sp>
      <p:sp>
        <p:nvSpPr>
          <p:cNvPr id="5" name="Rounded Rectangle 4"/>
          <p:cNvSpPr/>
          <p:nvPr/>
        </p:nvSpPr>
        <p:spPr>
          <a:xfrm>
            <a:off x="838566" y="2498096"/>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6" name="Group 5"/>
          <p:cNvGrpSpPr/>
          <p:nvPr/>
        </p:nvGrpSpPr>
        <p:grpSpPr>
          <a:xfrm>
            <a:off x="5965686" y="2485002"/>
            <a:ext cx="1038513" cy="383846"/>
            <a:chOff x="7460496" y="2603894"/>
            <a:chExt cx="1038513" cy="383846"/>
          </a:xfrm>
        </p:grpSpPr>
        <p:sp>
          <p:nvSpPr>
            <p:cNvPr id="7" name="Rounded Rectangle 6"/>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9" name="TextBox 8"/>
          <p:cNvSpPr txBox="1"/>
          <p:nvPr/>
        </p:nvSpPr>
        <p:spPr>
          <a:xfrm>
            <a:off x="1236160" y="2483582"/>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10" name="Group 9"/>
          <p:cNvGrpSpPr/>
          <p:nvPr/>
        </p:nvGrpSpPr>
        <p:grpSpPr>
          <a:xfrm>
            <a:off x="1832796" y="2349205"/>
            <a:ext cx="439056" cy="257749"/>
            <a:chOff x="2286000" y="1676400"/>
            <a:chExt cx="439056" cy="257749"/>
          </a:xfrm>
        </p:grpSpPr>
        <p:cxnSp>
          <p:nvCxnSpPr>
            <p:cNvPr id="11" name="Straight Arrow Connector 10"/>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1264524" y="1264382"/>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1145" y="1402268"/>
            <a:ext cx="548047" cy="369332"/>
          </a:xfrm>
          <a:prstGeom prst="rect">
            <a:avLst/>
          </a:prstGeom>
          <a:noFill/>
        </p:spPr>
        <p:txBody>
          <a:bodyPr wrap="none" rtlCol="0">
            <a:spAutoFit/>
          </a:bodyPr>
          <a:lstStyle/>
          <a:p>
            <a:r>
              <a:rPr lang="en-US" dirty="0" err="1" smtClean="0"/>
              <a:t>LacI</a:t>
            </a:r>
            <a:endParaRPr lang="en-US" dirty="0"/>
          </a:p>
        </p:txBody>
      </p:sp>
      <p:cxnSp>
        <p:nvCxnSpPr>
          <p:cNvPr id="15" name="Straight Arrow Connector 14"/>
          <p:cNvCxnSpPr/>
          <p:nvPr/>
        </p:nvCxnSpPr>
        <p:spPr>
          <a:xfrm flipV="1">
            <a:off x="1509852" y="2026382"/>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822038" y="2392597"/>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5110296" y="2456522"/>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18" name="Group 17"/>
          <p:cNvGrpSpPr/>
          <p:nvPr/>
        </p:nvGrpSpPr>
        <p:grpSpPr>
          <a:xfrm>
            <a:off x="4756962" y="2478037"/>
            <a:ext cx="325779" cy="396628"/>
            <a:chOff x="5081332" y="2593010"/>
            <a:chExt cx="838200" cy="396628"/>
          </a:xfrm>
        </p:grpSpPr>
        <p:sp>
          <p:nvSpPr>
            <p:cNvPr id="19" name="Rounded Rectangle 18"/>
            <p:cNvSpPr/>
            <p:nvPr/>
          </p:nvSpPr>
          <p:spPr>
            <a:xfrm>
              <a:off x="5081332" y="2620306"/>
              <a:ext cx="83820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5209899" y="2593010"/>
              <a:ext cx="184666" cy="369332"/>
            </a:xfrm>
            <a:prstGeom prst="rect">
              <a:avLst/>
            </a:prstGeom>
            <a:noFill/>
          </p:spPr>
          <p:txBody>
            <a:bodyPr wrap="none" rtlCol="0">
              <a:spAutoFit/>
            </a:bodyPr>
            <a:lstStyle/>
            <a:p>
              <a:endParaRPr lang="en-US" i="1" dirty="0"/>
            </a:p>
          </p:txBody>
        </p:sp>
      </p:grpSp>
      <p:grpSp>
        <p:nvGrpSpPr>
          <p:cNvPr id="21" name="Group 20"/>
          <p:cNvGrpSpPr/>
          <p:nvPr/>
        </p:nvGrpSpPr>
        <p:grpSpPr>
          <a:xfrm rot="5400000">
            <a:off x="3095620" y="458991"/>
            <a:ext cx="823258" cy="3043468"/>
            <a:chOff x="5486400" y="850161"/>
            <a:chExt cx="439056" cy="3637151"/>
          </a:xfrm>
          <a:effectLst>
            <a:glow rad="101600">
              <a:srgbClr val="FF0000">
                <a:alpha val="75000"/>
              </a:srgbClr>
            </a:glow>
          </a:effectLst>
        </p:grpSpPr>
        <p:grpSp>
          <p:nvGrpSpPr>
            <p:cNvPr id="22" name="Group 21"/>
            <p:cNvGrpSpPr/>
            <p:nvPr/>
          </p:nvGrpSpPr>
          <p:grpSpPr>
            <a:xfrm flipH="1">
              <a:off x="5486400" y="990600"/>
              <a:ext cx="439056" cy="3496712"/>
              <a:chOff x="2286000" y="1676400"/>
              <a:chExt cx="439056" cy="3496712"/>
            </a:xfrm>
          </p:grpSpPr>
          <p:cxnSp>
            <p:nvCxnSpPr>
              <p:cNvPr id="24" name="Straight Arrow Connector 23"/>
              <p:cNvCxnSpPr/>
              <p:nvPr/>
            </p:nvCxnSpPr>
            <p:spPr>
              <a:xfrm flipH="1">
                <a:off x="2286000" y="1676400"/>
                <a:ext cx="439056"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V="1">
                <a:off x="976700" y="3424755"/>
                <a:ext cx="3496712" cy="1"/>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flipH="1">
            <a:off x="5963165" y="2355901"/>
            <a:ext cx="439056" cy="257749"/>
            <a:chOff x="2286000" y="1676400"/>
            <a:chExt cx="439056" cy="257749"/>
          </a:xfrm>
        </p:grpSpPr>
        <p:cxnSp>
          <p:nvCxnSpPr>
            <p:cNvPr id="30" name="Straight Arrow Connector 29"/>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2784231" y="2512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TextBox 48"/>
          <p:cNvSpPr txBox="1"/>
          <p:nvPr/>
        </p:nvSpPr>
        <p:spPr>
          <a:xfrm>
            <a:off x="76200" y="72192"/>
            <a:ext cx="8915400" cy="584776"/>
          </a:xfrm>
          <a:prstGeom prst="rect">
            <a:avLst/>
          </a:prstGeom>
          <a:noFill/>
        </p:spPr>
        <p:txBody>
          <a:bodyPr wrap="square" rtlCol="0">
            <a:spAutoFit/>
          </a:bodyPr>
          <a:lstStyle/>
          <a:p>
            <a:pPr algn="ctr"/>
            <a:r>
              <a:rPr lang="en-US" sz="3200" dirty="0" smtClean="0"/>
              <a:t>Complex</a:t>
            </a:r>
            <a:r>
              <a:rPr lang="en-US" sz="3200" dirty="0" smtClean="0"/>
              <a:t> Circuit Design: Oscillatory Circuit</a:t>
            </a:r>
            <a:endParaRPr lang="en-US" sz="3200" dirty="0"/>
          </a:p>
        </p:txBody>
      </p:sp>
      <p:sp>
        <p:nvSpPr>
          <p:cNvPr id="51" name="Rounded Rectangle 50"/>
          <p:cNvSpPr/>
          <p:nvPr/>
        </p:nvSpPr>
        <p:spPr>
          <a:xfrm>
            <a:off x="3163887" y="2517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ounded Rectangle 51"/>
          <p:cNvSpPr/>
          <p:nvPr/>
        </p:nvSpPr>
        <p:spPr>
          <a:xfrm>
            <a:off x="4407153" y="2517650"/>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ight Arrow 52"/>
          <p:cNvSpPr/>
          <p:nvPr/>
        </p:nvSpPr>
        <p:spPr>
          <a:xfrm flipH="1">
            <a:off x="2339995" y="3154868"/>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extBox 53"/>
          <p:cNvSpPr txBox="1"/>
          <p:nvPr/>
        </p:nvSpPr>
        <p:spPr>
          <a:xfrm>
            <a:off x="2771969" y="3260096"/>
            <a:ext cx="303288" cy="369332"/>
          </a:xfrm>
          <a:prstGeom prst="rect">
            <a:avLst/>
          </a:prstGeom>
          <a:noFill/>
        </p:spPr>
        <p:txBody>
          <a:bodyPr wrap="none" rtlCol="0">
            <a:spAutoFit/>
          </a:bodyPr>
          <a:lstStyle/>
          <a:p>
            <a:r>
              <a:rPr lang="en-US" dirty="0" smtClean="0"/>
              <a:t>P</a:t>
            </a:r>
            <a:endParaRPr lang="en-US" dirty="0"/>
          </a:p>
        </p:txBody>
      </p:sp>
      <p:sp>
        <p:nvSpPr>
          <p:cNvPr id="55" name="Rounded Rectangle 54"/>
          <p:cNvSpPr/>
          <p:nvPr/>
        </p:nvSpPr>
        <p:spPr>
          <a:xfrm>
            <a:off x="906709" y="3260096"/>
            <a:ext cx="1434152"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TextBox 55"/>
          <p:cNvSpPr txBox="1"/>
          <p:nvPr/>
        </p:nvSpPr>
        <p:spPr>
          <a:xfrm>
            <a:off x="1304303" y="3245582"/>
            <a:ext cx="693118" cy="369332"/>
          </a:xfrm>
          <a:prstGeom prst="rect">
            <a:avLst/>
          </a:prstGeom>
          <a:noFill/>
        </p:spPr>
        <p:txBody>
          <a:bodyPr wrap="none" rtlCol="0">
            <a:spAutoFit/>
          </a:bodyPr>
          <a:lstStyle/>
          <a:p>
            <a:r>
              <a:rPr lang="en-US" i="1" dirty="0" err="1" smtClean="0"/>
              <a:t>AraC</a:t>
            </a:r>
            <a:endParaRPr lang="en-US" i="1" dirty="0"/>
          </a:p>
        </p:txBody>
      </p:sp>
      <p:grpSp>
        <p:nvGrpSpPr>
          <p:cNvPr id="57" name="Group 56"/>
          <p:cNvGrpSpPr/>
          <p:nvPr/>
        </p:nvGrpSpPr>
        <p:grpSpPr>
          <a:xfrm>
            <a:off x="1900939" y="3111205"/>
            <a:ext cx="439056" cy="257749"/>
            <a:chOff x="2286000" y="1676400"/>
            <a:chExt cx="439056" cy="257749"/>
          </a:xfrm>
        </p:grpSpPr>
        <p:cxnSp>
          <p:nvCxnSpPr>
            <p:cNvPr id="58" name="Straight Arrow Connector 5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2852374" y="3274298"/>
            <a:ext cx="272480" cy="369332"/>
          </a:xfrm>
          <a:prstGeom prst="round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ounded Rectangle 60"/>
          <p:cNvSpPr/>
          <p:nvPr/>
        </p:nvSpPr>
        <p:spPr>
          <a:xfrm>
            <a:off x="3232030" y="3279650"/>
            <a:ext cx="272480" cy="369332"/>
          </a:xfrm>
          <a:prstGeom prst="roundRect">
            <a:avLst/>
          </a:prstGeom>
          <a:solidFill>
            <a:srgbClr val="DAFDA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2" name="Straight Arrow Connector 61"/>
          <p:cNvCxnSpPr/>
          <p:nvPr/>
        </p:nvCxnSpPr>
        <p:spPr>
          <a:xfrm rot="5400000">
            <a:off x="2901031" y="1986077"/>
            <a:ext cx="823258"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175638" y="2395454"/>
            <a:ext cx="254537" cy="2252"/>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32305" y="4112036"/>
            <a:ext cx="582235" cy="6858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218937" y="4226818"/>
            <a:ext cx="633507" cy="369332"/>
          </a:xfrm>
          <a:prstGeom prst="rect">
            <a:avLst/>
          </a:prstGeom>
          <a:noFill/>
        </p:spPr>
        <p:txBody>
          <a:bodyPr wrap="none" rtlCol="0">
            <a:spAutoFit/>
          </a:bodyPr>
          <a:lstStyle/>
          <a:p>
            <a:r>
              <a:rPr lang="en-US" dirty="0" err="1" smtClean="0"/>
              <a:t>AraC</a:t>
            </a:r>
            <a:endParaRPr lang="en-US" dirty="0"/>
          </a:p>
        </p:txBody>
      </p:sp>
      <p:cxnSp>
        <p:nvCxnSpPr>
          <p:cNvPr id="66" name="Straight Arrow Connector 65"/>
          <p:cNvCxnSpPr/>
          <p:nvPr/>
        </p:nvCxnSpPr>
        <p:spPr>
          <a:xfrm>
            <a:off x="1519771" y="3697347"/>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47802" y="1561078"/>
            <a:ext cx="3253280" cy="3794378"/>
            <a:chOff x="247802" y="1681390"/>
            <a:chExt cx="3253280" cy="3794378"/>
          </a:xfrm>
        </p:grpSpPr>
        <p:grpSp>
          <p:nvGrpSpPr>
            <p:cNvPr id="50" name="Group 49"/>
            <p:cNvGrpSpPr/>
            <p:nvPr/>
          </p:nvGrpSpPr>
          <p:grpSpPr>
            <a:xfrm flipH="1">
              <a:off x="250833" y="1688199"/>
              <a:ext cx="3250249" cy="3787569"/>
              <a:chOff x="3070220" y="391438"/>
              <a:chExt cx="3250249" cy="3787569"/>
            </a:xfrm>
          </p:grpSpPr>
          <p:grpSp>
            <p:nvGrpSpPr>
              <p:cNvPr id="35" name="Group 34"/>
              <p:cNvGrpSpPr/>
              <p:nvPr/>
            </p:nvGrpSpPr>
            <p:grpSpPr>
              <a:xfrm rot="5400000" flipH="1" flipV="1">
                <a:off x="3888608" y="1756337"/>
                <a:ext cx="1604282" cy="3241057"/>
                <a:chOff x="5342302" y="1008330"/>
                <a:chExt cx="855595" cy="4260619"/>
              </a:xfrm>
            </p:grpSpPr>
            <p:grpSp>
              <p:nvGrpSpPr>
                <p:cNvPr id="36" name="Group 35"/>
                <p:cNvGrpSpPr/>
                <p:nvPr/>
              </p:nvGrpSpPr>
              <p:grpSpPr>
                <a:xfrm flipH="1">
                  <a:off x="5342302" y="1160850"/>
                  <a:ext cx="855595" cy="4108099"/>
                  <a:chOff x="2013559" y="1846650"/>
                  <a:chExt cx="855595" cy="4108099"/>
                </a:xfrm>
              </p:grpSpPr>
              <p:cxnSp>
                <p:nvCxnSpPr>
                  <p:cNvPr id="38" name="Straight Arrow Connector 37"/>
                  <p:cNvCxnSpPr/>
                  <p:nvPr/>
                </p:nvCxnSpPr>
                <p:spPr>
                  <a:xfrm flipH="1">
                    <a:off x="2013559" y="1852134"/>
                    <a:ext cx="855595"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813595" y="3900700"/>
                    <a:ext cx="4108099" cy="0"/>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rot="16200000" flipH="1" flipV="1">
                  <a:off x="6043673" y="1159824"/>
                  <a:ext cx="304189" cy="1201"/>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4429044" y="2282863"/>
                <a:ext cx="3782849" cy="0"/>
              </a:xfrm>
              <a:prstGeom prst="straightConnector1">
                <a:avLst/>
              </a:prstGeom>
              <a:ln>
                <a:solidFill>
                  <a:schemeClr val="tx1"/>
                </a:solidFill>
                <a:headEnd type="none" w="med" len="med"/>
                <a:tailEnd type="none" w="med" len="med"/>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flipH="1" flipV="1">
              <a:off x="247802" y="1681390"/>
              <a:ext cx="847544" cy="2"/>
            </a:xfrm>
            <a:prstGeom prst="line">
              <a:avLst/>
            </a:prstGeom>
            <a:ln>
              <a:solidFill>
                <a:schemeClr val="tx1"/>
              </a:solidFill>
            </a:ln>
            <a:effectLst>
              <a:glow rad="101600">
                <a:srgbClr val="FF0000">
                  <a:alpha val="75000"/>
                </a:srgbClr>
              </a:glow>
            </a:effectLst>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6200000" flipH="1" flipV="1">
            <a:off x="2494376" y="2379878"/>
            <a:ext cx="1472372" cy="2659957"/>
            <a:chOff x="2237485" y="1676400"/>
            <a:chExt cx="487571" cy="3496712"/>
          </a:xfrm>
        </p:grpSpPr>
        <p:cxnSp>
          <p:nvCxnSpPr>
            <p:cNvPr id="71" name="Straight Arrow Connector 70"/>
            <p:cNvCxnSpPr/>
            <p:nvPr/>
          </p:nvCxnSpPr>
          <p:spPr>
            <a:xfrm flipH="1">
              <a:off x="2237485" y="1676401"/>
              <a:ext cx="482962"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976700" y="3424755"/>
              <a:ext cx="349671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rot="16200000" flipV="1">
            <a:off x="2660812" y="4096140"/>
            <a:ext cx="680378"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flipV="1">
            <a:off x="374837" y="984551"/>
            <a:ext cx="2582675" cy="3449438"/>
            <a:chOff x="240318" y="1681390"/>
            <a:chExt cx="2840941" cy="3794381"/>
          </a:xfrm>
        </p:grpSpPr>
        <p:grpSp>
          <p:nvGrpSpPr>
            <p:cNvPr id="83" name="Group 82"/>
            <p:cNvGrpSpPr/>
            <p:nvPr/>
          </p:nvGrpSpPr>
          <p:grpSpPr>
            <a:xfrm flipH="1">
              <a:off x="240318" y="1688199"/>
              <a:ext cx="2840941" cy="3787572"/>
              <a:chOff x="3490043" y="391438"/>
              <a:chExt cx="2840941" cy="3787572"/>
            </a:xfrm>
          </p:grpSpPr>
          <p:grpSp>
            <p:nvGrpSpPr>
              <p:cNvPr id="87" name="Group 86"/>
              <p:cNvGrpSpPr/>
              <p:nvPr/>
            </p:nvGrpSpPr>
            <p:grpSpPr>
              <a:xfrm rot="5400000" flipV="1">
                <a:off x="4108373" y="1956398"/>
                <a:ext cx="1604282" cy="2840941"/>
                <a:chOff x="2013559" y="2246023"/>
                <a:chExt cx="855595" cy="3734635"/>
              </a:xfrm>
            </p:grpSpPr>
            <p:cxnSp>
              <p:nvCxnSpPr>
                <p:cNvPr id="89" name="Straight Arrow Connector 88"/>
                <p:cNvCxnSpPr/>
                <p:nvPr/>
              </p:nvCxnSpPr>
              <p:spPr>
                <a:xfrm flipH="1">
                  <a:off x="2013559" y="2258076"/>
                  <a:ext cx="855595"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1000325" y="4113341"/>
                  <a:ext cx="37346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rot="5400000" flipH="1" flipV="1">
                <a:off x="4429044" y="2282863"/>
                <a:ext cx="3782849"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flipV="1">
              <a:off x="247802" y="1681390"/>
              <a:ext cx="847544"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4777126" y="4681025"/>
            <a:ext cx="3706904" cy="2166582"/>
            <a:chOff x="4777126" y="4681025"/>
            <a:chExt cx="3706904" cy="2166582"/>
          </a:xfrm>
        </p:grpSpPr>
        <p:cxnSp>
          <p:nvCxnSpPr>
            <p:cNvPr id="91" name="Straight Connector 90"/>
            <p:cNvCxnSpPr/>
            <p:nvPr/>
          </p:nvCxnSpPr>
          <p:spPr>
            <a:xfrm>
              <a:off x="5257448" y="4738118"/>
              <a:ext cx="0" cy="172841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5261340" y="6466530"/>
              <a:ext cx="322269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6200000">
              <a:off x="4040975" y="5417176"/>
              <a:ext cx="1841633" cy="369332"/>
            </a:xfrm>
            <a:prstGeom prst="rect">
              <a:avLst/>
            </a:prstGeom>
            <a:noFill/>
          </p:spPr>
          <p:txBody>
            <a:bodyPr wrap="none" rtlCol="0">
              <a:spAutoFit/>
            </a:bodyPr>
            <a:lstStyle/>
            <a:p>
              <a:r>
                <a:rPr lang="en-US" dirty="0" smtClean="0"/>
                <a:t>GFP Fluorescence</a:t>
              </a:r>
              <a:endParaRPr lang="en-US" dirty="0"/>
            </a:p>
          </p:txBody>
        </p:sp>
        <p:sp>
          <p:nvSpPr>
            <p:cNvPr id="94" name="TextBox 93"/>
            <p:cNvSpPr txBox="1"/>
            <p:nvPr/>
          </p:nvSpPr>
          <p:spPr>
            <a:xfrm>
              <a:off x="6880067" y="6478275"/>
              <a:ext cx="649374" cy="369332"/>
            </a:xfrm>
            <a:prstGeom prst="rect">
              <a:avLst/>
            </a:prstGeom>
            <a:noFill/>
          </p:spPr>
          <p:txBody>
            <a:bodyPr wrap="none" rtlCol="0">
              <a:spAutoFit/>
            </a:bodyPr>
            <a:lstStyle/>
            <a:p>
              <a:r>
                <a:rPr lang="en-US" dirty="0" smtClean="0"/>
                <a:t>Time</a:t>
              </a:r>
              <a:endParaRPr lang="en-US" dirty="0"/>
            </a:p>
          </p:txBody>
        </p:sp>
        <p:grpSp>
          <p:nvGrpSpPr>
            <p:cNvPr id="110" name="Group 109"/>
            <p:cNvGrpSpPr/>
            <p:nvPr/>
          </p:nvGrpSpPr>
          <p:grpSpPr>
            <a:xfrm>
              <a:off x="5753652" y="4789820"/>
              <a:ext cx="1065540" cy="1449410"/>
              <a:chOff x="4911468" y="4789820"/>
              <a:chExt cx="1065540" cy="1449410"/>
            </a:xfrm>
          </p:grpSpPr>
          <p:grpSp>
            <p:nvGrpSpPr>
              <p:cNvPr id="106" name="Group 105"/>
              <p:cNvGrpSpPr/>
              <p:nvPr/>
            </p:nvGrpSpPr>
            <p:grpSpPr>
              <a:xfrm>
                <a:off x="4911468" y="4797836"/>
                <a:ext cx="538836" cy="1441394"/>
                <a:chOff x="5868737" y="4232169"/>
                <a:chExt cx="538836" cy="1441394"/>
              </a:xfrm>
            </p:grpSpPr>
            <p:sp>
              <p:nvSpPr>
                <p:cNvPr id="104" name="Arc 103"/>
                <p:cNvSpPr/>
                <p:nvPr/>
              </p:nvSpPr>
              <p:spPr>
                <a:xfrm>
                  <a:off x="5868737"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Arc 104"/>
                <p:cNvSpPr/>
                <p:nvPr/>
              </p:nvSpPr>
              <p:spPr>
                <a:xfrm flipH="1">
                  <a:off x="5874089" y="4232169"/>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9" name="Arc 108"/>
              <p:cNvSpPr/>
              <p:nvPr/>
            </p:nvSpPr>
            <p:spPr>
              <a:xfrm flipH="1" flipV="1">
                <a:off x="5443524" y="4789820"/>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5" name="Arc 124"/>
            <p:cNvSpPr/>
            <p:nvPr/>
          </p:nvSpPr>
          <p:spPr>
            <a:xfrm flipV="1">
              <a:off x="5225520" y="4792484"/>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0" name="Arc 79"/>
          <p:cNvSpPr/>
          <p:nvPr/>
        </p:nvSpPr>
        <p:spPr>
          <a:xfrm>
            <a:off x="5753652" y="4797836"/>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Arc 84"/>
          <p:cNvSpPr/>
          <p:nvPr/>
        </p:nvSpPr>
        <p:spPr>
          <a:xfrm flipV="1">
            <a:off x="6280356" y="4789820"/>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Arc 87"/>
          <p:cNvSpPr/>
          <p:nvPr/>
        </p:nvSpPr>
        <p:spPr>
          <a:xfrm flipH="1">
            <a:off x="6819192" y="4805852"/>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Arc 111"/>
          <p:cNvSpPr/>
          <p:nvPr/>
        </p:nvSpPr>
        <p:spPr>
          <a:xfrm>
            <a:off x="6812587" y="4809221"/>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Arc 112"/>
          <p:cNvSpPr/>
          <p:nvPr/>
        </p:nvSpPr>
        <p:spPr>
          <a:xfrm flipH="1" flipV="1">
            <a:off x="7352676" y="4809221"/>
            <a:ext cx="533484" cy="1441394"/>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6352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1502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sp>
        <p:nvSpPr>
          <p:cNvPr id="31" name="TextBox 30"/>
          <p:cNvSpPr txBox="1"/>
          <p:nvPr/>
        </p:nvSpPr>
        <p:spPr>
          <a:xfrm>
            <a:off x="3217707" y="321590"/>
            <a:ext cx="2544086" cy="830997"/>
          </a:xfrm>
          <a:prstGeom prst="rect">
            <a:avLst/>
          </a:prstGeom>
          <a:noFill/>
        </p:spPr>
        <p:txBody>
          <a:bodyPr wrap="none" rtlCol="0">
            <a:spAutoFit/>
          </a:bodyPr>
          <a:lstStyle/>
          <a:p>
            <a:r>
              <a:rPr lang="en-US" sz="4800" dirty="0" smtClean="0"/>
              <a:t>What is…</a:t>
            </a:r>
            <a:endParaRPr lang="en-US" sz="4800" dirty="0"/>
          </a:p>
        </p:txBody>
      </p:sp>
    </p:spTree>
    <p:extLst>
      <p:ext uri="{BB962C8B-B14F-4D97-AF65-F5344CB8AC3E}">
        <p14:creationId xmlns:p14="http://schemas.microsoft.com/office/powerpoint/2010/main" val="359581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2955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1071"/>
          <a:stretch/>
        </p:blipFill>
        <p:spPr>
          <a:xfrm>
            <a:off x="591018" y="1437106"/>
            <a:ext cx="7711037" cy="3054683"/>
          </a:xfrm>
          <a:prstGeom prst="rect">
            <a:avLst/>
          </a:prstGeom>
        </p:spPr>
      </p:pic>
      <p:sp>
        <p:nvSpPr>
          <p:cNvPr id="3" name="TextBox 2"/>
          <p:cNvSpPr txBox="1"/>
          <p:nvPr/>
        </p:nvSpPr>
        <p:spPr>
          <a:xfrm>
            <a:off x="949158" y="4497175"/>
            <a:ext cx="1350210" cy="1477328"/>
          </a:xfrm>
          <a:prstGeom prst="rect">
            <a:avLst/>
          </a:prstGeom>
          <a:noFill/>
        </p:spPr>
        <p:txBody>
          <a:bodyPr wrap="square" rtlCol="0">
            <a:spAutoFit/>
          </a:bodyPr>
          <a:lstStyle/>
          <a:p>
            <a:pPr algn="ctr"/>
            <a:r>
              <a:rPr lang="en-US" b="1" dirty="0" smtClean="0"/>
              <a:t>Aerobic Conditions/</a:t>
            </a:r>
          </a:p>
          <a:p>
            <a:pPr algn="ctr"/>
            <a:r>
              <a:rPr lang="en-US" b="1" dirty="0" smtClean="0"/>
              <a:t>Low Cell Density</a:t>
            </a:r>
          </a:p>
          <a:p>
            <a:pPr algn="ctr"/>
            <a:r>
              <a:rPr lang="en-US" b="1" dirty="0" smtClean="0">
                <a:solidFill>
                  <a:srgbClr val="FF0000"/>
                </a:solidFill>
              </a:rPr>
              <a:t>OFF</a:t>
            </a:r>
            <a:endParaRPr lang="en-US" b="1" dirty="0">
              <a:solidFill>
                <a:srgbClr val="FF0000"/>
              </a:solidFill>
            </a:endParaRPr>
          </a:p>
        </p:txBody>
      </p:sp>
      <p:sp>
        <p:nvSpPr>
          <p:cNvPr id="4" name="TextBox 3"/>
          <p:cNvSpPr txBox="1"/>
          <p:nvPr/>
        </p:nvSpPr>
        <p:spPr>
          <a:xfrm>
            <a:off x="2812716" y="4497175"/>
            <a:ext cx="1229894" cy="1200329"/>
          </a:xfrm>
          <a:prstGeom prst="rect">
            <a:avLst/>
          </a:prstGeom>
          <a:noFill/>
        </p:spPr>
        <p:txBody>
          <a:bodyPr wrap="square" rtlCol="0">
            <a:spAutoFit/>
          </a:bodyPr>
          <a:lstStyle/>
          <a:p>
            <a:pPr algn="ctr"/>
            <a:r>
              <a:rPr lang="en-US" b="1" dirty="0" smtClean="0"/>
              <a:t>Hypoxia/</a:t>
            </a:r>
          </a:p>
          <a:p>
            <a:pPr algn="ctr"/>
            <a:r>
              <a:rPr lang="en-US" b="1" dirty="0" smtClean="0"/>
              <a:t>High Cell Density</a:t>
            </a:r>
          </a:p>
          <a:p>
            <a:pPr algn="ctr"/>
            <a:r>
              <a:rPr lang="en-US" b="1" dirty="0" smtClean="0">
                <a:solidFill>
                  <a:srgbClr val="FF0000"/>
                </a:solidFill>
              </a:rPr>
              <a:t>ON</a:t>
            </a:r>
            <a:endParaRPr lang="en-US" b="1" dirty="0">
              <a:solidFill>
                <a:srgbClr val="FF0000"/>
              </a:solidFill>
            </a:endParaRPr>
          </a:p>
        </p:txBody>
      </p:sp>
      <p:sp>
        <p:nvSpPr>
          <p:cNvPr id="5" name="TextBox 4"/>
          <p:cNvSpPr txBox="1"/>
          <p:nvPr/>
        </p:nvSpPr>
        <p:spPr>
          <a:xfrm>
            <a:off x="4836695" y="4497175"/>
            <a:ext cx="1229894" cy="646331"/>
          </a:xfrm>
          <a:prstGeom prst="rect">
            <a:avLst/>
          </a:prstGeom>
          <a:noFill/>
        </p:spPr>
        <p:txBody>
          <a:bodyPr wrap="square" rtlCol="0">
            <a:spAutoFit/>
          </a:bodyPr>
          <a:lstStyle/>
          <a:p>
            <a:pPr algn="ctr"/>
            <a:r>
              <a:rPr lang="en-US" b="1" i="1" dirty="0" err="1" smtClean="0"/>
              <a:t>inv</a:t>
            </a:r>
            <a:endParaRPr lang="en-US" b="1" i="1" dirty="0" smtClean="0"/>
          </a:p>
          <a:p>
            <a:pPr algn="ctr"/>
            <a:r>
              <a:rPr lang="en-US" b="1" dirty="0" smtClean="0"/>
              <a:t>Induction</a:t>
            </a:r>
            <a:endParaRPr lang="en-US" b="1" dirty="0"/>
          </a:p>
        </p:txBody>
      </p:sp>
      <p:sp>
        <p:nvSpPr>
          <p:cNvPr id="6" name="TextBox 5"/>
          <p:cNvSpPr txBox="1"/>
          <p:nvPr/>
        </p:nvSpPr>
        <p:spPr>
          <a:xfrm>
            <a:off x="6807200" y="4681841"/>
            <a:ext cx="1229894" cy="369332"/>
          </a:xfrm>
          <a:prstGeom prst="rect">
            <a:avLst/>
          </a:prstGeom>
          <a:noFill/>
        </p:spPr>
        <p:txBody>
          <a:bodyPr wrap="square" rtlCol="0">
            <a:spAutoFit/>
          </a:bodyPr>
          <a:lstStyle/>
          <a:p>
            <a:pPr algn="ctr"/>
            <a:r>
              <a:rPr lang="en-US" b="1" dirty="0" smtClean="0"/>
              <a:t>Invasion</a:t>
            </a:r>
            <a:endParaRPr lang="en-US" b="1" dirty="0"/>
          </a:p>
        </p:txBody>
      </p:sp>
      <p:cxnSp>
        <p:nvCxnSpPr>
          <p:cNvPr id="8" name="Straight Arrow Connector 7"/>
          <p:cNvCxnSpPr/>
          <p:nvPr/>
        </p:nvCxnSpPr>
        <p:spPr>
          <a:xfrm>
            <a:off x="4211053" y="4866507"/>
            <a:ext cx="6256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181558" y="4866507"/>
            <a:ext cx="6256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435558" y="6527927"/>
            <a:ext cx="2708442" cy="307777"/>
          </a:xfrm>
          <a:prstGeom prst="rect">
            <a:avLst/>
          </a:prstGeom>
        </p:spPr>
        <p:txBody>
          <a:bodyPr wrap="square">
            <a:spAutoFit/>
          </a:bodyPr>
          <a:lstStyle/>
          <a:p>
            <a:r>
              <a:rPr lang="en-US" sz="1400" dirty="0" smtClean="0">
                <a:latin typeface="Arial"/>
              </a:rPr>
              <a:t>Anderson, JC et al. JMB 2006</a:t>
            </a:r>
            <a:endParaRPr lang="en-US" sz="1400" dirty="0"/>
          </a:p>
        </p:txBody>
      </p:sp>
      <p:sp>
        <p:nvSpPr>
          <p:cNvPr id="11" name="TextBox 10"/>
          <p:cNvSpPr txBox="1"/>
          <p:nvPr/>
        </p:nvSpPr>
        <p:spPr>
          <a:xfrm>
            <a:off x="76200" y="72192"/>
            <a:ext cx="8915400" cy="1077218"/>
          </a:xfrm>
          <a:prstGeom prst="rect">
            <a:avLst/>
          </a:prstGeom>
          <a:noFill/>
        </p:spPr>
        <p:txBody>
          <a:bodyPr wrap="square" rtlCol="0">
            <a:spAutoFit/>
          </a:bodyPr>
          <a:lstStyle/>
          <a:p>
            <a:pPr algn="ctr"/>
            <a:r>
              <a:rPr lang="en-US" sz="3200" dirty="0" smtClean="0"/>
              <a:t>Cell-based Therapeutics:</a:t>
            </a:r>
          </a:p>
          <a:p>
            <a:pPr algn="ctr"/>
            <a:r>
              <a:rPr lang="en-US" sz="3200" dirty="0" smtClean="0"/>
              <a:t>Bacterial Invasion of Cancer Cells</a:t>
            </a:r>
            <a:endParaRPr lang="en-US" sz="3200" dirty="0"/>
          </a:p>
        </p:txBody>
      </p:sp>
    </p:spTree>
    <p:extLst>
      <p:ext uri="{BB962C8B-B14F-4D97-AF65-F5344CB8AC3E}">
        <p14:creationId xmlns:p14="http://schemas.microsoft.com/office/powerpoint/2010/main" val="1247466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4008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8094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rot="12750304" flipH="1">
            <a:off x="6784094" y="4270981"/>
            <a:ext cx="1296736" cy="941149"/>
            <a:chOff x="4197685" y="2708430"/>
            <a:chExt cx="1296736" cy="941149"/>
          </a:xfrm>
        </p:grpSpPr>
        <p:sp>
          <p:nvSpPr>
            <p:cNvPr id="42" name="Curved Up Arrow 41"/>
            <p:cNvSpPr/>
            <p:nvPr/>
          </p:nvSpPr>
          <p:spPr>
            <a:xfrm>
              <a:off x="4398211" y="2854154"/>
              <a:ext cx="1096210" cy="621630"/>
            </a:xfrm>
            <a:prstGeom prst="curved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Rectangle 42"/>
            <p:cNvSpPr/>
            <p:nvPr/>
          </p:nvSpPr>
          <p:spPr>
            <a:xfrm>
              <a:off x="4197685" y="2708430"/>
              <a:ext cx="682327" cy="9411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550063" flipH="1">
            <a:off x="5383573" y="1610105"/>
            <a:ext cx="1296736" cy="941149"/>
            <a:chOff x="4197685" y="2708430"/>
            <a:chExt cx="1296736" cy="941149"/>
          </a:xfrm>
        </p:grpSpPr>
        <p:sp>
          <p:nvSpPr>
            <p:cNvPr id="31" name="Curved Up Arrow 30"/>
            <p:cNvSpPr/>
            <p:nvPr/>
          </p:nvSpPr>
          <p:spPr>
            <a:xfrm>
              <a:off x="4398211" y="2854154"/>
              <a:ext cx="1096210" cy="621630"/>
            </a:xfrm>
            <a:prstGeom prst="curved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4197685" y="2708430"/>
              <a:ext cx="682327" cy="9411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854323" y="6374244"/>
            <a:ext cx="1740405" cy="369332"/>
          </a:xfrm>
          <a:prstGeom prst="rect">
            <a:avLst/>
          </a:prstGeom>
        </p:spPr>
        <p:txBody>
          <a:bodyPr wrap="none">
            <a:spAutoFit/>
          </a:bodyPr>
          <a:lstStyle/>
          <a:p>
            <a:r>
              <a:rPr lang="en-US" i="1" dirty="0"/>
              <a:t>Artemisia </a:t>
            </a:r>
            <a:r>
              <a:rPr lang="en-US" i="1" dirty="0" err="1"/>
              <a:t>annua</a:t>
            </a:r>
            <a:endParaRPr lang="en-US" dirty="0"/>
          </a:p>
        </p:txBody>
      </p:sp>
      <p:sp>
        <p:nvSpPr>
          <p:cNvPr id="4" name="Rectangle 3"/>
          <p:cNvSpPr/>
          <p:nvPr/>
        </p:nvSpPr>
        <p:spPr>
          <a:xfrm>
            <a:off x="390065" y="1550742"/>
            <a:ext cx="802105" cy="387684"/>
          </a:xfrm>
          <a:prstGeom prst="rect">
            <a:avLst/>
          </a:prstGeom>
          <a:ln w="31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a:off x="1323457" y="1550742"/>
            <a:ext cx="802105" cy="387684"/>
          </a:xfrm>
          <a:prstGeom prst="rect">
            <a:avLst/>
          </a:prstGeom>
          <a:ln w="3175" cmpd="sng"/>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2256849" y="1550742"/>
            <a:ext cx="802105" cy="387684"/>
          </a:xfrm>
          <a:prstGeom prst="rect">
            <a:avLst/>
          </a:prstGeom>
          <a:ln w="3175"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3190242" y="1550742"/>
            <a:ext cx="802105" cy="387684"/>
          </a:xfrm>
          <a:prstGeom prst="rect">
            <a:avLst/>
          </a:prstGeom>
          <a:ln w="31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131379" y="1549404"/>
            <a:ext cx="802105" cy="38768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ectangle 8"/>
          <p:cNvSpPr/>
          <p:nvPr/>
        </p:nvSpPr>
        <p:spPr>
          <a:xfrm>
            <a:off x="5085884" y="1550742"/>
            <a:ext cx="802105" cy="38768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468653" y="1532028"/>
            <a:ext cx="734696" cy="369332"/>
          </a:xfrm>
          <a:prstGeom prst="rect">
            <a:avLst/>
          </a:prstGeom>
          <a:noFill/>
        </p:spPr>
        <p:txBody>
          <a:bodyPr wrap="none" rtlCol="0">
            <a:spAutoFit/>
          </a:bodyPr>
          <a:lstStyle/>
          <a:p>
            <a:r>
              <a:rPr lang="en-US" dirty="0" err="1" smtClean="0"/>
              <a:t>MevA</a:t>
            </a:r>
            <a:endParaRPr lang="en-US" dirty="0"/>
          </a:p>
        </p:txBody>
      </p:sp>
      <p:sp>
        <p:nvSpPr>
          <p:cNvPr id="11" name="TextBox 10"/>
          <p:cNvSpPr txBox="1"/>
          <p:nvPr/>
        </p:nvSpPr>
        <p:spPr>
          <a:xfrm>
            <a:off x="1395868" y="1532028"/>
            <a:ext cx="726694" cy="369332"/>
          </a:xfrm>
          <a:prstGeom prst="rect">
            <a:avLst/>
          </a:prstGeom>
          <a:noFill/>
        </p:spPr>
        <p:txBody>
          <a:bodyPr wrap="none" rtlCol="0">
            <a:spAutoFit/>
          </a:bodyPr>
          <a:lstStyle/>
          <a:p>
            <a:r>
              <a:rPr lang="en-US" dirty="0" err="1" smtClean="0"/>
              <a:t>MevB</a:t>
            </a:r>
            <a:endParaRPr lang="en-US" dirty="0"/>
          </a:p>
        </p:txBody>
      </p:sp>
      <p:sp>
        <p:nvSpPr>
          <p:cNvPr id="12" name="TextBox 11"/>
          <p:cNvSpPr txBox="1"/>
          <p:nvPr/>
        </p:nvSpPr>
        <p:spPr>
          <a:xfrm>
            <a:off x="2322550" y="1532028"/>
            <a:ext cx="724214" cy="369332"/>
          </a:xfrm>
          <a:prstGeom prst="rect">
            <a:avLst/>
          </a:prstGeom>
          <a:noFill/>
        </p:spPr>
        <p:txBody>
          <a:bodyPr wrap="none" rtlCol="0">
            <a:spAutoFit/>
          </a:bodyPr>
          <a:lstStyle/>
          <a:p>
            <a:r>
              <a:rPr lang="en-US" dirty="0" err="1" smtClean="0"/>
              <a:t>MevC</a:t>
            </a:r>
            <a:endParaRPr lang="en-US" dirty="0"/>
          </a:p>
        </p:txBody>
      </p:sp>
      <p:sp>
        <p:nvSpPr>
          <p:cNvPr id="13" name="TextBox 12"/>
          <p:cNvSpPr txBox="1"/>
          <p:nvPr/>
        </p:nvSpPr>
        <p:spPr>
          <a:xfrm>
            <a:off x="3257102" y="1532028"/>
            <a:ext cx="743150" cy="369332"/>
          </a:xfrm>
          <a:prstGeom prst="rect">
            <a:avLst/>
          </a:prstGeom>
          <a:noFill/>
        </p:spPr>
        <p:txBody>
          <a:bodyPr wrap="none" rtlCol="0">
            <a:spAutoFit/>
          </a:bodyPr>
          <a:lstStyle/>
          <a:p>
            <a:r>
              <a:rPr lang="en-US" dirty="0" err="1" smtClean="0"/>
              <a:t>MevD</a:t>
            </a:r>
            <a:endParaRPr lang="en-US" dirty="0"/>
          </a:p>
        </p:txBody>
      </p:sp>
      <p:sp>
        <p:nvSpPr>
          <p:cNvPr id="14" name="TextBox 13"/>
          <p:cNvSpPr txBox="1"/>
          <p:nvPr/>
        </p:nvSpPr>
        <p:spPr>
          <a:xfrm>
            <a:off x="4237789" y="1532028"/>
            <a:ext cx="566306" cy="369332"/>
          </a:xfrm>
          <a:prstGeom prst="rect">
            <a:avLst/>
          </a:prstGeom>
          <a:noFill/>
        </p:spPr>
        <p:txBody>
          <a:bodyPr wrap="none" rtlCol="0">
            <a:spAutoFit/>
          </a:bodyPr>
          <a:lstStyle/>
          <a:p>
            <a:r>
              <a:rPr lang="en-US" dirty="0" smtClean="0"/>
              <a:t>ADS</a:t>
            </a:r>
            <a:endParaRPr lang="en-US" dirty="0"/>
          </a:p>
        </p:txBody>
      </p:sp>
      <p:sp>
        <p:nvSpPr>
          <p:cNvPr id="15" name="TextBox 14"/>
          <p:cNvSpPr txBox="1"/>
          <p:nvPr/>
        </p:nvSpPr>
        <p:spPr>
          <a:xfrm>
            <a:off x="5084263" y="1532028"/>
            <a:ext cx="773469" cy="369332"/>
          </a:xfrm>
          <a:prstGeom prst="rect">
            <a:avLst/>
          </a:prstGeom>
          <a:noFill/>
        </p:spPr>
        <p:txBody>
          <a:bodyPr wrap="none" rtlCol="0">
            <a:spAutoFit/>
          </a:bodyPr>
          <a:lstStyle/>
          <a:p>
            <a:r>
              <a:rPr lang="en-US" dirty="0" smtClean="0"/>
              <a:t>CYP71</a:t>
            </a:r>
            <a:endParaRPr lang="en-US" dirty="0"/>
          </a:p>
        </p:txBody>
      </p:sp>
      <p:cxnSp>
        <p:nvCxnSpPr>
          <p:cNvPr id="21" name="Straight Arrow Connector 20"/>
          <p:cNvCxnSpPr/>
          <p:nvPr/>
        </p:nvCxnSpPr>
        <p:spPr>
          <a:xfrm rot="16200000" flipH="1" flipV="1">
            <a:off x="5617113" y="5454314"/>
            <a:ext cx="0" cy="294106"/>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89595" y="962533"/>
            <a:ext cx="3430521" cy="369332"/>
          </a:xfrm>
          <a:prstGeom prst="rect">
            <a:avLst/>
          </a:prstGeom>
          <a:noFill/>
        </p:spPr>
        <p:txBody>
          <a:bodyPr wrap="none" rtlCol="0">
            <a:spAutoFit/>
          </a:bodyPr>
          <a:lstStyle/>
          <a:p>
            <a:r>
              <a:rPr lang="en-US" dirty="0" err="1" smtClean="0"/>
              <a:t>Mevalonate</a:t>
            </a:r>
            <a:r>
              <a:rPr lang="en-US" dirty="0" smtClean="0"/>
              <a:t> Biosynthetic Pathway</a:t>
            </a:r>
            <a:endParaRPr lang="en-US" dirty="0"/>
          </a:p>
        </p:txBody>
      </p:sp>
      <p:grpSp>
        <p:nvGrpSpPr>
          <p:cNvPr id="37" name="Group 36"/>
          <p:cNvGrpSpPr/>
          <p:nvPr/>
        </p:nvGrpSpPr>
        <p:grpSpPr>
          <a:xfrm>
            <a:off x="6099436" y="4967154"/>
            <a:ext cx="2469476" cy="1890846"/>
            <a:chOff x="3992347" y="4967154"/>
            <a:chExt cx="2469476" cy="1890846"/>
          </a:xfrm>
        </p:grpSpPr>
        <p:pic>
          <p:nvPicPr>
            <p:cNvPr id="17" name="Picture 16"/>
            <p:cNvPicPr>
              <a:picLocks noChangeAspect="1"/>
            </p:cNvPicPr>
            <p:nvPr/>
          </p:nvPicPr>
          <p:blipFill>
            <a:blip r:embed="rId2"/>
            <a:stretch>
              <a:fillRect/>
            </a:stretch>
          </p:blipFill>
          <p:spPr>
            <a:xfrm>
              <a:off x="4602716" y="4967154"/>
              <a:ext cx="1163898" cy="1299686"/>
            </a:xfrm>
            <a:prstGeom prst="rect">
              <a:avLst/>
            </a:prstGeom>
          </p:spPr>
        </p:pic>
        <p:sp>
          <p:nvSpPr>
            <p:cNvPr id="23" name="TextBox 22"/>
            <p:cNvSpPr txBox="1"/>
            <p:nvPr/>
          </p:nvSpPr>
          <p:spPr>
            <a:xfrm>
              <a:off x="3992347" y="6211669"/>
              <a:ext cx="2469476" cy="646331"/>
            </a:xfrm>
            <a:prstGeom prst="rect">
              <a:avLst/>
            </a:prstGeom>
            <a:noFill/>
          </p:spPr>
          <p:txBody>
            <a:bodyPr wrap="square" rtlCol="0">
              <a:spAutoFit/>
            </a:bodyPr>
            <a:lstStyle/>
            <a:p>
              <a:pPr algn="ctr"/>
              <a:r>
                <a:rPr lang="en-US" dirty="0" smtClean="0"/>
                <a:t>Amorpha-4,11-diene precursor</a:t>
              </a:r>
              <a:endParaRPr lang="en-US" dirty="0"/>
            </a:p>
          </p:txBody>
        </p:sp>
      </p:grpSp>
      <p:grpSp>
        <p:nvGrpSpPr>
          <p:cNvPr id="36" name="Group 35"/>
          <p:cNvGrpSpPr/>
          <p:nvPr/>
        </p:nvGrpSpPr>
        <p:grpSpPr>
          <a:xfrm>
            <a:off x="3534560" y="4607877"/>
            <a:ext cx="2469476" cy="2122261"/>
            <a:chOff x="6907133" y="4713154"/>
            <a:chExt cx="2469476" cy="2122261"/>
          </a:xfrm>
        </p:grpSpPr>
        <p:pic>
          <p:nvPicPr>
            <p:cNvPr id="16" name="Picture 15"/>
            <p:cNvPicPr>
              <a:picLocks noChangeAspect="1"/>
            </p:cNvPicPr>
            <p:nvPr/>
          </p:nvPicPr>
          <p:blipFill>
            <a:blip r:embed="rId3"/>
            <a:stretch>
              <a:fillRect/>
            </a:stretch>
          </p:blipFill>
          <p:spPr>
            <a:xfrm>
              <a:off x="6920831" y="4713154"/>
              <a:ext cx="1929063" cy="1776422"/>
            </a:xfrm>
            <a:prstGeom prst="rect">
              <a:avLst/>
            </a:prstGeom>
          </p:spPr>
        </p:pic>
        <p:sp>
          <p:nvSpPr>
            <p:cNvPr id="24" name="TextBox 23"/>
            <p:cNvSpPr txBox="1"/>
            <p:nvPr/>
          </p:nvSpPr>
          <p:spPr>
            <a:xfrm>
              <a:off x="6907133" y="6466083"/>
              <a:ext cx="2469476" cy="369332"/>
            </a:xfrm>
            <a:prstGeom prst="rect">
              <a:avLst/>
            </a:prstGeom>
            <a:noFill/>
          </p:spPr>
          <p:txBody>
            <a:bodyPr wrap="square" rtlCol="0">
              <a:spAutoFit/>
            </a:bodyPr>
            <a:lstStyle/>
            <a:p>
              <a:pPr algn="ctr"/>
              <a:r>
                <a:rPr lang="en-US" dirty="0" err="1" smtClean="0"/>
                <a:t>Artemisinin</a:t>
              </a:r>
              <a:endParaRPr lang="en-US" dirty="0"/>
            </a:p>
          </p:txBody>
        </p:sp>
      </p:grpSp>
      <p:sp>
        <p:nvSpPr>
          <p:cNvPr id="25" name="Rectangle 24"/>
          <p:cNvSpPr/>
          <p:nvPr/>
        </p:nvSpPr>
        <p:spPr>
          <a:xfrm>
            <a:off x="200526" y="1398705"/>
            <a:ext cx="5842000" cy="7060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rot="4983091" flipH="1">
            <a:off x="1062604" y="2201030"/>
            <a:ext cx="1296736" cy="941149"/>
            <a:chOff x="4197685" y="2708430"/>
            <a:chExt cx="1296736" cy="941149"/>
          </a:xfrm>
        </p:grpSpPr>
        <p:sp>
          <p:nvSpPr>
            <p:cNvPr id="26" name="Curved Up Arrow 25"/>
            <p:cNvSpPr/>
            <p:nvPr/>
          </p:nvSpPr>
          <p:spPr>
            <a:xfrm>
              <a:off x="4398211" y="2854154"/>
              <a:ext cx="1096210" cy="621630"/>
            </a:xfrm>
            <a:prstGeom prst="curved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4197685" y="2708430"/>
              <a:ext cx="682327" cy="9411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stretch>
            <a:fillRect/>
          </a:stretch>
        </p:blipFill>
        <p:spPr>
          <a:xfrm>
            <a:off x="635507" y="2708430"/>
            <a:ext cx="2546177" cy="3648253"/>
          </a:xfrm>
          <a:prstGeom prst="rect">
            <a:avLst/>
          </a:prstGeom>
          <a:ln w="3175" cmpd="sng">
            <a:solidFill>
              <a:schemeClr val="tx1"/>
            </a:solidFill>
          </a:ln>
        </p:spPr>
      </p:pic>
      <p:cxnSp>
        <p:nvCxnSpPr>
          <p:cNvPr id="34" name="Straight Arrow Connector 33"/>
          <p:cNvCxnSpPr/>
          <p:nvPr/>
        </p:nvCxnSpPr>
        <p:spPr>
          <a:xfrm rot="16200000" flipH="1" flipV="1">
            <a:off x="5963349" y="5459666"/>
            <a:ext cx="0" cy="294106"/>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flipV="1">
            <a:off x="6309585" y="5465018"/>
            <a:ext cx="0" cy="294106"/>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5"/>
          <a:stretch>
            <a:fillRect/>
          </a:stretch>
        </p:blipFill>
        <p:spPr>
          <a:xfrm>
            <a:off x="5857732" y="2494983"/>
            <a:ext cx="2507379" cy="2020560"/>
          </a:xfrm>
          <a:prstGeom prst="rect">
            <a:avLst/>
          </a:prstGeom>
          <a:ln>
            <a:solidFill>
              <a:schemeClr val="tx1"/>
            </a:solidFill>
          </a:ln>
        </p:spPr>
      </p:pic>
      <p:sp>
        <p:nvSpPr>
          <p:cNvPr id="44" name="TextBox 43"/>
          <p:cNvSpPr txBox="1"/>
          <p:nvPr/>
        </p:nvSpPr>
        <p:spPr>
          <a:xfrm>
            <a:off x="76200" y="72192"/>
            <a:ext cx="8915400" cy="584776"/>
          </a:xfrm>
          <a:prstGeom prst="rect">
            <a:avLst/>
          </a:prstGeom>
          <a:noFill/>
        </p:spPr>
        <p:txBody>
          <a:bodyPr wrap="square" rtlCol="0">
            <a:spAutoFit/>
          </a:bodyPr>
          <a:lstStyle/>
          <a:p>
            <a:pPr algn="ctr"/>
            <a:r>
              <a:rPr lang="en-US" sz="3200" dirty="0" smtClean="0"/>
              <a:t>Metabolic Engineering: </a:t>
            </a:r>
            <a:r>
              <a:rPr lang="en-US" sz="3200" dirty="0" err="1" smtClean="0"/>
              <a:t>Artemisinin</a:t>
            </a:r>
            <a:r>
              <a:rPr lang="en-US" sz="3200" dirty="0" smtClean="0"/>
              <a:t> Semi-Synthesis</a:t>
            </a:r>
            <a:endParaRPr lang="en-US" sz="3200" dirty="0"/>
          </a:p>
        </p:txBody>
      </p:sp>
      <p:sp>
        <p:nvSpPr>
          <p:cNvPr id="45" name="TextBox 44"/>
          <p:cNvSpPr txBox="1"/>
          <p:nvPr/>
        </p:nvSpPr>
        <p:spPr>
          <a:xfrm rot="16200000">
            <a:off x="7521715" y="3495979"/>
            <a:ext cx="1856848" cy="276999"/>
          </a:xfrm>
          <a:prstGeom prst="rect">
            <a:avLst/>
          </a:prstGeom>
          <a:noFill/>
        </p:spPr>
        <p:txBody>
          <a:bodyPr wrap="none" rtlCol="0">
            <a:spAutoFit/>
          </a:bodyPr>
          <a:lstStyle/>
          <a:p>
            <a:r>
              <a:rPr lang="en-US" sz="1200" dirty="0" smtClean="0"/>
              <a:t>JD </a:t>
            </a:r>
            <a:r>
              <a:rPr lang="en-US" sz="1200" dirty="0" err="1" smtClean="0"/>
              <a:t>Boeke</a:t>
            </a:r>
            <a:r>
              <a:rPr lang="en-US" sz="1200" dirty="0" smtClean="0"/>
              <a:t> and S Richardson</a:t>
            </a:r>
            <a:endParaRPr lang="en-US" sz="1200" dirty="0"/>
          </a:p>
        </p:txBody>
      </p:sp>
    </p:spTree>
    <p:extLst>
      <p:ext uri="{BB962C8B-B14F-4D97-AF65-F5344CB8AC3E}">
        <p14:creationId xmlns:p14="http://schemas.microsoft.com/office/powerpoint/2010/main" val="334836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rot="12750304" flipH="1">
            <a:off x="6784094" y="4270981"/>
            <a:ext cx="1296736" cy="941149"/>
            <a:chOff x="4197685" y="2708430"/>
            <a:chExt cx="1296736" cy="941149"/>
          </a:xfrm>
        </p:grpSpPr>
        <p:sp>
          <p:nvSpPr>
            <p:cNvPr id="42" name="Curved Up Arrow 41"/>
            <p:cNvSpPr/>
            <p:nvPr/>
          </p:nvSpPr>
          <p:spPr>
            <a:xfrm>
              <a:off x="4398211" y="2854154"/>
              <a:ext cx="1096210" cy="621630"/>
            </a:xfrm>
            <a:prstGeom prst="curved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Rectangle 42"/>
            <p:cNvSpPr/>
            <p:nvPr/>
          </p:nvSpPr>
          <p:spPr>
            <a:xfrm>
              <a:off x="4197685" y="2708430"/>
              <a:ext cx="682327" cy="9411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550063" flipH="1">
            <a:off x="5383573" y="1610105"/>
            <a:ext cx="1296736" cy="941149"/>
            <a:chOff x="4197685" y="2708430"/>
            <a:chExt cx="1296736" cy="941149"/>
          </a:xfrm>
        </p:grpSpPr>
        <p:sp>
          <p:nvSpPr>
            <p:cNvPr id="31" name="Curved Up Arrow 30"/>
            <p:cNvSpPr/>
            <p:nvPr/>
          </p:nvSpPr>
          <p:spPr>
            <a:xfrm>
              <a:off x="4398211" y="2854154"/>
              <a:ext cx="1096210" cy="621630"/>
            </a:xfrm>
            <a:prstGeom prst="curvedUp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4197685" y="2708430"/>
              <a:ext cx="682327" cy="9411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854323" y="6374244"/>
            <a:ext cx="1740405" cy="369332"/>
          </a:xfrm>
          <a:prstGeom prst="rect">
            <a:avLst/>
          </a:prstGeom>
        </p:spPr>
        <p:txBody>
          <a:bodyPr wrap="none">
            <a:spAutoFit/>
          </a:bodyPr>
          <a:lstStyle/>
          <a:p>
            <a:r>
              <a:rPr lang="en-US" i="1" dirty="0"/>
              <a:t>Artemisia </a:t>
            </a:r>
            <a:r>
              <a:rPr lang="en-US" i="1" dirty="0" err="1"/>
              <a:t>annua</a:t>
            </a:r>
            <a:endParaRPr lang="en-US" dirty="0"/>
          </a:p>
        </p:txBody>
      </p:sp>
      <p:sp>
        <p:nvSpPr>
          <p:cNvPr id="4" name="Rectangle 3"/>
          <p:cNvSpPr/>
          <p:nvPr/>
        </p:nvSpPr>
        <p:spPr>
          <a:xfrm>
            <a:off x="390065" y="1550742"/>
            <a:ext cx="802105" cy="387684"/>
          </a:xfrm>
          <a:prstGeom prst="rect">
            <a:avLst/>
          </a:prstGeom>
          <a:ln w="31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a:off x="1323457" y="1550742"/>
            <a:ext cx="802105" cy="387684"/>
          </a:xfrm>
          <a:prstGeom prst="rect">
            <a:avLst/>
          </a:prstGeom>
          <a:ln w="3175" cmpd="sng"/>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2256849" y="1550742"/>
            <a:ext cx="802105" cy="387684"/>
          </a:xfrm>
          <a:prstGeom prst="rect">
            <a:avLst/>
          </a:prstGeom>
          <a:ln w="3175"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3190242" y="1550742"/>
            <a:ext cx="802105" cy="387684"/>
          </a:xfrm>
          <a:prstGeom prst="rect">
            <a:avLst/>
          </a:prstGeom>
          <a:ln w="31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131379" y="1549404"/>
            <a:ext cx="802105" cy="38768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ectangle 8"/>
          <p:cNvSpPr/>
          <p:nvPr/>
        </p:nvSpPr>
        <p:spPr>
          <a:xfrm>
            <a:off x="5085884" y="1550742"/>
            <a:ext cx="802105" cy="38768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468653" y="1532028"/>
            <a:ext cx="734696" cy="369332"/>
          </a:xfrm>
          <a:prstGeom prst="rect">
            <a:avLst/>
          </a:prstGeom>
          <a:noFill/>
        </p:spPr>
        <p:txBody>
          <a:bodyPr wrap="none" rtlCol="0">
            <a:spAutoFit/>
          </a:bodyPr>
          <a:lstStyle/>
          <a:p>
            <a:r>
              <a:rPr lang="en-US" dirty="0" err="1" smtClean="0"/>
              <a:t>MevA</a:t>
            </a:r>
            <a:endParaRPr lang="en-US" dirty="0"/>
          </a:p>
        </p:txBody>
      </p:sp>
      <p:sp>
        <p:nvSpPr>
          <p:cNvPr id="11" name="TextBox 10"/>
          <p:cNvSpPr txBox="1"/>
          <p:nvPr/>
        </p:nvSpPr>
        <p:spPr>
          <a:xfrm>
            <a:off x="1395868" y="1532028"/>
            <a:ext cx="726694" cy="369332"/>
          </a:xfrm>
          <a:prstGeom prst="rect">
            <a:avLst/>
          </a:prstGeom>
          <a:noFill/>
        </p:spPr>
        <p:txBody>
          <a:bodyPr wrap="none" rtlCol="0">
            <a:spAutoFit/>
          </a:bodyPr>
          <a:lstStyle/>
          <a:p>
            <a:r>
              <a:rPr lang="en-US" dirty="0" err="1" smtClean="0"/>
              <a:t>MevB</a:t>
            </a:r>
            <a:endParaRPr lang="en-US" dirty="0"/>
          </a:p>
        </p:txBody>
      </p:sp>
      <p:sp>
        <p:nvSpPr>
          <p:cNvPr id="12" name="TextBox 11"/>
          <p:cNvSpPr txBox="1"/>
          <p:nvPr/>
        </p:nvSpPr>
        <p:spPr>
          <a:xfrm>
            <a:off x="2322550" y="1532028"/>
            <a:ext cx="724214" cy="369332"/>
          </a:xfrm>
          <a:prstGeom prst="rect">
            <a:avLst/>
          </a:prstGeom>
          <a:noFill/>
        </p:spPr>
        <p:txBody>
          <a:bodyPr wrap="none" rtlCol="0">
            <a:spAutoFit/>
          </a:bodyPr>
          <a:lstStyle/>
          <a:p>
            <a:r>
              <a:rPr lang="en-US" dirty="0" err="1" smtClean="0"/>
              <a:t>MevC</a:t>
            </a:r>
            <a:endParaRPr lang="en-US" dirty="0"/>
          </a:p>
        </p:txBody>
      </p:sp>
      <p:sp>
        <p:nvSpPr>
          <p:cNvPr id="13" name="TextBox 12"/>
          <p:cNvSpPr txBox="1"/>
          <p:nvPr/>
        </p:nvSpPr>
        <p:spPr>
          <a:xfrm>
            <a:off x="3257102" y="1532028"/>
            <a:ext cx="743150" cy="369332"/>
          </a:xfrm>
          <a:prstGeom prst="rect">
            <a:avLst/>
          </a:prstGeom>
          <a:noFill/>
        </p:spPr>
        <p:txBody>
          <a:bodyPr wrap="none" rtlCol="0">
            <a:spAutoFit/>
          </a:bodyPr>
          <a:lstStyle/>
          <a:p>
            <a:r>
              <a:rPr lang="en-US" dirty="0" err="1" smtClean="0"/>
              <a:t>MevD</a:t>
            </a:r>
            <a:endParaRPr lang="en-US" dirty="0"/>
          </a:p>
        </p:txBody>
      </p:sp>
      <p:sp>
        <p:nvSpPr>
          <p:cNvPr id="14" name="TextBox 13"/>
          <p:cNvSpPr txBox="1"/>
          <p:nvPr/>
        </p:nvSpPr>
        <p:spPr>
          <a:xfrm>
            <a:off x="4237789" y="1532028"/>
            <a:ext cx="566306" cy="369332"/>
          </a:xfrm>
          <a:prstGeom prst="rect">
            <a:avLst/>
          </a:prstGeom>
          <a:noFill/>
        </p:spPr>
        <p:txBody>
          <a:bodyPr wrap="none" rtlCol="0">
            <a:spAutoFit/>
          </a:bodyPr>
          <a:lstStyle/>
          <a:p>
            <a:r>
              <a:rPr lang="en-US" dirty="0" smtClean="0"/>
              <a:t>ADS</a:t>
            </a:r>
            <a:endParaRPr lang="en-US" dirty="0"/>
          </a:p>
        </p:txBody>
      </p:sp>
      <p:sp>
        <p:nvSpPr>
          <p:cNvPr id="15" name="TextBox 14"/>
          <p:cNvSpPr txBox="1"/>
          <p:nvPr/>
        </p:nvSpPr>
        <p:spPr>
          <a:xfrm>
            <a:off x="5084263" y="1532028"/>
            <a:ext cx="773469" cy="369332"/>
          </a:xfrm>
          <a:prstGeom prst="rect">
            <a:avLst/>
          </a:prstGeom>
          <a:noFill/>
        </p:spPr>
        <p:txBody>
          <a:bodyPr wrap="none" rtlCol="0">
            <a:spAutoFit/>
          </a:bodyPr>
          <a:lstStyle/>
          <a:p>
            <a:r>
              <a:rPr lang="en-US" dirty="0" smtClean="0"/>
              <a:t>CYP71</a:t>
            </a:r>
            <a:endParaRPr lang="en-US" dirty="0"/>
          </a:p>
        </p:txBody>
      </p:sp>
      <p:cxnSp>
        <p:nvCxnSpPr>
          <p:cNvPr id="21" name="Straight Arrow Connector 20"/>
          <p:cNvCxnSpPr/>
          <p:nvPr/>
        </p:nvCxnSpPr>
        <p:spPr>
          <a:xfrm rot="16200000" flipH="1" flipV="1">
            <a:off x="5617113" y="5454314"/>
            <a:ext cx="0" cy="294106"/>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89595" y="962533"/>
            <a:ext cx="3430521" cy="369332"/>
          </a:xfrm>
          <a:prstGeom prst="rect">
            <a:avLst/>
          </a:prstGeom>
          <a:noFill/>
        </p:spPr>
        <p:txBody>
          <a:bodyPr wrap="none" rtlCol="0">
            <a:spAutoFit/>
          </a:bodyPr>
          <a:lstStyle/>
          <a:p>
            <a:r>
              <a:rPr lang="en-US" dirty="0" err="1" smtClean="0"/>
              <a:t>Mevalonate</a:t>
            </a:r>
            <a:r>
              <a:rPr lang="en-US" dirty="0" smtClean="0"/>
              <a:t> Biosynthetic Pathway</a:t>
            </a:r>
            <a:endParaRPr lang="en-US" dirty="0"/>
          </a:p>
        </p:txBody>
      </p:sp>
      <p:grpSp>
        <p:nvGrpSpPr>
          <p:cNvPr id="37" name="Group 36"/>
          <p:cNvGrpSpPr/>
          <p:nvPr/>
        </p:nvGrpSpPr>
        <p:grpSpPr>
          <a:xfrm>
            <a:off x="6099436" y="4967154"/>
            <a:ext cx="2469476" cy="1890846"/>
            <a:chOff x="3992347" y="4967154"/>
            <a:chExt cx="2469476" cy="1890846"/>
          </a:xfrm>
        </p:grpSpPr>
        <p:pic>
          <p:nvPicPr>
            <p:cNvPr id="17" name="Picture 16"/>
            <p:cNvPicPr>
              <a:picLocks noChangeAspect="1"/>
            </p:cNvPicPr>
            <p:nvPr/>
          </p:nvPicPr>
          <p:blipFill>
            <a:blip r:embed="rId2"/>
            <a:stretch>
              <a:fillRect/>
            </a:stretch>
          </p:blipFill>
          <p:spPr>
            <a:xfrm>
              <a:off x="4602716" y="4967154"/>
              <a:ext cx="1163898" cy="1299686"/>
            </a:xfrm>
            <a:prstGeom prst="rect">
              <a:avLst/>
            </a:prstGeom>
          </p:spPr>
        </p:pic>
        <p:sp>
          <p:nvSpPr>
            <p:cNvPr id="23" name="TextBox 22"/>
            <p:cNvSpPr txBox="1"/>
            <p:nvPr/>
          </p:nvSpPr>
          <p:spPr>
            <a:xfrm>
              <a:off x="3992347" y="6211669"/>
              <a:ext cx="2469476" cy="646331"/>
            </a:xfrm>
            <a:prstGeom prst="rect">
              <a:avLst/>
            </a:prstGeom>
            <a:noFill/>
          </p:spPr>
          <p:txBody>
            <a:bodyPr wrap="square" rtlCol="0">
              <a:spAutoFit/>
            </a:bodyPr>
            <a:lstStyle/>
            <a:p>
              <a:pPr algn="ctr"/>
              <a:r>
                <a:rPr lang="en-US" dirty="0" smtClean="0"/>
                <a:t>Amorpha-4,11-diene precursor</a:t>
              </a:r>
              <a:endParaRPr lang="en-US" dirty="0"/>
            </a:p>
          </p:txBody>
        </p:sp>
      </p:grpSp>
      <p:grpSp>
        <p:nvGrpSpPr>
          <p:cNvPr id="36" name="Group 35"/>
          <p:cNvGrpSpPr/>
          <p:nvPr/>
        </p:nvGrpSpPr>
        <p:grpSpPr>
          <a:xfrm>
            <a:off x="3534560" y="4607877"/>
            <a:ext cx="2469476" cy="2122261"/>
            <a:chOff x="6907133" y="4713154"/>
            <a:chExt cx="2469476" cy="2122261"/>
          </a:xfrm>
        </p:grpSpPr>
        <p:pic>
          <p:nvPicPr>
            <p:cNvPr id="16" name="Picture 15"/>
            <p:cNvPicPr>
              <a:picLocks noChangeAspect="1"/>
            </p:cNvPicPr>
            <p:nvPr/>
          </p:nvPicPr>
          <p:blipFill>
            <a:blip r:embed="rId3"/>
            <a:stretch>
              <a:fillRect/>
            </a:stretch>
          </p:blipFill>
          <p:spPr>
            <a:xfrm>
              <a:off x="6920831" y="4713154"/>
              <a:ext cx="1929063" cy="1776422"/>
            </a:xfrm>
            <a:prstGeom prst="rect">
              <a:avLst/>
            </a:prstGeom>
          </p:spPr>
        </p:pic>
        <p:sp>
          <p:nvSpPr>
            <p:cNvPr id="24" name="TextBox 23"/>
            <p:cNvSpPr txBox="1"/>
            <p:nvPr/>
          </p:nvSpPr>
          <p:spPr>
            <a:xfrm>
              <a:off x="6907133" y="6466083"/>
              <a:ext cx="2469476" cy="369332"/>
            </a:xfrm>
            <a:prstGeom prst="rect">
              <a:avLst/>
            </a:prstGeom>
            <a:noFill/>
          </p:spPr>
          <p:txBody>
            <a:bodyPr wrap="square" rtlCol="0">
              <a:spAutoFit/>
            </a:bodyPr>
            <a:lstStyle/>
            <a:p>
              <a:pPr algn="ctr"/>
              <a:r>
                <a:rPr lang="en-US" dirty="0" err="1" smtClean="0"/>
                <a:t>Artemisinin</a:t>
              </a:r>
              <a:endParaRPr lang="en-US" dirty="0"/>
            </a:p>
          </p:txBody>
        </p:sp>
      </p:grpSp>
      <p:sp>
        <p:nvSpPr>
          <p:cNvPr id="25" name="Rectangle 24"/>
          <p:cNvSpPr/>
          <p:nvPr/>
        </p:nvSpPr>
        <p:spPr>
          <a:xfrm>
            <a:off x="200526" y="1398705"/>
            <a:ext cx="5842000" cy="7060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rot="4983091" flipH="1">
            <a:off x="1062604" y="2201030"/>
            <a:ext cx="1296736" cy="941149"/>
            <a:chOff x="4197685" y="2708430"/>
            <a:chExt cx="1296736" cy="941149"/>
          </a:xfrm>
        </p:grpSpPr>
        <p:sp>
          <p:nvSpPr>
            <p:cNvPr id="26" name="Curved Up Arrow 25"/>
            <p:cNvSpPr/>
            <p:nvPr/>
          </p:nvSpPr>
          <p:spPr>
            <a:xfrm>
              <a:off x="4398211" y="2854154"/>
              <a:ext cx="1096210" cy="621630"/>
            </a:xfrm>
            <a:prstGeom prst="curved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4197685" y="2708430"/>
              <a:ext cx="682327" cy="9411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stretch>
            <a:fillRect/>
          </a:stretch>
        </p:blipFill>
        <p:spPr>
          <a:xfrm>
            <a:off x="635507" y="2708430"/>
            <a:ext cx="2546177" cy="3648253"/>
          </a:xfrm>
          <a:prstGeom prst="rect">
            <a:avLst/>
          </a:prstGeom>
          <a:ln w="3175" cmpd="sng">
            <a:solidFill>
              <a:schemeClr val="tx1"/>
            </a:solidFill>
          </a:ln>
        </p:spPr>
      </p:pic>
      <p:cxnSp>
        <p:nvCxnSpPr>
          <p:cNvPr id="34" name="Straight Arrow Connector 33"/>
          <p:cNvCxnSpPr/>
          <p:nvPr/>
        </p:nvCxnSpPr>
        <p:spPr>
          <a:xfrm rot="16200000" flipH="1" flipV="1">
            <a:off x="5963349" y="5459666"/>
            <a:ext cx="0" cy="294106"/>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flipV="1">
            <a:off x="6309585" y="5465018"/>
            <a:ext cx="0" cy="294106"/>
          </a:xfrm>
          <a:prstGeom prst="straightConnector1">
            <a:avLst/>
          </a:prstGeom>
          <a:ln w="31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5"/>
          <a:stretch>
            <a:fillRect/>
          </a:stretch>
        </p:blipFill>
        <p:spPr>
          <a:xfrm>
            <a:off x="5857732" y="2494983"/>
            <a:ext cx="2507379" cy="2020560"/>
          </a:xfrm>
          <a:prstGeom prst="rect">
            <a:avLst/>
          </a:prstGeom>
          <a:ln>
            <a:solidFill>
              <a:schemeClr val="tx1"/>
            </a:solidFill>
          </a:ln>
        </p:spPr>
      </p:pic>
      <p:sp>
        <p:nvSpPr>
          <p:cNvPr id="44" name="TextBox 43"/>
          <p:cNvSpPr txBox="1"/>
          <p:nvPr/>
        </p:nvSpPr>
        <p:spPr>
          <a:xfrm>
            <a:off x="76200" y="72192"/>
            <a:ext cx="8915400" cy="584776"/>
          </a:xfrm>
          <a:prstGeom prst="rect">
            <a:avLst/>
          </a:prstGeom>
          <a:noFill/>
        </p:spPr>
        <p:txBody>
          <a:bodyPr wrap="square" rtlCol="0">
            <a:spAutoFit/>
          </a:bodyPr>
          <a:lstStyle/>
          <a:p>
            <a:pPr algn="ctr"/>
            <a:r>
              <a:rPr lang="en-US" sz="3200" dirty="0" smtClean="0"/>
              <a:t>Metabolic Engineering: </a:t>
            </a:r>
            <a:r>
              <a:rPr lang="en-US" sz="3200" dirty="0" err="1" smtClean="0"/>
              <a:t>Artemisinin</a:t>
            </a:r>
            <a:r>
              <a:rPr lang="en-US" sz="3200" dirty="0" smtClean="0"/>
              <a:t> Semi-Synthesis</a:t>
            </a:r>
            <a:endParaRPr lang="en-US" sz="3200" dirty="0"/>
          </a:p>
        </p:txBody>
      </p:sp>
      <p:sp>
        <p:nvSpPr>
          <p:cNvPr id="18" name="Rectangle 17"/>
          <p:cNvSpPr/>
          <p:nvPr/>
        </p:nvSpPr>
        <p:spPr>
          <a:xfrm>
            <a:off x="3462530" y="4523995"/>
            <a:ext cx="2141108" cy="224832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930313" y="4146211"/>
            <a:ext cx="1363174" cy="369332"/>
          </a:xfrm>
          <a:prstGeom prst="rect">
            <a:avLst/>
          </a:prstGeom>
          <a:noFill/>
        </p:spPr>
        <p:txBody>
          <a:bodyPr wrap="none" rtlCol="0">
            <a:spAutoFit/>
          </a:bodyPr>
          <a:lstStyle/>
          <a:p>
            <a:r>
              <a:rPr lang="en-US" dirty="0"/>
              <a:t>&lt;</a:t>
            </a:r>
            <a:r>
              <a:rPr lang="en-US" dirty="0" smtClean="0"/>
              <a:t>$0.25/dose</a:t>
            </a:r>
            <a:endParaRPr lang="en-US" dirty="0"/>
          </a:p>
        </p:txBody>
      </p:sp>
      <p:sp>
        <p:nvSpPr>
          <p:cNvPr id="27" name="TextBox 26"/>
          <p:cNvSpPr txBox="1"/>
          <p:nvPr/>
        </p:nvSpPr>
        <p:spPr>
          <a:xfrm rot="16200000">
            <a:off x="7521715" y="3495979"/>
            <a:ext cx="1856848" cy="276999"/>
          </a:xfrm>
          <a:prstGeom prst="rect">
            <a:avLst/>
          </a:prstGeom>
          <a:noFill/>
        </p:spPr>
        <p:txBody>
          <a:bodyPr wrap="none" rtlCol="0">
            <a:spAutoFit/>
          </a:bodyPr>
          <a:lstStyle/>
          <a:p>
            <a:r>
              <a:rPr lang="en-US" sz="1200" dirty="0" smtClean="0"/>
              <a:t>JD </a:t>
            </a:r>
            <a:r>
              <a:rPr lang="en-US" sz="1200" dirty="0" err="1" smtClean="0"/>
              <a:t>Boeke</a:t>
            </a:r>
            <a:r>
              <a:rPr lang="en-US" sz="1200" dirty="0" smtClean="0"/>
              <a:t> and S Richardson</a:t>
            </a:r>
            <a:endParaRPr lang="en-US" sz="1200" dirty="0"/>
          </a:p>
        </p:txBody>
      </p:sp>
    </p:spTree>
    <p:extLst>
      <p:ext uri="{BB962C8B-B14F-4D97-AF65-F5344CB8AC3E}">
        <p14:creationId xmlns:p14="http://schemas.microsoft.com/office/powerpoint/2010/main" val="1692770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193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3007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263" y="1993900"/>
            <a:ext cx="8737750" cy="3931988"/>
          </a:xfrm>
          <a:prstGeom prst="rect">
            <a:avLst/>
          </a:prstGeom>
        </p:spPr>
      </p:pic>
      <p:sp>
        <p:nvSpPr>
          <p:cNvPr id="4" name="Rectangle 3"/>
          <p:cNvSpPr/>
          <p:nvPr/>
        </p:nvSpPr>
        <p:spPr>
          <a:xfrm>
            <a:off x="227263" y="3248526"/>
            <a:ext cx="3221790" cy="26773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721690" y="3374190"/>
            <a:ext cx="3221790" cy="26773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26560" t="93311" r="31978" b="680"/>
          <a:stretch/>
        </p:blipFill>
        <p:spPr>
          <a:xfrm>
            <a:off x="2580109" y="5668215"/>
            <a:ext cx="3622842" cy="236290"/>
          </a:xfrm>
          <a:prstGeom prst="rect">
            <a:avLst/>
          </a:prstGeom>
        </p:spPr>
      </p:pic>
      <p:sp>
        <p:nvSpPr>
          <p:cNvPr id="8" name="TextBox 7"/>
          <p:cNvSpPr txBox="1"/>
          <p:nvPr/>
        </p:nvSpPr>
        <p:spPr>
          <a:xfrm>
            <a:off x="49613" y="364580"/>
            <a:ext cx="8915400" cy="584776"/>
          </a:xfrm>
          <a:prstGeom prst="rect">
            <a:avLst/>
          </a:prstGeom>
          <a:noFill/>
        </p:spPr>
        <p:txBody>
          <a:bodyPr wrap="square" rtlCol="0">
            <a:spAutoFit/>
          </a:bodyPr>
          <a:lstStyle/>
          <a:p>
            <a:pPr algn="ctr"/>
            <a:r>
              <a:rPr lang="en-US" sz="3200" dirty="0" smtClean="0"/>
              <a:t>Genome Synthesis: Synthetic Cells</a:t>
            </a:r>
            <a:endParaRPr lang="en-US" sz="3200" dirty="0"/>
          </a:p>
        </p:txBody>
      </p:sp>
    </p:spTree>
    <p:extLst>
      <p:ext uri="{BB962C8B-B14F-4D97-AF65-F5344CB8AC3E}">
        <p14:creationId xmlns:p14="http://schemas.microsoft.com/office/powerpoint/2010/main" val="83590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263" y="1993900"/>
            <a:ext cx="8737750" cy="3931988"/>
          </a:xfrm>
          <a:prstGeom prst="rect">
            <a:avLst/>
          </a:prstGeom>
        </p:spPr>
      </p:pic>
      <p:sp>
        <p:nvSpPr>
          <p:cNvPr id="3" name="TextBox 2"/>
          <p:cNvSpPr txBox="1"/>
          <p:nvPr/>
        </p:nvSpPr>
        <p:spPr>
          <a:xfrm>
            <a:off x="49613" y="364580"/>
            <a:ext cx="8915400" cy="584776"/>
          </a:xfrm>
          <a:prstGeom prst="rect">
            <a:avLst/>
          </a:prstGeom>
          <a:noFill/>
        </p:spPr>
        <p:txBody>
          <a:bodyPr wrap="square" rtlCol="0">
            <a:spAutoFit/>
          </a:bodyPr>
          <a:lstStyle/>
          <a:p>
            <a:pPr algn="ctr"/>
            <a:r>
              <a:rPr lang="en-US" sz="3200" dirty="0" smtClean="0"/>
              <a:t>Genome Synthesis: Synthetic Cells</a:t>
            </a:r>
            <a:endParaRPr lang="en-US" sz="3200" dirty="0"/>
          </a:p>
        </p:txBody>
      </p:sp>
    </p:spTree>
    <p:extLst>
      <p:ext uri="{BB962C8B-B14F-4D97-AF65-F5344CB8AC3E}">
        <p14:creationId xmlns:p14="http://schemas.microsoft.com/office/powerpoint/2010/main" val="306607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sp>
        <p:nvSpPr>
          <p:cNvPr id="30" name="Rectangle 29"/>
          <p:cNvSpPr/>
          <p:nvPr/>
        </p:nvSpPr>
        <p:spPr>
          <a:xfrm>
            <a:off x="1387878" y="2004988"/>
            <a:ext cx="6559719" cy="830997"/>
          </a:xfrm>
          <a:prstGeom prst="rect">
            <a:avLst/>
          </a:prstGeom>
        </p:spPr>
        <p:txBody>
          <a:bodyPr wrap="square">
            <a:spAutoFit/>
          </a:bodyPr>
          <a:lstStyle/>
          <a:p>
            <a:pPr algn="ctr"/>
            <a:r>
              <a:rPr lang="en-US" sz="2400" dirty="0" smtClean="0"/>
              <a:t>The </a:t>
            </a:r>
            <a:r>
              <a:rPr lang="en-US" sz="2400" dirty="0"/>
              <a:t>use of molecular biology tools and </a:t>
            </a:r>
            <a:r>
              <a:rPr lang="en-US" sz="2400" dirty="0" smtClean="0"/>
              <a:t>techniques </a:t>
            </a:r>
            <a:r>
              <a:rPr lang="en-US" sz="2400" dirty="0"/>
              <a:t>to </a:t>
            </a:r>
            <a:r>
              <a:rPr lang="en-US" sz="2400" dirty="0" smtClean="0"/>
              <a:t>“forward</a:t>
            </a:r>
            <a:r>
              <a:rPr lang="en-US" sz="2400" dirty="0"/>
              <a:t>-</a:t>
            </a:r>
            <a:r>
              <a:rPr lang="en-US" sz="2400" dirty="0" smtClean="0"/>
              <a:t>engineer” </a:t>
            </a:r>
            <a:r>
              <a:rPr lang="en-US" sz="2400" dirty="0"/>
              <a:t>cellular </a:t>
            </a:r>
            <a:r>
              <a:rPr lang="en-US" sz="2400" dirty="0" smtClean="0"/>
              <a:t>behavior</a:t>
            </a:r>
            <a:r>
              <a:rPr lang="en-US" sz="2400" dirty="0" smtClean="0">
                <a:effectLst/>
              </a:rPr>
              <a:t> </a:t>
            </a:r>
            <a:endParaRPr lang="en-US" sz="2400" dirty="0"/>
          </a:p>
        </p:txBody>
      </p:sp>
    </p:spTree>
    <p:extLst>
      <p:ext uri="{BB962C8B-B14F-4D97-AF65-F5344CB8AC3E}">
        <p14:creationId xmlns:p14="http://schemas.microsoft.com/office/powerpoint/2010/main" val="503496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65" y="1868386"/>
            <a:ext cx="8628453" cy="2585323"/>
          </a:xfrm>
          <a:prstGeom prst="rect">
            <a:avLst/>
          </a:prstGeom>
        </p:spPr>
        <p:txBody>
          <a:bodyPr wrap="square">
            <a:spAutoFit/>
          </a:bodyPr>
          <a:lstStyle/>
          <a:p>
            <a:r>
              <a:rPr lang="en-US" dirty="0"/>
              <a:t>Let me now comment on the question "what next". Up to now we are working on the descriptive phase of molecular biology. ... But the real challenge will start when we enter </a:t>
            </a:r>
            <a:r>
              <a:rPr lang="en-US" b="1" dirty="0"/>
              <a:t>the synthetic phase</a:t>
            </a:r>
            <a:r>
              <a:rPr lang="en-US" dirty="0"/>
              <a:t> of research in our field. We will then devise new control elements and add these new modules to the existing genomes or build up wholly new genomes. This would be a field with an unlimited expansion potential and hardly any limitations to building "new better control circuits" or ..... </a:t>
            </a:r>
            <a:r>
              <a:rPr lang="en-US" b="1" dirty="0"/>
              <a:t>finally other "synthetic" organisms, like a "new better mouse"</a:t>
            </a:r>
            <a:r>
              <a:rPr lang="en-US" dirty="0"/>
              <a:t>. ... I am not concerned that we will run out of exciting and novel ideas, ... in the synthetic biology, in general</a:t>
            </a:r>
            <a:r>
              <a:rPr lang="en-US" dirty="0" smtClean="0"/>
              <a:t>.</a:t>
            </a:r>
          </a:p>
          <a:p>
            <a:pPr algn="r"/>
            <a:r>
              <a:rPr lang="en-US" dirty="0" smtClean="0"/>
              <a:t>-Geneticist </a:t>
            </a:r>
            <a:r>
              <a:rPr lang="en-US" dirty="0" err="1" smtClean="0"/>
              <a:t>Waclaw</a:t>
            </a:r>
            <a:r>
              <a:rPr lang="en-US" dirty="0" smtClean="0"/>
              <a:t> </a:t>
            </a:r>
            <a:r>
              <a:rPr lang="en-US" dirty="0" err="1" smtClean="0"/>
              <a:t>Szybalski</a:t>
            </a:r>
            <a:r>
              <a:rPr lang="en-US" dirty="0" smtClean="0"/>
              <a:t>, 1974 </a:t>
            </a:r>
            <a:endParaRPr lang="en-US" dirty="0"/>
          </a:p>
        </p:txBody>
      </p:sp>
      <p:sp>
        <p:nvSpPr>
          <p:cNvPr id="3" name="TextBox 2"/>
          <p:cNvSpPr txBox="1"/>
          <p:nvPr/>
        </p:nvSpPr>
        <p:spPr>
          <a:xfrm>
            <a:off x="49613" y="364580"/>
            <a:ext cx="8915400" cy="584776"/>
          </a:xfrm>
          <a:prstGeom prst="rect">
            <a:avLst/>
          </a:prstGeom>
          <a:noFill/>
        </p:spPr>
        <p:txBody>
          <a:bodyPr wrap="square" rtlCol="0">
            <a:spAutoFit/>
          </a:bodyPr>
          <a:lstStyle/>
          <a:p>
            <a:pPr algn="ctr"/>
            <a:r>
              <a:rPr lang="en-US" sz="3200" dirty="0" smtClean="0"/>
              <a:t>On the Precipice of the Future…</a:t>
            </a:r>
            <a:endParaRPr lang="en-US" sz="3200" dirty="0"/>
          </a:p>
        </p:txBody>
      </p:sp>
    </p:spTree>
    <p:extLst>
      <p:ext uri="{BB962C8B-B14F-4D97-AF65-F5344CB8AC3E}">
        <p14:creationId xmlns:p14="http://schemas.microsoft.com/office/powerpoint/2010/main" val="40004958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385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484388" y="4374279"/>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2755348" y="3342879"/>
            <a:ext cx="1929427" cy="1807193"/>
            <a:chOff x="113126" y="3109725"/>
            <a:chExt cx="1929427" cy="1807193"/>
          </a:xfrm>
        </p:grpSpPr>
        <p:sp>
          <p:nvSpPr>
            <p:cNvPr id="7" name="Oval 6"/>
            <p:cNvSpPr/>
            <p:nvPr/>
          </p:nvSpPr>
          <p:spPr>
            <a:xfrm>
              <a:off x="133610" y="3109725"/>
              <a:ext cx="1888458" cy="1807193"/>
            </a:xfrm>
            <a:prstGeom prst="ellipse">
              <a:avLst/>
            </a:prstGeom>
            <a:solidFill>
              <a:schemeClr val="tx2">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3646227" y="2245152"/>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4414545" y="3329785"/>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spTree>
    <p:extLst>
      <p:ext uri="{BB962C8B-B14F-4D97-AF65-F5344CB8AC3E}">
        <p14:creationId xmlns:p14="http://schemas.microsoft.com/office/powerpoint/2010/main" val="16091834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7259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785" y="1132160"/>
            <a:ext cx="4482718" cy="830997"/>
          </a:xfrm>
          <a:prstGeom prst="rect">
            <a:avLst/>
          </a:prstGeom>
          <a:noFill/>
        </p:spPr>
        <p:txBody>
          <a:bodyPr wrap="none" rtlCol="0">
            <a:spAutoFit/>
          </a:bodyPr>
          <a:lstStyle/>
          <a:p>
            <a:r>
              <a:rPr lang="en-US" sz="4800" dirty="0" smtClean="0"/>
              <a:t>Synthetic Biology</a:t>
            </a:r>
            <a:endParaRPr lang="en-US" sz="4800" dirty="0"/>
          </a:p>
        </p:txBody>
      </p:sp>
      <p:grpSp>
        <p:nvGrpSpPr>
          <p:cNvPr id="12" name="Group 11"/>
          <p:cNvGrpSpPr/>
          <p:nvPr/>
        </p:nvGrpSpPr>
        <p:grpSpPr>
          <a:xfrm>
            <a:off x="113126" y="2947868"/>
            <a:ext cx="1929427" cy="1807193"/>
            <a:chOff x="113126" y="3109725"/>
            <a:chExt cx="1929427" cy="1807193"/>
          </a:xfrm>
        </p:grpSpPr>
        <p:sp>
          <p:nvSpPr>
            <p:cNvPr id="7" name="Oval 6"/>
            <p:cNvSpPr/>
            <p:nvPr/>
          </p:nvSpPr>
          <p:spPr>
            <a:xfrm>
              <a:off x="133610" y="3109725"/>
              <a:ext cx="1888458" cy="1807193"/>
            </a:xfrm>
            <a:prstGeom prst="ellipse">
              <a:avLst/>
            </a:prstGeom>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126" y="3597823"/>
              <a:ext cx="1929427" cy="830997"/>
            </a:xfrm>
            <a:prstGeom prst="rect">
              <a:avLst/>
            </a:prstGeom>
            <a:noFill/>
          </p:spPr>
          <p:txBody>
            <a:bodyPr wrap="square" rtlCol="0">
              <a:spAutoFit/>
            </a:bodyPr>
            <a:lstStyle/>
            <a:p>
              <a:pPr algn="ctr"/>
              <a:r>
                <a:rPr lang="en-US" sz="2400" dirty="0" smtClean="0"/>
                <a:t>Complex Circuit Design</a:t>
              </a:r>
              <a:endParaRPr lang="en-US" sz="2400" dirty="0"/>
            </a:p>
          </p:txBody>
        </p:sp>
      </p:grpSp>
      <p:grpSp>
        <p:nvGrpSpPr>
          <p:cNvPr id="13" name="Group 12"/>
          <p:cNvGrpSpPr/>
          <p:nvPr/>
        </p:nvGrpSpPr>
        <p:grpSpPr>
          <a:xfrm>
            <a:off x="2340967" y="2947868"/>
            <a:ext cx="1929427" cy="1807193"/>
            <a:chOff x="2285034" y="3109725"/>
            <a:chExt cx="1929427" cy="1807193"/>
          </a:xfrm>
        </p:grpSpPr>
        <p:sp>
          <p:nvSpPr>
            <p:cNvPr id="9" name="Oval 8"/>
            <p:cNvSpPr/>
            <p:nvPr/>
          </p:nvSpPr>
          <p:spPr>
            <a:xfrm>
              <a:off x="2305518" y="3109725"/>
              <a:ext cx="1888458" cy="1807193"/>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5034" y="3597823"/>
              <a:ext cx="1929427" cy="830997"/>
            </a:xfrm>
            <a:prstGeom prst="rect">
              <a:avLst/>
            </a:prstGeom>
            <a:noFill/>
          </p:spPr>
          <p:txBody>
            <a:bodyPr wrap="square" rtlCol="0">
              <a:spAutoFit/>
            </a:bodyPr>
            <a:lstStyle/>
            <a:p>
              <a:pPr algn="ctr"/>
              <a:r>
                <a:rPr lang="en-US" sz="2400" dirty="0" smtClean="0"/>
                <a:t>Metabolic Engineering</a:t>
              </a:r>
              <a:endParaRPr lang="en-US" sz="2400" dirty="0"/>
            </a:p>
          </p:txBody>
        </p:sp>
      </p:grpSp>
      <p:grpSp>
        <p:nvGrpSpPr>
          <p:cNvPr id="14" name="Group 13"/>
          <p:cNvGrpSpPr/>
          <p:nvPr/>
        </p:nvGrpSpPr>
        <p:grpSpPr>
          <a:xfrm>
            <a:off x="7120325" y="2944173"/>
            <a:ext cx="2253104" cy="1807193"/>
            <a:chOff x="4509314" y="2947868"/>
            <a:chExt cx="2253104" cy="1807193"/>
          </a:xfrm>
        </p:grpSpPr>
        <p:sp>
          <p:nvSpPr>
            <p:cNvPr id="10" name="Oval 9"/>
            <p:cNvSpPr/>
            <p:nvPr/>
          </p:nvSpPr>
          <p:spPr>
            <a:xfrm>
              <a:off x="4691637" y="2947868"/>
              <a:ext cx="1888458" cy="1807193"/>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09314" y="3435966"/>
              <a:ext cx="2253104" cy="830997"/>
            </a:xfrm>
            <a:prstGeom prst="rect">
              <a:avLst/>
            </a:prstGeom>
            <a:noFill/>
          </p:spPr>
          <p:txBody>
            <a:bodyPr wrap="square" rtlCol="0">
              <a:spAutoFit/>
            </a:bodyPr>
            <a:lstStyle/>
            <a:p>
              <a:pPr algn="ctr"/>
              <a:r>
                <a:rPr lang="en-US" sz="2400" dirty="0" smtClean="0"/>
                <a:t>Genome Synthesis</a:t>
              </a:r>
              <a:endParaRPr lang="en-US" sz="2400" dirty="0"/>
            </a:p>
          </p:txBody>
        </p:sp>
      </p:grpSp>
      <p:grpSp>
        <p:nvGrpSpPr>
          <p:cNvPr id="15" name="Group 14"/>
          <p:cNvGrpSpPr/>
          <p:nvPr/>
        </p:nvGrpSpPr>
        <p:grpSpPr>
          <a:xfrm>
            <a:off x="4568808" y="2947868"/>
            <a:ext cx="2253104" cy="1807193"/>
            <a:chOff x="6952528" y="2952597"/>
            <a:chExt cx="2253104" cy="1807193"/>
          </a:xfrm>
        </p:grpSpPr>
        <p:sp>
          <p:nvSpPr>
            <p:cNvPr id="11" name="Oval 10"/>
            <p:cNvSpPr/>
            <p:nvPr/>
          </p:nvSpPr>
          <p:spPr>
            <a:xfrm>
              <a:off x="7134851" y="2952597"/>
              <a:ext cx="1888458" cy="1807193"/>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952528" y="3440695"/>
              <a:ext cx="2253104" cy="830997"/>
            </a:xfrm>
            <a:prstGeom prst="rect">
              <a:avLst/>
            </a:prstGeom>
            <a:noFill/>
          </p:spPr>
          <p:txBody>
            <a:bodyPr wrap="square" rtlCol="0">
              <a:spAutoFit/>
            </a:bodyPr>
            <a:lstStyle/>
            <a:p>
              <a:pPr algn="ctr"/>
              <a:r>
                <a:rPr lang="en-US" sz="2400" dirty="0" smtClean="0"/>
                <a:t>Cell-based Therapeutics</a:t>
              </a:r>
              <a:endParaRPr lang="en-US" sz="2400" dirty="0"/>
            </a:p>
          </p:txBody>
        </p:sp>
      </p:grpSp>
      <p:cxnSp>
        <p:nvCxnSpPr>
          <p:cNvPr id="17" name="Straight Connector 16"/>
          <p:cNvCxnSpPr>
            <a:stCxn id="2" idx="2"/>
            <a:endCxn id="7" idx="0"/>
          </p:cNvCxnSpPr>
          <p:nvPr/>
        </p:nvCxnSpPr>
        <p:spPr>
          <a:xfrm flipH="1">
            <a:off x="1077839" y="1963157"/>
            <a:ext cx="3520305"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0"/>
            <a:endCxn id="2" idx="2"/>
          </p:cNvCxnSpPr>
          <p:nvPr/>
        </p:nvCxnSpPr>
        <p:spPr>
          <a:xfrm flipH="1" flipV="1">
            <a:off x="4598144" y="1963157"/>
            <a:ext cx="1097216" cy="984711"/>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0"/>
            <a:endCxn id="2" idx="2"/>
          </p:cNvCxnSpPr>
          <p:nvPr/>
        </p:nvCxnSpPr>
        <p:spPr>
          <a:xfrm flipH="1" flipV="1">
            <a:off x="4598144" y="1963157"/>
            <a:ext cx="3648733" cy="981016"/>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2" idx="2"/>
          </p:cNvCxnSpPr>
          <p:nvPr/>
        </p:nvCxnSpPr>
        <p:spPr>
          <a:xfrm flipV="1">
            <a:off x="3305680" y="1963157"/>
            <a:ext cx="1292464" cy="984711"/>
          </a:xfrm>
          <a:prstGeom prst="line">
            <a:avLst/>
          </a:prstGeom>
          <a:ln w="31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176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67252"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795852"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a:off x="5928586" y="2629210"/>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900221"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6193057" y="2603894"/>
            <a:ext cx="616926" cy="369332"/>
          </a:xfrm>
          <a:prstGeom prst="rect">
            <a:avLst/>
          </a:prstGeom>
          <a:noFill/>
        </p:spPr>
        <p:txBody>
          <a:bodyPr wrap="none" rtlCol="0">
            <a:spAutoFit/>
          </a:bodyPr>
          <a:lstStyle/>
          <a:p>
            <a:r>
              <a:rPr lang="en-US" i="1" dirty="0" err="1" smtClean="0"/>
              <a:t>l</a:t>
            </a:r>
            <a:r>
              <a:rPr lang="en-US" i="1" dirty="0" err="1" smtClean="0"/>
              <a:t>acZ</a:t>
            </a:r>
            <a:endParaRPr lang="en-US" i="1" dirty="0"/>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cxnSp>
        <p:nvCxnSpPr>
          <p:cNvPr id="20" name="Straight Arrow Connector 19"/>
          <p:cNvCxnSpPr/>
          <p:nvPr/>
        </p:nvCxnSpPr>
        <p:spPr>
          <a:xfrm>
            <a:off x="4125086" y="3442094"/>
            <a:ext cx="2782"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3552738" y="4904137"/>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257338" y="4628757"/>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TextBox 32"/>
          <p:cNvSpPr txBox="1"/>
          <p:nvPr/>
        </p:nvSpPr>
        <p:spPr>
          <a:xfrm>
            <a:off x="2885707" y="4733985"/>
            <a:ext cx="303288" cy="369332"/>
          </a:xfrm>
          <a:prstGeom prst="rect">
            <a:avLst/>
          </a:prstGeom>
          <a:noFill/>
        </p:spPr>
        <p:txBody>
          <a:bodyPr wrap="none" rtlCol="0">
            <a:spAutoFit/>
          </a:bodyPr>
          <a:lstStyle/>
          <a:p>
            <a:r>
              <a:rPr lang="en-US" dirty="0" smtClean="0"/>
              <a:t>P</a:t>
            </a:r>
            <a:endParaRPr lang="en-US" dirty="0"/>
          </a:p>
        </p:txBody>
      </p:sp>
      <p:sp>
        <p:nvSpPr>
          <p:cNvPr id="34" name="Rounded Rectangle 33"/>
          <p:cNvSpPr/>
          <p:nvPr/>
        </p:nvSpPr>
        <p:spPr>
          <a:xfrm>
            <a:off x="824052" y="4733985"/>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TextBox 35"/>
          <p:cNvSpPr txBox="1"/>
          <p:nvPr/>
        </p:nvSpPr>
        <p:spPr>
          <a:xfrm>
            <a:off x="1221646" y="4719471"/>
            <a:ext cx="566995" cy="369332"/>
          </a:xfrm>
          <a:prstGeom prst="rect">
            <a:avLst/>
          </a:prstGeom>
          <a:noFill/>
        </p:spPr>
        <p:txBody>
          <a:bodyPr wrap="none" rtlCol="0">
            <a:spAutoFit/>
          </a:bodyPr>
          <a:lstStyle/>
          <a:p>
            <a:r>
              <a:rPr lang="en-US" i="1" dirty="0" err="1" smtClean="0"/>
              <a:t>lacI</a:t>
            </a:r>
            <a:endParaRPr lang="en-US" i="1" dirty="0"/>
          </a:p>
        </p:txBody>
      </p:sp>
      <p:grpSp>
        <p:nvGrpSpPr>
          <p:cNvPr id="37" name="Group 36"/>
          <p:cNvGrpSpPr/>
          <p:nvPr/>
        </p:nvGrpSpPr>
        <p:grpSpPr>
          <a:xfrm>
            <a:off x="1818282" y="4585094"/>
            <a:ext cx="439056" cy="257749"/>
            <a:chOff x="2286000" y="1676400"/>
            <a:chExt cx="439056" cy="257749"/>
          </a:xfrm>
        </p:grpSpPr>
        <p:cxnSp>
          <p:nvCxnSpPr>
            <p:cNvPr id="38" name="Straight Arrow Connector 3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grpSp>
        <p:nvGrpSpPr>
          <p:cNvPr id="51" name="Group 50"/>
          <p:cNvGrpSpPr/>
          <p:nvPr/>
        </p:nvGrpSpPr>
        <p:grpSpPr>
          <a:xfrm rot="5400000">
            <a:off x="2961940" y="704275"/>
            <a:ext cx="823258" cy="2766789"/>
            <a:chOff x="5486400" y="850161"/>
            <a:chExt cx="439056" cy="3637151"/>
          </a:xfrm>
        </p:grpSpPr>
        <p:grpSp>
          <p:nvGrpSpPr>
            <p:cNvPr id="46" name="Group 45"/>
            <p:cNvGrpSpPr/>
            <p:nvPr/>
          </p:nvGrpSpPr>
          <p:grpSpPr>
            <a:xfrm flipH="1">
              <a:off x="5486400" y="990600"/>
              <a:ext cx="439056" cy="3496712"/>
              <a:chOff x="2286000" y="1676400"/>
              <a:chExt cx="439056" cy="3496712"/>
            </a:xfrm>
          </p:grpSpPr>
          <p:cxnSp>
            <p:nvCxnSpPr>
              <p:cNvPr id="47" name="Straight Arrow Connector 4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084110"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7" name="Group 6"/>
          <p:cNvGrpSpPr/>
          <p:nvPr/>
        </p:nvGrpSpPr>
        <p:grpSpPr>
          <a:xfrm>
            <a:off x="4218356" y="2598349"/>
            <a:ext cx="838200" cy="396628"/>
            <a:chOff x="5081332" y="2593010"/>
            <a:chExt cx="838200" cy="396628"/>
          </a:xfrm>
        </p:grpSpPr>
        <p:sp>
          <p:nvSpPr>
            <p:cNvPr id="53" name="Rounded Rectangle 52"/>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4" name="TextBox 53"/>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sp>
        <p:nvSpPr>
          <p:cNvPr id="56" name="6-Point Star 55"/>
          <p:cNvSpPr/>
          <p:nvPr/>
        </p:nvSpPr>
        <p:spPr>
          <a:xfrm>
            <a:off x="4431033" y="3398552"/>
            <a:ext cx="150634" cy="190500"/>
          </a:xfrm>
          <a:prstGeom prst="star6">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c 56"/>
          <p:cNvSpPr/>
          <p:nvPr/>
        </p:nvSpPr>
        <p:spPr>
          <a:xfrm flipH="1">
            <a:off x="4127868" y="3489266"/>
            <a:ext cx="444498" cy="64213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4610695" y="3289694"/>
            <a:ext cx="620182" cy="369332"/>
          </a:xfrm>
          <a:prstGeom prst="rect">
            <a:avLst/>
          </a:prstGeom>
          <a:noFill/>
        </p:spPr>
        <p:txBody>
          <a:bodyPr wrap="none" rtlCol="0">
            <a:spAutoFit/>
          </a:bodyPr>
          <a:lstStyle/>
          <a:p>
            <a:r>
              <a:rPr lang="en-US" dirty="0" smtClean="0"/>
              <a:t>IPTG</a:t>
            </a:r>
            <a:endParaRPr lang="en-US" dirty="0"/>
          </a:p>
        </p:txBody>
      </p:sp>
      <p:grpSp>
        <p:nvGrpSpPr>
          <p:cNvPr id="61" name="Group 60"/>
          <p:cNvGrpSpPr/>
          <p:nvPr/>
        </p:nvGrpSpPr>
        <p:grpSpPr>
          <a:xfrm>
            <a:off x="4710252" y="3823094"/>
            <a:ext cx="595614" cy="685800"/>
            <a:chOff x="5747130" y="1371600"/>
            <a:chExt cx="595614" cy="685800"/>
          </a:xfrm>
        </p:grpSpPr>
        <p:sp>
          <p:nvSpPr>
            <p:cNvPr id="62" name="Oval 61"/>
            <p:cNvSpPr/>
            <p:nvPr/>
          </p:nvSpPr>
          <p:spPr>
            <a:xfrm>
              <a:off x="5760509" y="1371600"/>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747130" y="1509486"/>
              <a:ext cx="548047" cy="369332"/>
            </a:xfrm>
            <a:prstGeom prst="rect">
              <a:avLst/>
            </a:prstGeom>
            <a:noFill/>
          </p:spPr>
          <p:txBody>
            <a:bodyPr wrap="none" rtlCol="0">
              <a:spAutoFit/>
            </a:bodyPr>
            <a:lstStyle/>
            <a:p>
              <a:r>
                <a:rPr lang="en-US" dirty="0" err="1" smtClean="0"/>
                <a:t>LacI</a:t>
              </a:r>
              <a:endParaRPr lang="en-US" dirty="0"/>
            </a:p>
          </p:txBody>
        </p:sp>
      </p:grpSp>
      <p:sp>
        <p:nvSpPr>
          <p:cNvPr id="64" name="6-Point Star 63"/>
          <p:cNvSpPr/>
          <p:nvPr/>
        </p:nvSpPr>
        <p:spPr>
          <a:xfrm>
            <a:off x="5078504" y="3861194"/>
            <a:ext cx="150634" cy="190500"/>
          </a:xfrm>
          <a:prstGeom prst="star6">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56964" y="4330312"/>
            <a:ext cx="520021" cy="25478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648566" y="4339829"/>
            <a:ext cx="748621" cy="28892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flipH="1">
            <a:off x="5914938" y="4537922"/>
            <a:ext cx="439056" cy="257749"/>
            <a:chOff x="2286000" y="1676400"/>
            <a:chExt cx="439056" cy="257749"/>
          </a:xfrm>
        </p:grpSpPr>
        <p:cxnSp>
          <p:nvCxnSpPr>
            <p:cNvPr id="68" name="Straight Arrow Connector 67"/>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6200" y="8366"/>
            <a:ext cx="8915400" cy="1077218"/>
          </a:xfrm>
          <a:prstGeom prst="rect">
            <a:avLst/>
          </a:prstGeom>
          <a:noFill/>
        </p:spPr>
        <p:txBody>
          <a:bodyPr wrap="square" rtlCol="0">
            <a:spAutoFit/>
          </a:bodyPr>
          <a:lstStyle/>
          <a:p>
            <a:pPr algn="ctr"/>
            <a:r>
              <a:rPr lang="en-US" sz="3200" dirty="0" smtClean="0"/>
              <a:t>Foundations of Circuit Design:</a:t>
            </a:r>
          </a:p>
          <a:p>
            <a:pPr algn="ctr"/>
            <a:r>
              <a:rPr lang="en-US" sz="3200" dirty="0" smtClean="0"/>
              <a:t>Regulated Gene Expression</a:t>
            </a:r>
            <a:endParaRPr lang="en-US" sz="3200" dirty="0"/>
          </a:p>
        </p:txBody>
      </p:sp>
      <p:sp>
        <p:nvSpPr>
          <p:cNvPr id="70" name="Rounded Rectangle 69"/>
          <p:cNvSpPr/>
          <p:nvPr/>
        </p:nvSpPr>
        <p:spPr>
          <a:xfrm>
            <a:off x="6981672" y="2620306"/>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TextBox 71"/>
          <p:cNvSpPr txBox="1"/>
          <p:nvPr/>
        </p:nvSpPr>
        <p:spPr>
          <a:xfrm>
            <a:off x="7196518" y="2624537"/>
            <a:ext cx="616926" cy="369332"/>
          </a:xfrm>
          <a:prstGeom prst="rect">
            <a:avLst/>
          </a:prstGeom>
          <a:noFill/>
        </p:spPr>
        <p:txBody>
          <a:bodyPr wrap="none" rtlCol="0">
            <a:spAutoFit/>
          </a:bodyPr>
          <a:lstStyle/>
          <a:p>
            <a:r>
              <a:rPr lang="en-US" i="1" dirty="0" err="1" smtClean="0"/>
              <a:t>l</a:t>
            </a:r>
            <a:r>
              <a:rPr lang="en-US" i="1" dirty="0" err="1" smtClean="0"/>
              <a:t>acY</a:t>
            </a:r>
            <a:endParaRPr lang="en-US" i="1" dirty="0"/>
          </a:p>
        </p:txBody>
      </p:sp>
      <p:sp>
        <p:nvSpPr>
          <p:cNvPr id="74" name="Rounded Rectangle 73"/>
          <p:cNvSpPr/>
          <p:nvPr/>
        </p:nvSpPr>
        <p:spPr>
          <a:xfrm>
            <a:off x="8027300" y="2618408"/>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5" name="TextBox 74"/>
          <p:cNvSpPr txBox="1"/>
          <p:nvPr/>
        </p:nvSpPr>
        <p:spPr>
          <a:xfrm>
            <a:off x="8239259" y="2607595"/>
            <a:ext cx="642398" cy="369332"/>
          </a:xfrm>
          <a:prstGeom prst="rect">
            <a:avLst/>
          </a:prstGeom>
          <a:noFill/>
        </p:spPr>
        <p:txBody>
          <a:bodyPr wrap="none" rtlCol="0">
            <a:spAutoFit/>
          </a:bodyPr>
          <a:lstStyle/>
          <a:p>
            <a:r>
              <a:rPr lang="en-US" i="1" dirty="0" err="1" smtClean="0"/>
              <a:t>l</a:t>
            </a:r>
            <a:r>
              <a:rPr lang="en-US" i="1" dirty="0" err="1" smtClean="0"/>
              <a:t>acA</a:t>
            </a:r>
            <a:endParaRPr lang="en-US" i="1" dirty="0"/>
          </a:p>
        </p:txBody>
      </p:sp>
      <p:sp>
        <p:nvSpPr>
          <p:cNvPr id="76" name="Rounded Rectangle 75"/>
          <p:cNvSpPr/>
          <p:nvPr/>
        </p:nvSpPr>
        <p:spPr>
          <a:xfrm>
            <a:off x="5914938" y="4746942"/>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7" name="TextBox 76"/>
          <p:cNvSpPr txBox="1"/>
          <p:nvPr/>
        </p:nvSpPr>
        <p:spPr>
          <a:xfrm>
            <a:off x="6179409" y="4721626"/>
            <a:ext cx="616926" cy="369332"/>
          </a:xfrm>
          <a:prstGeom prst="rect">
            <a:avLst/>
          </a:prstGeom>
          <a:noFill/>
        </p:spPr>
        <p:txBody>
          <a:bodyPr wrap="none" rtlCol="0">
            <a:spAutoFit/>
          </a:bodyPr>
          <a:lstStyle/>
          <a:p>
            <a:r>
              <a:rPr lang="en-US" i="1" dirty="0" err="1" smtClean="0"/>
              <a:t>l</a:t>
            </a:r>
            <a:r>
              <a:rPr lang="en-US" i="1" dirty="0" err="1" smtClean="0"/>
              <a:t>acZ</a:t>
            </a:r>
            <a:endParaRPr lang="en-US" i="1" dirty="0"/>
          </a:p>
        </p:txBody>
      </p:sp>
      <p:sp>
        <p:nvSpPr>
          <p:cNvPr id="78" name="Rounded Rectangle 77"/>
          <p:cNvSpPr/>
          <p:nvPr/>
        </p:nvSpPr>
        <p:spPr>
          <a:xfrm>
            <a:off x="6968024" y="4738038"/>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9" name="TextBox 78"/>
          <p:cNvSpPr txBox="1"/>
          <p:nvPr/>
        </p:nvSpPr>
        <p:spPr>
          <a:xfrm>
            <a:off x="7182870" y="4742269"/>
            <a:ext cx="616926" cy="369332"/>
          </a:xfrm>
          <a:prstGeom prst="rect">
            <a:avLst/>
          </a:prstGeom>
          <a:noFill/>
        </p:spPr>
        <p:txBody>
          <a:bodyPr wrap="none" rtlCol="0">
            <a:spAutoFit/>
          </a:bodyPr>
          <a:lstStyle/>
          <a:p>
            <a:r>
              <a:rPr lang="en-US" i="1" dirty="0" err="1" smtClean="0"/>
              <a:t>l</a:t>
            </a:r>
            <a:r>
              <a:rPr lang="en-US" i="1" dirty="0" err="1" smtClean="0"/>
              <a:t>acY</a:t>
            </a:r>
            <a:endParaRPr lang="en-US" i="1" dirty="0"/>
          </a:p>
        </p:txBody>
      </p:sp>
      <p:sp>
        <p:nvSpPr>
          <p:cNvPr id="80" name="Rounded Rectangle 79"/>
          <p:cNvSpPr/>
          <p:nvPr/>
        </p:nvSpPr>
        <p:spPr>
          <a:xfrm>
            <a:off x="8013652" y="4736140"/>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1" name="TextBox 80"/>
          <p:cNvSpPr txBox="1"/>
          <p:nvPr/>
        </p:nvSpPr>
        <p:spPr>
          <a:xfrm>
            <a:off x="8225611" y="4725327"/>
            <a:ext cx="642398" cy="369332"/>
          </a:xfrm>
          <a:prstGeom prst="rect">
            <a:avLst/>
          </a:prstGeom>
          <a:noFill/>
        </p:spPr>
        <p:txBody>
          <a:bodyPr wrap="none" rtlCol="0">
            <a:spAutoFit/>
          </a:bodyPr>
          <a:lstStyle/>
          <a:p>
            <a:r>
              <a:rPr lang="en-US" i="1" dirty="0" err="1" smtClean="0"/>
              <a:t>l</a:t>
            </a:r>
            <a:r>
              <a:rPr lang="en-US" i="1" dirty="0" err="1" smtClean="0"/>
              <a:t>acA</a:t>
            </a:r>
            <a:endParaRPr lang="en-US" i="1" dirty="0"/>
          </a:p>
        </p:txBody>
      </p:sp>
      <p:sp>
        <p:nvSpPr>
          <p:cNvPr id="5" name="Oval 4"/>
          <p:cNvSpPr/>
          <p:nvPr/>
        </p:nvSpPr>
        <p:spPr>
          <a:xfrm>
            <a:off x="6206198" y="3659026"/>
            <a:ext cx="510637" cy="4723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2" name="Oval 81"/>
          <p:cNvSpPr/>
          <p:nvPr/>
        </p:nvSpPr>
        <p:spPr>
          <a:xfrm>
            <a:off x="7182870" y="3659026"/>
            <a:ext cx="510637" cy="4723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3" name="Oval 82"/>
          <p:cNvSpPr/>
          <p:nvPr/>
        </p:nvSpPr>
        <p:spPr>
          <a:xfrm>
            <a:off x="8295617" y="3659026"/>
            <a:ext cx="510637" cy="4723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84" name="Straight Arrow Connector 83"/>
          <p:cNvCxnSpPr/>
          <p:nvPr/>
        </p:nvCxnSpPr>
        <p:spPr>
          <a:xfrm flipV="1">
            <a:off x="6493662" y="4229373"/>
            <a:ext cx="0" cy="491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7457843" y="4227520"/>
            <a:ext cx="0" cy="491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8552957" y="4216210"/>
            <a:ext cx="0" cy="491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167808" y="3670413"/>
            <a:ext cx="597978" cy="369332"/>
          </a:xfrm>
          <a:prstGeom prst="rect">
            <a:avLst/>
          </a:prstGeom>
          <a:noFill/>
        </p:spPr>
        <p:txBody>
          <a:bodyPr wrap="none" rtlCol="0">
            <a:spAutoFit/>
          </a:bodyPr>
          <a:lstStyle/>
          <a:p>
            <a:r>
              <a:rPr lang="en-US" dirty="0" err="1" smtClean="0"/>
              <a:t>LacZ</a:t>
            </a:r>
            <a:endParaRPr lang="en-US" dirty="0"/>
          </a:p>
        </p:txBody>
      </p:sp>
      <p:sp>
        <p:nvSpPr>
          <p:cNvPr id="88" name="TextBox 87"/>
          <p:cNvSpPr txBox="1"/>
          <p:nvPr/>
        </p:nvSpPr>
        <p:spPr>
          <a:xfrm>
            <a:off x="7149380" y="3684416"/>
            <a:ext cx="607859" cy="369332"/>
          </a:xfrm>
          <a:prstGeom prst="rect">
            <a:avLst/>
          </a:prstGeom>
          <a:noFill/>
        </p:spPr>
        <p:txBody>
          <a:bodyPr wrap="none" rtlCol="0">
            <a:spAutoFit/>
          </a:bodyPr>
          <a:lstStyle/>
          <a:p>
            <a:r>
              <a:rPr lang="en-US" dirty="0" err="1" smtClean="0"/>
              <a:t>LacY</a:t>
            </a:r>
            <a:endParaRPr lang="en-US" dirty="0"/>
          </a:p>
        </p:txBody>
      </p:sp>
      <p:sp>
        <p:nvSpPr>
          <p:cNvPr id="89" name="TextBox 88"/>
          <p:cNvSpPr txBox="1"/>
          <p:nvPr/>
        </p:nvSpPr>
        <p:spPr>
          <a:xfrm>
            <a:off x="8240711" y="3684052"/>
            <a:ext cx="623450" cy="369332"/>
          </a:xfrm>
          <a:prstGeom prst="rect">
            <a:avLst/>
          </a:prstGeom>
          <a:noFill/>
        </p:spPr>
        <p:txBody>
          <a:bodyPr wrap="none" rtlCol="0">
            <a:spAutoFit/>
          </a:bodyPr>
          <a:lstStyle/>
          <a:p>
            <a:r>
              <a:rPr lang="en-US" dirty="0" err="1" smtClean="0"/>
              <a:t>L</a:t>
            </a:r>
            <a:r>
              <a:rPr lang="en-US" dirty="0" err="1" smtClean="0"/>
              <a:t>acA</a:t>
            </a:r>
            <a:endParaRPr lang="en-US" dirty="0"/>
          </a:p>
        </p:txBody>
      </p:sp>
      <p:sp>
        <p:nvSpPr>
          <p:cNvPr id="91" name="Right Arrow 90"/>
          <p:cNvSpPr/>
          <p:nvPr/>
        </p:nvSpPr>
        <p:spPr>
          <a:xfrm>
            <a:off x="3775619" y="4624376"/>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TextBox 91"/>
          <p:cNvSpPr txBox="1"/>
          <p:nvPr/>
        </p:nvSpPr>
        <p:spPr>
          <a:xfrm>
            <a:off x="5063877" y="4688301"/>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3" name="Group 92"/>
          <p:cNvGrpSpPr/>
          <p:nvPr/>
        </p:nvGrpSpPr>
        <p:grpSpPr>
          <a:xfrm>
            <a:off x="4198123" y="4709816"/>
            <a:ext cx="838200" cy="396628"/>
            <a:chOff x="5081332" y="2593010"/>
            <a:chExt cx="838200" cy="396628"/>
          </a:xfrm>
        </p:grpSpPr>
        <p:sp>
          <p:nvSpPr>
            <p:cNvPr id="94" name="Rounded Rectangle 93"/>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5" name="TextBox 94"/>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spTree>
    <p:extLst>
      <p:ext uri="{BB962C8B-B14F-4D97-AF65-F5344CB8AC3E}">
        <p14:creationId xmlns:p14="http://schemas.microsoft.com/office/powerpoint/2010/main" val="33047021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67252"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795852"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a:off x="5928586" y="2629210"/>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900221"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6193057" y="2603894"/>
            <a:ext cx="616926" cy="369332"/>
          </a:xfrm>
          <a:prstGeom prst="rect">
            <a:avLst/>
          </a:prstGeom>
          <a:noFill/>
        </p:spPr>
        <p:txBody>
          <a:bodyPr wrap="none" rtlCol="0">
            <a:spAutoFit/>
          </a:bodyPr>
          <a:lstStyle/>
          <a:p>
            <a:r>
              <a:rPr lang="en-US" i="1" dirty="0" err="1" smtClean="0"/>
              <a:t>l</a:t>
            </a:r>
            <a:r>
              <a:rPr lang="en-US" i="1" dirty="0" err="1" smtClean="0"/>
              <a:t>acZ</a:t>
            </a:r>
            <a:endParaRPr lang="en-US" i="1" dirty="0"/>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grpSp>
        <p:nvGrpSpPr>
          <p:cNvPr id="51" name="Group 50"/>
          <p:cNvGrpSpPr/>
          <p:nvPr/>
        </p:nvGrpSpPr>
        <p:grpSpPr>
          <a:xfrm rot="5400000">
            <a:off x="2961940" y="704275"/>
            <a:ext cx="823258" cy="2766789"/>
            <a:chOff x="5486400" y="850161"/>
            <a:chExt cx="439056" cy="3637151"/>
          </a:xfrm>
        </p:grpSpPr>
        <p:grpSp>
          <p:nvGrpSpPr>
            <p:cNvPr id="46" name="Group 45"/>
            <p:cNvGrpSpPr/>
            <p:nvPr/>
          </p:nvGrpSpPr>
          <p:grpSpPr>
            <a:xfrm flipH="1">
              <a:off x="5486400" y="990600"/>
              <a:ext cx="439056" cy="3496712"/>
              <a:chOff x="2286000" y="1676400"/>
              <a:chExt cx="439056" cy="3496712"/>
            </a:xfrm>
          </p:grpSpPr>
          <p:cxnSp>
            <p:nvCxnSpPr>
              <p:cNvPr id="47" name="Straight Arrow Connector 4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084110"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7" name="Group 6"/>
          <p:cNvGrpSpPr/>
          <p:nvPr/>
        </p:nvGrpSpPr>
        <p:grpSpPr>
          <a:xfrm>
            <a:off x="4218356" y="2598349"/>
            <a:ext cx="838200" cy="396628"/>
            <a:chOff x="5081332" y="2593010"/>
            <a:chExt cx="838200" cy="396628"/>
          </a:xfrm>
        </p:grpSpPr>
        <p:sp>
          <p:nvSpPr>
            <p:cNvPr id="53" name="Rounded Rectangle 52"/>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4" name="TextBox 53"/>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6981672" y="2620306"/>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TextBox 71"/>
          <p:cNvSpPr txBox="1"/>
          <p:nvPr/>
        </p:nvSpPr>
        <p:spPr>
          <a:xfrm>
            <a:off x="7196518" y="2624537"/>
            <a:ext cx="616926" cy="369332"/>
          </a:xfrm>
          <a:prstGeom prst="rect">
            <a:avLst/>
          </a:prstGeom>
          <a:noFill/>
        </p:spPr>
        <p:txBody>
          <a:bodyPr wrap="none" rtlCol="0">
            <a:spAutoFit/>
          </a:bodyPr>
          <a:lstStyle/>
          <a:p>
            <a:r>
              <a:rPr lang="en-US" i="1" dirty="0" err="1" smtClean="0"/>
              <a:t>l</a:t>
            </a:r>
            <a:r>
              <a:rPr lang="en-US" i="1" dirty="0" err="1" smtClean="0"/>
              <a:t>acY</a:t>
            </a:r>
            <a:endParaRPr lang="en-US" i="1" dirty="0"/>
          </a:p>
        </p:txBody>
      </p:sp>
      <p:sp>
        <p:nvSpPr>
          <p:cNvPr id="74" name="Rounded Rectangle 73"/>
          <p:cNvSpPr/>
          <p:nvPr/>
        </p:nvSpPr>
        <p:spPr>
          <a:xfrm>
            <a:off x="8027300" y="2618408"/>
            <a:ext cx="1038513" cy="369332"/>
          </a:xfrm>
          <a:prstGeom prst="roundRect">
            <a:avLst/>
          </a:prstGeom>
          <a:gradFill flip="none" rotWithShape="1">
            <a:gsLst>
              <a:gs pos="0">
                <a:schemeClr val="bg1"/>
              </a:gs>
              <a:gs pos="100000">
                <a:schemeClr val="accent4">
                  <a:lumMod val="60000"/>
                  <a:lumOff val="4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5" name="TextBox 74"/>
          <p:cNvSpPr txBox="1"/>
          <p:nvPr/>
        </p:nvSpPr>
        <p:spPr>
          <a:xfrm>
            <a:off x="8239259" y="2607595"/>
            <a:ext cx="642398" cy="369332"/>
          </a:xfrm>
          <a:prstGeom prst="rect">
            <a:avLst/>
          </a:prstGeom>
          <a:noFill/>
        </p:spPr>
        <p:txBody>
          <a:bodyPr wrap="none" rtlCol="0">
            <a:spAutoFit/>
          </a:bodyPr>
          <a:lstStyle/>
          <a:p>
            <a:r>
              <a:rPr lang="en-US" i="1" dirty="0" err="1" smtClean="0"/>
              <a:t>l</a:t>
            </a:r>
            <a:r>
              <a:rPr lang="en-US" i="1" dirty="0" err="1" smtClean="0"/>
              <a:t>acA</a:t>
            </a:r>
            <a:endParaRPr lang="en-US" i="1" dirty="0"/>
          </a:p>
        </p:txBody>
      </p:sp>
      <p:grpSp>
        <p:nvGrpSpPr>
          <p:cNvPr id="73" name="Group 72"/>
          <p:cNvGrpSpPr/>
          <p:nvPr/>
        </p:nvGrpSpPr>
        <p:grpSpPr>
          <a:xfrm flipV="1">
            <a:off x="3181274" y="1290059"/>
            <a:ext cx="231397" cy="294022"/>
            <a:chOff x="4543299" y="4006500"/>
            <a:chExt cx="231397" cy="294022"/>
          </a:xfrm>
        </p:grpSpPr>
        <p:cxnSp>
          <p:nvCxnSpPr>
            <p:cNvPr id="90" name="Straight Arrow Connector 89"/>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2984753" y="966636"/>
            <a:ext cx="620182" cy="369332"/>
          </a:xfrm>
          <a:prstGeom prst="rect">
            <a:avLst/>
          </a:prstGeom>
          <a:noFill/>
        </p:spPr>
        <p:txBody>
          <a:bodyPr wrap="none" rtlCol="0">
            <a:spAutoFit/>
          </a:bodyPr>
          <a:lstStyle/>
          <a:p>
            <a:r>
              <a:rPr lang="en-US" dirty="0" smtClean="0"/>
              <a:t>IPTG</a:t>
            </a:r>
            <a:endParaRPr lang="en-US" dirty="0"/>
          </a:p>
        </p:txBody>
      </p:sp>
      <p:sp>
        <p:nvSpPr>
          <p:cNvPr id="98" name="TextBox 97"/>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Tree>
    <p:extLst>
      <p:ext uri="{BB962C8B-B14F-4D97-AF65-F5344CB8AC3E}">
        <p14:creationId xmlns:p14="http://schemas.microsoft.com/office/powerpoint/2010/main" val="2883191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0345"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p:nvGrpSpPr>
        <p:grpSpPr>
          <a:xfrm>
            <a:off x="5963165" y="2605314"/>
            <a:ext cx="1038513" cy="383846"/>
            <a:chOff x="7460496" y="2603894"/>
            <a:chExt cx="1038513" cy="383846"/>
          </a:xfrm>
        </p:grpSpPr>
        <p:sp>
          <p:nvSpPr>
            <p:cNvPr id="8" name="Rounded Rectangle 7"/>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a:off x="3822038"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5110296"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1" name="Group 90"/>
          <p:cNvGrpSpPr/>
          <p:nvPr/>
        </p:nvGrpSpPr>
        <p:grpSpPr>
          <a:xfrm>
            <a:off x="4244542" y="2598349"/>
            <a:ext cx="838200" cy="396628"/>
            <a:chOff x="5081332" y="2593010"/>
            <a:chExt cx="838200" cy="396628"/>
          </a:xfrm>
        </p:grpSpPr>
        <p:sp>
          <p:nvSpPr>
            <p:cNvPr id="92" name="Rounded Rectangle 91"/>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grpSp>
        <p:nvGrpSpPr>
          <p:cNvPr id="94" name="Group 93"/>
          <p:cNvGrpSpPr/>
          <p:nvPr/>
        </p:nvGrpSpPr>
        <p:grpSpPr>
          <a:xfrm rot="5400000">
            <a:off x="2961940" y="704275"/>
            <a:ext cx="823258" cy="2766789"/>
            <a:chOff x="5486400" y="850161"/>
            <a:chExt cx="439056" cy="3637151"/>
          </a:xfrm>
        </p:grpSpPr>
        <p:grpSp>
          <p:nvGrpSpPr>
            <p:cNvPr id="95" name="Group 94"/>
            <p:cNvGrpSpPr/>
            <p:nvPr/>
          </p:nvGrpSpPr>
          <p:grpSpPr>
            <a:xfrm flipH="1">
              <a:off x="5486400" y="990600"/>
              <a:ext cx="439056" cy="3496712"/>
              <a:chOff x="2286000" y="1676400"/>
              <a:chExt cx="439056" cy="3496712"/>
            </a:xfrm>
          </p:grpSpPr>
          <p:cxnSp>
            <p:nvCxnSpPr>
              <p:cNvPr id="97" name="Straight Arrow Connector 9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flipH="1">
            <a:off x="5963165" y="2476213"/>
            <a:ext cx="439056" cy="257749"/>
            <a:chOff x="2286000" y="1676400"/>
            <a:chExt cx="439056" cy="257749"/>
          </a:xfrm>
        </p:grpSpPr>
        <p:cxnSp>
          <p:nvCxnSpPr>
            <p:cNvPr id="103" name="Straight Arrow Connector 102"/>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flipV="1">
            <a:off x="3181274" y="1290059"/>
            <a:ext cx="231397" cy="294022"/>
            <a:chOff x="4543299" y="4006500"/>
            <a:chExt cx="231397" cy="294022"/>
          </a:xfrm>
        </p:grpSpPr>
        <p:cxnSp>
          <p:nvCxnSpPr>
            <p:cNvPr id="118" name="Straight Arrow Connector 117"/>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2984753" y="966636"/>
            <a:ext cx="620182" cy="369332"/>
          </a:xfrm>
          <a:prstGeom prst="rect">
            <a:avLst/>
          </a:prstGeom>
          <a:noFill/>
        </p:spPr>
        <p:txBody>
          <a:bodyPr wrap="none" rtlCol="0">
            <a:spAutoFit/>
          </a:bodyPr>
          <a:lstStyle/>
          <a:p>
            <a:r>
              <a:rPr lang="en-US" dirty="0" smtClean="0"/>
              <a:t>IPTG</a:t>
            </a:r>
            <a:endParaRPr lang="en-US" dirty="0"/>
          </a:p>
        </p:txBody>
      </p:sp>
      <p:sp>
        <p:nvSpPr>
          <p:cNvPr id="130" name="TextBox 129"/>
          <p:cNvSpPr txBox="1"/>
          <p:nvPr/>
        </p:nvSpPr>
        <p:spPr>
          <a:xfrm>
            <a:off x="2900221" y="2618408"/>
            <a:ext cx="303288" cy="369332"/>
          </a:xfrm>
          <a:prstGeom prst="rect">
            <a:avLst/>
          </a:prstGeom>
          <a:noFill/>
        </p:spPr>
        <p:txBody>
          <a:bodyPr wrap="none" rtlCol="0">
            <a:spAutoFit/>
          </a:bodyPr>
          <a:lstStyle/>
          <a:p>
            <a:r>
              <a:rPr lang="en-US" dirty="0" smtClean="0"/>
              <a:t>P</a:t>
            </a:r>
            <a:endParaRPr lang="en-US" dirty="0"/>
          </a:p>
        </p:txBody>
      </p:sp>
      <p:sp>
        <p:nvSpPr>
          <p:cNvPr id="131" name="TextBox 130"/>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Tree>
    <p:extLst>
      <p:ext uri="{BB962C8B-B14F-4D97-AF65-F5344CB8AC3E}">
        <p14:creationId xmlns:p14="http://schemas.microsoft.com/office/powerpoint/2010/main" val="1693995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0345" y="2788560"/>
            <a:ext cx="228600" cy="4571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2271852" y="2513180"/>
            <a:ext cx="1295400"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703826" y="2618408"/>
            <a:ext cx="303288" cy="369332"/>
          </a:xfrm>
          <a:prstGeom prst="rect">
            <a:avLst/>
          </a:prstGeom>
          <a:noFill/>
        </p:spPr>
        <p:txBody>
          <a:bodyPr wrap="none" rtlCol="0">
            <a:spAutoFit/>
          </a:bodyPr>
          <a:lstStyle/>
          <a:p>
            <a:r>
              <a:rPr lang="en-US" dirty="0" smtClean="0"/>
              <a:t>P</a:t>
            </a:r>
            <a:endParaRPr lang="en-US" dirty="0"/>
          </a:p>
        </p:txBody>
      </p:sp>
      <p:sp>
        <p:nvSpPr>
          <p:cNvPr id="12" name="Rounded Rectangle 11"/>
          <p:cNvSpPr/>
          <p:nvPr/>
        </p:nvSpPr>
        <p:spPr>
          <a:xfrm>
            <a:off x="838566" y="2618408"/>
            <a:ext cx="1434152" cy="369332"/>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1236160" y="2603894"/>
            <a:ext cx="566995" cy="369332"/>
          </a:xfrm>
          <a:prstGeom prst="rect">
            <a:avLst/>
          </a:prstGeom>
          <a:noFill/>
        </p:spPr>
        <p:txBody>
          <a:bodyPr wrap="none" rtlCol="0">
            <a:spAutoFit/>
          </a:bodyPr>
          <a:lstStyle/>
          <a:p>
            <a:r>
              <a:rPr lang="en-US" i="1" dirty="0" err="1" smtClean="0"/>
              <a:t>lac</a:t>
            </a:r>
            <a:r>
              <a:rPr lang="en-US" i="1" dirty="0" err="1" smtClean="0"/>
              <a:t>I</a:t>
            </a:r>
            <a:endParaRPr lang="en-US" i="1" dirty="0"/>
          </a:p>
        </p:txBody>
      </p:sp>
      <p:grpSp>
        <p:nvGrpSpPr>
          <p:cNvPr id="25" name="Group 24"/>
          <p:cNvGrpSpPr/>
          <p:nvPr/>
        </p:nvGrpSpPr>
        <p:grpSpPr>
          <a:xfrm>
            <a:off x="1832796" y="2469517"/>
            <a:ext cx="439056" cy="257749"/>
            <a:chOff x="2286000" y="1676400"/>
            <a:chExt cx="439056" cy="257749"/>
          </a:xfrm>
        </p:grpSpPr>
        <p:cxnSp>
          <p:nvCxnSpPr>
            <p:cNvPr id="17" name="Straight Arrow Connector 16"/>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264524" y="1384694"/>
            <a:ext cx="582235" cy="685800"/>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51145" y="1522580"/>
            <a:ext cx="548047" cy="369332"/>
          </a:xfrm>
          <a:prstGeom prst="rect">
            <a:avLst/>
          </a:prstGeom>
          <a:noFill/>
        </p:spPr>
        <p:txBody>
          <a:bodyPr wrap="none" rtlCol="0">
            <a:spAutoFit/>
          </a:bodyPr>
          <a:lstStyle/>
          <a:p>
            <a:r>
              <a:rPr lang="en-US" dirty="0" err="1" smtClean="0"/>
              <a:t>LacI</a:t>
            </a:r>
            <a:endParaRPr lang="en-US" dirty="0"/>
          </a:p>
        </p:txBody>
      </p:sp>
      <p:cxnSp>
        <p:nvCxnSpPr>
          <p:cNvPr id="71" name="Straight Arrow Connector 70"/>
          <p:cNvCxnSpPr/>
          <p:nvPr/>
        </p:nvCxnSpPr>
        <p:spPr>
          <a:xfrm flipV="1">
            <a:off x="1509852" y="2146694"/>
            <a:ext cx="0" cy="36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a:off x="3822038" y="2512909"/>
            <a:ext cx="2148114" cy="609600"/>
          </a:xfrm>
          <a:prstGeom prst="rightArrow">
            <a:avLst/>
          </a:prstGeom>
          <a:gradFill>
            <a:gsLst>
              <a:gs pos="0">
                <a:schemeClr val="bg1">
                  <a:lumMod val="5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5110296" y="2576834"/>
            <a:ext cx="507396" cy="369332"/>
          </a:xfrm>
          <a:prstGeom prst="rect">
            <a:avLst/>
          </a:prstGeom>
          <a:noFill/>
        </p:spPr>
        <p:txBody>
          <a:bodyPr wrap="none" rtlCol="0">
            <a:spAutoFit/>
          </a:bodyPr>
          <a:lstStyle/>
          <a:p>
            <a:r>
              <a:rPr lang="en-US" dirty="0" err="1" smtClean="0"/>
              <a:t>P</a:t>
            </a:r>
            <a:r>
              <a:rPr lang="en-US" baseline="-25000" dirty="0" err="1" smtClean="0"/>
              <a:t>Lac</a:t>
            </a:r>
            <a:endParaRPr lang="en-US" dirty="0"/>
          </a:p>
        </p:txBody>
      </p:sp>
      <p:grpSp>
        <p:nvGrpSpPr>
          <p:cNvPr id="91" name="Group 90"/>
          <p:cNvGrpSpPr/>
          <p:nvPr/>
        </p:nvGrpSpPr>
        <p:grpSpPr>
          <a:xfrm>
            <a:off x="4244542" y="2598349"/>
            <a:ext cx="838200" cy="396628"/>
            <a:chOff x="5081332" y="2593010"/>
            <a:chExt cx="838200" cy="396628"/>
          </a:xfrm>
        </p:grpSpPr>
        <p:sp>
          <p:nvSpPr>
            <p:cNvPr id="92" name="Rounded Rectangle 91"/>
            <p:cNvSpPr/>
            <p:nvPr/>
          </p:nvSpPr>
          <p:spPr>
            <a:xfrm>
              <a:off x="5081332" y="2620306"/>
              <a:ext cx="838200" cy="3693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TextBox 92"/>
            <p:cNvSpPr txBox="1"/>
            <p:nvPr/>
          </p:nvSpPr>
          <p:spPr>
            <a:xfrm>
              <a:off x="5209899" y="2593010"/>
              <a:ext cx="659869" cy="369332"/>
            </a:xfrm>
            <a:prstGeom prst="rect">
              <a:avLst/>
            </a:prstGeom>
            <a:noFill/>
          </p:spPr>
          <p:txBody>
            <a:bodyPr wrap="none" rtlCol="0">
              <a:spAutoFit/>
            </a:bodyPr>
            <a:lstStyle/>
            <a:p>
              <a:r>
                <a:rPr lang="en-US" i="1" dirty="0" err="1" smtClean="0"/>
                <a:t>lacO</a:t>
              </a:r>
              <a:endParaRPr lang="en-US" i="1" dirty="0"/>
            </a:p>
          </p:txBody>
        </p:sp>
      </p:grpSp>
      <p:grpSp>
        <p:nvGrpSpPr>
          <p:cNvPr id="94" name="Group 93"/>
          <p:cNvGrpSpPr/>
          <p:nvPr/>
        </p:nvGrpSpPr>
        <p:grpSpPr>
          <a:xfrm rot="5400000">
            <a:off x="2961940" y="704275"/>
            <a:ext cx="823258" cy="2766789"/>
            <a:chOff x="5486400" y="850161"/>
            <a:chExt cx="439056" cy="3637151"/>
          </a:xfrm>
        </p:grpSpPr>
        <p:grpSp>
          <p:nvGrpSpPr>
            <p:cNvPr id="95" name="Group 94"/>
            <p:cNvGrpSpPr/>
            <p:nvPr/>
          </p:nvGrpSpPr>
          <p:grpSpPr>
            <a:xfrm flipH="1">
              <a:off x="5486400" y="990600"/>
              <a:ext cx="439056" cy="3496712"/>
              <a:chOff x="2286000" y="1676400"/>
              <a:chExt cx="439056" cy="3496712"/>
            </a:xfrm>
          </p:grpSpPr>
          <p:cxnSp>
            <p:nvCxnSpPr>
              <p:cNvPr id="97" name="Straight Arrow Connector 96"/>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976700" y="3424755"/>
                <a:ext cx="349671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flipH="1">
            <a:off x="5963165" y="2476213"/>
            <a:ext cx="439056" cy="257749"/>
            <a:chOff x="2286000" y="1676400"/>
            <a:chExt cx="439056" cy="257749"/>
          </a:xfrm>
        </p:grpSpPr>
        <p:cxnSp>
          <p:nvCxnSpPr>
            <p:cNvPr id="103" name="Straight Arrow Connector 102"/>
            <p:cNvCxnSpPr/>
            <p:nvPr/>
          </p:nvCxnSpPr>
          <p:spPr>
            <a:xfrm flipH="1">
              <a:off x="2286000" y="1676400"/>
              <a:ext cx="439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25056" y="1676400"/>
              <a:ext cx="0" cy="25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2772238" y="2605314"/>
            <a:ext cx="634509" cy="396628"/>
            <a:chOff x="5197906" y="2593010"/>
            <a:chExt cx="634509" cy="396628"/>
          </a:xfrm>
        </p:grpSpPr>
        <p:sp>
          <p:nvSpPr>
            <p:cNvPr id="106" name="Rounded Rectangle 105"/>
            <p:cNvSpPr/>
            <p:nvPr/>
          </p:nvSpPr>
          <p:spPr>
            <a:xfrm>
              <a:off x="5209898" y="2620306"/>
              <a:ext cx="554549"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7" name="TextBox 106"/>
            <p:cNvSpPr txBox="1"/>
            <p:nvPr/>
          </p:nvSpPr>
          <p:spPr>
            <a:xfrm>
              <a:off x="5197906" y="2593010"/>
              <a:ext cx="634509" cy="369332"/>
            </a:xfrm>
            <a:prstGeom prst="rect">
              <a:avLst/>
            </a:prstGeom>
            <a:noFill/>
          </p:spPr>
          <p:txBody>
            <a:bodyPr wrap="none" rtlCol="0">
              <a:spAutoFit/>
            </a:bodyPr>
            <a:lstStyle/>
            <a:p>
              <a:r>
                <a:rPr lang="en-US" i="1" dirty="0" smtClean="0"/>
                <a:t>OR3</a:t>
              </a:r>
              <a:endParaRPr lang="en-US" i="1" dirty="0"/>
            </a:p>
          </p:txBody>
        </p:sp>
      </p:grpSp>
      <p:grpSp>
        <p:nvGrpSpPr>
          <p:cNvPr id="108" name="Group 107"/>
          <p:cNvGrpSpPr/>
          <p:nvPr/>
        </p:nvGrpSpPr>
        <p:grpSpPr>
          <a:xfrm rot="5400000" flipH="1" flipV="1">
            <a:off x="4875628" y="1159730"/>
            <a:ext cx="823258" cy="4674746"/>
            <a:chOff x="5486400" y="850161"/>
            <a:chExt cx="439056" cy="6145297"/>
          </a:xfrm>
        </p:grpSpPr>
        <p:grpSp>
          <p:nvGrpSpPr>
            <p:cNvPr id="109" name="Group 108"/>
            <p:cNvGrpSpPr/>
            <p:nvPr/>
          </p:nvGrpSpPr>
          <p:grpSpPr>
            <a:xfrm flipH="1">
              <a:off x="5486400" y="980790"/>
              <a:ext cx="439056" cy="6014668"/>
              <a:chOff x="2286000" y="1666590"/>
              <a:chExt cx="439056" cy="6014668"/>
            </a:xfrm>
          </p:grpSpPr>
          <p:cxnSp>
            <p:nvCxnSpPr>
              <p:cNvPr id="111" name="Straight Arrow Connector 110"/>
              <p:cNvCxnSpPr/>
              <p:nvPr/>
            </p:nvCxnSpPr>
            <p:spPr>
              <a:xfrm flipH="1">
                <a:off x="2286000" y="1676400"/>
                <a:ext cx="43905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V="1">
                <a:off x="-282279" y="4673924"/>
                <a:ext cx="6014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rot="16200000" flipH="1" flipV="1">
              <a:off x="5772761" y="1001655"/>
              <a:ext cx="304189" cy="1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3" name="Straight Arrow Connector 112"/>
          <p:cNvCxnSpPr/>
          <p:nvPr/>
        </p:nvCxnSpPr>
        <p:spPr>
          <a:xfrm rot="5400000" flipH="1" flipV="1">
            <a:off x="7205569" y="3497098"/>
            <a:ext cx="82325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219252" y="4011976"/>
            <a:ext cx="231397" cy="294022"/>
            <a:chOff x="4543299" y="4006500"/>
            <a:chExt cx="231397" cy="294022"/>
          </a:xfrm>
        </p:grpSpPr>
        <p:cxnSp>
          <p:nvCxnSpPr>
            <p:cNvPr id="114" name="Straight Arrow Connector 113"/>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5032255" y="4227434"/>
            <a:ext cx="608685" cy="369332"/>
          </a:xfrm>
          <a:prstGeom prst="rect">
            <a:avLst/>
          </a:prstGeom>
          <a:noFill/>
        </p:spPr>
        <p:txBody>
          <a:bodyPr wrap="none" rtlCol="0">
            <a:spAutoFit/>
          </a:bodyPr>
          <a:lstStyle/>
          <a:p>
            <a:r>
              <a:rPr lang="en-US" dirty="0" smtClean="0"/>
              <a:t>heat</a:t>
            </a:r>
            <a:endParaRPr lang="en-US" dirty="0"/>
          </a:p>
        </p:txBody>
      </p:sp>
      <p:grpSp>
        <p:nvGrpSpPr>
          <p:cNvPr id="117" name="Group 116"/>
          <p:cNvGrpSpPr/>
          <p:nvPr/>
        </p:nvGrpSpPr>
        <p:grpSpPr>
          <a:xfrm flipV="1">
            <a:off x="3181274" y="1290059"/>
            <a:ext cx="231397" cy="294022"/>
            <a:chOff x="4543299" y="4006500"/>
            <a:chExt cx="231397" cy="294022"/>
          </a:xfrm>
        </p:grpSpPr>
        <p:cxnSp>
          <p:nvCxnSpPr>
            <p:cNvPr id="118" name="Straight Arrow Connector 117"/>
            <p:cNvCxnSpPr/>
            <p:nvPr/>
          </p:nvCxnSpPr>
          <p:spPr>
            <a:xfrm rot="5400000" flipH="1" flipV="1">
              <a:off x="4505859" y="4156249"/>
              <a:ext cx="2885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543299" y="4006500"/>
              <a:ext cx="231397" cy="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2984753" y="966636"/>
            <a:ext cx="620182" cy="369332"/>
          </a:xfrm>
          <a:prstGeom prst="rect">
            <a:avLst/>
          </a:prstGeom>
          <a:noFill/>
        </p:spPr>
        <p:txBody>
          <a:bodyPr wrap="none" rtlCol="0">
            <a:spAutoFit/>
          </a:bodyPr>
          <a:lstStyle/>
          <a:p>
            <a:r>
              <a:rPr lang="en-US" dirty="0" smtClean="0"/>
              <a:t>IPTG</a:t>
            </a:r>
            <a:endParaRPr lang="en-US" dirty="0"/>
          </a:p>
        </p:txBody>
      </p:sp>
      <p:grpSp>
        <p:nvGrpSpPr>
          <p:cNvPr id="51" name="Group 50"/>
          <p:cNvGrpSpPr/>
          <p:nvPr/>
        </p:nvGrpSpPr>
        <p:grpSpPr>
          <a:xfrm>
            <a:off x="5963165" y="2605314"/>
            <a:ext cx="1038513" cy="383846"/>
            <a:chOff x="7460496" y="2603894"/>
            <a:chExt cx="1038513" cy="383846"/>
          </a:xfrm>
        </p:grpSpPr>
        <p:sp>
          <p:nvSpPr>
            <p:cNvPr id="52" name="Rounded Rectangle 51"/>
            <p:cNvSpPr/>
            <p:nvPr/>
          </p:nvSpPr>
          <p:spPr>
            <a:xfrm>
              <a:off x="7460496" y="2618408"/>
              <a:ext cx="1038513" cy="369332"/>
            </a:xfrm>
            <a:prstGeom prst="roundRect">
              <a:avLst/>
            </a:prstGeom>
            <a:solidFill>
              <a:schemeClr val="accent3">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TextBox 52"/>
            <p:cNvSpPr txBox="1"/>
            <p:nvPr/>
          </p:nvSpPr>
          <p:spPr>
            <a:xfrm>
              <a:off x="7711873" y="2603894"/>
              <a:ext cx="612079" cy="369332"/>
            </a:xfrm>
            <a:prstGeom prst="rect">
              <a:avLst/>
            </a:prstGeom>
            <a:noFill/>
          </p:spPr>
          <p:txBody>
            <a:bodyPr wrap="none" rtlCol="0">
              <a:spAutoFit/>
            </a:bodyPr>
            <a:lstStyle/>
            <a:p>
              <a:r>
                <a:rPr lang="en-US" i="1" dirty="0" smtClean="0"/>
                <a:t>GFP</a:t>
              </a:r>
              <a:endParaRPr lang="en-US" i="1" dirty="0"/>
            </a:p>
          </p:txBody>
        </p:sp>
      </p:grpSp>
      <p:sp>
        <p:nvSpPr>
          <p:cNvPr id="55" name="Rounded Rectangle 54"/>
          <p:cNvSpPr/>
          <p:nvPr/>
        </p:nvSpPr>
        <p:spPr>
          <a:xfrm>
            <a:off x="7001678" y="2619828"/>
            <a:ext cx="1038513" cy="369332"/>
          </a:xfrm>
          <a:prstGeom prst="roundRect">
            <a:avLst/>
          </a:prstGeom>
          <a:solidFill>
            <a:srgbClr val="B3A2C7"/>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7" name="TextBox 56"/>
          <p:cNvSpPr txBox="1"/>
          <p:nvPr/>
        </p:nvSpPr>
        <p:spPr>
          <a:xfrm>
            <a:off x="76200" y="152400"/>
            <a:ext cx="8915400" cy="584775"/>
          </a:xfrm>
          <a:prstGeom prst="rect">
            <a:avLst/>
          </a:prstGeom>
          <a:noFill/>
        </p:spPr>
        <p:txBody>
          <a:bodyPr wrap="square" rtlCol="0">
            <a:spAutoFit/>
          </a:bodyPr>
          <a:lstStyle/>
          <a:p>
            <a:pPr algn="ctr"/>
            <a:r>
              <a:rPr lang="en-US" sz="3200" dirty="0" smtClean="0"/>
              <a:t>Simple Circuit Design: Bi-Stable Toggle Switch</a:t>
            </a:r>
            <a:endParaRPr lang="en-US" sz="3200" dirty="0"/>
          </a:p>
        </p:txBody>
      </p:sp>
      <p:sp>
        <p:nvSpPr>
          <p:cNvPr id="58" name="TextBox 57"/>
          <p:cNvSpPr txBox="1"/>
          <p:nvPr/>
        </p:nvSpPr>
        <p:spPr>
          <a:xfrm>
            <a:off x="7331613" y="2605314"/>
            <a:ext cx="395336" cy="369332"/>
          </a:xfrm>
          <a:prstGeom prst="rect">
            <a:avLst/>
          </a:prstGeom>
          <a:noFill/>
        </p:spPr>
        <p:txBody>
          <a:bodyPr wrap="none" rtlCol="0">
            <a:spAutoFit/>
          </a:bodyPr>
          <a:lstStyle/>
          <a:p>
            <a:r>
              <a:rPr lang="en-US" i="1" dirty="0" err="1" smtClean="0"/>
              <a:t>cI</a:t>
            </a:r>
            <a:endParaRPr lang="en-US" i="1" dirty="0"/>
          </a:p>
        </p:txBody>
      </p:sp>
    </p:spTree>
    <p:extLst>
      <p:ext uri="{BB962C8B-B14F-4D97-AF65-F5344CB8AC3E}">
        <p14:creationId xmlns:p14="http://schemas.microsoft.com/office/powerpoint/2010/main" val="2547538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TotalTime>
  <Words>687</Words>
  <Application>Microsoft Macintosh PowerPoint</Application>
  <PresentationFormat>On-screen Show (4:3)</PresentationFormat>
  <Paragraphs>261</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 Brief Introduction to Synthetic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CAROLINA A&amp;T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NEWMAN</dc:creator>
  <cp:lastModifiedBy>ROBERT NEWMAN</cp:lastModifiedBy>
  <cp:revision>28</cp:revision>
  <dcterms:created xsi:type="dcterms:W3CDTF">2014-08-14T00:37:28Z</dcterms:created>
  <dcterms:modified xsi:type="dcterms:W3CDTF">2014-08-14T06:58:41Z</dcterms:modified>
</cp:coreProperties>
</file>