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82" r:id="rId3"/>
    <p:sldId id="257" r:id="rId4"/>
    <p:sldId id="258" r:id="rId5"/>
    <p:sldId id="260" r:id="rId6"/>
    <p:sldId id="261" r:id="rId7"/>
    <p:sldId id="267" r:id="rId8"/>
    <p:sldId id="268" r:id="rId9"/>
    <p:sldId id="262" r:id="rId10"/>
    <p:sldId id="275" r:id="rId11"/>
    <p:sldId id="276" r:id="rId12"/>
    <p:sldId id="277" r:id="rId13"/>
    <p:sldId id="278" r:id="rId14"/>
    <p:sldId id="279" r:id="rId15"/>
    <p:sldId id="263" r:id="rId16"/>
    <p:sldId id="264" r:id="rId17"/>
    <p:sldId id="280" r:id="rId18"/>
    <p:sldId id="265" r:id="rId19"/>
    <p:sldId id="281" r:id="rId20"/>
    <p:sldId id="266" r:id="rId21"/>
    <p:sldId id="269" r:id="rId22"/>
    <p:sldId id="271" r:id="rId23"/>
    <p:sldId id="272" r:id="rId24"/>
    <p:sldId id="284" r:id="rId25"/>
    <p:sldId id="273" r:id="rId26"/>
    <p:sldId id="274" r:id="rId27"/>
    <p:sldId id="285"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8" d="100"/>
          <a:sy n="108" d="100"/>
        </p:scale>
        <p:origin x="-1720" y="-7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E524CC-B90A-034C-B67F-A55EB3FB8F5A}" type="datetimeFigureOut">
              <a:rPr lang="en-US" smtClean="0"/>
              <a:t>8/16/14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FE9344-1C49-EB42-8037-B664B769463C}" type="slidenum">
              <a:rPr lang="en-US" smtClean="0"/>
              <a:t>‹#›</a:t>
            </a:fld>
            <a:endParaRPr lang="en-US"/>
          </a:p>
        </p:txBody>
      </p:sp>
    </p:spTree>
    <p:extLst>
      <p:ext uri="{BB962C8B-B14F-4D97-AF65-F5344CB8AC3E}">
        <p14:creationId xmlns:p14="http://schemas.microsoft.com/office/powerpoint/2010/main" val="26596009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FE9344-1C49-EB42-8037-B664B769463C}" type="slidenum">
              <a:rPr lang="en-US" smtClean="0"/>
              <a:t>2</a:t>
            </a:fld>
            <a:endParaRPr lang="en-US"/>
          </a:p>
        </p:txBody>
      </p:sp>
    </p:spTree>
    <p:extLst>
      <p:ext uri="{BB962C8B-B14F-4D97-AF65-F5344CB8AC3E}">
        <p14:creationId xmlns:p14="http://schemas.microsoft.com/office/powerpoint/2010/main" val="1172576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111A2E-E8BD-C84B-88B9-35E7956F4FFA}" type="datetimeFigureOut">
              <a:rPr lang="en-US" smtClean="0"/>
              <a:t>8/16/14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2110463961"/>
      </p:ext>
    </p:extLst>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111A2E-E8BD-C84B-88B9-35E7956F4FFA}" type="datetimeFigureOut">
              <a:rPr lang="en-US" smtClean="0"/>
              <a:t>8/16/14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3866252345"/>
      </p:ext>
    </p:extLst>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111A2E-E8BD-C84B-88B9-35E7956F4FFA}" type="datetimeFigureOut">
              <a:rPr lang="en-US" smtClean="0"/>
              <a:t>8/16/14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2546577267"/>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111A2E-E8BD-C84B-88B9-35E7956F4FFA}" type="datetimeFigureOut">
              <a:rPr lang="en-US" smtClean="0"/>
              <a:t>8/16/14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3211844791"/>
      </p:ext>
    </p:extLst>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111A2E-E8BD-C84B-88B9-35E7956F4FFA}" type="datetimeFigureOut">
              <a:rPr lang="en-US" smtClean="0"/>
              <a:t>8/16/14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1746259869"/>
      </p:ext>
    </p:extLst>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111A2E-E8BD-C84B-88B9-35E7956F4FFA}" type="datetimeFigureOut">
              <a:rPr lang="en-US" smtClean="0"/>
              <a:t>8/16/14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1080722232"/>
      </p:ext>
    </p:extLst>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111A2E-E8BD-C84B-88B9-35E7956F4FFA}" type="datetimeFigureOut">
              <a:rPr lang="en-US" smtClean="0"/>
              <a:t>8/16/14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3055460242"/>
      </p:ext>
    </p:extLst>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111A2E-E8BD-C84B-88B9-35E7956F4FFA}" type="datetimeFigureOut">
              <a:rPr lang="en-US" smtClean="0"/>
              <a:t>8/16/14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2689208266"/>
      </p:ext>
    </p:extLst>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111A2E-E8BD-C84B-88B9-35E7956F4FFA}" type="datetimeFigureOut">
              <a:rPr lang="en-US" smtClean="0"/>
              <a:t>8/16/14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1387188896"/>
      </p:ext>
    </p:extLst>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111A2E-E8BD-C84B-88B9-35E7956F4FFA}" type="datetimeFigureOut">
              <a:rPr lang="en-US" smtClean="0"/>
              <a:t>8/16/14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872453567"/>
      </p:ext>
    </p:extLst>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111A2E-E8BD-C84B-88B9-35E7956F4FFA}" type="datetimeFigureOut">
              <a:rPr lang="en-US" smtClean="0"/>
              <a:t>8/16/14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21BD5-6DDC-E145-929C-70B2E1BCF436}" type="slidenum">
              <a:rPr lang="en-US" smtClean="0"/>
              <a:t>‹#›</a:t>
            </a:fld>
            <a:endParaRPr lang="en-US"/>
          </a:p>
        </p:txBody>
      </p:sp>
    </p:spTree>
    <p:extLst>
      <p:ext uri="{BB962C8B-B14F-4D97-AF65-F5344CB8AC3E}">
        <p14:creationId xmlns:p14="http://schemas.microsoft.com/office/powerpoint/2010/main" val="3890095820"/>
      </p:ext>
    </p:extLst>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mt="10000"/>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11A2E-E8BD-C84B-88B9-35E7956F4FFA}" type="datetimeFigureOut">
              <a:rPr lang="en-US" smtClean="0"/>
              <a:t>8/16/14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21BD5-6DDC-E145-929C-70B2E1BCF436}" type="slidenum">
              <a:rPr lang="en-US" smtClean="0"/>
              <a:t>‹#›</a:t>
            </a:fld>
            <a:endParaRPr lang="en-US"/>
          </a:p>
        </p:txBody>
      </p:sp>
    </p:spTree>
    <p:extLst>
      <p:ext uri="{BB962C8B-B14F-4D97-AF65-F5344CB8AC3E}">
        <p14:creationId xmlns:p14="http://schemas.microsoft.com/office/powerpoint/2010/main" val="934358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8.emf"/><Relationship Id="rId5"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6558" y="5250488"/>
            <a:ext cx="7215543" cy="729012"/>
          </a:xfrm>
        </p:spPr>
        <p:txBody>
          <a:bodyPr>
            <a:normAutofit fontScale="90000"/>
          </a:bodyPr>
          <a:lstStyle/>
          <a:p>
            <a:pPr algn="l"/>
            <a:r>
              <a:rPr lang="en-US" dirty="0" smtClean="0"/>
              <a:t>Assessment of Student Learning</a:t>
            </a:r>
            <a:endParaRPr lang="en-US" dirty="0"/>
          </a:p>
        </p:txBody>
      </p:sp>
      <p:sp>
        <p:nvSpPr>
          <p:cNvPr id="3" name="Subtitle 2"/>
          <p:cNvSpPr>
            <a:spLocks noGrp="1"/>
          </p:cNvSpPr>
          <p:nvPr>
            <p:ph type="subTitle" idx="1"/>
          </p:nvPr>
        </p:nvSpPr>
        <p:spPr>
          <a:xfrm>
            <a:off x="2066558" y="5965281"/>
            <a:ext cx="5009284" cy="676001"/>
          </a:xfrm>
        </p:spPr>
        <p:txBody>
          <a:bodyPr/>
          <a:lstStyle/>
          <a:p>
            <a:pPr algn="l"/>
            <a:r>
              <a:rPr lang="en-US" dirty="0" smtClean="0"/>
              <a:t>Core concepts for Instructors</a:t>
            </a:r>
            <a:endParaRPr lang="en-US" dirty="0"/>
          </a:p>
        </p:txBody>
      </p:sp>
      <p:sp>
        <p:nvSpPr>
          <p:cNvPr id="5" name="TextBox 4"/>
          <p:cNvSpPr txBox="1"/>
          <p:nvPr/>
        </p:nvSpPr>
        <p:spPr>
          <a:xfrm>
            <a:off x="7159901" y="6155873"/>
            <a:ext cx="1984099" cy="369332"/>
          </a:xfrm>
          <a:prstGeom prst="rect">
            <a:avLst/>
          </a:prstGeom>
          <a:noFill/>
        </p:spPr>
        <p:txBody>
          <a:bodyPr wrap="none" rtlCol="0">
            <a:spAutoFit/>
          </a:bodyPr>
          <a:lstStyle/>
          <a:p>
            <a:r>
              <a:rPr lang="en-US" dirty="0"/>
              <a:t>b</a:t>
            </a:r>
            <a:r>
              <a:rPr lang="en-US" dirty="0" smtClean="0"/>
              <a:t>y Victor R. Delclos</a:t>
            </a:r>
            <a:endParaRPr lang="en-US" dirty="0"/>
          </a:p>
        </p:txBody>
      </p:sp>
      <p:pic>
        <p:nvPicPr>
          <p:cNvPr id="6" name="Picture 5" descr="Loyola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95" y="5040968"/>
            <a:ext cx="1582247" cy="1582247"/>
          </a:xfrm>
          <a:prstGeom prst="rect">
            <a:avLst/>
          </a:prstGeom>
        </p:spPr>
      </p:pic>
      <p:sp>
        <p:nvSpPr>
          <p:cNvPr id="7" name="TextBox 6"/>
          <p:cNvSpPr txBox="1"/>
          <p:nvPr/>
        </p:nvSpPr>
        <p:spPr>
          <a:xfrm>
            <a:off x="1175889" y="1806810"/>
            <a:ext cx="6631743" cy="2308324"/>
          </a:xfrm>
          <a:prstGeom prst="rect">
            <a:avLst/>
          </a:prstGeom>
          <a:noFill/>
        </p:spPr>
        <p:txBody>
          <a:bodyPr wrap="none" rtlCol="0">
            <a:spAutoFit/>
          </a:bodyPr>
          <a:lstStyle/>
          <a:p>
            <a:r>
              <a:rPr lang="en-US" sz="7200" dirty="0" smtClean="0"/>
              <a:t>Synthetic Biology</a:t>
            </a:r>
          </a:p>
          <a:p>
            <a:r>
              <a:rPr lang="en-US" sz="7200" dirty="0" smtClean="0"/>
              <a:t>Instruction </a:t>
            </a:r>
            <a:endParaRPr lang="en-US" sz="7200" dirty="0"/>
          </a:p>
        </p:txBody>
      </p:sp>
    </p:spTree>
    <p:extLst>
      <p:ext uri="{BB962C8B-B14F-4D97-AF65-F5344CB8AC3E}">
        <p14:creationId xmlns:p14="http://schemas.microsoft.com/office/powerpoint/2010/main" val="21998074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4" name="Picture 3"/>
          <p:cNvPicPr>
            <a:picLocks noChangeAspect="1"/>
          </p:cNvPicPr>
          <p:nvPr/>
        </p:nvPicPr>
        <p:blipFill>
          <a:blip r:embed="rId3"/>
          <a:stretch>
            <a:fillRect/>
          </a:stretch>
        </p:blipFill>
        <p:spPr>
          <a:xfrm>
            <a:off x="543783" y="6425207"/>
            <a:ext cx="8004924" cy="388760"/>
          </a:xfrm>
          <a:prstGeom prst="rect">
            <a:avLst/>
          </a:prstGeom>
        </p:spPr>
      </p:pic>
      <p:pic>
        <p:nvPicPr>
          <p:cNvPr id="6" name="Picture 5"/>
          <p:cNvPicPr>
            <a:picLocks noChangeAspect="1"/>
          </p:cNvPicPr>
          <p:nvPr/>
        </p:nvPicPr>
        <p:blipFill>
          <a:blip r:embed="rId4"/>
          <a:stretch>
            <a:fillRect/>
          </a:stretch>
        </p:blipFill>
        <p:spPr>
          <a:xfrm>
            <a:off x="317221" y="2825297"/>
            <a:ext cx="4174671" cy="3159653"/>
          </a:xfrm>
          <a:prstGeom prst="rect">
            <a:avLst/>
          </a:prstGeom>
        </p:spPr>
      </p:pic>
      <p:pic>
        <p:nvPicPr>
          <p:cNvPr id="7" name="Picture 6"/>
          <p:cNvPicPr>
            <a:picLocks noChangeAspect="1"/>
          </p:cNvPicPr>
          <p:nvPr/>
        </p:nvPicPr>
        <p:blipFill>
          <a:blip r:embed="rId5"/>
          <a:stretch>
            <a:fillRect/>
          </a:stretch>
        </p:blipFill>
        <p:spPr>
          <a:xfrm>
            <a:off x="4606811" y="1981200"/>
            <a:ext cx="4237915" cy="4038484"/>
          </a:xfrm>
          <a:prstGeom prst="rect">
            <a:avLst/>
          </a:prstGeom>
        </p:spPr>
      </p:pic>
      <p:sp>
        <p:nvSpPr>
          <p:cNvPr id="2" name="TextBox 1"/>
          <p:cNvSpPr txBox="1"/>
          <p:nvPr/>
        </p:nvSpPr>
        <p:spPr>
          <a:xfrm>
            <a:off x="4646141" y="717254"/>
            <a:ext cx="4198585" cy="584776"/>
          </a:xfrm>
          <a:prstGeom prst="rect">
            <a:avLst/>
          </a:prstGeom>
          <a:noFill/>
        </p:spPr>
        <p:txBody>
          <a:bodyPr wrap="none" rtlCol="0">
            <a:spAutoFit/>
          </a:bodyPr>
          <a:lstStyle/>
          <a:p>
            <a:pPr algn="r"/>
            <a:r>
              <a:rPr lang="en-US" sz="3200" b="1" dirty="0" smtClean="0"/>
              <a:t>Alternative Assessment</a:t>
            </a:r>
            <a:endParaRPr lang="en-US" sz="3200" b="1" dirty="0"/>
          </a:p>
        </p:txBody>
      </p:sp>
    </p:spTree>
    <p:extLst>
      <p:ext uri="{BB962C8B-B14F-4D97-AF65-F5344CB8AC3E}">
        <p14:creationId xmlns:p14="http://schemas.microsoft.com/office/powerpoint/2010/main" val="2083518253"/>
      </p:ext>
    </p:extLst>
  </p:cSld>
  <p:clrMapOvr>
    <a:masterClrMapping/>
  </p:clrMapOvr>
  <mc:AlternateContent xmlns:mc="http://schemas.openxmlformats.org/markup-compatibility/2006" xmlns:p14="http://schemas.microsoft.com/office/powerpoint/2010/main">
    <mc:Choice Requires="p14">
      <p:transition spd="slow" p14:dur="1300">
        <p:wipe/>
      </p:transition>
    </mc:Choice>
    <mc:Fallback xmlns="">
      <p:transition xmlns:p14="http://schemas.microsoft.com/office/powerpoint/2010/main" spd="slow">
        <p:wip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4" name="Picture 3"/>
          <p:cNvPicPr>
            <a:picLocks noChangeAspect="1"/>
          </p:cNvPicPr>
          <p:nvPr/>
        </p:nvPicPr>
        <p:blipFill>
          <a:blip r:embed="rId3"/>
          <a:stretch>
            <a:fillRect/>
          </a:stretch>
        </p:blipFill>
        <p:spPr>
          <a:xfrm>
            <a:off x="543783" y="6425207"/>
            <a:ext cx="8004924" cy="388760"/>
          </a:xfrm>
          <a:prstGeom prst="rect">
            <a:avLst/>
          </a:prstGeom>
        </p:spPr>
      </p:pic>
      <p:pic>
        <p:nvPicPr>
          <p:cNvPr id="6" name="Picture 5"/>
          <p:cNvPicPr>
            <a:picLocks noChangeAspect="1"/>
          </p:cNvPicPr>
          <p:nvPr/>
        </p:nvPicPr>
        <p:blipFill>
          <a:blip r:embed="rId4"/>
          <a:stretch>
            <a:fillRect/>
          </a:stretch>
        </p:blipFill>
        <p:spPr>
          <a:xfrm>
            <a:off x="317221" y="2825297"/>
            <a:ext cx="4174671" cy="3159653"/>
          </a:xfrm>
          <a:prstGeom prst="rect">
            <a:avLst/>
          </a:prstGeom>
        </p:spPr>
      </p:pic>
      <p:pic>
        <p:nvPicPr>
          <p:cNvPr id="7" name="Picture 6"/>
          <p:cNvPicPr>
            <a:picLocks noChangeAspect="1"/>
          </p:cNvPicPr>
          <p:nvPr/>
        </p:nvPicPr>
        <p:blipFill>
          <a:blip r:embed="rId5"/>
          <a:stretch>
            <a:fillRect/>
          </a:stretch>
        </p:blipFill>
        <p:spPr>
          <a:xfrm>
            <a:off x="4606811" y="1981200"/>
            <a:ext cx="4237915" cy="4038484"/>
          </a:xfrm>
          <a:prstGeom prst="rect">
            <a:avLst/>
          </a:prstGeom>
        </p:spPr>
      </p:pic>
      <p:sp>
        <p:nvSpPr>
          <p:cNvPr id="2" name="TextBox 1"/>
          <p:cNvSpPr txBox="1"/>
          <p:nvPr/>
        </p:nvSpPr>
        <p:spPr>
          <a:xfrm>
            <a:off x="4351188" y="717254"/>
            <a:ext cx="4493538" cy="584776"/>
          </a:xfrm>
          <a:prstGeom prst="rect">
            <a:avLst/>
          </a:prstGeom>
          <a:noFill/>
        </p:spPr>
        <p:txBody>
          <a:bodyPr wrap="none" rtlCol="0">
            <a:spAutoFit/>
          </a:bodyPr>
          <a:lstStyle/>
          <a:p>
            <a:pPr algn="r"/>
            <a:r>
              <a:rPr lang="en-US" sz="3200" b="1" dirty="0" smtClean="0"/>
              <a:t>Performance Assessment</a:t>
            </a:r>
            <a:endParaRPr lang="en-US" sz="3200" b="1" dirty="0"/>
          </a:p>
        </p:txBody>
      </p:sp>
    </p:spTree>
    <p:extLst>
      <p:ext uri="{BB962C8B-B14F-4D97-AF65-F5344CB8AC3E}">
        <p14:creationId xmlns:p14="http://schemas.microsoft.com/office/powerpoint/2010/main" val="3412566632"/>
      </p:ext>
    </p:extLst>
  </p:cSld>
  <p:clrMapOvr>
    <a:masterClrMapping/>
  </p:clrMapOvr>
  <mc:AlternateContent xmlns:mc="http://schemas.openxmlformats.org/markup-compatibility/2006" xmlns:p14="http://schemas.microsoft.com/office/powerpoint/2010/main">
    <mc:Choice Requires="p14">
      <p:transition spd="slow" p14:dur="1300">
        <p:wipe/>
      </p:transition>
    </mc:Choice>
    <mc:Fallback xmlns="">
      <p:transition xmlns:p14="http://schemas.microsoft.com/office/powerpoint/2010/main" spd="slow">
        <p:wip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4" name="Picture 3"/>
          <p:cNvPicPr>
            <a:picLocks noChangeAspect="1"/>
          </p:cNvPicPr>
          <p:nvPr/>
        </p:nvPicPr>
        <p:blipFill>
          <a:blip r:embed="rId3"/>
          <a:stretch>
            <a:fillRect/>
          </a:stretch>
        </p:blipFill>
        <p:spPr>
          <a:xfrm>
            <a:off x="543783" y="6425207"/>
            <a:ext cx="8004924" cy="388760"/>
          </a:xfrm>
          <a:prstGeom prst="rect">
            <a:avLst/>
          </a:prstGeom>
        </p:spPr>
      </p:pic>
      <p:pic>
        <p:nvPicPr>
          <p:cNvPr id="6" name="Picture 5"/>
          <p:cNvPicPr>
            <a:picLocks noChangeAspect="1"/>
          </p:cNvPicPr>
          <p:nvPr/>
        </p:nvPicPr>
        <p:blipFill>
          <a:blip r:embed="rId4"/>
          <a:stretch>
            <a:fillRect/>
          </a:stretch>
        </p:blipFill>
        <p:spPr>
          <a:xfrm>
            <a:off x="317221" y="2825297"/>
            <a:ext cx="4174671" cy="3159653"/>
          </a:xfrm>
          <a:prstGeom prst="rect">
            <a:avLst/>
          </a:prstGeom>
        </p:spPr>
      </p:pic>
      <p:pic>
        <p:nvPicPr>
          <p:cNvPr id="7" name="Picture 6"/>
          <p:cNvPicPr>
            <a:picLocks noChangeAspect="1"/>
          </p:cNvPicPr>
          <p:nvPr/>
        </p:nvPicPr>
        <p:blipFill>
          <a:blip r:embed="rId5"/>
          <a:stretch>
            <a:fillRect/>
          </a:stretch>
        </p:blipFill>
        <p:spPr>
          <a:xfrm>
            <a:off x="4606811" y="1981200"/>
            <a:ext cx="4237915" cy="4038484"/>
          </a:xfrm>
          <a:prstGeom prst="rect">
            <a:avLst/>
          </a:prstGeom>
        </p:spPr>
      </p:pic>
      <p:sp>
        <p:nvSpPr>
          <p:cNvPr id="2" name="TextBox 1"/>
          <p:cNvSpPr txBox="1"/>
          <p:nvPr/>
        </p:nvSpPr>
        <p:spPr>
          <a:xfrm>
            <a:off x="4974155" y="717254"/>
            <a:ext cx="3870571" cy="584776"/>
          </a:xfrm>
          <a:prstGeom prst="rect">
            <a:avLst/>
          </a:prstGeom>
          <a:noFill/>
        </p:spPr>
        <p:txBody>
          <a:bodyPr wrap="none" rtlCol="0">
            <a:spAutoFit/>
          </a:bodyPr>
          <a:lstStyle/>
          <a:p>
            <a:pPr algn="r"/>
            <a:r>
              <a:rPr lang="en-US" sz="3200" b="1" dirty="0" smtClean="0"/>
              <a:t>Portfolio Assessment</a:t>
            </a:r>
            <a:endParaRPr lang="en-US" sz="3200" b="1" dirty="0"/>
          </a:p>
        </p:txBody>
      </p:sp>
    </p:spTree>
    <p:extLst>
      <p:ext uri="{BB962C8B-B14F-4D97-AF65-F5344CB8AC3E}">
        <p14:creationId xmlns:p14="http://schemas.microsoft.com/office/powerpoint/2010/main" val="2111030236"/>
      </p:ext>
    </p:extLst>
  </p:cSld>
  <p:clrMapOvr>
    <a:masterClrMapping/>
  </p:clrMapOvr>
  <mc:AlternateContent xmlns:mc="http://schemas.openxmlformats.org/markup-compatibility/2006" xmlns:p14="http://schemas.microsoft.com/office/powerpoint/2010/main">
    <mc:Choice Requires="p14">
      <p:transition spd="slow" p14:dur="1300">
        <p:wipe/>
      </p:transition>
    </mc:Choice>
    <mc:Fallback xmlns="">
      <p:transition xmlns:p14="http://schemas.microsoft.com/office/powerpoint/2010/main" spd="slow">
        <p:wip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4" name="Picture 3"/>
          <p:cNvPicPr>
            <a:picLocks noChangeAspect="1"/>
          </p:cNvPicPr>
          <p:nvPr/>
        </p:nvPicPr>
        <p:blipFill>
          <a:blip r:embed="rId3"/>
          <a:stretch>
            <a:fillRect/>
          </a:stretch>
        </p:blipFill>
        <p:spPr>
          <a:xfrm>
            <a:off x="543783" y="6425207"/>
            <a:ext cx="8004924" cy="388760"/>
          </a:xfrm>
          <a:prstGeom prst="rect">
            <a:avLst/>
          </a:prstGeom>
        </p:spPr>
      </p:pic>
      <p:pic>
        <p:nvPicPr>
          <p:cNvPr id="6" name="Picture 5"/>
          <p:cNvPicPr>
            <a:picLocks noChangeAspect="1"/>
          </p:cNvPicPr>
          <p:nvPr/>
        </p:nvPicPr>
        <p:blipFill>
          <a:blip r:embed="rId4"/>
          <a:stretch>
            <a:fillRect/>
          </a:stretch>
        </p:blipFill>
        <p:spPr>
          <a:xfrm>
            <a:off x="317221" y="2825297"/>
            <a:ext cx="4174671" cy="3159653"/>
          </a:xfrm>
          <a:prstGeom prst="rect">
            <a:avLst/>
          </a:prstGeom>
        </p:spPr>
      </p:pic>
      <p:pic>
        <p:nvPicPr>
          <p:cNvPr id="7" name="Picture 6"/>
          <p:cNvPicPr>
            <a:picLocks noChangeAspect="1"/>
          </p:cNvPicPr>
          <p:nvPr/>
        </p:nvPicPr>
        <p:blipFill>
          <a:blip r:embed="rId5"/>
          <a:stretch>
            <a:fillRect/>
          </a:stretch>
        </p:blipFill>
        <p:spPr>
          <a:xfrm>
            <a:off x="4606811" y="1981200"/>
            <a:ext cx="4237915" cy="4038484"/>
          </a:xfrm>
          <a:prstGeom prst="rect">
            <a:avLst/>
          </a:prstGeom>
        </p:spPr>
      </p:pic>
      <p:sp>
        <p:nvSpPr>
          <p:cNvPr id="2" name="TextBox 1"/>
          <p:cNvSpPr txBox="1"/>
          <p:nvPr/>
        </p:nvSpPr>
        <p:spPr>
          <a:xfrm>
            <a:off x="4723085" y="717254"/>
            <a:ext cx="4121641" cy="584776"/>
          </a:xfrm>
          <a:prstGeom prst="rect">
            <a:avLst/>
          </a:prstGeom>
          <a:noFill/>
        </p:spPr>
        <p:txBody>
          <a:bodyPr wrap="none" rtlCol="0">
            <a:spAutoFit/>
          </a:bodyPr>
          <a:lstStyle/>
          <a:p>
            <a:pPr algn="r"/>
            <a:r>
              <a:rPr lang="en-US" sz="3200" b="1" dirty="0" smtClean="0"/>
              <a:t>Embedded Assessment</a:t>
            </a:r>
            <a:endParaRPr lang="en-US" sz="3200" b="1" dirty="0"/>
          </a:p>
        </p:txBody>
      </p:sp>
    </p:spTree>
    <p:extLst>
      <p:ext uri="{BB962C8B-B14F-4D97-AF65-F5344CB8AC3E}">
        <p14:creationId xmlns:p14="http://schemas.microsoft.com/office/powerpoint/2010/main" val="1957070125"/>
      </p:ext>
    </p:extLst>
  </p:cSld>
  <p:clrMapOvr>
    <a:masterClrMapping/>
  </p:clrMapOvr>
  <mc:AlternateContent xmlns:mc="http://schemas.openxmlformats.org/markup-compatibility/2006" xmlns:p14="http://schemas.microsoft.com/office/powerpoint/2010/main">
    <mc:Choice Requires="p14">
      <p:transition spd="slow" p14:dur="1300">
        <p:wipe/>
      </p:transition>
    </mc:Choice>
    <mc:Fallback xmlns="">
      <p:transition xmlns:p14="http://schemas.microsoft.com/office/powerpoint/2010/main" spd="slow">
        <p:wip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4" name="Picture 3"/>
          <p:cNvPicPr>
            <a:picLocks noChangeAspect="1"/>
          </p:cNvPicPr>
          <p:nvPr/>
        </p:nvPicPr>
        <p:blipFill>
          <a:blip r:embed="rId3"/>
          <a:stretch>
            <a:fillRect/>
          </a:stretch>
        </p:blipFill>
        <p:spPr>
          <a:xfrm>
            <a:off x="543783" y="6425207"/>
            <a:ext cx="8004924" cy="388760"/>
          </a:xfrm>
          <a:prstGeom prst="rect">
            <a:avLst/>
          </a:prstGeom>
        </p:spPr>
      </p:pic>
      <p:pic>
        <p:nvPicPr>
          <p:cNvPr id="6" name="Picture 5"/>
          <p:cNvPicPr>
            <a:picLocks noChangeAspect="1"/>
          </p:cNvPicPr>
          <p:nvPr/>
        </p:nvPicPr>
        <p:blipFill>
          <a:blip r:embed="rId4"/>
          <a:stretch>
            <a:fillRect/>
          </a:stretch>
        </p:blipFill>
        <p:spPr>
          <a:xfrm>
            <a:off x="317221" y="2825297"/>
            <a:ext cx="4174671" cy="3159653"/>
          </a:xfrm>
          <a:prstGeom prst="rect">
            <a:avLst/>
          </a:prstGeom>
        </p:spPr>
      </p:pic>
      <p:pic>
        <p:nvPicPr>
          <p:cNvPr id="7" name="Picture 6"/>
          <p:cNvPicPr>
            <a:picLocks noChangeAspect="1"/>
          </p:cNvPicPr>
          <p:nvPr/>
        </p:nvPicPr>
        <p:blipFill>
          <a:blip r:embed="rId5"/>
          <a:stretch>
            <a:fillRect/>
          </a:stretch>
        </p:blipFill>
        <p:spPr>
          <a:xfrm>
            <a:off x="4606811" y="1981200"/>
            <a:ext cx="4237915" cy="4038484"/>
          </a:xfrm>
          <a:prstGeom prst="rect">
            <a:avLst/>
          </a:prstGeom>
        </p:spPr>
      </p:pic>
      <p:sp>
        <p:nvSpPr>
          <p:cNvPr id="2" name="TextBox 1"/>
          <p:cNvSpPr txBox="1"/>
          <p:nvPr/>
        </p:nvSpPr>
        <p:spPr>
          <a:xfrm>
            <a:off x="4884187" y="717254"/>
            <a:ext cx="3960539" cy="584776"/>
          </a:xfrm>
          <a:prstGeom prst="rect">
            <a:avLst/>
          </a:prstGeom>
          <a:noFill/>
        </p:spPr>
        <p:txBody>
          <a:bodyPr wrap="none" rtlCol="0">
            <a:spAutoFit/>
          </a:bodyPr>
          <a:lstStyle/>
          <a:p>
            <a:pPr algn="r"/>
            <a:r>
              <a:rPr lang="en-US" sz="3200" b="1" dirty="0" smtClean="0"/>
              <a:t>Authentic Assessment</a:t>
            </a:r>
            <a:endParaRPr lang="en-US" sz="3200" b="1" dirty="0"/>
          </a:p>
        </p:txBody>
      </p:sp>
    </p:spTree>
    <p:extLst>
      <p:ext uri="{BB962C8B-B14F-4D97-AF65-F5344CB8AC3E}">
        <p14:creationId xmlns:p14="http://schemas.microsoft.com/office/powerpoint/2010/main" val="2863994432"/>
      </p:ext>
    </p:extLst>
  </p:cSld>
  <p:clrMapOvr>
    <a:masterClrMapping/>
  </p:clrMapOvr>
  <mc:AlternateContent xmlns:mc="http://schemas.openxmlformats.org/markup-compatibility/2006" xmlns:p14="http://schemas.microsoft.com/office/powerpoint/2010/main">
    <mc:Choice Requires="p14">
      <p:transition spd="slow" p14:dur="1300">
        <p:wipe/>
      </p:transition>
    </mc:Choice>
    <mc:Fallback xmlns="">
      <p:transition xmlns:p14="http://schemas.microsoft.com/office/powerpoint/2010/main" spd="slow">
        <p:wip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sp>
        <p:nvSpPr>
          <p:cNvPr id="7" name="Rectangle 6"/>
          <p:cNvSpPr/>
          <p:nvPr/>
        </p:nvSpPr>
        <p:spPr>
          <a:xfrm>
            <a:off x="921970" y="2948814"/>
            <a:ext cx="7203418" cy="3170099"/>
          </a:xfrm>
          <a:prstGeom prst="rect">
            <a:avLst/>
          </a:prstGeom>
        </p:spPr>
        <p:txBody>
          <a:bodyPr wrap="square">
            <a:spAutoFit/>
          </a:bodyPr>
          <a:lstStyle/>
          <a:p>
            <a:r>
              <a:rPr lang="en-US" sz="2000" dirty="0"/>
              <a:t>The </a:t>
            </a:r>
            <a:r>
              <a:rPr lang="en-US" sz="2000" i="1" dirty="0"/>
              <a:t>Standards </a:t>
            </a:r>
            <a:r>
              <a:rPr lang="en-US" sz="2000" dirty="0"/>
              <a:t>advocate going beyond the coverage of basic facts to include skills and thought processes, such as the ability to ask questions, to construct and test explanations of phenomena, to communicate ideas, to work with data and use evidence to support arguments, to apply knowledge to new situations and new questions, to problem solve and make decisions, and to understand history and nature of scientific knowledge (NRC, 1996).   To best assist students in their science learning, assessment should attend to these many facets of learning, including content understanding, application, processes, and reasoning.</a:t>
            </a:r>
            <a:r>
              <a:rPr lang="en-US" sz="2000" dirty="0" smtClean="0">
                <a:effectLst/>
              </a:rPr>
              <a:t> </a:t>
            </a:r>
            <a:endParaRPr lang="en-US" sz="2000" dirty="0"/>
          </a:p>
        </p:txBody>
      </p:sp>
      <p:sp>
        <p:nvSpPr>
          <p:cNvPr id="8" name="TextBox 7"/>
          <p:cNvSpPr txBox="1"/>
          <p:nvPr/>
        </p:nvSpPr>
        <p:spPr>
          <a:xfrm>
            <a:off x="921970" y="2399465"/>
            <a:ext cx="3370108" cy="369332"/>
          </a:xfrm>
          <a:prstGeom prst="rect">
            <a:avLst/>
          </a:prstGeom>
          <a:noFill/>
        </p:spPr>
        <p:txBody>
          <a:bodyPr wrap="none" rtlCol="0">
            <a:spAutoFit/>
          </a:bodyPr>
          <a:lstStyle/>
          <a:p>
            <a:r>
              <a:rPr lang="en-US" b="1" dirty="0"/>
              <a:t>WHERE ARE YOU TRYING TO GO?</a:t>
            </a:r>
            <a:r>
              <a:rPr lang="en-US" dirty="0" smtClean="0">
                <a:effectLst/>
              </a:rPr>
              <a:t> </a:t>
            </a:r>
            <a:endParaRPr lang="en-US" dirty="0"/>
          </a:p>
        </p:txBody>
      </p:sp>
      <p:pic>
        <p:nvPicPr>
          <p:cNvPr id="10" name="Picture 9"/>
          <p:cNvPicPr>
            <a:picLocks noChangeAspect="1"/>
          </p:cNvPicPr>
          <p:nvPr/>
        </p:nvPicPr>
        <p:blipFill>
          <a:blip r:embed="rId3"/>
          <a:stretch>
            <a:fillRect/>
          </a:stretch>
        </p:blipFill>
        <p:spPr>
          <a:xfrm>
            <a:off x="543783" y="6135294"/>
            <a:ext cx="7877510" cy="500982"/>
          </a:xfrm>
          <a:prstGeom prst="rect">
            <a:avLst/>
          </a:prstGeom>
        </p:spPr>
      </p:pic>
      <p:sp>
        <p:nvSpPr>
          <p:cNvPr id="11" name="TextBox 10"/>
          <p:cNvSpPr txBox="1"/>
          <p:nvPr/>
        </p:nvSpPr>
        <p:spPr>
          <a:xfrm>
            <a:off x="5291859" y="1190720"/>
            <a:ext cx="3527328" cy="584776"/>
          </a:xfrm>
          <a:prstGeom prst="rect">
            <a:avLst/>
          </a:prstGeom>
          <a:noFill/>
        </p:spPr>
        <p:txBody>
          <a:bodyPr wrap="none" rtlCol="0">
            <a:spAutoFit/>
          </a:bodyPr>
          <a:lstStyle/>
          <a:p>
            <a:r>
              <a:rPr lang="en-US" sz="3200" b="1" dirty="0" smtClean="0"/>
              <a:t>Learning Objectives</a:t>
            </a:r>
            <a:endParaRPr lang="en-US" sz="3200" b="1" dirty="0"/>
          </a:p>
        </p:txBody>
      </p:sp>
    </p:spTree>
    <p:extLst>
      <p:ext uri="{BB962C8B-B14F-4D97-AF65-F5344CB8AC3E}">
        <p14:creationId xmlns:p14="http://schemas.microsoft.com/office/powerpoint/2010/main" val="427687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3" name="Picture 2"/>
          <p:cNvPicPr>
            <a:picLocks noChangeAspect="1"/>
          </p:cNvPicPr>
          <p:nvPr/>
        </p:nvPicPr>
        <p:blipFill>
          <a:blip r:embed="rId3"/>
          <a:stretch>
            <a:fillRect/>
          </a:stretch>
        </p:blipFill>
        <p:spPr>
          <a:xfrm>
            <a:off x="747449" y="5967506"/>
            <a:ext cx="7566080" cy="481176"/>
          </a:xfrm>
          <a:prstGeom prst="rect">
            <a:avLst/>
          </a:prstGeom>
        </p:spPr>
      </p:pic>
      <p:pic>
        <p:nvPicPr>
          <p:cNvPr id="4" name="Picture 3"/>
          <p:cNvPicPr>
            <a:picLocks noChangeAspect="1"/>
          </p:cNvPicPr>
          <p:nvPr/>
        </p:nvPicPr>
        <p:blipFill>
          <a:blip r:embed="rId4"/>
          <a:stretch>
            <a:fillRect/>
          </a:stretch>
        </p:blipFill>
        <p:spPr>
          <a:xfrm>
            <a:off x="200771" y="2701713"/>
            <a:ext cx="3065417" cy="609600"/>
          </a:xfrm>
          <a:prstGeom prst="rect">
            <a:avLst/>
          </a:prstGeom>
        </p:spPr>
      </p:pic>
      <p:sp>
        <p:nvSpPr>
          <p:cNvPr id="6" name="TextBox 5"/>
          <p:cNvSpPr txBox="1"/>
          <p:nvPr/>
        </p:nvSpPr>
        <p:spPr>
          <a:xfrm>
            <a:off x="5079836" y="423047"/>
            <a:ext cx="2980303" cy="1938992"/>
          </a:xfrm>
          <a:prstGeom prst="rect">
            <a:avLst/>
          </a:prstGeom>
          <a:noFill/>
        </p:spPr>
        <p:txBody>
          <a:bodyPr wrap="none" rtlCol="0">
            <a:spAutoFit/>
          </a:bodyPr>
          <a:lstStyle/>
          <a:p>
            <a:pPr marL="342900" indent="-342900">
              <a:buFont typeface="Wingdings" charset="2"/>
              <a:buChar char="ü"/>
            </a:pPr>
            <a:r>
              <a:rPr lang="en-US" sz="2400" dirty="0" smtClean="0"/>
              <a:t>Content Knowledge</a:t>
            </a:r>
          </a:p>
          <a:p>
            <a:pPr marL="342900" indent="-342900">
              <a:buFont typeface="Wingdings" charset="2"/>
              <a:buChar char="ü"/>
            </a:pPr>
            <a:r>
              <a:rPr lang="en-US" sz="2400" dirty="0" smtClean="0"/>
              <a:t>Problem Solving</a:t>
            </a:r>
          </a:p>
          <a:p>
            <a:pPr marL="342900" indent="-342900">
              <a:buFont typeface="Wingdings" charset="2"/>
              <a:buChar char="ü"/>
            </a:pPr>
            <a:r>
              <a:rPr lang="en-US" sz="2400" dirty="0" smtClean="0"/>
              <a:t>Performance</a:t>
            </a:r>
          </a:p>
          <a:p>
            <a:pPr marL="342900" indent="-342900">
              <a:buFont typeface="Wingdings" charset="2"/>
              <a:buChar char="ü"/>
            </a:pPr>
            <a:r>
              <a:rPr lang="en-US" sz="2400" dirty="0" smtClean="0"/>
              <a:t>Product Creation</a:t>
            </a:r>
          </a:p>
          <a:p>
            <a:pPr marL="342900" indent="-342900">
              <a:buFont typeface="Wingdings" charset="2"/>
              <a:buChar char="ü"/>
            </a:pPr>
            <a:r>
              <a:rPr lang="en-US" sz="2400" dirty="0" smtClean="0"/>
              <a:t>Dispositions</a:t>
            </a:r>
            <a:endParaRPr lang="en-US" sz="2400" dirty="0"/>
          </a:p>
        </p:txBody>
      </p:sp>
    </p:spTree>
    <p:extLst>
      <p:ext uri="{BB962C8B-B14F-4D97-AF65-F5344CB8AC3E}">
        <p14:creationId xmlns:p14="http://schemas.microsoft.com/office/powerpoint/2010/main" val="3095975958"/>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2" name="Picture 1"/>
          <p:cNvPicPr>
            <a:picLocks noChangeAspect="1"/>
          </p:cNvPicPr>
          <p:nvPr/>
        </p:nvPicPr>
        <p:blipFill>
          <a:blip r:embed="rId3">
            <a:alphaModFix/>
          </a:blip>
          <a:stretch>
            <a:fillRect/>
          </a:stretch>
        </p:blipFill>
        <p:spPr>
          <a:xfrm>
            <a:off x="3065417" y="2584131"/>
            <a:ext cx="5290930" cy="3592607"/>
          </a:xfrm>
          <a:prstGeom prst="rect">
            <a:avLst/>
          </a:prstGeom>
        </p:spPr>
      </p:pic>
      <p:pic>
        <p:nvPicPr>
          <p:cNvPr id="3" name="Picture 2"/>
          <p:cNvPicPr>
            <a:picLocks noChangeAspect="1"/>
          </p:cNvPicPr>
          <p:nvPr/>
        </p:nvPicPr>
        <p:blipFill>
          <a:blip r:embed="rId4"/>
          <a:stretch>
            <a:fillRect/>
          </a:stretch>
        </p:blipFill>
        <p:spPr>
          <a:xfrm>
            <a:off x="747449" y="5967506"/>
            <a:ext cx="7566080" cy="481176"/>
          </a:xfrm>
          <a:prstGeom prst="rect">
            <a:avLst/>
          </a:prstGeom>
        </p:spPr>
      </p:pic>
      <p:pic>
        <p:nvPicPr>
          <p:cNvPr id="4" name="Picture 3"/>
          <p:cNvPicPr>
            <a:picLocks noChangeAspect="1"/>
          </p:cNvPicPr>
          <p:nvPr/>
        </p:nvPicPr>
        <p:blipFill>
          <a:blip r:embed="rId5"/>
          <a:stretch>
            <a:fillRect/>
          </a:stretch>
        </p:blipFill>
        <p:spPr>
          <a:xfrm>
            <a:off x="200771" y="2701713"/>
            <a:ext cx="3065417" cy="609600"/>
          </a:xfrm>
          <a:prstGeom prst="rect">
            <a:avLst/>
          </a:prstGeom>
        </p:spPr>
      </p:pic>
      <p:sp>
        <p:nvSpPr>
          <p:cNvPr id="6" name="TextBox 5"/>
          <p:cNvSpPr txBox="1"/>
          <p:nvPr/>
        </p:nvSpPr>
        <p:spPr>
          <a:xfrm>
            <a:off x="5079836" y="423047"/>
            <a:ext cx="2980303" cy="1938992"/>
          </a:xfrm>
          <a:prstGeom prst="rect">
            <a:avLst/>
          </a:prstGeom>
          <a:noFill/>
        </p:spPr>
        <p:txBody>
          <a:bodyPr wrap="none" rtlCol="0">
            <a:spAutoFit/>
          </a:bodyPr>
          <a:lstStyle/>
          <a:p>
            <a:pPr marL="342900" indent="-342900">
              <a:buFont typeface="Wingdings" charset="2"/>
              <a:buChar char="ü"/>
            </a:pPr>
            <a:r>
              <a:rPr lang="en-US" sz="2400" dirty="0" smtClean="0"/>
              <a:t>Content Knowledge</a:t>
            </a:r>
          </a:p>
          <a:p>
            <a:pPr marL="342900" indent="-342900">
              <a:buFont typeface="Wingdings" charset="2"/>
              <a:buChar char="ü"/>
            </a:pPr>
            <a:r>
              <a:rPr lang="en-US" sz="2400" dirty="0" smtClean="0"/>
              <a:t>Problem Solving</a:t>
            </a:r>
          </a:p>
          <a:p>
            <a:pPr marL="342900" indent="-342900">
              <a:buFont typeface="Wingdings" charset="2"/>
              <a:buChar char="ü"/>
            </a:pPr>
            <a:r>
              <a:rPr lang="en-US" sz="2400" dirty="0" smtClean="0"/>
              <a:t>Performance</a:t>
            </a:r>
          </a:p>
          <a:p>
            <a:pPr marL="342900" indent="-342900">
              <a:buFont typeface="Wingdings" charset="2"/>
              <a:buChar char="ü"/>
            </a:pPr>
            <a:r>
              <a:rPr lang="en-US" sz="2400" dirty="0" smtClean="0"/>
              <a:t>Product Creation</a:t>
            </a:r>
          </a:p>
          <a:p>
            <a:pPr marL="342900" indent="-342900">
              <a:buFont typeface="Wingdings" charset="2"/>
              <a:buChar char="ü"/>
            </a:pPr>
            <a:r>
              <a:rPr lang="en-US" sz="2400" dirty="0" smtClean="0"/>
              <a:t>Dispositions</a:t>
            </a:r>
            <a:endParaRPr lang="en-US" sz="2400" dirty="0"/>
          </a:p>
        </p:txBody>
      </p:sp>
    </p:spTree>
    <p:extLst>
      <p:ext uri="{BB962C8B-B14F-4D97-AF65-F5344CB8AC3E}">
        <p14:creationId xmlns:p14="http://schemas.microsoft.com/office/powerpoint/2010/main" val="3863096435"/>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3" name="Picture 2"/>
          <p:cNvPicPr>
            <a:picLocks noChangeAspect="1"/>
          </p:cNvPicPr>
          <p:nvPr/>
        </p:nvPicPr>
        <p:blipFill>
          <a:blip r:embed="rId3"/>
          <a:stretch>
            <a:fillRect/>
          </a:stretch>
        </p:blipFill>
        <p:spPr>
          <a:xfrm>
            <a:off x="747449" y="5967506"/>
            <a:ext cx="7566080" cy="481176"/>
          </a:xfrm>
          <a:prstGeom prst="rect">
            <a:avLst/>
          </a:prstGeom>
        </p:spPr>
      </p:pic>
      <p:pic>
        <p:nvPicPr>
          <p:cNvPr id="6" name="Picture 5"/>
          <p:cNvPicPr>
            <a:picLocks noChangeAspect="1"/>
          </p:cNvPicPr>
          <p:nvPr/>
        </p:nvPicPr>
        <p:blipFill>
          <a:blip r:embed="rId4"/>
          <a:stretch>
            <a:fillRect/>
          </a:stretch>
        </p:blipFill>
        <p:spPr>
          <a:xfrm>
            <a:off x="142920" y="2616151"/>
            <a:ext cx="3123268" cy="583468"/>
          </a:xfrm>
          <a:prstGeom prst="rect">
            <a:avLst/>
          </a:prstGeom>
        </p:spPr>
      </p:pic>
      <p:sp>
        <p:nvSpPr>
          <p:cNvPr id="7" name="TextBox 6"/>
          <p:cNvSpPr txBox="1"/>
          <p:nvPr/>
        </p:nvSpPr>
        <p:spPr>
          <a:xfrm>
            <a:off x="6067583" y="897173"/>
            <a:ext cx="1928733" cy="1200328"/>
          </a:xfrm>
          <a:prstGeom prst="rect">
            <a:avLst/>
          </a:prstGeom>
          <a:noFill/>
        </p:spPr>
        <p:txBody>
          <a:bodyPr wrap="none" rtlCol="0">
            <a:spAutoFit/>
          </a:bodyPr>
          <a:lstStyle/>
          <a:p>
            <a:pPr marL="342900" indent="-342900">
              <a:buFont typeface="Wingdings" charset="2"/>
              <a:buChar char="ü"/>
            </a:pPr>
            <a:r>
              <a:rPr lang="en-US" sz="2400" dirty="0" smtClean="0"/>
              <a:t>Declarative </a:t>
            </a:r>
          </a:p>
          <a:p>
            <a:pPr marL="342900" indent="-342900">
              <a:buFont typeface="Wingdings" charset="2"/>
              <a:buChar char="ü"/>
            </a:pPr>
            <a:r>
              <a:rPr lang="en-US" sz="2400" dirty="0" smtClean="0"/>
              <a:t>Procedural </a:t>
            </a:r>
          </a:p>
          <a:p>
            <a:pPr marL="342900" indent="-342900">
              <a:buFont typeface="Wingdings" charset="2"/>
              <a:buChar char="ü"/>
            </a:pPr>
            <a:r>
              <a:rPr lang="en-US" sz="2400" dirty="0" smtClean="0"/>
              <a:t>Strategic</a:t>
            </a:r>
          </a:p>
        </p:txBody>
      </p:sp>
      <p:sp>
        <p:nvSpPr>
          <p:cNvPr id="8" name="TextBox 7"/>
          <p:cNvSpPr txBox="1"/>
          <p:nvPr/>
        </p:nvSpPr>
        <p:spPr>
          <a:xfrm>
            <a:off x="3351281" y="666340"/>
            <a:ext cx="2547693" cy="461665"/>
          </a:xfrm>
          <a:prstGeom prst="rect">
            <a:avLst/>
          </a:prstGeom>
          <a:noFill/>
        </p:spPr>
        <p:txBody>
          <a:bodyPr wrap="none" rtlCol="0">
            <a:spAutoFit/>
          </a:bodyPr>
          <a:lstStyle/>
          <a:p>
            <a:r>
              <a:rPr lang="en-US" sz="2400" dirty="0" smtClean="0"/>
              <a:t>Knowledge can be:</a:t>
            </a:r>
            <a:endParaRPr lang="en-US" sz="2400" dirty="0"/>
          </a:p>
        </p:txBody>
      </p:sp>
    </p:spTree>
    <p:extLst>
      <p:ext uri="{BB962C8B-B14F-4D97-AF65-F5344CB8AC3E}">
        <p14:creationId xmlns:p14="http://schemas.microsoft.com/office/powerpoint/2010/main" val="32330059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3" name="Picture 2"/>
          <p:cNvPicPr>
            <a:picLocks noChangeAspect="1"/>
          </p:cNvPicPr>
          <p:nvPr/>
        </p:nvPicPr>
        <p:blipFill>
          <a:blip r:embed="rId3"/>
          <a:stretch>
            <a:fillRect/>
          </a:stretch>
        </p:blipFill>
        <p:spPr>
          <a:xfrm>
            <a:off x="747449" y="5967506"/>
            <a:ext cx="7566080" cy="481176"/>
          </a:xfrm>
          <a:prstGeom prst="rect">
            <a:avLst/>
          </a:prstGeom>
        </p:spPr>
      </p:pic>
      <p:pic>
        <p:nvPicPr>
          <p:cNvPr id="4" name="Picture 3"/>
          <p:cNvPicPr>
            <a:picLocks noChangeAspect="1"/>
          </p:cNvPicPr>
          <p:nvPr/>
        </p:nvPicPr>
        <p:blipFill>
          <a:blip r:embed="rId4"/>
          <a:stretch>
            <a:fillRect/>
          </a:stretch>
        </p:blipFill>
        <p:spPr>
          <a:xfrm>
            <a:off x="3266188" y="2219910"/>
            <a:ext cx="5047341" cy="3747596"/>
          </a:xfrm>
          <a:prstGeom prst="rect">
            <a:avLst/>
          </a:prstGeom>
        </p:spPr>
      </p:pic>
      <p:pic>
        <p:nvPicPr>
          <p:cNvPr id="6" name="Picture 5"/>
          <p:cNvPicPr>
            <a:picLocks noChangeAspect="1"/>
          </p:cNvPicPr>
          <p:nvPr/>
        </p:nvPicPr>
        <p:blipFill>
          <a:blip r:embed="rId5"/>
          <a:stretch>
            <a:fillRect/>
          </a:stretch>
        </p:blipFill>
        <p:spPr>
          <a:xfrm>
            <a:off x="142920" y="2616151"/>
            <a:ext cx="3123268" cy="583468"/>
          </a:xfrm>
          <a:prstGeom prst="rect">
            <a:avLst/>
          </a:prstGeom>
        </p:spPr>
      </p:pic>
      <p:sp>
        <p:nvSpPr>
          <p:cNvPr id="7" name="TextBox 6"/>
          <p:cNvSpPr txBox="1"/>
          <p:nvPr/>
        </p:nvSpPr>
        <p:spPr>
          <a:xfrm>
            <a:off x="6067583" y="897173"/>
            <a:ext cx="1928733" cy="1200328"/>
          </a:xfrm>
          <a:prstGeom prst="rect">
            <a:avLst/>
          </a:prstGeom>
          <a:noFill/>
        </p:spPr>
        <p:txBody>
          <a:bodyPr wrap="none" rtlCol="0">
            <a:spAutoFit/>
          </a:bodyPr>
          <a:lstStyle/>
          <a:p>
            <a:pPr marL="342900" indent="-342900">
              <a:buFont typeface="Wingdings" charset="2"/>
              <a:buChar char="ü"/>
            </a:pPr>
            <a:r>
              <a:rPr lang="en-US" sz="2400" dirty="0" smtClean="0"/>
              <a:t>Declarative </a:t>
            </a:r>
          </a:p>
          <a:p>
            <a:pPr marL="342900" indent="-342900">
              <a:buFont typeface="Wingdings" charset="2"/>
              <a:buChar char="ü"/>
            </a:pPr>
            <a:r>
              <a:rPr lang="en-US" sz="2400" dirty="0" smtClean="0"/>
              <a:t>Procedural </a:t>
            </a:r>
          </a:p>
          <a:p>
            <a:pPr marL="342900" indent="-342900">
              <a:buFont typeface="Wingdings" charset="2"/>
              <a:buChar char="ü"/>
            </a:pPr>
            <a:r>
              <a:rPr lang="en-US" sz="2400" dirty="0" smtClean="0"/>
              <a:t>Strategic</a:t>
            </a:r>
          </a:p>
        </p:txBody>
      </p:sp>
      <p:sp>
        <p:nvSpPr>
          <p:cNvPr id="8" name="TextBox 7"/>
          <p:cNvSpPr txBox="1"/>
          <p:nvPr/>
        </p:nvSpPr>
        <p:spPr>
          <a:xfrm>
            <a:off x="3351281" y="666340"/>
            <a:ext cx="2547693" cy="461665"/>
          </a:xfrm>
          <a:prstGeom prst="rect">
            <a:avLst/>
          </a:prstGeom>
          <a:noFill/>
        </p:spPr>
        <p:txBody>
          <a:bodyPr wrap="none" rtlCol="0">
            <a:spAutoFit/>
          </a:bodyPr>
          <a:lstStyle/>
          <a:p>
            <a:r>
              <a:rPr lang="en-US" sz="2400" dirty="0" smtClean="0"/>
              <a:t>Knowledge can be:</a:t>
            </a:r>
            <a:endParaRPr lang="en-US" sz="2400" dirty="0"/>
          </a:p>
        </p:txBody>
      </p:sp>
    </p:spTree>
    <p:extLst>
      <p:ext uri="{BB962C8B-B14F-4D97-AF65-F5344CB8AC3E}">
        <p14:creationId xmlns:p14="http://schemas.microsoft.com/office/powerpoint/2010/main" val="26909470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2449" t="9618" r="11395" b="25971"/>
          <a:stretch/>
        </p:blipFill>
        <p:spPr>
          <a:xfrm>
            <a:off x="4409580" y="1563847"/>
            <a:ext cx="4233198" cy="4288563"/>
          </a:xfrm>
        </p:spPr>
      </p:pic>
      <p:pic>
        <p:nvPicPr>
          <p:cNvPr id="6" name="Picture 5"/>
          <p:cNvPicPr>
            <a:picLocks noChangeAspect="1"/>
          </p:cNvPicPr>
          <p:nvPr/>
        </p:nvPicPr>
        <p:blipFill>
          <a:blip r:embed="rId4"/>
          <a:stretch>
            <a:fillRect/>
          </a:stretch>
        </p:blipFill>
        <p:spPr>
          <a:xfrm>
            <a:off x="691301" y="3515716"/>
            <a:ext cx="3177371" cy="1528573"/>
          </a:xfrm>
          <a:prstGeom prst="rect">
            <a:avLst/>
          </a:prstGeom>
        </p:spPr>
      </p:pic>
      <p:sp>
        <p:nvSpPr>
          <p:cNvPr id="7" name="TextBox 6"/>
          <p:cNvSpPr txBox="1"/>
          <p:nvPr/>
        </p:nvSpPr>
        <p:spPr>
          <a:xfrm>
            <a:off x="3868672" y="314378"/>
            <a:ext cx="4893768" cy="830997"/>
          </a:xfrm>
          <a:prstGeom prst="rect">
            <a:avLst/>
          </a:prstGeom>
          <a:noFill/>
        </p:spPr>
        <p:txBody>
          <a:bodyPr wrap="none" rtlCol="0">
            <a:spAutoFit/>
          </a:bodyPr>
          <a:lstStyle/>
          <a:p>
            <a:pPr algn="ctr"/>
            <a:r>
              <a:rPr lang="en-US" sz="4800" b="1" i="1" dirty="0" smtClean="0">
                <a:latin typeface="Calisto MT"/>
                <a:cs typeface="Calisto MT"/>
              </a:rPr>
              <a:t>How People Learn</a:t>
            </a:r>
            <a:endParaRPr lang="en-US" sz="4800" b="1" i="1" dirty="0">
              <a:latin typeface="Calisto MT"/>
              <a:cs typeface="Calisto MT"/>
            </a:endParaRPr>
          </a:p>
        </p:txBody>
      </p:sp>
      <p:pic>
        <p:nvPicPr>
          <p:cNvPr id="9" name="Picture 8"/>
          <p:cNvPicPr>
            <a:picLocks noChangeAspect="1"/>
          </p:cNvPicPr>
          <p:nvPr/>
        </p:nvPicPr>
        <p:blipFill>
          <a:blip r:embed="rId5"/>
          <a:stretch>
            <a:fillRect/>
          </a:stretch>
        </p:blipFill>
        <p:spPr>
          <a:xfrm>
            <a:off x="357108" y="543412"/>
            <a:ext cx="3251554" cy="519655"/>
          </a:xfrm>
          <a:prstGeom prst="rect">
            <a:avLst/>
          </a:prstGeom>
        </p:spPr>
      </p:pic>
      <p:sp>
        <p:nvSpPr>
          <p:cNvPr id="11" name="Rectangle 10"/>
          <p:cNvSpPr/>
          <p:nvPr/>
        </p:nvSpPr>
        <p:spPr>
          <a:xfrm>
            <a:off x="274796" y="5536124"/>
            <a:ext cx="4572000" cy="923330"/>
          </a:xfrm>
          <a:prstGeom prst="rect">
            <a:avLst/>
          </a:prstGeom>
        </p:spPr>
        <p:txBody>
          <a:bodyPr>
            <a:spAutoFit/>
          </a:bodyPr>
          <a:lstStyle/>
          <a:p>
            <a:r>
              <a:rPr lang="en-US" b="1" dirty="0"/>
              <a:t>This PDF is available from the National Academies Press at: http://www.nap.edu/catalog/9853.html </a:t>
            </a:r>
            <a:endParaRPr lang="en-US" dirty="0"/>
          </a:p>
        </p:txBody>
      </p:sp>
    </p:spTree>
    <p:extLst>
      <p:ext uri="{BB962C8B-B14F-4D97-AF65-F5344CB8AC3E}">
        <p14:creationId xmlns:p14="http://schemas.microsoft.com/office/powerpoint/2010/main" val="21969277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2" name="Picture 1"/>
          <p:cNvPicPr>
            <a:picLocks noChangeAspect="1"/>
          </p:cNvPicPr>
          <p:nvPr/>
        </p:nvPicPr>
        <p:blipFill>
          <a:blip r:embed="rId3"/>
          <a:stretch>
            <a:fillRect/>
          </a:stretch>
        </p:blipFill>
        <p:spPr>
          <a:xfrm>
            <a:off x="4350786" y="211399"/>
            <a:ext cx="4638840" cy="6447486"/>
          </a:xfrm>
          <a:prstGeom prst="rect">
            <a:avLst/>
          </a:prstGeom>
        </p:spPr>
      </p:pic>
      <p:pic>
        <p:nvPicPr>
          <p:cNvPr id="7" name="Picture 6"/>
          <p:cNvPicPr>
            <a:picLocks noChangeAspect="1"/>
          </p:cNvPicPr>
          <p:nvPr/>
        </p:nvPicPr>
        <p:blipFill>
          <a:blip r:embed="rId4"/>
          <a:stretch>
            <a:fillRect/>
          </a:stretch>
        </p:blipFill>
        <p:spPr>
          <a:xfrm>
            <a:off x="823835" y="6164736"/>
            <a:ext cx="7619042" cy="403658"/>
          </a:xfrm>
          <a:prstGeom prst="rect">
            <a:avLst/>
          </a:prstGeom>
        </p:spPr>
      </p:pic>
      <p:sp>
        <p:nvSpPr>
          <p:cNvPr id="9" name="TextBox 8"/>
          <p:cNvSpPr txBox="1"/>
          <p:nvPr/>
        </p:nvSpPr>
        <p:spPr>
          <a:xfrm>
            <a:off x="906147" y="2493618"/>
            <a:ext cx="3920740" cy="523220"/>
          </a:xfrm>
          <a:prstGeom prst="rect">
            <a:avLst/>
          </a:prstGeom>
          <a:noFill/>
        </p:spPr>
        <p:txBody>
          <a:bodyPr wrap="none" rtlCol="0">
            <a:spAutoFit/>
          </a:bodyPr>
          <a:lstStyle/>
          <a:p>
            <a:r>
              <a:rPr lang="en-US" sz="2800" b="1" dirty="0" smtClean="0"/>
              <a:t>Assessment Design Steps</a:t>
            </a:r>
            <a:endParaRPr lang="en-US" sz="2800" b="1" dirty="0"/>
          </a:p>
        </p:txBody>
      </p:sp>
    </p:spTree>
    <p:extLst>
      <p:ext uri="{BB962C8B-B14F-4D97-AF65-F5344CB8AC3E}">
        <p14:creationId xmlns:p14="http://schemas.microsoft.com/office/powerpoint/2010/main" val="4603032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2" name="Picture 1"/>
          <p:cNvPicPr>
            <a:picLocks noChangeAspect="1"/>
          </p:cNvPicPr>
          <p:nvPr/>
        </p:nvPicPr>
        <p:blipFill>
          <a:blip r:embed="rId3"/>
          <a:stretch>
            <a:fillRect/>
          </a:stretch>
        </p:blipFill>
        <p:spPr>
          <a:xfrm>
            <a:off x="4350786" y="211399"/>
            <a:ext cx="4638840" cy="6447486"/>
          </a:xfrm>
          <a:prstGeom prst="rect">
            <a:avLst/>
          </a:prstGeom>
        </p:spPr>
      </p:pic>
      <p:pic>
        <p:nvPicPr>
          <p:cNvPr id="7" name="Picture 6"/>
          <p:cNvPicPr>
            <a:picLocks noChangeAspect="1"/>
          </p:cNvPicPr>
          <p:nvPr/>
        </p:nvPicPr>
        <p:blipFill>
          <a:blip r:embed="rId4"/>
          <a:stretch>
            <a:fillRect/>
          </a:stretch>
        </p:blipFill>
        <p:spPr>
          <a:xfrm>
            <a:off x="823835" y="6164736"/>
            <a:ext cx="7619042" cy="403658"/>
          </a:xfrm>
          <a:prstGeom prst="rect">
            <a:avLst/>
          </a:prstGeom>
        </p:spPr>
      </p:pic>
      <p:pic>
        <p:nvPicPr>
          <p:cNvPr id="3" name="Picture 2"/>
          <p:cNvPicPr>
            <a:picLocks noChangeAspect="1"/>
          </p:cNvPicPr>
          <p:nvPr/>
        </p:nvPicPr>
        <p:blipFill>
          <a:blip r:embed="rId5"/>
          <a:stretch>
            <a:fillRect/>
          </a:stretch>
        </p:blipFill>
        <p:spPr>
          <a:xfrm>
            <a:off x="235176" y="3164706"/>
            <a:ext cx="5021043" cy="2510522"/>
          </a:xfrm>
          <a:prstGeom prst="rect">
            <a:avLst/>
          </a:prstGeom>
        </p:spPr>
      </p:pic>
      <p:sp>
        <p:nvSpPr>
          <p:cNvPr id="4" name="TextBox 3"/>
          <p:cNvSpPr txBox="1"/>
          <p:nvPr/>
        </p:nvSpPr>
        <p:spPr>
          <a:xfrm>
            <a:off x="906147" y="2493618"/>
            <a:ext cx="3920740" cy="523220"/>
          </a:xfrm>
          <a:prstGeom prst="rect">
            <a:avLst/>
          </a:prstGeom>
          <a:noFill/>
        </p:spPr>
        <p:txBody>
          <a:bodyPr wrap="none" rtlCol="0">
            <a:spAutoFit/>
          </a:bodyPr>
          <a:lstStyle/>
          <a:p>
            <a:r>
              <a:rPr lang="en-US" sz="2800" b="1" dirty="0" smtClean="0"/>
              <a:t>Assessment Design Steps</a:t>
            </a:r>
            <a:endParaRPr lang="en-US" sz="2800" b="1" dirty="0"/>
          </a:p>
        </p:txBody>
      </p:sp>
    </p:spTree>
    <p:extLst>
      <p:ext uri="{BB962C8B-B14F-4D97-AF65-F5344CB8AC3E}">
        <p14:creationId xmlns:p14="http://schemas.microsoft.com/office/powerpoint/2010/main" val="7842715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2" name="Picture 1"/>
          <p:cNvPicPr>
            <a:picLocks noChangeAspect="1"/>
          </p:cNvPicPr>
          <p:nvPr/>
        </p:nvPicPr>
        <p:blipFill>
          <a:blip r:embed="rId3"/>
          <a:stretch>
            <a:fillRect/>
          </a:stretch>
        </p:blipFill>
        <p:spPr>
          <a:xfrm>
            <a:off x="4350786" y="211399"/>
            <a:ext cx="4638840" cy="6447486"/>
          </a:xfrm>
          <a:prstGeom prst="rect">
            <a:avLst/>
          </a:prstGeom>
        </p:spPr>
      </p:pic>
      <p:pic>
        <p:nvPicPr>
          <p:cNvPr id="7" name="Picture 6"/>
          <p:cNvPicPr>
            <a:picLocks noChangeAspect="1"/>
          </p:cNvPicPr>
          <p:nvPr/>
        </p:nvPicPr>
        <p:blipFill>
          <a:blip r:embed="rId4"/>
          <a:stretch>
            <a:fillRect/>
          </a:stretch>
        </p:blipFill>
        <p:spPr>
          <a:xfrm>
            <a:off x="823835" y="6164736"/>
            <a:ext cx="7619042" cy="403658"/>
          </a:xfrm>
          <a:prstGeom prst="rect">
            <a:avLst/>
          </a:prstGeom>
        </p:spPr>
      </p:pic>
      <p:pic>
        <p:nvPicPr>
          <p:cNvPr id="4" name="Picture 3"/>
          <p:cNvPicPr>
            <a:picLocks noChangeAspect="1"/>
          </p:cNvPicPr>
          <p:nvPr/>
        </p:nvPicPr>
        <p:blipFill>
          <a:blip r:embed="rId5"/>
          <a:stretch>
            <a:fillRect/>
          </a:stretch>
        </p:blipFill>
        <p:spPr>
          <a:xfrm>
            <a:off x="289415" y="3235025"/>
            <a:ext cx="4919767" cy="2510522"/>
          </a:xfrm>
          <a:prstGeom prst="rect">
            <a:avLst/>
          </a:prstGeom>
        </p:spPr>
      </p:pic>
      <p:sp>
        <p:nvSpPr>
          <p:cNvPr id="8" name="TextBox 7"/>
          <p:cNvSpPr txBox="1"/>
          <p:nvPr/>
        </p:nvSpPr>
        <p:spPr>
          <a:xfrm>
            <a:off x="906147" y="2493618"/>
            <a:ext cx="3920740" cy="523220"/>
          </a:xfrm>
          <a:prstGeom prst="rect">
            <a:avLst/>
          </a:prstGeom>
          <a:noFill/>
        </p:spPr>
        <p:txBody>
          <a:bodyPr wrap="none" rtlCol="0">
            <a:spAutoFit/>
          </a:bodyPr>
          <a:lstStyle/>
          <a:p>
            <a:r>
              <a:rPr lang="en-US" sz="2800" b="1" dirty="0" smtClean="0"/>
              <a:t>Assessment Design Steps</a:t>
            </a:r>
            <a:endParaRPr lang="en-US" sz="2800" b="1" dirty="0"/>
          </a:p>
        </p:txBody>
      </p:sp>
    </p:spTree>
    <p:extLst>
      <p:ext uri="{BB962C8B-B14F-4D97-AF65-F5344CB8AC3E}">
        <p14:creationId xmlns:p14="http://schemas.microsoft.com/office/powerpoint/2010/main" val="3863178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2" name="Picture 1"/>
          <p:cNvPicPr>
            <a:picLocks noChangeAspect="1"/>
          </p:cNvPicPr>
          <p:nvPr/>
        </p:nvPicPr>
        <p:blipFill>
          <a:blip r:embed="rId3"/>
          <a:stretch>
            <a:fillRect/>
          </a:stretch>
        </p:blipFill>
        <p:spPr>
          <a:xfrm>
            <a:off x="4350786" y="211399"/>
            <a:ext cx="4638840" cy="6447486"/>
          </a:xfrm>
          <a:prstGeom prst="rect">
            <a:avLst/>
          </a:prstGeom>
        </p:spPr>
      </p:pic>
      <p:pic>
        <p:nvPicPr>
          <p:cNvPr id="7" name="Picture 6"/>
          <p:cNvPicPr>
            <a:picLocks noChangeAspect="1"/>
          </p:cNvPicPr>
          <p:nvPr/>
        </p:nvPicPr>
        <p:blipFill>
          <a:blip r:embed="rId4"/>
          <a:stretch>
            <a:fillRect/>
          </a:stretch>
        </p:blipFill>
        <p:spPr>
          <a:xfrm>
            <a:off x="823835" y="6164736"/>
            <a:ext cx="7619042" cy="403658"/>
          </a:xfrm>
          <a:prstGeom prst="rect">
            <a:avLst/>
          </a:prstGeom>
        </p:spPr>
      </p:pic>
      <p:pic>
        <p:nvPicPr>
          <p:cNvPr id="3" name="Picture 2"/>
          <p:cNvPicPr>
            <a:picLocks noChangeAspect="1"/>
          </p:cNvPicPr>
          <p:nvPr/>
        </p:nvPicPr>
        <p:blipFill>
          <a:blip r:embed="rId5"/>
          <a:stretch>
            <a:fillRect/>
          </a:stretch>
        </p:blipFill>
        <p:spPr>
          <a:xfrm>
            <a:off x="188141" y="3239898"/>
            <a:ext cx="5143947" cy="2157139"/>
          </a:xfrm>
          <a:prstGeom prst="rect">
            <a:avLst/>
          </a:prstGeom>
        </p:spPr>
      </p:pic>
      <p:sp>
        <p:nvSpPr>
          <p:cNvPr id="8" name="TextBox 7"/>
          <p:cNvSpPr txBox="1"/>
          <p:nvPr/>
        </p:nvSpPr>
        <p:spPr>
          <a:xfrm>
            <a:off x="906147" y="2493618"/>
            <a:ext cx="3920740" cy="523220"/>
          </a:xfrm>
          <a:prstGeom prst="rect">
            <a:avLst/>
          </a:prstGeom>
          <a:noFill/>
        </p:spPr>
        <p:txBody>
          <a:bodyPr wrap="none" rtlCol="0">
            <a:spAutoFit/>
          </a:bodyPr>
          <a:lstStyle/>
          <a:p>
            <a:r>
              <a:rPr lang="en-US" sz="2800" b="1" dirty="0" smtClean="0"/>
              <a:t>Assessment Design Steps</a:t>
            </a:r>
            <a:endParaRPr lang="en-US" sz="2800" b="1" dirty="0"/>
          </a:p>
        </p:txBody>
      </p:sp>
    </p:spTree>
    <p:extLst>
      <p:ext uri="{BB962C8B-B14F-4D97-AF65-F5344CB8AC3E}">
        <p14:creationId xmlns:p14="http://schemas.microsoft.com/office/powerpoint/2010/main" val="23587857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6" name="Picture 5"/>
          <p:cNvPicPr>
            <a:picLocks noChangeAspect="1"/>
          </p:cNvPicPr>
          <p:nvPr/>
        </p:nvPicPr>
        <p:blipFill>
          <a:blip r:embed="rId3"/>
          <a:stretch>
            <a:fillRect/>
          </a:stretch>
        </p:blipFill>
        <p:spPr>
          <a:xfrm>
            <a:off x="1784112" y="1876747"/>
            <a:ext cx="7082084" cy="4684830"/>
          </a:xfrm>
          <a:prstGeom prst="rect">
            <a:avLst/>
          </a:prstGeom>
        </p:spPr>
      </p:pic>
      <p:pic>
        <p:nvPicPr>
          <p:cNvPr id="9" name="Picture 8"/>
          <p:cNvPicPr>
            <a:picLocks noChangeAspect="1"/>
          </p:cNvPicPr>
          <p:nvPr/>
        </p:nvPicPr>
        <p:blipFill>
          <a:blip r:embed="rId4"/>
          <a:stretch>
            <a:fillRect/>
          </a:stretch>
        </p:blipFill>
        <p:spPr>
          <a:xfrm>
            <a:off x="219766" y="5800388"/>
            <a:ext cx="2938560" cy="561298"/>
          </a:xfrm>
          <a:prstGeom prst="rect">
            <a:avLst/>
          </a:prstGeom>
        </p:spPr>
      </p:pic>
      <p:pic>
        <p:nvPicPr>
          <p:cNvPr id="10" name="Picture 9"/>
          <p:cNvPicPr>
            <a:picLocks noChangeAspect="1"/>
          </p:cNvPicPr>
          <p:nvPr/>
        </p:nvPicPr>
        <p:blipFill>
          <a:blip r:embed="rId5"/>
          <a:stretch>
            <a:fillRect/>
          </a:stretch>
        </p:blipFill>
        <p:spPr>
          <a:xfrm>
            <a:off x="5870886" y="423047"/>
            <a:ext cx="2912998" cy="1107760"/>
          </a:xfrm>
          <a:prstGeom prst="rect">
            <a:avLst/>
          </a:prstGeom>
        </p:spPr>
      </p:pic>
    </p:spTree>
    <p:extLst>
      <p:ext uri="{BB962C8B-B14F-4D97-AF65-F5344CB8AC3E}">
        <p14:creationId xmlns:p14="http://schemas.microsoft.com/office/powerpoint/2010/main" val="1204332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2" name="Picture 1"/>
          <p:cNvPicPr>
            <a:picLocks noChangeAspect="1"/>
          </p:cNvPicPr>
          <p:nvPr/>
        </p:nvPicPr>
        <p:blipFill>
          <a:blip r:embed="rId3"/>
          <a:stretch>
            <a:fillRect/>
          </a:stretch>
        </p:blipFill>
        <p:spPr>
          <a:xfrm>
            <a:off x="4350786" y="211399"/>
            <a:ext cx="4638840" cy="6447486"/>
          </a:xfrm>
          <a:prstGeom prst="rect">
            <a:avLst/>
          </a:prstGeom>
        </p:spPr>
      </p:pic>
      <p:pic>
        <p:nvPicPr>
          <p:cNvPr id="7" name="Picture 6"/>
          <p:cNvPicPr>
            <a:picLocks noChangeAspect="1"/>
          </p:cNvPicPr>
          <p:nvPr/>
        </p:nvPicPr>
        <p:blipFill>
          <a:blip r:embed="rId4"/>
          <a:stretch>
            <a:fillRect/>
          </a:stretch>
        </p:blipFill>
        <p:spPr>
          <a:xfrm>
            <a:off x="823835" y="6164736"/>
            <a:ext cx="7619042" cy="403658"/>
          </a:xfrm>
          <a:prstGeom prst="rect">
            <a:avLst/>
          </a:prstGeom>
        </p:spPr>
      </p:pic>
      <p:pic>
        <p:nvPicPr>
          <p:cNvPr id="4" name="Picture 3"/>
          <p:cNvPicPr>
            <a:picLocks noChangeAspect="1"/>
          </p:cNvPicPr>
          <p:nvPr/>
        </p:nvPicPr>
        <p:blipFill>
          <a:blip r:embed="rId5"/>
          <a:stretch>
            <a:fillRect/>
          </a:stretch>
        </p:blipFill>
        <p:spPr>
          <a:xfrm>
            <a:off x="0" y="3238421"/>
            <a:ext cx="5399914" cy="2159965"/>
          </a:xfrm>
          <a:prstGeom prst="rect">
            <a:avLst/>
          </a:prstGeom>
        </p:spPr>
      </p:pic>
      <p:sp>
        <p:nvSpPr>
          <p:cNvPr id="8" name="TextBox 7"/>
          <p:cNvSpPr txBox="1"/>
          <p:nvPr/>
        </p:nvSpPr>
        <p:spPr>
          <a:xfrm>
            <a:off x="906147" y="2493618"/>
            <a:ext cx="3920740" cy="523220"/>
          </a:xfrm>
          <a:prstGeom prst="rect">
            <a:avLst/>
          </a:prstGeom>
          <a:noFill/>
        </p:spPr>
        <p:txBody>
          <a:bodyPr wrap="none" rtlCol="0">
            <a:spAutoFit/>
          </a:bodyPr>
          <a:lstStyle/>
          <a:p>
            <a:r>
              <a:rPr lang="en-US" sz="2800" b="1" dirty="0" smtClean="0"/>
              <a:t>Assessment Design Steps</a:t>
            </a:r>
            <a:endParaRPr lang="en-US" sz="2800" b="1" dirty="0"/>
          </a:p>
        </p:txBody>
      </p:sp>
    </p:spTree>
    <p:extLst>
      <p:ext uri="{BB962C8B-B14F-4D97-AF65-F5344CB8AC3E}">
        <p14:creationId xmlns:p14="http://schemas.microsoft.com/office/powerpoint/2010/main" val="41385213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2" name="Picture 1"/>
          <p:cNvPicPr>
            <a:picLocks noChangeAspect="1"/>
          </p:cNvPicPr>
          <p:nvPr/>
        </p:nvPicPr>
        <p:blipFill>
          <a:blip r:embed="rId3"/>
          <a:stretch>
            <a:fillRect/>
          </a:stretch>
        </p:blipFill>
        <p:spPr>
          <a:xfrm>
            <a:off x="4350786" y="211399"/>
            <a:ext cx="4638840" cy="6447486"/>
          </a:xfrm>
          <a:prstGeom prst="rect">
            <a:avLst/>
          </a:prstGeom>
        </p:spPr>
      </p:pic>
      <p:pic>
        <p:nvPicPr>
          <p:cNvPr id="7" name="Picture 6"/>
          <p:cNvPicPr>
            <a:picLocks noChangeAspect="1"/>
          </p:cNvPicPr>
          <p:nvPr/>
        </p:nvPicPr>
        <p:blipFill>
          <a:blip r:embed="rId4"/>
          <a:stretch>
            <a:fillRect/>
          </a:stretch>
        </p:blipFill>
        <p:spPr>
          <a:xfrm>
            <a:off x="823835" y="6164736"/>
            <a:ext cx="7619042" cy="403658"/>
          </a:xfrm>
          <a:prstGeom prst="rect">
            <a:avLst/>
          </a:prstGeom>
        </p:spPr>
      </p:pic>
      <p:pic>
        <p:nvPicPr>
          <p:cNvPr id="3" name="Picture 2"/>
          <p:cNvPicPr>
            <a:picLocks noChangeAspect="1"/>
          </p:cNvPicPr>
          <p:nvPr/>
        </p:nvPicPr>
        <p:blipFill>
          <a:blip r:embed="rId5"/>
          <a:stretch>
            <a:fillRect/>
          </a:stretch>
        </p:blipFill>
        <p:spPr>
          <a:xfrm>
            <a:off x="0" y="3234173"/>
            <a:ext cx="5427216" cy="2069126"/>
          </a:xfrm>
          <a:prstGeom prst="rect">
            <a:avLst/>
          </a:prstGeom>
        </p:spPr>
      </p:pic>
      <p:sp>
        <p:nvSpPr>
          <p:cNvPr id="8" name="TextBox 7"/>
          <p:cNvSpPr txBox="1"/>
          <p:nvPr/>
        </p:nvSpPr>
        <p:spPr>
          <a:xfrm>
            <a:off x="906147" y="2493618"/>
            <a:ext cx="3920740" cy="523220"/>
          </a:xfrm>
          <a:prstGeom prst="rect">
            <a:avLst/>
          </a:prstGeom>
          <a:noFill/>
        </p:spPr>
        <p:txBody>
          <a:bodyPr wrap="none" rtlCol="0">
            <a:spAutoFit/>
          </a:bodyPr>
          <a:lstStyle/>
          <a:p>
            <a:r>
              <a:rPr lang="en-US" sz="2800" b="1" dirty="0" smtClean="0"/>
              <a:t>Assessment Design Steps</a:t>
            </a:r>
            <a:endParaRPr lang="en-US" sz="2800" b="1" dirty="0"/>
          </a:p>
        </p:txBody>
      </p:sp>
    </p:spTree>
    <p:extLst>
      <p:ext uri="{BB962C8B-B14F-4D97-AF65-F5344CB8AC3E}">
        <p14:creationId xmlns:p14="http://schemas.microsoft.com/office/powerpoint/2010/main" val="1114506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289209"/>
          </a:xfrm>
        </p:spPr>
        <p:txBody>
          <a:bodyPr>
            <a:normAutofit fontScale="90000"/>
          </a:bodyPr>
          <a:lstStyle/>
          <a:p>
            <a:r>
              <a:rPr lang="en-US" dirty="0" smtClean="0"/>
              <a:t>Summary:</a:t>
            </a:r>
            <a:br>
              <a:rPr lang="en-US" dirty="0" smtClean="0"/>
            </a:br>
            <a:r>
              <a:rPr lang="en-US" dirty="0" smtClean="0"/>
              <a:t>Core Concepts for Assessment</a:t>
            </a:r>
            <a:endParaRPr lang="en-US" dirty="0"/>
          </a:p>
        </p:txBody>
      </p:sp>
      <p:sp>
        <p:nvSpPr>
          <p:cNvPr id="3" name="Content Placeholder 2"/>
          <p:cNvSpPr>
            <a:spLocks noGrp="1"/>
          </p:cNvSpPr>
          <p:nvPr>
            <p:ph idx="1"/>
          </p:nvPr>
        </p:nvSpPr>
        <p:spPr>
          <a:xfrm>
            <a:off x="457200" y="1847123"/>
            <a:ext cx="8229600" cy="4525963"/>
          </a:xfrm>
        </p:spPr>
        <p:txBody>
          <a:bodyPr/>
          <a:lstStyle/>
          <a:p>
            <a:pPr>
              <a:buFont typeface="Wingdings" charset="2"/>
              <a:buChar char="ü"/>
            </a:pPr>
            <a:r>
              <a:rPr lang="en-US" dirty="0" smtClean="0"/>
              <a:t>Be mindful of </a:t>
            </a:r>
            <a:r>
              <a:rPr lang="en-US" i="1" dirty="0" smtClean="0"/>
              <a:t>How People Learn</a:t>
            </a:r>
            <a:endParaRPr lang="en-US" dirty="0" smtClean="0"/>
          </a:p>
          <a:p>
            <a:pPr>
              <a:buFont typeface="Wingdings" charset="2"/>
              <a:buChar char="ü"/>
            </a:pPr>
            <a:r>
              <a:rPr lang="en-US" dirty="0" smtClean="0"/>
              <a:t>Use </a:t>
            </a:r>
            <a:r>
              <a:rPr lang="en-US" i="1" dirty="0" smtClean="0"/>
              <a:t>formative </a:t>
            </a:r>
            <a:r>
              <a:rPr lang="en-US" dirty="0" smtClean="0"/>
              <a:t>as well as </a:t>
            </a:r>
            <a:r>
              <a:rPr lang="en-US" i="1" dirty="0" smtClean="0"/>
              <a:t>summative </a:t>
            </a:r>
            <a:r>
              <a:rPr lang="en-US" dirty="0" smtClean="0"/>
              <a:t>methods</a:t>
            </a:r>
          </a:p>
          <a:p>
            <a:pPr>
              <a:buFont typeface="Wingdings" charset="2"/>
              <a:buChar char="ü"/>
            </a:pPr>
            <a:r>
              <a:rPr lang="en-US" dirty="0" smtClean="0"/>
              <a:t>Always begin with a clear </a:t>
            </a:r>
            <a:r>
              <a:rPr lang="en-US" i="1" dirty="0" smtClean="0"/>
              <a:t>objective</a:t>
            </a:r>
            <a:endParaRPr lang="en-US" dirty="0" smtClean="0"/>
          </a:p>
          <a:p>
            <a:pPr lvl="1">
              <a:buFont typeface="Arial"/>
              <a:buChar char="•"/>
            </a:pPr>
            <a:r>
              <a:rPr lang="en-US" dirty="0" smtClean="0"/>
              <a:t>Set objectives for </a:t>
            </a:r>
            <a:r>
              <a:rPr lang="en-US" i="1" dirty="0" smtClean="0"/>
              <a:t>more than just know</a:t>
            </a:r>
            <a:r>
              <a:rPr lang="en-US" dirty="0" smtClean="0"/>
              <a:t>ledge</a:t>
            </a:r>
          </a:p>
          <a:p>
            <a:pPr>
              <a:buFont typeface="Wingdings" charset="2"/>
              <a:buChar char="ü"/>
            </a:pPr>
            <a:r>
              <a:rPr lang="en-US" dirty="0" smtClean="0"/>
              <a:t>Be systematic </a:t>
            </a:r>
          </a:p>
          <a:p>
            <a:pPr>
              <a:buFont typeface="Wingdings" charset="2"/>
              <a:buChar char="ü"/>
            </a:pPr>
            <a:r>
              <a:rPr lang="en-US" dirty="0" smtClean="0"/>
              <a:t>Use multiple measures that match objectives</a:t>
            </a:r>
          </a:p>
          <a:p>
            <a:pPr>
              <a:buFont typeface="Wingdings" charset="2"/>
              <a:buChar char="ü"/>
            </a:pPr>
            <a:r>
              <a:rPr lang="en-US" i="1" dirty="0" smtClean="0"/>
              <a:t>Use the results </a:t>
            </a:r>
            <a:r>
              <a:rPr lang="en-US" dirty="0" smtClean="0"/>
              <a:t>to tailor instruction</a:t>
            </a:r>
            <a:endParaRPr lang="en-US" i="1" dirty="0" smtClean="0"/>
          </a:p>
        </p:txBody>
      </p:sp>
    </p:spTree>
    <p:extLst>
      <p:ext uri="{BB962C8B-B14F-4D97-AF65-F5344CB8AC3E}">
        <p14:creationId xmlns:p14="http://schemas.microsoft.com/office/powerpoint/2010/main" val="15625598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6704"/>
            <a:ext cx="8229600" cy="770934"/>
          </a:xfrm>
        </p:spPr>
        <p:txBody>
          <a:bodyPr>
            <a:normAutofit fontScale="90000"/>
          </a:bodyPr>
          <a:lstStyle/>
          <a:p>
            <a:r>
              <a:rPr lang="en-US" dirty="0" smtClean="0"/>
              <a:t>Additional Resource</a:t>
            </a:r>
            <a:br>
              <a:rPr lang="en-US" dirty="0" smtClean="0"/>
            </a:br>
            <a:endParaRPr lang="en-US" dirty="0"/>
          </a:p>
        </p:txBody>
      </p:sp>
      <p:pic>
        <p:nvPicPr>
          <p:cNvPr id="4" name="Content Placeholder 3" descr="New Assessment Text.pdf"/>
          <p:cNvPicPr>
            <a:picLocks noGrp="1" noChangeAspect="1"/>
          </p:cNvPicPr>
          <p:nvPr>
            <p:ph idx="1"/>
          </p:nvPr>
        </p:nvPicPr>
        <p:blipFill>
          <a:blip r:embed="rId2">
            <a:extLst>
              <a:ext uri="{28A0092B-C50C-407E-A947-70E740481C1C}">
                <a14:useLocalDpi xmlns:a14="http://schemas.microsoft.com/office/drawing/2010/main" val="0"/>
              </a:ext>
            </a:extLst>
          </a:blip>
          <a:srcRect l="1548" r="1548"/>
          <a:stretch>
            <a:fillRect/>
          </a:stretch>
        </p:blipFill>
        <p:spPr/>
      </p:pic>
    </p:spTree>
    <p:extLst>
      <p:ext uri="{BB962C8B-B14F-4D97-AF65-F5344CB8AC3E}">
        <p14:creationId xmlns:p14="http://schemas.microsoft.com/office/powerpoint/2010/main" val="35965157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93699" y="274637"/>
            <a:ext cx="6153869" cy="983495"/>
          </a:xfrm>
          <a:prstGeom prst="rect">
            <a:avLst/>
          </a:prstGeom>
        </p:spPr>
      </p:pic>
      <p:pic>
        <p:nvPicPr>
          <p:cNvPr id="20" name="Picture 19"/>
          <p:cNvPicPr>
            <a:picLocks noChangeAspect="1"/>
          </p:cNvPicPr>
          <p:nvPr/>
        </p:nvPicPr>
        <p:blipFill>
          <a:blip r:embed="rId3"/>
          <a:stretch>
            <a:fillRect/>
          </a:stretch>
        </p:blipFill>
        <p:spPr>
          <a:xfrm>
            <a:off x="598307" y="5808847"/>
            <a:ext cx="5316410" cy="612843"/>
          </a:xfrm>
          <a:prstGeom prst="rect">
            <a:avLst/>
          </a:prstGeom>
        </p:spPr>
      </p:pic>
      <p:pic>
        <p:nvPicPr>
          <p:cNvPr id="21" name="Picture 20"/>
          <p:cNvPicPr>
            <a:picLocks noChangeAspect="1"/>
          </p:cNvPicPr>
          <p:nvPr/>
        </p:nvPicPr>
        <p:blipFill>
          <a:blip r:embed="rId4"/>
          <a:stretch>
            <a:fillRect/>
          </a:stretch>
        </p:blipFill>
        <p:spPr>
          <a:xfrm>
            <a:off x="393699" y="1610631"/>
            <a:ext cx="4927600" cy="3911600"/>
          </a:xfrm>
          <a:prstGeom prst="rect">
            <a:avLst/>
          </a:prstGeom>
        </p:spPr>
      </p:pic>
    </p:spTree>
    <p:extLst>
      <p:ext uri="{BB962C8B-B14F-4D97-AF65-F5344CB8AC3E}">
        <p14:creationId xmlns:p14="http://schemas.microsoft.com/office/powerpoint/2010/main" val="103589821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6937" y="2420479"/>
            <a:ext cx="8455030" cy="4437521"/>
          </a:xfrm>
          <a:prstGeom prst="rect">
            <a:avLst/>
          </a:prstGeom>
        </p:spPr>
      </p:pic>
      <p:pic>
        <p:nvPicPr>
          <p:cNvPr id="5" name="Picture 4"/>
          <p:cNvPicPr>
            <a:picLocks noChangeAspect="1"/>
          </p:cNvPicPr>
          <p:nvPr/>
        </p:nvPicPr>
        <p:blipFill>
          <a:blip r:embed="rId3"/>
          <a:stretch>
            <a:fillRect/>
          </a:stretch>
        </p:blipFill>
        <p:spPr>
          <a:xfrm>
            <a:off x="543783" y="423047"/>
            <a:ext cx="2722405" cy="2161084"/>
          </a:xfrm>
          <a:prstGeom prst="rect">
            <a:avLst/>
          </a:prstGeom>
        </p:spPr>
      </p:pic>
      <p:sp>
        <p:nvSpPr>
          <p:cNvPr id="6" name="TextBox 5"/>
          <p:cNvSpPr txBox="1"/>
          <p:nvPr/>
        </p:nvSpPr>
        <p:spPr>
          <a:xfrm>
            <a:off x="5291859" y="1190720"/>
            <a:ext cx="3410108" cy="584776"/>
          </a:xfrm>
          <a:prstGeom prst="rect">
            <a:avLst/>
          </a:prstGeom>
          <a:noFill/>
        </p:spPr>
        <p:txBody>
          <a:bodyPr wrap="none" rtlCol="0">
            <a:spAutoFit/>
          </a:bodyPr>
          <a:lstStyle/>
          <a:p>
            <a:r>
              <a:rPr lang="en-US" sz="3200" b="1" dirty="0" smtClean="0"/>
              <a:t>Different Emphasis</a:t>
            </a:r>
            <a:endParaRPr lang="en-US" sz="3200" b="1" dirty="0"/>
          </a:p>
        </p:txBody>
      </p:sp>
    </p:spTree>
    <p:extLst>
      <p:ext uri="{BB962C8B-B14F-4D97-AF65-F5344CB8AC3E}">
        <p14:creationId xmlns:p14="http://schemas.microsoft.com/office/powerpoint/2010/main" val="40198569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3" name="Picture 2"/>
          <p:cNvPicPr>
            <a:picLocks noChangeAspect="1"/>
          </p:cNvPicPr>
          <p:nvPr/>
        </p:nvPicPr>
        <p:blipFill>
          <a:blip r:embed="rId3"/>
          <a:stretch>
            <a:fillRect/>
          </a:stretch>
        </p:blipFill>
        <p:spPr>
          <a:xfrm>
            <a:off x="2604936" y="2290174"/>
            <a:ext cx="6014323" cy="3522200"/>
          </a:xfrm>
          <a:prstGeom prst="rect">
            <a:avLst/>
          </a:prstGeom>
        </p:spPr>
      </p:pic>
      <p:sp>
        <p:nvSpPr>
          <p:cNvPr id="6" name="TextBox 5"/>
          <p:cNvSpPr txBox="1"/>
          <p:nvPr/>
        </p:nvSpPr>
        <p:spPr>
          <a:xfrm>
            <a:off x="5291859" y="1190720"/>
            <a:ext cx="3410108" cy="584776"/>
          </a:xfrm>
          <a:prstGeom prst="rect">
            <a:avLst/>
          </a:prstGeom>
          <a:noFill/>
        </p:spPr>
        <p:txBody>
          <a:bodyPr wrap="none" rtlCol="0">
            <a:spAutoFit/>
          </a:bodyPr>
          <a:lstStyle/>
          <a:p>
            <a:r>
              <a:rPr lang="en-US" sz="3200" b="1" dirty="0" smtClean="0"/>
              <a:t>Different Emphasis</a:t>
            </a:r>
            <a:endParaRPr lang="en-US" sz="3200" b="1" dirty="0"/>
          </a:p>
        </p:txBody>
      </p:sp>
    </p:spTree>
    <p:extLst>
      <p:ext uri="{BB962C8B-B14F-4D97-AF65-F5344CB8AC3E}">
        <p14:creationId xmlns:p14="http://schemas.microsoft.com/office/powerpoint/2010/main" val="22100253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3" name="Picture 2"/>
          <p:cNvPicPr>
            <a:picLocks noChangeAspect="1"/>
          </p:cNvPicPr>
          <p:nvPr/>
        </p:nvPicPr>
        <p:blipFill>
          <a:blip r:embed="rId3"/>
          <a:stretch>
            <a:fillRect/>
          </a:stretch>
        </p:blipFill>
        <p:spPr>
          <a:xfrm>
            <a:off x="299668" y="2453553"/>
            <a:ext cx="8709429" cy="3392294"/>
          </a:xfrm>
          <a:prstGeom prst="rect">
            <a:avLst/>
          </a:prstGeom>
        </p:spPr>
      </p:pic>
      <p:pic>
        <p:nvPicPr>
          <p:cNvPr id="4" name="Picture 3"/>
          <p:cNvPicPr>
            <a:picLocks noChangeAspect="1"/>
          </p:cNvPicPr>
          <p:nvPr/>
        </p:nvPicPr>
        <p:blipFill>
          <a:blip r:embed="rId4"/>
          <a:stretch>
            <a:fillRect/>
          </a:stretch>
        </p:blipFill>
        <p:spPr>
          <a:xfrm>
            <a:off x="461470" y="5845847"/>
            <a:ext cx="8181307" cy="583117"/>
          </a:xfrm>
          <a:prstGeom prst="rect">
            <a:avLst/>
          </a:prstGeom>
        </p:spPr>
      </p:pic>
      <p:sp>
        <p:nvSpPr>
          <p:cNvPr id="7" name="TextBox 6"/>
          <p:cNvSpPr txBox="1"/>
          <p:nvPr/>
        </p:nvSpPr>
        <p:spPr>
          <a:xfrm>
            <a:off x="4585964" y="1153877"/>
            <a:ext cx="4317007" cy="1077218"/>
          </a:xfrm>
          <a:prstGeom prst="rect">
            <a:avLst/>
          </a:prstGeom>
          <a:noFill/>
        </p:spPr>
        <p:txBody>
          <a:bodyPr wrap="none" rtlCol="0">
            <a:spAutoFit/>
          </a:bodyPr>
          <a:lstStyle/>
          <a:p>
            <a:pPr algn="r"/>
            <a:r>
              <a:rPr lang="en-US" sz="3200" b="1" dirty="0" smtClean="0"/>
              <a:t>Formative &amp; Summative</a:t>
            </a:r>
          </a:p>
          <a:p>
            <a:pPr algn="r"/>
            <a:r>
              <a:rPr lang="en-US" sz="3200" b="1" dirty="0" smtClean="0"/>
              <a:t>Assessments</a:t>
            </a:r>
            <a:endParaRPr lang="en-US" sz="3200" b="1" dirty="0"/>
          </a:p>
        </p:txBody>
      </p:sp>
    </p:spTree>
    <p:extLst>
      <p:ext uri="{BB962C8B-B14F-4D97-AF65-F5344CB8AC3E}">
        <p14:creationId xmlns:p14="http://schemas.microsoft.com/office/powerpoint/2010/main" val="12273382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3" name="Picture 2"/>
          <p:cNvPicPr>
            <a:picLocks noChangeAspect="1"/>
          </p:cNvPicPr>
          <p:nvPr/>
        </p:nvPicPr>
        <p:blipFill>
          <a:blip r:embed="rId3"/>
          <a:stretch>
            <a:fillRect/>
          </a:stretch>
        </p:blipFill>
        <p:spPr>
          <a:xfrm>
            <a:off x="299668" y="2453553"/>
            <a:ext cx="8709429" cy="3392294"/>
          </a:xfrm>
          <a:prstGeom prst="rect">
            <a:avLst/>
          </a:prstGeom>
        </p:spPr>
      </p:pic>
      <p:pic>
        <p:nvPicPr>
          <p:cNvPr id="4" name="Picture 3"/>
          <p:cNvPicPr>
            <a:picLocks noChangeAspect="1"/>
          </p:cNvPicPr>
          <p:nvPr/>
        </p:nvPicPr>
        <p:blipFill>
          <a:blip r:embed="rId4"/>
          <a:stretch>
            <a:fillRect/>
          </a:stretch>
        </p:blipFill>
        <p:spPr>
          <a:xfrm>
            <a:off x="461470" y="5845847"/>
            <a:ext cx="8181307" cy="583117"/>
          </a:xfrm>
          <a:prstGeom prst="rect">
            <a:avLst/>
          </a:prstGeom>
        </p:spPr>
      </p:pic>
      <p:sp>
        <p:nvSpPr>
          <p:cNvPr id="7" name="TextBox 6"/>
          <p:cNvSpPr txBox="1"/>
          <p:nvPr/>
        </p:nvSpPr>
        <p:spPr>
          <a:xfrm>
            <a:off x="4585963" y="1153877"/>
            <a:ext cx="4268475" cy="584776"/>
          </a:xfrm>
          <a:prstGeom prst="rect">
            <a:avLst/>
          </a:prstGeom>
          <a:noFill/>
        </p:spPr>
        <p:txBody>
          <a:bodyPr wrap="square" rtlCol="0">
            <a:spAutoFit/>
          </a:bodyPr>
          <a:lstStyle/>
          <a:p>
            <a:r>
              <a:rPr lang="en-US" sz="3200" b="1" dirty="0" smtClean="0"/>
              <a:t>Formative Assessment</a:t>
            </a:r>
            <a:endParaRPr lang="en-US" sz="3200" b="1" dirty="0"/>
          </a:p>
        </p:txBody>
      </p:sp>
      <p:sp>
        <p:nvSpPr>
          <p:cNvPr id="2" name="TextBox 1"/>
          <p:cNvSpPr txBox="1"/>
          <p:nvPr/>
        </p:nvSpPr>
        <p:spPr>
          <a:xfrm>
            <a:off x="3976950" y="1738653"/>
            <a:ext cx="5032147" cy="461665"/>
          </a:xfrm>
          <a:prstGeom prst="rect">
            <a:avLst/>
          </a:prstGeom>
          <a:noFill/>
        </p:spPr>
        <p:txBody>
          <a:bodyPr wrap="none" rtlCol="0">
            <a:spAutoFit/>
          </a:bodyPr>
          <a:lstStyle/>
          <a:p>
            <a:r>
              <a:rPr lang="en-US" sz="2400" dirty="0" smtClean="0"/>
              <a:t>Used to improve teaching and learning</a:t>
            </a:r>
            <a:endParaRPr lang="en-US" sz="2400" dirty="0"/>
          </a:p>
        </p:txBody>
      </p:sp>
    </p:spTree>
    <p:extLst>
      <p:ext uri="{BB962C8B-B14F-4D97-AF65-F5344CB8AC3E}">
        <p14:creationId xmlns:p14="http://schemas.microsoft.com/office/powerpoint/2010/main" val="201098097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3" name="Picture 2"/>
          <p:cNvPicPr>
            <a:picLocks noChangeAspect="1"/>
          </p:cNvPicPr>
          <p:nvPr/>
        </p:nvPicPr>
        <p:blipFill>
          <a:blip r:embed="rId3"/>
          <a:stretch>
            <a:fillRect/>
          </a:stretch>
        </p:blipFill>
        <p:spPr>
          <a:xfrm>
            <a:off x="299668" y="2453553"/>
            <a:ext cx="8709429" cy="3392294"/>
          </a:xfrm>
          <a:prstGeom prst="rect">
            <a:avLst/>
          </a:prstGeom>
        </p:spPr>
      </p:pic>
      <p:pic>
        <p:nvPicPr>
          <p:cNvPr id="4" name="Picture 3"/>
          <p:cNvPicPr>
            <a:picLocks noChangeAspect="1"/>
          </p:cNvPicPr>
          <p:nvPr/>
        </p:nvPicPr>
        <p:blipFill>
          <a:blip r:embed="rId4"/>
          <a:stretch>
            <a:fillRect/>
          </a:stretch>
        </p:blipFill>
        <p:spPr>
          <a:xfrm>
            <a:off x="461470" y="5845847"/>
            <a:ext cx="8181307" cy="583117"/>
          </a:xfrm>
          <a:prstGeom prst="rect">
            <a:avLst/>
          </a:prstGeom>
        </p:spPr>
      </p:pic>
      <p:sp>
        <p:nvSpPr>
          <p:cNvPr id="7" name="TextBox 6"/>
          <p:cNvSpPr txBox="1"/>
          <p:nvPr/>
        </p:nvSpPr>
        <p:spPr>
          <a:xfrm>
            <a:off x="4585963" y="1153877"/>
            <a:ext cx="4209679" cy="584776"/>
          </a:xfrm>
          <a:prstGeom prst="rect">
            <a:avLst/>
          </a:prstGeom>
          <a:noFill/>
        </p:spPr>
        <p:txBody>
          <a:bodyPr wrap="square" rtlCol="0">
            <a:spAutoFit/>
          </a:bodyPr>
          <a:lstStyle/>
          <a:p>
            <a:r>
              <a:rPr lang="en-US" sz="3200" b="1" dirty="0" smtClean="0"/>
              <a:t>Summative Assessment</a:t>
            </a:r>
            <a:endParaRPr lang="en-US" sz="3200" b="1" dirty="0"/>
          </a:p>
        </p:txBody>
      </p:sp>
      <p:sp>
        <p:nvSpPr>
          <p:cNvPr id="2" name="TextBox 1"/>
          <p:cNvSpPr txBox="1"/>
          <p:nvPr/>
        </p:nvSpPr>
        <p:spPr>
          <a:xfrm>
            <a:off x="4110669" y="1753134"/>
            <a:ext cx="4792598" cy="830997"/>
          </a:xfrm>
          <a:prstGeom prst="rect">
            <a:avLst/>
          </a:prstGeom>
          <a:noFill/>
        </p:spPr>
        <p:txBody>
          <a:bodyPr wrap="none" rtlCol="0">
            <a:spAutoFit/>
          </a:bodyPr>
          <a:lstStyle/>
          <a:p>
            <a:pPr algn="r"/>
            <a:r>
              <a:rPr lang="en-US" sz="2400" dirty="0" smtClean="0"/>
              <a:t>Used to judge performance against a </a:t>
            </a:r>
          </a:p>
          <a:p>
            <a:pPr algn="r"/>
            <a:r>
              <a:rPr lang="en-US" sz="2400" dirty="0" smtClean="0"/>
              <a:t>standard or norm</a:t>
            </a:r>
            <a:endParaRPr lang="en-US" sz="2400" dirty="0"/>
          </a:p>
        </p:txBody>
      </p:sp>
    </p:spTree>
    <p:extLst>
      <p:ext uri="{BB962C8B-B14F-4D97-AF65-F5344CB8AC3E}">
        <p14:creationId xmlns:p14="http://schemas.microsoft.com/office/powerpoint/2010/main" val="29089558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783" y="423047"/>
            <a:ext cx="2722405" cy="2161084"/>
          </a:xfrm>
          <a:prstGeom prst="rect">
            <a:avLst/>
          </a:prstGeom>
        </p:spPr>
      </p:pic>
      <p:pic>
        <p:nvPicPr>
          <p:cNvPr id="4" name="Picture 3"/>
          <p:cNvPicPr>
            <a:picLocks noChangeAspect="1"/>
          </p:cNvPicPr>
          <p:nvPr/>
        </p:nvPicPr>
        <p:blipFill>
          <a:blip r:embed="rId3"/>
          <a:stretch>
            <a:fillRect/>
          </a:stretch>
        </p:blipFill>
        <p:spPr>
          <a:xfrm>
            <a:off x="543783" y="6425207"/>
            <a:ext cx="8004924" cy="388760"/>
          </a:xfrm>
          <a:prstGeom prst="rect">
            <a:avLst/>
          </a:prstGeom>
        </p:spPr>
      </p:pic>
      <p:pic>
        <p:nvPicPr>
          <p:cNvPr id="6" name="Picture 5"/>
          <p:cNvPicPr>
            <a:picLocks noChangeAspect="1"/>
          </p:cNvPicPr>
          <p:nvPr/>
        </p:nvPicPr>
        <p:blipFill>
          <a:blip r:embed="rId4"/>
          <a:stretch>
            <a:fillRect/>
          </a:stretch>
        </p:blipFill>
        <p:spPr>
          <a:xfrm>
            <a:off x="317221" y="2825297"/>
            <a:ext cx="4174671" cy="3159653"/>
          </a:xfrm>
          <a:prstGeom prst="rect">
            <a:avLst/>
          </a:prstGeom>
        </p:spPr>
      </p:pic>
      <p:pic>
        <p:nvPicPr>
          <p:cNvPr id="7" name="Picture 6"/>
          <p:cNvPicPr>
            <a:picLocks noChangeAspect="1"/>
          </p:cNvPicPr>
          <p:nvPr/>
        </p:nvPicPr>
        <p:blipFill>
          <a:blip r:embed="rId5"/>
          <a:stretch>
            <a:fillRect/>
          </a:stretch>
        </p:blipFill>
        <p:spPr>
          <a:xfrm>
            <a:off x="4606811" y="1981200"/>
            <a:ext cx="4237915" cy="4038484"/>
          </a:xfrm>
          <a:prstGeom prst="rect">
            <a:avLst/>
          </a:prstGeom>
        </p:spPr>
      </p:pic>
      <p:sp>
        <p:nvSpPr>
          <p:cNvPr id="8" name="TextBox 7"/>
          <p:cNvSpPr txBox="1"/>
          <p:nvPr/>
        </p:nvSpPr>
        <p:spPr>
          <a:xfrm>
            <a:off x="4782997" y="717254"/>
            <a:ext cx="4061729" cy="584776"/>
          </a:xfrm>
          <a:prstGeom prst="rect">
            <a:avLst/>
          </a:prstGeom>
          <a:noFill/>
        </p:spPr>
        <p:txBody>
          <a:bodyPr wrap="none" rtlCol="0">
            <a:spAutoFit/>
          </a:bodyPr>
          <a:lstStyle/>
          <a:p>
            <a:pPr algn="r"/>
            <a:r>
              <a:rPr lang="en-US" sz="3200" b="1" dirty="0" smtClean="0"/>
              <a:t>Key Assessment Terms</a:t>
            </a:r>
            <a:endParaRPr lang="en-US" sz="3200" b="1" dirty="0"/>
          </a:p>
        </p:txBody>
      </p:sp>
    </p:spTree>
    <p:extLst>
      <p:ext uri="{BB962C8B-B14F-4D97-AF65-F5344CB8AC3E}">
        <p14:creationId xmlns:p14="http://schemas.microsoft.com/office/powerpoint/2010/main" val="40805578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1369</TotalTime>
  <Words>293</Words>
  <Application>Microsoft Macintosh PowerPoint</Application>
  <PresentationFormat>On-screen Show (4:3)</PresentationFormat>
  <Paragraphs>59</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Assessment of Student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Core Concepts for Assessment</vt:lpstr>
      <vt:lpstr>Additional Resource </vt:lpstr>
    </vt:vector>
  </TitlesOfParts>
  <Company>Loyola College in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 Delclos</dc:creator>
  <cp:lastModifiedBy>Vic Delclos</cp:lastModifiedBy>
  <cp:revision>26</cp:revision>
  <dcterms:created xsi:type="dcterms:W3CDTF">2014-08-14T20:44:00Z</dcterms:created>
  <dcterms:modified xsi:type="dcterms:W3CDTF">2014-08-16T16:11:57Z</dcterms:modified>
</cp:coreProperties>
</file>