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2" r:id="rId2"/>
    <p:sldId id="283" r:id="rId3"/>
    <p:sldId id="276" r:id="rId4"/>
    <p:sldId id="406" r:id="rId5"/>
    <p:sldId id="293" r:id="rId6"/>
    <p:sldId id="408" r:id="rId7"/>
    <p:sldId id="427" r:id="rId8"/>
    <p:sldId id="446" r:id="rId9"/>
    <p:sldId id="453" r:id="rId10"/>
    <p:sldId id="450" r:id="rId11"/>
    <p:sldId id="451" r:id="rId12"/>
    <p:sldId id="272" r:id="rId13"/>
    <p:sldId id="277" r:id="rId14"/>
    <p:sldId id="262" r:id="rId15"/>
    <p:sldId id="452" r:id="rId16"/>
    <p:sldId id="448" r:id="rId17"/>
    <p:sldId id="299" r:id="rId18"/>
    <p:sldId id="273" r:id="rId19"/>
    <p:sldId id="274" r:id="rId20"/>
    <p:sldId id="303" r:id="rId21"/>
    <p:sldId id="285" r:id="rId22"/>
    <p:sldId id="275" r:id="rId23"/>
    <p:sldId id="286" r:id="rId24"/>
    <p:sldId id="287" r:id="rId25"/>
    <p:sldId id="304" r:id="rId26"/>
    <p:sldId id="305" r:id="rId27"/>
    <p:sldId id="306" r:id="rId28"/>
    <p:sldId id="449" r:id="rId29"/>
    <p:sldId id="441" r:id="rId30"/>
    <p:sldId id="4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ED263-1E2E-48C9-867E-AC526E3CCCBC}" type="datetimeFigureOut">
              <a:rPr lang="en-US" smtClean="0"/>
              <a:t>9/14/2019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36998-AD69-4894-ACEA-B3206597E5EB}" type="slidenum">
              <a:rPr lang="en-US" smtClean="0"/>
              <a:t>‹#›</a:t>
            </a:fld>
            <a:endParaRPr lang="en-US"/>
          </a:p>
        </p:txBody>
      </p:sp>
    </p:spTree>
    <p:extLst>
      <p:ext uri="{BB962C8B-B14F-4D97-AF65-F5344CB8AC3E}">
        <p14:creationId xmlns:p14="http://schemas.microsoft.com/office/powerpoint/2010/main" val="4122346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already throwing around a lot of herpes acronyms so here is a table with all 8 of</a:t>
            </a:r>
            <a:r>
              <a:rPr lang="en-US" baseline="0" dirty="0"/>
              <a:t> the human HVs. We used HSV-1 in the project I’m going to tell you about, but we’re interested in understanding more about other members of the group as well. HSV-1 and 2 and VZV are alpha herpesviruses </a:t>
            </a:r>
            <a:endParaRPr lang="en-US" dirty="0"/>
          </a:p>
          <a:p>
            <a:endParaRPr lang="en-US" dirty="0"/>
          </a:p>
          <a:p>
            <a:r>
              <a:rPr lang="en-US" dirty="0"/>
              <a:t>Ref: HSV-1 Looker et al 2015, HSV-2</a:t>
            </a:r>
            <a:r>
              <a:rPr lang="en-US" baseline="0" dirty="0"/>
              <a:t> </a:t>
            </a:r>
            <a:r>
              <a:rPr lang="en-US" dirty="0"/>
              <a:t>Looker et al 2015,</a:t>
            </a:r>
            <a:r>
              <a:rPr lang="en-US" baseline="0" dirty="0"/>
              <a:t> VZV Kilgore et al 2003, HCMV Cannon et al 2010, HHV6+7 , EBV Dowd et al 2013, KSHV Zuckerman et al 2004 (book: Principles and Practice of Clinical Virology)</a:t>
            </a:r>
            <a:endParaRPr lang="en-US" dirty="0"/>
          </a:p>
        </p:txBody>
      </p:sp>
      <p:sp>
        <p:nvSpPr>
          <p:cNvPr id="4" name="Slide Number Placeholder 3"/>
          <p:cNvSpPr>
            <a:spLocks noGrp="1"/>
          </p:cNvSpPr>
          <p:nvPr>
            <p:ph type="sldNum" sz="quarter" idx="10"/>
          </p:nvPr>
        </p:nvSpPr>
        <p:spPr/>
        <p:txBody>
          <a:bodyPr/>
          <a:lstStyle/>
          <a:p>
            <a:fld id="{02FEAFDE-6FF3-E546-8F41-A3ADB9422496}" type="slidenum">
              <a:rPr lang="en-US" altLang="en-US" smtClean="0"/>
              <a:pPr/>
              <a:t>4</a:t>
            </a:fld>
            <a:endParaRPr lang="en-US" altLang="en-US"/>
          </a:p>
        </p:txBody>
      </p:sp>
    </p:spTree>
    <p:extLst>
      <p:ext uri="{BB962C8B-B14F-4D97-AF65-F5344CB8AC3E}">
        <p14:creationId xmlns:p14="http://schemas.microsoft.com/office/powerpoint/2010/main" val="344887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 are large dsDNA viruses and their size is one of the reasons we</a:t>
            </a:r>
            <a:r>
              <a:rPr lang="en-US" baseline="0" dirty="0"/>
              <a:t> chose to work on them. The genomes are tricky to manipulate and synthesis of large genomes is difficult and we decided this was a project we could develop tools for. HV genomes are 120-230 thousand </a:t>
            </a:r>
            <a:r>
              <a:rPr lang="en-US" baseline="0" dirty="0" err="1"/>
              <a:t>bp</a:t>
            </a:r>
            <a:r>
              <a:rPr lang="en-US" baseline="0" dirty="0"/>
              <a:t> and be up to 75% GC and much higher in smaller regions of the genome. HV are also important pathogens. We work with HSV-1 which typically causes cold sores, but other viruses in this family can have more serious outcomes. HSV-2 infection…. EBV and KSHV can cause or contribute to carcinogenesis. HCMV is associated with many types of cancer but doesn’t appear to be causative. HV are highly prevalent across the globe because they persist as lifelong infections. Cartoon of the structure of HSV-1 where the DNA is surrounded by a </a:t>
            </a:r>
            <a:r>
              <a:rPr lang="en-US" baseline="0" dirty="0" err="1"/>
              <a:t>caspid</a:t>
            </a:r>
            <a:r>
              <a:rPr lang="en-US" baseline="0" dirty="0"/>
              <a:t> and an envelope---between is an unstructured tegument.</a:t>
            </a:r>
            <a:endParaRPr lang="en-US" dirty="0"/>
          </a:p>
        </p:txBody>
      </p:sp>
      <p:sp>
        <p:nvSpPr>
          <p:cNvPr id="4" name="Slide Number Placeholder 3"/>
          <p:cNvSpPr>
            <a:spLocks noGrp="1"/>
          </p:cNvSpPr>
          <p:nvPr>
            <p:ph type="sldNum" sz="quarter" idx="10"/>
          </p:nvPr>
        </p:nvSpPr>
        <p:spPr/>
        <p:txBody>
          <a:bodyPr/>
          <a:lstStyle/>
          <a:p>
            <a:fld id="{02FEAFDE-6FF3-E546-8F41-A3ADB9422496}" type="slidenum">
              <a:rPr lang="en-US" altLang="en-US" smtClean="0"/>
              <a:pPr/>
              <a:t>5</a:t>
            </a:fld>
            <a:endParaRPr lang="en-US" altLang="en-US"/>
          </a:p>
        </p:txBody>
      </p:sp>
    </p:spTree>
    <p:extLst>
      <p:ext uri="{BB962C8B-B14F-4D97-AF65-F5344CB8AC3E}">
        <p14:creationId xmlns:p14="http://schemas.microsoft.com/office/powerpoint/2010/main" val="90624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So the next step after generating the wild-type virus was to make edits to the genome!</a:t>
            </a:r>
          </a:p>
        </p:txBody>
      </p:sp>
      <p:sp>
        <p:nvSpPr>
          <p:cNvPr id="4" name="Slide Number Placeholder 3"/>
          <p:cNvSpPr>
            <a:spLocks noGrp="1"/>
          </p:cNvSpPr>
          <p:nvPr>
            <p:ph type="sldNum" sz="quarter" idx="10"/>
          </p:nvPr>
        </p:nvSpPr>
        <p:spPr/>
        <p:txBody>
          <a:bodyPr/>
          <a:lstStyle/>
          <a:p>
            <a:fld id="{178F2859-569E-4A50-8E81-4E73090791BE}" type="slidenum">
              <a:rPr lang="en-US" altLang="en-US" smtClean="0"/>
              <a:pPr/>
              <a:t>6</a:t>
            </a:fld>
            <a:endParaRPr lang="en-US" altLang="en-US"/>
          </a:p>
        </p:txBody>
      </p:sp>
    </p:spTree>
    <p:extLst>
      <p:ext uri="{BB962C8B-B14F-4D97-AF65-F5344CB8AC3E}">
        <p14:creationId xmlns:p14="http://schemas.microsoft.com/office/powerpoint/2010/main" val="318018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interesting mutant we are following up on, UL16+21 double deletion</a:t>
            </a:r>
            <a:r>
              <a:rPr lang="en-US" dirty="0">
                <a:sym typeface="Wingdings" panose="05000000000000000000" pitchFamily="2" charset="2"/>
              </a:rPr>
              <a:t> In this Transmission EM of WT KOS-YA you can see capsids in the nucleus and enveloped virus budding from the cell surface, Virus with the Double deletion forms capsids but they do no leave the nucleus  and none are seen on the cell surface. </a:t>
            </a:r>
            <a:endParaRPr lang="en-US" dirty="0"/>
          </a:p>
        </p:txBody>
      </p:sp>
      <p:sp>
        <p:nvSpPr>
          <p:cNvPr id="4" name="Slide Number Placeholder 3"/>
          <p:cNvSpPr>
            <a:spLocks noGrp="1"/>
          </p:cNvSpPr>
          <p:nvPr>
            <p:ph type="sldNum" sz="quarter" idx="10"/>
          </p:nvPr>
        </p:nvSpPr>
        <p:spPr/>
        <p:txBody>
          <a:bodyPr/>
          <a:lstStyle/>
          <a:p>
            <a:fld id="{178F2859-569E-4A50-8E81-4E73090791BE}" type="slidenum">
              <a:rPr lang="en-US" altLang="en-US" smtClean="0"/>
              <a:pPr/>
              <a:t>7</a:t>
            </a:fld>
            <a:endParaRPr lang="en-US" altLang="en-US"/>
          </a:p>
        </p:txBody>
      </p:sp>
    </p:spTree>
    <p:extLst>
      <p:ext uri="{BB962C8B-B14F-4D97-AF65-F5344CB8AC3E}">
        <p14:creationId xmlns:p14="http://schemas.microsoft.com/office/powerpoint/2010/main" val="355366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94929B5C-2848-414F-8C65-DE28E451D87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27651" name="Text Box 2">
            <a:extLst>
              <a:ext uri="{FF2B5EF4-FFF2-40B4-BE49-F238E27FC236}">
                <a16:creationId xmlns:a16="http://schemas.microsoft.com/office/drawing/2014/main" id="{22159DB4-CC18-4FA7-8B6C-29C4D39F1B39}"/>
              </a:ext>
            </a:extLst>
          </p:cNvPr>
          <p:cNvSpPr>
            <a:spLocks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a:cs typeface="msgothic"/>
              </a:rPr>
              <a:t>Comparison of syn1.0 and syn3.0 growth features. (</a:t>
            </a:r>
            <a:r>
              <a:rPr lang="en-GB" altLang="en-US" sz="1400" b="1">
                <a:latin typeface="Arial" panose="020B0604020202020204" pitchFamily="34" charset="0"/>
                <a:ea typeface="msgothic"/>
                <a:cs typeface="msgothic"/>
              </a:rPr>
              <a:t>A</a:t>
            </a:r>
            <a:r>
              <a:rPr lang="en-GB" altLang="en-US">
                <a:latin typeface="Arial" panose="020B0604020202020204" pitchFamily="34" charset="0"/>
                <a:ea typeface="msgothic"/>
                <a:cs typeface="msgothic"/>
              </a:rPr>
              <a:t>) Cells derived from 0.2 μm–filtered liquid cultures were diluted and plated on agar medium to compare colony size and morphology after 96 hours (scale bars, 1.0 mm). (</a:t>
            </a:r>
            <a:r>
              <a:rPr lang="en-GB" altLang="en-US" sz="1400" b="1">
                <a:latin typeface="Arial" panose="020B0604020202020204" pitchFamily="34" charset="0"/>
                <a:ea typeface="msgothic"/>
                <a:cs typeface="msgothic"/>
              </a:rPr>
              <a:t>B</a:t>
            </a:r>
            <a:r>
              <a:rPr lang="en-GB" altLang="en-US">
                <a:latin typeface="Arial" panose="020B0604020202020204" pitchFamily="34" charset="0"/>
                <a:ea typeface="msgothic"/>
                <a:cs typeface="msgothic"/>
              </a:rPr>
              <a:t>) Growth rates in liquid static culture were determined using a fluorescent measure (relative fluorescent units, RFU) of double-stranded DNA accumulation over time (minutes) to calculate doubling times (td). Coefficients of determination (</a:t>
            </a:r>
            <a:r>
              <a:rPr lang="en-GB" altLang="en-US" i="1">
                <a:latin typeface="Arial" panose="020B0604020202020204" pitchFamily="34" charset="0"/>
                <a:ea typeface="msgothic"/>
                <a:cs typeface="msgothic"/>
              </a:rPr>
              <a:t>R</a:t>
            </a:r>
            <a:r>
              <a:rPr lang="en-GB" altLang="en-US" baseline="33000">
                <a:latin typeface="Arial" panose="020B0604020202020204" pitchFamily="34" charset="0"/>
                <a:ea typeface="msgothic"/>
                <a:cs typeface="msgothic"/>
              </a:rPr>
              <a:t>2</a:t>
            </a:r>
            <a:r>
              <a:rPr lang="en-GB" altLang="en-US">
                <a:latin typeface="Arial" panose="020B0604020202020204" pitchFamily="34" charset="0"/>
                <a:ea typeface="msgothic"/>
                <a:cs typeface="msgothic"/>
              </a:rPr>
              <a:t>) are shown. (</a:t>
            </a:r>
            <a:r>
              <a:rPr lang="en-GB" altLang="en-US" sz="1400" b="1">
                <a:latin typeface="Arial" panose="020B0604020202020204" pitchFamily="34" charset="0"/>
                <a:ea typeface="msgothic"/>
                <a:cs typeface="msgothic"/>
              </a:rPr>
              <a:t>C</a:t>
            </a:r>
            <a:r>
              <a:rPr lang="en-GB" altLang="en-US">
                <a:latin typeface="Arial" panose="020B0604020202020204" pitchFamily="34" charset="0"/>
                <a:ea typeface="msgothic"/>
                <a:cs typeface="msgothic"/>
              </a:rPr>
              <a:t>) Native cell morphology in liquid culture was imaged in wet mount preparations by means of differential interference contrast microscopy (scale bars, 10 μm). Arrowheads indicate assorted forms of segmented filaments (white) or large vesicles (black). (</a:t>
            </a:r>
            <a:r>
              <a:rPr lang="en-GB" altLang="en-US" sz="1400" b="1">
                <a:latin typeface="Arial" panose="020B0604020202020204" pitchFamily="34" charset="0"/>
                <a:ea typeface="msgothic"/>
                <a:cs typeface="msgothic"/>
              </a:rPr>
              <a:t>D</a:t>
            </a:r>
            <a:r>
              <a:rPr lang="en-GB" altLang="en-US">
                <a:latin typeface="Arial" panose="020B0604020202020204" pitchFamily="34" charset="0"/>
                <a:ea typeface="msgothic"/>
                <a:cs typeface="msgothic"/>
              </a:rPr>
              <a:t>) Scanning electron microscopy of syn1.0 and syn3.0 (scale bars, 1 μm). The picture on the right shows a variety of the structures observed in syn3.0 cultures.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zoom in a region of a gene/chromosome the above is an imaged representation</a:t>
            </a:r>
            <a:r>
              <a:rPr lang="en-US" baseline="0" dirty="0"/>
              <a:t> of what we would find:  123-</a:t>
            </a:r>
            <a:r>
              <a:rPr lang="en-US" dirty="0"/>
              <a:t>Synthetic</a:t>
            </a:r>
            <a:r>
              <a:rPr lang="en-US" baseline="0" dirty="0"/>
              <a:t> chromosomes and cells can be manipulated and altered to better suit *** </a:t>
            </a:r>
            <a:r>
              <a:rPr lang="en-US" sz="1200" kern="1200" dirty="0">
                <a:solidFill>
                  <a:schemeClr val="tx1"/>
                </a:solidFill>
                <a:effectLst/>
                <a:latin typeface="+mn-lt"/>
                <a:ea typeface="+mn-ea"/>
                <a:cs typeface="+mn-cs"/>
              </a:rPr>
              <a:t>Representative </a:t>
            </a:r>
            <a:r>
              <a:rPr lang="en-US" sz="1200" kern="1200" dirty="0" err="1">
                <a:solidFill>
                  <a:schemeClr val="tx1"/>
                </a:solidFill>
                <a:effectLst/>
                <a:latin typeface="+mn-lt"/>
                <a:ea typeface="+mn-ea"/>
                <a:cs typeface="+mn-cs"/>
              </a:rPr>
              <a:t>synIII</a:t>
            </a:r>
            <a:r>
              <a:rPr lang="en-US" sz="1200" kern="1200" dirty="0">
                <a:solidFill>
                  <a:schemeClr val="tx1"/>
                </a:solidFill>
                <a:effectLst/>
                <a:latin typeface="+mn-lt"/>
                <a:ea typeface="+mn-ea"/>
                <a:cs typeface="+mn-cs"/>
              </a:rPr>
              <a:t> design segments for </a:t>
            </a:r>
            <a:r>
              <a:rPr lang="en-US" sz="1200" kern="1200" dirty="0" err="1">
                <a:solidFill>
                  <a:schemeClr val="tx1"/>
                </a:solidFill>
                <a:effectLst/>
                <a:latin typeface="+mn-lt"/>
                <a:ea typeface="+mn-ea"/>
                <a:cs typeface="+mn-cs"/>
              </a:rPr>
              <a:t>loxPsym</a:t>
            </a:r>
            <a:r>
              <a:rPr lang="en-US" sz="1200" kern="1200" dirty="0">
                <a:solidFill>
                  <a:schemeClr val="tx1"/>
                </a:solidFill>
                <a:effectLst/>
                <a:latin typeface="+mn-lt"/>
                <a:ea typeface="+mn-ea"/>
                <a:cs typeface="+mn-cs"/>
              </a:rPr>
              <a:t> site insertion (A &amp; B) and stop </a:t>
            </a:r>
            <a:r>
              <a:rPr lang="en-US" sz="1200" kern="1200" dirty="0" err="1">
                <a:solidFill>
                  <a:schemeClr val="tx1"/>
                </a:solidFill>
                <a:effectLst/>
                <a:latin typeface="+mn-lt"/>
                <a:ea typeface="+mn-ea"/>
                <a:cs typeface="+mn-cs"/>
              </a:rPr>
              <a:t>codonTAG</a:t>
            </a:r>
            <a:r>
              <a:rPr lang="en-US" sz="1200" kern="1200" dirty="0">
                <a:solidFill>
                  <a:schemeClr val="tx1"/>
                </a:solidFill>
                <a:effectLst/>
                <a:latin typeface="+mn-lt"/>
                <a:ea typeface="+mn-ea"/>
                <a:cs typeface="+mn-cs"/>
              </a:rPr>
              <a:t> to TAA editing (C) are shown. Green diamonds represent </a:t>
            </a:r>
            <a:r>
              <a:rPr lang="en-US" sz="1200" kern="1200" dirty="0" err="1">
                <a:solidFill>
                  <a:schemeClr val="tx1"/>
                </a:solidFill>
                <a:effectLst/>
                <a:latin typeface="+mn-lt"/>
                <a:ea typeface="+mn-ea"/>
                <a:cs typeface="+mn-cs"/>
              </a:rPr>
              <a:t>loxPsym</a:t>
            </a:r>
            <a:r>
              <a:rPr lang="en-US" sz="1200" kern="1200" dirty="0">
                <a:solidFill>
                  <a:schemeClr val="tx1"/>
                </a:solidFill>
                <a:effectLst/>
                <a:latin typeface="+mn-lt"/>
                <a:ea typeface="+mn-ea"/>
                <a:cs typeface="+mn-cs"/>
              </a:rPr>
              <a:t> sites embedded </a:t>
            </a:r>
            <a:r>
              <a:rPr lang="en-US" sz="1200" kern="1200" dirty="0" err="1">
                <a:solidFill>
                  <a:schemeClr val="tx1"/>
                </a:solidFill>
                <a:effectLst/>
                <a:latin typeface="+mn-lt"/>
                <a:ea typeface="+mn-ea"/>
                <a:cs typeface="+mn-cs"/>
              </a:rPr>
              <a:t>inthe</a:t>
            </a:r>
            <a:r>
              <a:rPr lang="en-US" sz="1200" kern="1200" dirty="0">
                <a:solidFill>
                  <a:schemeClr val="tx1"/>
                </a:solidFill>
                <a:effectLst/>
                <a:latin typeface="+mn-lt"/>
                <a:ea typeface="+mn-ea"/>
                <a:cs typeface="+mn-cs"/>
              </a:rPr>
              <a:t> 3′ UTR of non-essential genes and at several other landmarks. Fuchsia circles </a:t>
            </a:r>
            <a:r>
              <a:rPr lang="en-US" sz="1200" kern="1200" dirty="0" err="1">
                <a:solidFill>
                  <a:schemeClr val="tx1"/>
                </a:solidFill>
                <a:effectLst/>
                <a:latin typeface="+mn-lt"/>
                <a:ea typeface="+mn-ea"/>
                <a:cs typeface="+mn-cs"/>
              </a:rPr>
              <a:t>indicatesynthetic</a:t>
            </a:r>
            <a:r>
              <a:rPr lang="en-US" sz="1200" kern="1200" dirty="0">
                <a:solidFill>
                  <a:schemeClr val="tx1"/>
                </a:solidFill>
                <a:effectLst/>
                <a:latin typeface="+mn-lt"/>
                <a:ea typeface="+mn-ea"/>
                <a:cs typeface="+mn-cs"/>
              </a:rPr>
              <a:t> stop codons (TAG recoded to TAA). </a:t>
            </a:r>
            <a:endParaRPr lang="en-US" dirty="0"/>
          </a:p>
        </p:txBody>
      </p:sp>
      <p:sp>
        <p:nvSpPr>
          <p:cNvPr id="4" name="Slide Number Placeholder 3"/>
          <p:cNvSpPr>
            <a:spLocks noGrp="1"/>
          </p:cNvSpPr>
          <p:nvPr>
            <p:ph type="sldNum" sz="quarter" idx="10"/>
          </p:nvPr>
        </p:nvSpPr>
        <p:spPr/>
        <p:txBody>
          <a:bodyPr/>
          <a:lstStyle/>
          <a:p>
            <a:fld id="{3D55D364-14A2-494C-B116-BC6611364EE2}" type="slidenum">
              <a:rPr lang="en-US" smtClean="0"/>
              <a:t>17</a:t>
            </a:fld>
            <a:endParaRPr lang="en-US"/>
          </a:p>
        </p:txBody>
      </p:sp>
    </p:spTree>
    <p:extLst>
      <p:ext uri="{BB962C8B-B14F-4D97-AF65-F5344CB8AC3E}">
        <p14:creationId xmlns:p14="http://schemas.microsoft.com/office/powerpoint/2010/main" val="387596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3FC1-8D12-419A-9342-602DD9606B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EBDBC-7451-4992-99C4-5CDE07E2A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34FFFE-C188-4025-9A73-912671E7D1A2}"/>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5" name="Footer Placeholder 4">
            <a:extLst>
              <a:ext uri="{FF2B5EF4-FFF2-40B4-BE49-F238E27FC236}">
                <a16:creationId xmlns:a16="http://schemas.microsoft.com/office/drawing/2014/main" id="{B8BC2561-BC49-45CE-8A16-4A4105E59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572D3-DC6B-4949-A7FC-26191EA110E8}"/>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4146780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B067-D9F3-4E31-A1C7-E0E9ED0461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E09FF6-EB9A-4338-8EE2-2C5FA9D8E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79F21-1A0E-408B-9AE8-4ECCE98B54D0}"/>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5" name="Footer Placeholder 4">
            <a:extLst>
              <a:ext uri="{FF2B5EF4-FFF2-40B4-BE49-F238E27FC236}">
                <a16:creationId xmlns:a16="http://schemas.microsoft.com/office/drawing/2014/main" id="{7CC98E8D-9995-41E0-84F4-36E05F6F3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B0776-B1F2-4D7E-9D39-AFE03539A9F6}"/>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764049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04142-308C-4DCC-8CA4-55909FA287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B9D9E8-6A03-45AB-B1BF-58E243CAE0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EC949-279B-49A9-8303-92C1F6BFFD13}"/>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5" name="Footer Placeholder 4">
            <a:extLst>
              <a:ext uri="{FF2B5EF4-FFF2-40B4-BE49-F238E27FC236}">
                <a16:creationId xmlns:a16="http://schemas.microsoft.com/office/drawing/2014/main" id="{26867599-688C-4C8A-A979-82DB5B3C0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FCF40-1BF4-4320-80CA-CB392CA81FC3}"/>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30012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4DA2-EAFE-41DB-A7DD-4C3C5B08F5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94D6C-F128-4F64-B5D0-F9B8638774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B6AAA-9C95-4469-B3F9-5A17441A4737}"/>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5" name="Footer Placeholder 4">
            <a:extLst>
              <a:ext uri="{FF2B5EF4-FFF2-40B4-BE49-F238E27FC236}">
                <a16:creationId xmlns:a16="http://schemas.microsoft.com/office/drawing/2014/main" id="{A374A37D-4D35-4BAF-8B6C-6F29C8D1E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071C8-6EB9-49FA-A717-1EA43A1E5ACA}"/>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37865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6C16-E827-422A-ADDB-5B352CEEC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F50092-E7A5-44F4-922C-07DE1BABC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E150A-9195-4640-B603-D034A209D4B6}"/>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5" name="Footer Placeholder 4">
            <a:extLst>
              <a:ext uri="{FF2B5EF4-FFF2-40B4-BE49-F238E27FC236}">
                <a16:creationId xmlns:a16="http://schemas.microsoft.com/office/drawing/2014/main" id="{51DDD8F8-DB64-458A-9C18-FCDE665E7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B924E-4733-4F51-B39F-14960FE1381D}"/>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394217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0365-77EA-476A-BA48-78E94D364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20A1D-DE97-4BE8-AE33-859B4B81A1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D1E909-0DBE-40FD-90F7-177EEF989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51014-2026-426A-8DD5-9D2B6F110D06}"/>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6" name="Footer Placeholder 5">
            <a:extLst>
              <a:ext uri="{FF2B5EF4-FFF2-40B4-BE49-F238E27FC236}">
                <a16:creationId xmlns:a16="http://schemas.microsoft.com/office/drawing/2014/main" id="{9BEA3F52-1079-4D59-A64B-8421915E6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F7E7-2793-479C-8574-4A4394F3A7B1}"/>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197842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F010-6D2C-4D86-A905-9144B389BD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EA935B-231C-46BF-8CED-F2D417B47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D1CD9A-069A-48E7-8E00-4F407E09E8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99D732-707F-45F1-9CC7-628C54FD09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1CE1E7-9975-4C5D-B957-7D4A9EB577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DD41FC-87CE-42EF-8C69-8BA41AC6929F}"/>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8" name="Footer Placeholder 7">
            <a:extLst>
              <a:ext uri="{FF2B5EF4-FFF2-40B4-BE49-F238E27FC236}">
                <a16:creationId xmlns:a16="http://schemas.microsoft.com/office/drawing/2014/main" id="{C34D395A-6564-4BF7-B635-36718C90E8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8E7922-3F53-40D7-B40F-94CB927931CF}"/>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188365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D575-9915-403D-B516-8D20A4CBD4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C348A-902C-4E73-A6ED-49E578D60A04}"/>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4" name="Footer Placeholder 3">
            <a:extLst>
              <a:ext uri="{FF2B5EF4-FFF2-40B4-BE49-F238E27FC236}">
                <a16:creationId xmlns:a16="http://schemas.microsoft.com/office/drawing/2014/main" id="{4E5A14F6-AA7F-4419-B17A-C42723433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1853DE-8E0B-47E7-ABF1-2FE237FEEF87}"/>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177693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CCBBE1-0DEC-4106-AD82-F04A756E7802}"/>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3" name="Footer Placeholder 2">
            <a:extLst>
              <a:ext uri="{FF2B5EF4-FFF2-40B4-BE49-F238E27FC236}">
                <a16:creationId xmlns:a16="http://schemas.microsoft.com/office/drawing/2014/main" id="{ED2A37DC-613F-4A82-809D-3C88BEF73D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2CE1A-CD87-4BE1-BD54-F951FD5E97CD}"/>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185753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31C7-FB4C-4C40-9D72-BE48378A3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DBB8C-E53C-4415-AAB7-59C4C8753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C4285F-202B-475E-849D-FD95FB169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E267D-BFC4-47E6-824E-412648F39C7A}"/>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6" name="Footer Placeholder 5">
            <a:extLst>
              <a:ext uri="{FF2B5EF4-FFF2-40B4-BE49-F238E27FC236}">
                <a16:creationId xmlns:a16="http://schemas.microsoft.com/office/drawing/2014/main" id="{A8E020D1-4307-47B8-837F-9785D7E02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67F44-8315-4184-8270-3CA0515AD60F}"/>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296342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7420-6E40-4719-ADF6-2704FBD4E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1EFEBF-D31C-493C-94A9-6D703A899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87A853-F844-474B-8C9D-C5161CD63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38734-0A34-4AE4-9912-D194D63C60A1}"/>
              </a:ext>
            </a:extLst>
          </p:cNvPr>
          <p:cNvSpPr>
            <a:spLocks noGrp="1"/>
          </p:cNvSpPr>
          <p:nvPr>
            <p:ph type="dt" sz="half" idx="10"/>
          </p:nvPr>
        </p:nvSpPr>
        <p:spPr/>
        <p:txBody>
          <a:bodyPr/>
          <a:lstStyle/>
          <a:p>
            <a:fld id="{08394D97-EDF3-4BBA-A101-6D6D4003A54A}" type="datetimeFigureOut">
              <a:rPr lang="en-US" smtClean="0"/>
              <a:t>9/14/2019</a:t>
            </a:fld>
            <a:endParaRPr lang="en-US"/>
          </a:p>
        </p:txBody>
      </p:sp>
      <p:sp>
        <p:nvSpPr>
          <p:cNvPr id="6" name="Footer Placeholder 5">
            <a:extLst>
              <a:ext uri="{FF2B5EF4-FFF2-40B4-BE49-F238E27FC236}">
                <a16:creationId xmlns:a16="http://schemas.microsoft.com/office/drawing/2014/main" id="{20F06C7A-FF2A-4018-ADCE-93D8B0A15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5CD9D-342A-49EC-8D27-E227663E5889}"/>
              </a:ext>
            </a:extLst>
          </p:cNvPr>
          <p:cNvSpPr>
            <a:spLocks noGrp="1"/>
          </p:cNvSpPr>
          <p:nvPr>
            <p:ph type="sldNum" sz="quarter" idx="12"/>
          </p:nvPr>
        </p:nvSpPr>
        <p:spPr/>
        <p:txBody>
          <a:bodyPr/>
          <a:lstStyle/>
          <a:p>
            <a:fld id="{D915030F-D142-4A9C-9D60-882FC0734009}" type="slidenum">
              <a:rPr lang="en-US" smtClean="0"/>
              <a:t>‹#›</a:t>
            </a:fld>
            <a:endParaRPr lang="en-US"/>
          </a:p>
        </p:txBody>
      </p:sp>
    </p:spTree>
    <p:extLst>
      <p:ext uri="{BB962C8B-B14F-4D97-AF65-F5344CB8AC3E}">
        <p14:creationId xmlns:p14="http://schemas.microsoft.com/office/powerpoint/2010/main" val="144595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CD6ED-7AD9-4183-A7E5-173718B16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3BF9AE-A209-4D33-B956-E31218AA2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B5E15-6A5B-47B8-BB5A-43C0BE2B6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4D97-EDF3-4BBA-A101-6D6D4003A54A}" type="datetimeFigureOut">
              <a:rPr lang="en-US" smtClean="0"/>
              <a:t>9/14/2019</a:t>
            </a:fld>
            <a:endParaRPr lang="en-US"/>
          </a:p>
        </p:txBody>
      </p:sp>
      <p:sp>
        <p:nvSpPr>
          <p:cNvPr id="5" name="Footer Placeholder 4">
            <a:extLst>
              <a:ext uri="{FF2B5EF4-FFF2-40B4-BE49-F238E27FC236}">
                <a16:creationId xmlns:a16="http://schemas.microsoft.com/office/drawing/2014/main" id="{E2B65379-2707-47DD-AB78-0B465309B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DF6770-528E-4532-A357-A4A7DE091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5030F-D142-4A9C-9D60-882FC0734009}" type="slidenum">
              <a:rPr lang="en-US" smtClean="0"/>
              <a:t>‹#›</a:t>
            </a:fld>
            <a:endParaRPr lang="en-US"/>
          </a:p>
        </p:txBody>
      </p:sp>
    </p:spTree>
    <p:extLst>
      <p:ext uri="{BB962C8B-B14F-4D97-AF65-F5344CB8AC3E}">
        <p14:creationId xmlns:p14="http://schemas.microsoft.com/office/powerpoint/2010/main" val="2183505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jp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jp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1263" y="1993900"/>
            <a:ext cx="8737750" cy="3931988"/>
          </a:xfrm>
          <a:prstGeom prst="rect">
            <a:avLst/>
          </a:prstGeom>
        </p:spPr>
      </p:pic>
      <p:sp>
        <p:nvSpPr>
          <p:cNvPr id="4" name="Rectangle 3"/>
          <p:cNvSpPr/>
          <p:nvPr/>
        </p:nvSpPr>
        <p:spPr>
          <a:xfrm>
            <a:off x="1751263" y="3248526"/>
            <a:ext cx="3221790" cy="2677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245690" y="3374190"/>
            <a:ext cx="3221790" cy="2677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6560" t="93311" r="31978" b="680"/>
          <a:stretch/>
        </p:blipFill>
        <p:spPr>
          <a:xfrm>
            <a:off x="4104109" y="5668215"/>
            <a:ext cx="3622842" cy="236290"/>
          </a:xfrm>
          <a:prstGeom prst="rect">
            <a:avLst/>
          </a:prstGeom>
        </p:spPr>
      </p:pic>
      <p:sp>
        <p:nvSpPr>
          <p:cNvPr id="8" name="TextBox 7"/>
          <p:cNvSpPr txBox="1"/>
          <p:nvPr/>
        </p:nvSpPr>
        <p:spPr>
          <a:xfrm>
            <a:off x="1573613" y="364580"/>
            <a:ext cx="8915400" cy="584776"/>
          </a:xfrm>
          <a:prstGeom prst="rect">
            <a:avLst/>
          </a:prstGeom>
          <a:noFill/>
        </p:spPr>
        <p:txBody>
          <a:bodyPr wrap="square" rtlCol="0">
            <a:spAutoFit/>
          </a:bodyPr>
          <a:lstStyle/>
          <a:p>
            <a:pPr algn="ctr"/>
            <a:r>
              <a:rPr lang="en-US" sz="3200" b="1" dirty="0"/>
              <a:t>Genome Synthesis: Synthetic Cells</a:t>
            </a:r>
          </a:p>
        </p:txBody>
      </p:sp>
      <p:sp>
        <p:nvSpPr>
          <p:cNvPr id="7" name="TextBox 6"/>
          <p:cNvSpPr txBox="1"/>
          <p:nvPr/>
        </p:nvSpPr>
        <p:spPr>
          <a:xfrm>
            <a:off x="3074736" y="2780633"/>
            <a:ext cx="1544012" cy="369332"/>
          </a:xfrm>
          <a:prstGeom prst="rect">
            <a:avLst/>
          </a:prstGeom>
          <a:solidFill>
            <a:schemeClr val="bg1"/>
          </a:solidFill>
        </p:spPr>
        <p:txBody>
          <a:bodyPr wrap="none" rtlCol="0">
            <a:spAutoFit/>
          </a:bodyPr>
          <a:lstStyle/>
          <a:p>
            <a:r>
              <a:rPr lang="en-US" dirty="0"/>
              <a:t>DNA Synthesis</a:t>
            </a:r>
          </a:p>
        </p:txBody>
      </p:sp>
    </p:spTree>
    <p:extLst>
      <p:ext uri="{BB962C8B-B14F-4D97-AF65-F5344CB8AC3E}">
        <p14:creationId xmlns:p14="http://schemas.microsoft.com/office/powerpoint/2010/main" val="835906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B36DC-04C2-4369-A078-CADBEE4396EB}"/>
              </a:ext>
            </a:extLst>
          </p:cNvPr>
          <p:cNvSpPr>
            <a:spLocks noGrp="1"/>
          </p:cNvSpPr>
          <p:nvPr>
            <p:ph type="title"/>
          </p:nvPr>
        </p:nvSpPr>
        <p:spPr/>
        <p:txBody>
          <a:bodyPr/>
          <a:lstStyle/>
          <a:p>
            <a:r>
              <a:rPr lang="en-US" dirty="0"/>
              <a:t>Synthetic Bacteria</a:t>
            </a:r>
          </a:p>
        </p:txBody>
      </p:sp>
      <p:sp>
        <p:nvSpPr>
          <p:cNvPr id="5" name="Text Placeholder 4">
            <a:extLst>
              <a:ext uri="{FF2B5EF4-FFF2-40B4-BE49-F238E27FC236}">
                <a16:creationId xmlns:a16="http://schemas.microsoft.com/office/drawing/2014/main" id="{7A936BEB-C411-4C5C-8AA2-261E2C61E2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64569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0F91DD2-364B-445E-80DE-6F5B5D39D6B4}"/>
              </a:ext>
            </a:extLst>
          </p:cNvPr>
          <p:cNvSpPr>
            <a:spLocks noGrp="1" noChangeArrowheads="1"/>
          </p:cNvSpPr>
          <p:nvPr>
            <p:ph type="title"/>
          </p:nvPr>
        </p:nvSpPr>
        <p:spPr/>
        <p:txBody>
          <a:bodyPr/>
          <a:lstStyle/>
          <a:p>
            <a:pPr eaLnBrk="1"/>
            <a:r>
              <a:rPr lang="en-US" altLang="en-US"/>
              <a:t>Steps toward the creation of a hypothetical minimal genome</a:t>
            </a:r>
          </a:p>
        </p:txBody>
      </p:sp>
      <p:sp>
        <p:nvSpPr>
          <p:cNvPr id="10243" name="Content Placeholder 2">
            <a:extLst>
              <a:ext uri="{FF2B5EF4-FFF2-40B4-BE49-F238E27FC236}">
                <a16:creationId xmlns:a16="http://schemas.microsoft.com/office/drawing/2014/main" id="{195C8382-6F41-4396-80F4-A024AB98C00F}"/>
              </a:ext>
            </a:extLst>
          </p:cNvPr>
          <p:cNvSpPr>
            <a:spLocks noGrp="1" noChangeArrowheads="1"/>
          </p:cNvSpPr>
          <p:nvPr>
            <p:ph idx="1"/>
          </p:nvPr>
        </p:nvSpPr>
        <p:spPr>
          <a:xfrm>
            <a:off x="2017493" y="1970128"/>
            <a:ext cx="5677076" cy="4319014"/>
          </a:xfrm>
        </p:spPr>
        <p:txBody>
          <a:bodyPr>
            <a:normAutofit fontScale="92500"/>
          </a:bodyPr>
          <a:lstStyle/>
          <a:p>
            <a:pPr>
              <a:lnSpc>
                <a:spcPct val="100000"/>
              </a:lnSpc>
              <a:buClrTx/>
              <a:buSzTx/>
              <a:buFont typeface="Arial" panose="020B0604020202020204" pitchFamily="34" charset="0"/>
              <a:buNone/>
            </a:pPr>
            <a:r>
              <a:rPr lang="en-US" altLang="en-US" sz="2540"/>
              <a:t>1995: Sequencing of M. genitalium genome </a:t>
            </a:r>
          </a:p>
          <a:p>
            <a:pPr>
              <a:lnSpc>
                <a:spcPct val="100000"/>
              </a:lnSpc>
              <a:buClrTx/>
              <a:buSzTx/>
              <a:buFont typeface="Arial" panose="020B0604020202020204" pitchFamily="34" charset="0"/>
              <a:buNone/>
            </a:pPr>
            <a:r>
              <a:rPr lang="en-US" altLang="en-US" sz="2540"/>
              <a:t>1999: Nonessential genes in M. genitalium</a:t>
            </a:r>
          </a:p>
          <a:p>
            <a:pPr>
              <a:lnSpc>
                <a:spcPct val="100000"/>
              </a:lnSpc>
              <a:buClrTx/>
              <a:buSzTx/>
              <a:buFont typeface="Arial" panose="020B0604020202020204" pitchFamily="34" charset="0"/>
              <a:buNone/>
            </a:pPr>
            <a:r>
              <a:rPr lang="en-US" altLang="en-US" sz="2540"/>
              <a:t>2003: Assembled genome of PhiX174</a:t>
            </a:r>
          </a:p>
          <a:p>
            <a:pPr>
              <a:lnSpc>
                <a:spcPct val="100000"/>
              </a:lnSpc>
              <a:buClrTx/>
              <a:buSzTx/>
              <a:buFont typeface="Arial" panose="020B0604020202020204" pitchFamily="34" charset="0"/>
              <a:buNone/>
            </a:pPr>
            <a:r>
              <a:rPr lang="en-US" altLang="en-US" sz="2540"/>
              <a:t>2007: Genome transplantation</a:t>
            </a:r>
          </a:p>
          <a:p>
            <a:pPr>
              <a:lnSpc>
                <a:spcPct val="100000"/>
              </a:lnSpc>
              <a:buClrTx/>
              <a:buSzTx/>
              <a:buFont typeface="Arial" panose="020B0604020202020204" pitchFamily="34" charset="0"/>
              <a:buNone/>
            </a:pPr>
            <a:r>
              <a:rPr lang="en-US" altLang="en-US" sz="2540"/>
              <a:t>2008: Synthesis of bacterial genome</a:t>
            </a:r>
          </a:p>
          <a:p>
            <a:pPr>
              <a:lnSpc>
                <a:spcPct val="100000"/>
              </a:lnSpc>
              <a:buClrTx/>
              <a:buSzTx/>
              <a:buFont typeface="Arial" panose="020B0604020202020204" pitchFamily="34" charset="0"/>
              <a:buNone/>
            </a:pPr>
            <a:r>
              <a:rPr lang="en-US" altLang="en-US" sz="2540"/>
              <a:t>2009: Assemble large pieces of genome in yeast</a:t>
            </a:r>
          </a:p>
          <a:p>
            <a:pPr>
              <a:lnSpc>
                <a:spcPct val="100000"/>
              </a:lnSpc>
              <a:buClrTx/>
              <a:buSzTx/>
              <a:buFont typeface="Arial" panose="020B0604020202020204" pitchFamily="34" charset="0"/>
              <a:buNone/>
            </a:pPr>
            <a:r>
              <a:rPr lang="en-US" altLang="en-US" sz="2540"/>
              <a:t>2010: First synthetic cell, JCVI-syn1.0</a:t>
            </a:r>
          </a:p>
          <a:p>
            <a:pPr eaLnBrk="1"/>
            <a:endParaRPr lang="en-US" altLang="en-US" sz="1633"/>
          </a:p>
        </p:txBody>
      </p:sp>
      <p:pic>
        <p:nvPicPr>
          <p:cNvPr id="4" name="Picture 3">
            <a:extLst>
              <a:ext uri="{FF2B5EF4-FFF2-40B4-BE49-F238E27FC236}">
                <a16:creationId xmlns:a16="http://schemas.microsoft.com/office/drawing/2014/main" id="{81243DEA-B6F2-44AB-80AC-E4DFE7441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564" y="2322965"/>
            <a:ext cx="2454018" cy="305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B67B169-1E33-4D90-8B80-F469A161D048}"/>
              </a:ext>
            </a:extLst>
          </p:cNvPr>
          <p:cNvSpPr>
            <a:spLocks noGrp="1" noChangeArrowheads="1"/>
          </p:cNvSpPr>
          <p:nvPr>
            <p:ph type="title"/>
          </p:nvPr>
        </p:nvSpPr>
        <p:spPr/>
        <p:txBody>
          <a:bodyPr/>
          <a:lstStyle/>
          <a:p>
            <a:pPr eaLnBrk="1"/>
            <a:r>
              <a:rPr lang="en-US" altLang="en-US">
                <a:solidFill>
                  <a:schemeClr val="tx1"/>
                </a:solidFill>
              </a:rPr>
              <a:t>First synthetic cell, JCVI-syn1.0, created in 2010</a:t>
            </a:r>
            <a:endParaRPr lang="en-US" altLang="en-US"/>
          </a:p>
        </p:txBody>
      </p:sp>
      <p:pic>
        <p:nvPicPr>
          <p:cNvPr id="4" name="Picture 5">
            <a:extLst>
              <a:ext uri="{FF2B5EF4-FFF2-40B4-BE49-F238E27FC236}">
                <a16:creationId xmlns:a16="http://schemas.microsoft.com/office/drawing/2014/main" id="{F041940F-C7C3-44F4-A59A-091785CEC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657" y="2184710"/>
            <a:ext cx="5560423" cy="338723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4D68-E58E-4207-86FC-60D884E3E1A5}"/>
              </a:ext>
            </a:extLst>
          </p:cNvPr>
          <p:cNvSpPr>
            <a:spLocks noGrp="1"/>
          </p:cNvSpPr>
          <p:nvPr>
            <p:ph type="title"/>
          </p:nvPr>
        </p:nvSpPr>
        <p:spPr/>
        <p:txBody>
          <a:bodyPr/>
          <a:lstStyle/>
          <a:p>
            <a:r>
              <a:rPr lang="en-US" dirty="0"/>
              <a:t>Synthetic bacteria</a:t>
            </a:r>
          </a:p>
        </p:txBody>
      </p:sp>
      <p:sp>
        <p:nvSpPr>
          <p:cNvPr id="4" name="Text Placeholder 3">
            <a:extLst>
              <a:ext uri="{FF2B5EF4-FFF2-40B4-BE49-F238E27FC236}">
                <a16:creationId xmlns:a16="http://schemas.microsoft.com/office/drawing/2014/main" id="{C73E3491-29D5-47B3-BDC4-12687FBF33EF}"/>
              </a:ext>
            </a:extLst>
          </p:cNvPr>
          <p:cNvSpPr>
            <a:spLocks noGrp="1"/>
          </p:cNvSpPr>
          <p:nvPr>
            <p:ph type="body" idx="1"/>
          </p:nvPr>
        </p:nvSpPr>
        <p:spPr>
          <a:xfrm>
            <a:off x="839788" y="1560890"/>
            <a:ext cx="5157787" cy="823912"/>
          </a:xfrm>
        </p:spPr>
        <p:txBody>
          <a:bodyPr/>
          <a:lstStyle/>
          <a:p>
            <a:r>
              <a:rPr lang="en-US" dirty="0"/>
              <a:t>Minimized genome</a:t>
            </a:r>
          </a:p>
        </p:txBody>
      </p:sp>
      <p:pic>
        <p:nvPicPr>
          <p:cNvPr id="9" name="Content Placeholder 8">
            <a:extLst>
              <a:ext uri="{FF2B5EF4-FFF2-40B4-BE49-F238E27FC236}">
                <a16:creationId xmlns:a16="http://schemas.microsoft.com/office/drawing/2014/main" id="{D0341657-EC7C-48DC-9BBC-6D3E58062A69}"/>
              </a:ext>
            </a:extLst>
          </p:cNvPr>
          <p:cNvPicPr>
            <a:picLocks noGrp="1" noChangeAspect="1"/>
          </p:cNvPicPr>
          <p:nvPr>
            <p:ph sz="half" idx="2"/>
          </p:nvPr>
        </p:nvPicPr>
        <p:blipFill>
          <a:blip r:embed="rId2"/>
          <a:stretch>
            <a:fillRect/>
          </a:stretch>
        </p:blipFill>
        <p:spPr>
          <a:xfrm>
            <a:off x="271150" y="2356671"/>
            <a:ext cx="5702931" cy="2144657"/>
          </a:xfrm>
          <a:prstGeom prst="rect">
            <a:avLst/>
          </a:prstGeom>
        </p:spPr>
      </p:pic>
      <p:sp>
        <p:nvSpPr>
          <p:cNvPr id="10" name="Text Box 4">
            <a:extLst>
              <a:ext uri="{FF2B5EF4-FFF2-40B4-BE49-F238E27FC236}">
                <a16:creationId xmlns:a16="http://schemas.microsoft.com/office/drawing/2014/main" id="{6B0DDCCC-CEB8-4344-BE73-0D5D5D9A858E}"/>
              </a:ext>
            </a:extLst>
          </p:cNvPr>
          <p:cNvSpPr txBox="1">
            <a:spLocks noChangeArrowheads="1"/>
          </p:cNvSpPr>
          <p:nvPr/>
        </p:nvSpPr>
        <p:spPr bwMode="auto">
          <a:xfrm>
            <a:off x="962821" y="6571397"/>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888"/>
              </a:spcAft>
              <a:buClr>
                <a:srgbClr val="000000"/>
              </a:buClr>
              <a:buSzPct val="100000"/>
              <a:buFont typeface="Arial" panose="020B0604020202020204" pitchFamily="34" charset="0"/>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1pPr>
            <a:lvl2pPr marL="863600" indent="-287338">
              <a:lnSpc>
                <a:spcPct val="93000"/>
              </a:lnSpc>
              <a:spcAft>
                <a:spcPts val="11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600">
                <a:solidFill>
                  <a:srgbClr val="000000"/>
                </a:solidFill>
                <a:latin typeface="Times New Roman" panose="02020603050405020304" pitchFamily="18" charset="0"/>
                <a:ea typeface="msgothic"/>
                <a:cs typeface="msgothic"/>
              </a:defRPr>
            </a:lvl2pPr>
            <a:lvl3pPr marL="1295400">
              <a:lnSpc>
                <a:spcPct val="93000"/>
              </a:lnSpc>
              <a:spcAft>
                <a:spcPts val="850"/>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marL="1727200">
              <a:lnSpc>
                <a:spcPct val="93000"/>
              </a:lnSpc>
              <a:spcAft>
                <a:spcPts val="57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4pPr>
            <a:lvl5pPr marL="2159000">
              <a:lnSpc>
                <a:spcPct val="93000"/>
              </a:lnSpc>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5pPr>
            <a:lvl6pPr marL="26162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6pPr>
            <a:lvl7pPr marL="30734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7pPr>
            <a:lvl8pPr marL="35306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8pPr>
            <a:lvl9pPr marL="39878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9pPr>
          </a:lstStyle>
          <a:p>
            <a:pPr eaLnBrk="1">
              <a:spcAft>
                <a:spcPct val="0"/>
              </a:spcAft>
              <a:buSzPct val="45000"/>
              <a:buFont typeface="Wingdings" panose="05000000000000000000" pitchFamily="2" charset="2"/>
              <a:buNone/>
            </a:pPr>
            <a:r>
              <a:rPr lang="en-GB" altLang="en-US" sz="1200" b="1" dirty="0">
                <a:latin typeface="Arial" panose="020B0604020202020204" pitchFamily="34" charset="0"/>
              </a:rPr>
              <a:t>Clyde A. Hutchison III et al. Science 2016;351:aad6253</a:t>
            </a:r>
          </a:p>
        </p:txBody>
      </p:sp>
      <p:pic>
        <p:nvPicPr>
          <p:cNvPr id="11" name="Picture 3">
            <a:extLst>
              <a:ext uri="{FF2B5EF4-FFF2-40B4-BE49-F238E27FC236}">
                <a16:creationId xmlns:a16="http://schemas.microsoft.com/office/drawing/2014/main" id="{7FACD41D-C289-4AD5-B449-C4BBC870DF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254" b="22917"/>
          <a:stretch/>
        </p:blipFill>
        <p:spPr bwMode="auto">
          <a:xfrm>
            <a:off x="962821" y="4581526"/>
            <a:ext cx="3993832" cy="17132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507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a:extLst>
              <a:ext uri="{FF2B5EF4-FFF2-40B4-BE49-F238E27FC236}">
                <a16:creationId xmlns:a16="http://schemas.microsoft.com/office/drawing/2014/main" id="{90E23226-1D97-4EA4-A1F9-EA81931581CC}"/>
              </a:ext>
            </a:extLst>
          </p:cNvPr>
          <p:cNvSpPr txBox="1">
            <a:spLocks noChangeArrowheads="1"/>
          </p:cNvSpPr>
          <p:nvPr/>
        </p:nvSpPr>
        <p:spPr bwMode="auto">
          <a:xfrm>
            <a:off x="1848995" y="381641"/>
            <a:ext cx="9113866"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888"/>
              </a:spcAft>
              <a:buClr>
                <a:srgbClr val="000000"/>
              </a:buClr>
              <a:buSzPct val="100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1pPr>
            <a:lvl2pPr marL="863600" indent="-287338">
              <a:lnSpc>
                <a:spcPct val="93000"/>
              </a:lnSpc>
              <a:spcAft>
                <a:spcPts val="1138"/>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600">
                <a:solidFill>
                  <a:srgbClr val="000000"/>
                </a:solidFill>
                <a:latin typeface="Times New Roman" panose="02020603050405020304" pitchFamily="18" charset="0"/>
                <a:ea typeface="msgothic"/>
                <a:cs typeface="msgothic"/>
              </a:defRPr>
            </a:lvl2pPr>
            <a:lvl3pPr marL="1295400">
              <a:lnSpc>
                <a:spcPct val="93000"/>
              </a:lnSpc>
              <a:spcAft>
                <a:spcPts val="85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marL="1727200">
              <a:lnSpc>
                <a:spcPct val="93000"/>
              </a:lnSpc>
              <a:spcAft>
                <a:spcPts val="575"/>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4pPr>
            <a:lvl5pPr marL="2159000">
              <a:lnSpc>
                <a:spcPct val="93000"/>
              </a:lnSpc>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5pPr>
            <a:lvl6pPr marL="26162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6pPr>
            <a:lvl7pPr marL="30734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7pPr>
            <a:lvl8pPr marL="35306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8pPr>
            <a:lvl9pPr marL="39878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ea typeface="msgothic"/>
                <a:cs typeface="msgothic"/>
              </a:defRPr>
            </a:lvl9pPr>
          </a:lstStyle>
          <a:p>
            <a:pPr algn="ctr" eaLnBrk="1">
              <a:spcAft>
                <a:spcPct val="0"/>
              </a:spcAft>
              <a:buSzPct val="45000"/>
              <a:buFont typeface="Wingdings" panose="05000000000000000000" pitchFamily="2" charset="2"/>
              <a:buNone/>
            </a:pPr>
            <a:r>
              <a:rPr lang="en-GB" altLang="en-US" sz="3266" b="1" dirty="0"/>
              <a:t>The minimal cells are much more heterogeneous heterogeneous</a:t>
            </a:r>
            <a:endParaRPr lang="en-GB" altLang="en-US" sz="3266" b="1" dirty="0">
              <a:latin typeface="Arial" panose="020B0604020202020204" pitchFamily="34" charset="0"/>
            </a:endParaRPr>
          </a:p>
        </p:txBody>
      </p:sp>
      <p:pic>
        <p:nvPicPr>
          <p:cNvPr id="26627" name="Picture 2">
            <a:extLst>
              <a:ext uri="{FF2B5EF4-FFF2-40B4-BE49-F238E27FC236}">
                <a16:creationId xmlns:a16="http://schemas.microsoft.com/office/drawing/2014/main" id="{1C933A8F-7ECE-427C-9ECF-8DC84E454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252" y="5943505"/>
            <a:ext cx="1227009"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3">
            <a:extLst>
              <a:ext uri="{FF2B5EF4-FFF2-40B4-BE49-F238E27FC236}">
                <a16:creationId xmlns:a16="http://schemas.microsoft.com/office/drawing/2014/main" id="{531FF94D-6697-4DBE-9AC6-E58435590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173" y="979304"/>
            <a:ext cx="5113976"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9" name="Text Box 4">
            <a:extLst>
              <a:ext uri="{FF2B5EF4-FFF2-40B4-BE49-F238E27FC236}">
                <a16:creationId xmlns:a16="http://schemas.microsoft.com/office/drawing/2014/main" id="{82D8D926-EF29-432A-A934-3966EA1EA59F}"/>
              </a:ext>
            </a:extLst>
          </p:cNvPr>
          <p:cNvSpPr txBox="1">
            <a:spLocks noChangeArrowheads="1"/>
          </p:cNvSpPr>
          <p:nvPr/>
        </p:nvSpPr>
        <p:spPr bwMode="auto">
          <a:xfrm>
            <a:off x="3541173"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888"/>
              </a:spcAft>
              <a:buClr>
                <a:srgbClr val="000000"/>
              </a:buClr>
              <a:buSzPct val="100000"/>
              <a:buFont typeface="Arial" panose="020B0604020202020204" pitchFamily="34" charset="0"/>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1pPr>
            <a:lvl2pPr marL="863600" indent="-287338">
              <a:lnSpc>
                <a:spcPct val="93000"/>
              </a:lnSpc>
              <a:spcAft>
                <a:spcPts val="11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600">
                <a:solidFill>
                  <a:srgbClr val="000000"/>
                </a:solidFill>
                <a:latin typeface="Times New Roman" panose="02020603050405020304" pitchFamily="18" charset="0"/>
                <a:ea typeface="msgothic"/>
                <a:cs typeface="msgothic"/>
              </a:defRPr>
            </a:lvl2pPr>
            <a:lvl3pPr marL="1295400">
              <a:lnSpc>
                <a:spcPct val="93000"/>
              </a:lnSpc>
              <a:spcAft>
                <a:spcPts val="850"/>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marL="1727200">
              <a:lnSpc>
                <a:spcPct val="93000"/>
              </a:lnSpc>
              <a:spcAft>
                <a:spcPts val="57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4pPr>
            <a:lvl5pPr marL="2159000">
              <a:lnSpc>
                <a:spcPct val="93000"/>
              </a:lnSpc>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5pPr>
            <a:lvl6pPr marL="26162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6pPr>
            <a:lvl7pPr marL="30734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7pPr>
            <a:lvl8pPr marL="35306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8pPr>
            <a:lvl9pPr marL="39878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000">
                <a:solidFill>
                  <a:srgbClr val="000000"/>
                </a:solidFill>
                <a:latin typeface="Times New Roman" panose="02020603050405020304" pitchFamily="18" charset="0"/>
                <a:ea typeface="msgothic"/>
                <a:cs typeface="msgothic"/>
              </a:defRPr>
            </a:lvl9pPr>
          </a:lstStyle>
          <a:p>
            <a:pPr eaLnBrk="1">
              <a:spcAft>
                <a:spcPct val="0"/>
              </a:spcAft>
              <a:buSzPct val="45000"/>
              <a:buFont typeface="Wingdings" panose="05000000000000000000" pitchFamily="2" charset="2"/>
              <a:buNone/>
            </a:pPr>
            <a:r>
              <a:rPr lang="en-GB" altLang="en-US" sz="1089" b="1">
                <a:latin typeface="Arial" panose="020B0604020202020204" pitchFamily="34" charset="0"/>
              </a:rPr>
              <a:t>Clyde A. Hutchison III et al. Science 2016;351:aad6253</a:t>
            </a:r>
          </a:p>
        </p:txBody>
      </p:sp>
      <p:sp>
        <p:nvSpPr>
          <p:cNvPr id="26630" name="Text Box 5">
            <a:extLst>
              <a:ext uri="{FF2B5EF4-FFF2-40B4-BE49-F238E27FC236}">
                <a16:creationId xmlns:a16="http://schemas.microsoft.com/office/drawing/2014/main" id="{FD34B943-EA46-4695-8512-8FB9E8521BCC}"/>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spcAft>
                <a:spcPts val="888"/>
              </a:spcAft>
              <a:buClr>
                <a:srgbClr val="000000"/>
              </a:buClr>
              <a:buSzPct val="100000"/>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1pPr>
            <a:lvl2pPr marL="863600" indent="-287338">
              <a:lnSpc>
                <a:spcPct val="93000"/>
              </a:lnSpc>
              <a:spcAft>
                <a:spcPts val="1138"/>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defRPr sz="2600">
                <a:solidFill>
                  <a:srgbClr val="000000"/>
                </a:solidFill>
                <a:latin typeface="Times New Roman" panose="02020603050405020304" pitchFamily="18" charset="0"/>
                <a:ea typeface="msgothic"/>
                <a:cs typeface="msgothic"/>
              </a:defRPr>
            </a:lvl2pPr>
            <a:lvl3pPr marL="1295400">
              <a:lnSpc>
                <a:spcPct val="93000"/>
              </a:lnSpc>
              <a:spcAft>
                <a:spcPts val="85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a:cs typeface="msgothic"/>
              </a:defRPr>
            </a:lvl3pPr>
            <a:lvl4pPr marL="1727200">
              <a:lnSpc>
                <a:spcPct val="93000"/>
              </a:lnSpc>
              <a:spcAft>
                <a:spcPts val="575"/>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4pPr>
            <a:lvl5pPr marL="2159000">
              <a:lnSpc>
                <a:spcPct val="93000"/>
              </a:lnSpc>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5pPr>
            <a:lvl6pPr marL="26162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6pPr>
            <a:lvl7pPr marL="30734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7pPr>
            <a:lvl8pPr marL="35306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8pPr>
            <a:lvl9pPr marL="39878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rgbClr val="000000"/>
                </a:solidFill>
                <a:latin typeface="Times New Roman" panose="02020603050405020304" pitchFamily="18" charset="0"/>
                <a:ea typeface="msgothic"/>
                <a:cs typeface="msgothic"/>
              </a:defRPr>
            </a:lvl9pPr>
          </a:lstStyle>
          <a:p>
            <a:pPr eaLnBrk="1">
              <a:spcAft>
                <a:spcPct val="0"/>
              </a:spcAft>
              <a:buSzPct val="45000"/>
              <a:buFont typeface="Wingdings" panose="05000000000000000000" pitchFamily="2" charset="2"/>
              <a:buNone/>
            </a:pPr>
            <a:r>
              <a:rPr lang="en-GB" altLang="en-US" sz="907">
                <a:latin typeface="Arial" panose="020B0604020202020204" pitchFamily="34" charset="0"/>
              </a:rPr>
              <a:t>Published by AAAS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4D68-E58E-4207-86FC-60D884E3E1A5}"/>
              </a:ext>
            </a:extLst>
          </p:cNvPr>
          <p:cNvSpPr>
            <a:spLocks noGrp="1"/>
          </p:cNvSpPr>
          <p:nvPr>
            <p:ph type="title"/>
          </p:nvPr>
        </p:nvSpPr>
        <p:spPr/>
        <p:txBody>
          <a:bodyPr/>
          <a:lstStyle/>
          <a:p>
            <a:r>
              <a:rPr lang="en-US" dirty="0"/>
              <a:t>Synthetic bacteria</a:t>
            </a:r>
          </a:p>
        </p:txBody>
      </p:sp>
      <p:sp>
        <p:nvSpPr>
          <p:cNvPr id="6" name="Text Placeholder 5">
            <a:extLst>
              <a:ext uri="{FF2B5EF4-FFF2-40B4-BE49-F238E27FC236}">
                <a16:creationId xmlns:a16="http://schemas.microsoft.com/office/drawing/2014/main" id="{AB7374D3-80AB-49B2-9610-B141239674DA}"/>
              </a:ext>
            </a:extLst>
          </p:cNvPr>
          <p:cNvSpPr>
            <a:spLocks noGrp="1"/>
          </p:cNvSpPr>
          <p:nvPr>
            <p:ph type="body" sz="quarter" idx="3"/>
          </p:nvPr>
        </p:nvSpPr>
        <p:spPr/>
        <p:txBody>
          <a:bodyPr/>
          <a:lstStyle/>
          <a:p>
            <a:r>
              <a:rPr lang="en-US" dirty="0"/>
              <a:t>Recoded genome</a:t>
            </a:r>
          </a:p>
        </p:txBody>
      </p:sp>
      <p:pic>
        <p:nvPicPr>
          <p:cNvPr id="3" name="Content Placeholder 2">
            <a:extLst>
              <a:ext uri="{FF2B5EF4-FFF2-40B4-BE49-F238E27FC236}">
                <a16:creationId xmlns:a16="http://schemas.microsoft.com/office/drawing/2014/main" id="{369318DE-3E21-4990-903E-21B50003E678}"/>
              </a:ext>
            </a:extLst>
          </p:cNvPr>
          <p:cNvPicPr>
            <a:picLocks noGrp="1" noChangeAspect="1"/>
          </p:cNvPicPr>
          <p:nvPr>
            <p:ph sz="quarter" idx="4"/>
          </p:nvPr>
        </p:nvPicPr>
        <p:blipFill>
          <a:blip r:embed="rId2"/>
          <a:stretch>
            <a:fillRect/>
          </a:stretch>
        </p:blipFill>
        <p:spPr>
          <a:xfrm>
            <a:off x="8477159" y="219488"/>
            <a:ext cx="2769961" cy="6075283"/>
          </a:xfrm>
          <a:prstGeom prst="rect">
            <a:avLst/>
          </a:prstGeom>
        </p:spPr>
      </p:pic>
      <p:pic>
        <p:nvPicPr>
          <p:cNvPr id="8" name="Picture 7">
            <a:extLst>
              <a:ext uri="{FF2B5EF4-FFF2-40B4-BE49-F238E27FC236}">
                <a16:creationId xmlns:a16="http://schemas.microsoft.com/office/drawing/2014/main" id="{D1CB667A-1C40-444E-9D88-EB4CA8A33FEB}"/>
              </a:ext>
            </a:extLst>
          </p:cNvPr>
          <p:cNvPicPr>
            <a:picLocks noChangeAspect="1"/>
          </p:cNvPicPr>
          <p:nvPr/>
        </p:nvPicPr>
        <p:blipFill>
          <a:blip r:embed="rId3"/>
          <a:stretch>
            <a:fillRect/>
          </a:stretch>
        </p:blipFill>
        <p:spPr>
          <a:xfrm>
            <a:off x="8477159" y="6475697"/>
            <a:ext cx="2387025" cy="191400"/>
          </a:xfrm>
          <a:prstGeom prst="rect">
            <a:avLst/>
          </a:prstGeom>
        </p:spPr>
      </p:pic>
    </p:spTree>
    <p:extLst>
      <p:ext uri="{BB962C8B-B14F-4D97-AF65-F5344CB8AC3E}">
        <p14:creationId xmlns:p14="http://schemas.microsoft.com/office/powerpoint/2010/main" val="4359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A8F832-9296-483A-A8FA-6BC52550D9A3}"/>
              </a:ext>
            </a:extLst>
          </p:cNvPr>
          <p:cNvSpPr>
            <a:spLocks noGrp="1"/>
          </p:cNvSpPr>
          <p:nvPr>
            <p:ph type="title"/>
          </p:nvPr>
        </p:nvSpPr>
        <p:spPr/>
        <p:txBody>
          <a:bodyPr/>
          <a:lstStyle/>
          <a:p>
            <a:r>
              <a:rPr lang="en-US" dirty="0"/>
              <a:t>Synthetic Eukaryotes</a:t>
            </a:r>
          </a:p>
        </p:txBody>
      </p:sp>
    </p:spTree>
    <p:extLst>
      <p:ext uri="{BB962C8B-B14F-4D97-AF65-F5344CB8AC3E}">
        <p14:creationId xmlns:p14="http://schemas.microsoft.com/office/powerpoint/2010/main" val="382957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261" y="368850"/>
            <a:ext cx="9525000" cy="987552"/>
          </a:xfrm>
        </p:spPr>
        <p:txBody>
          <a:bodyPr>
            <a:noAutofit/>
          </a:bodyPr>
          <a:lstStyle/>
          <a:p>
            <a:r>
              <a:rPr lang="en-US" sz="3600" b="1" dirty="0"/>
              <a:t>Synthetic Yeast (Sc2.0)</a:t>
            </a:r>
            <a:br>
              <a:rPr lang="en-US" sz="3600" dirty="0"/>
            </a:br>
            <a:r>
              <a:rPr lang="en-US" sz="2600" dirty="0"/>
              <a:t>The World’s First Synthetic Eukaryotic Genome</a:t>
            </a:r>
            <a:br>
              <a:rPr lang="en-US" sz="2600" dirty="0"/>
            </a:br>
            <a:endParaRPr lang="en-US" sz="2600" dirty="0"/>
          </a:p>
        </p:txBody>
      </p:sp>
      <p:pic>
        <p:nvPicPr>
          <p:cNvPr id="4" name="Picture 3" descr="Screen Shot 2015-06-17 at 10.51.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124200"/>
            <a:ext cx="87630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srcRect l="84294" t="22772" r="9218" b="22334"/>
          <a:stretch/>
        </p:blipFill>
        <p:spPr>
          <a:xfrm rot="5400000">
            <a:off x="5637163" y="-455562"/>
            <a:ext cx="841475" cy="5257799"/>
          </a:xfrm>
          <a:prstGeom prst="rect">
            <a:avLst/>
          </a:prstGeom>
          <a:ln>
            <a:solidFill>
              <a:srgbClr val="000000"/>
            </a:solidFill>
          </a:ln>
        </p:spPr>
      </p:pic>
      <p:sp>
        <p:nvSpPr>
          <p:cNvPr id="6" name="Rectangle 5"/>
          <p:cNvSpPr/>
          <p:nvPr/>
        </p:nvSpPr>
        <p:spPr>
          <a:xfrm>
            <a:off x="4648200" y="1859398"/>
            <a:ext cx="762000" cy="609600"/>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1828800" y="2438400"/>
            <a:ext cx="2819400" cy="60960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410200" y="2438400"/>
            <a:ext cx="4953000" cy="60960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581400" y="2629985"/>
            <a:ext cx="4114800" cy="461665"/>
          </a:xfrm>
          <a:prstGeom prst="rect">
            <a:avLst/>
          </a:prstGeom>
          <a:noFill/>
        </p:spPr>
        <p:txBody>
          <a:bodyPr wrap="square" rtlCol="0">
            <a:spAutoFit/>
          </a:bodyPr>
          <a:lstStyle/>
          <a:p>
            <a:r>
              <a:rPr lang="en-US" sz="1200" i="1" dirty="0"/>
              <a:t>Above: a chromosome as it is seen in the cell; Below: a zoom in of  a certain region.</a:t>
            </a:r>
          </a:p>
        </p:txBody>
      </p:sp>
      <p:sp>
        <p:nvSpPr>
          <p:cNvPr id="7" name="TextBox 6">
            <a:extLst>
              <a:ext uri="{FF2B5EF4-FFF2-40B4-BE49-F238E27FC236}">
                <a16:creationId xmlns:a16="http://schemas.microsoft.com/office/drawing/2014/main" id="{47DE49D4-E01D-4A8B-8340-78A686E6B6C9}"/>
              </a:ext>
            </a:extLst>
          </p:cNvPr>
          <p:cNvSpPr txBox="1"/>
          <p:nvPr/>
        </p:nvSpPr>
        <p:spPr>
          <a:xfrm>
            <a:off x="8839201"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31663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9921"/>
            <a:ext cx="9144000" cy="68480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482005" y="353059"/>
            <a:ext cx="7230745" cy="665480"/>
          </a:xfrm>
          <a:prstGeom prst="rect">
            <a:avLst/>
          </a:prstGeom>
        </p:spPr>
        <p:txBody>
          <a:bodyPr vert="horz" wrap="square" lIns="0" tIns="12700" rIns="0" bIns="0" rtlCol="0" anchor="ctr">
            <a:spAutoFit/>
          </a:bodyPr>
          <a:lstStyle/>
          <a:p>
            <a:pPr marL="12700">
              <a:lnSpc>
                <a:spcPct val="100000"/>
              </a:lnSpc>
              <a:spcBef>
                <a:spcPts val="100"/>
              </a:spcBef>
            </a:pPr>
            <a:r>
              <a:rPr sz="4200" spc="-5" dirty="0"/>
              <a:t>Sc2.0 designer genome</a:t>
            </a:r>
            <a:r>
              <a:rPr sz="4200" spc="-15" dirty="0"/>
              <a:t> </a:t>
            </a:r>
            <a:r>
              <a:rPr sz="4200" spc="-5" dirty="0"/>
              <a:t>sequence</a:t>
            </a:r>
            <a:endParaRPr sz="4200"/>
          </a:p>
        </p:txBody>
      </p:sp>
      <p:sp>
        <p:nvSpPr>
          <p:cNvPr id="4" name="object 4"/>
          <p:cNvSpPr/>
          <p:nvPr/>
        </p:nvSpPr>
        <p:spPr>
          <a:xfrm>
            <a:off x="1926513" y="2201342"/>
            <a:ext cx="1560182" cy="29278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926518" y="1739538"/>
            <a:ext cx="1560195" cy="487954"/>
          </a:xfrm>
          <a:prstGeom prst="rect">
            <a:avLst/>
          </a:prstGeom>
          <a:solidFill>
            <a:srgbClr val="000000"/>
          </a:solidFill>
        </p:spPr>
        <p:txBody>
          <a:bodyPr vert="horz" wrap="square" lIns="0" tIns="635" rIns="0" bIns="0" rtlCol="0">
            <a:spAutoFit/>
          </a:bodyPr>
          <a:lstStyle/>
          <a:p>
            <a:pPr marL="329565">
              <a:lnSpc>
                <a:spcPts val="3779"/>
              </a:lnSpc>
              <a:spcBef>
                <a:spcPts val="5"/>
              </a:spcBef>
            </a:pPr>
            <a:r>
              <a:rPr sz="3200" spc="-5" dirty="0">
                <a:solidFill>
                  <a:srgbClr val="FFFFFF"/>
                </a:solidFill>
                <a:latin typeface="Calibri"/>
                <a:cs typeface="Calibri"/>
              </a:rPr>
              <a:t>‘Sc1.0’</a:t>
            </a:r>
            <a:endParaRPr sz="3200">
              <a:latin typeface="Calibri"/>
              <a:cs typeface="Calibri"/>
            </a:endParaRPr>
          </a:p>
        </p:txBody>
      </p:sp>
      <p:sp>
        <p:nvSpPr>
          <p:cNvPr id="6" name="object 6"/>
          <p:cNvSpPr/>
          <p:nvPr/>
        </p:nvSpPr>
        <p:spPr>
          <a:xfrm>
            <a:off x="8722922" y="1711778"/>
            <a:ext cx="1527810" cy="509270"/>
          </a:xfrm>
          <a:custGeom>
            <a:avLst/>
            <a:gdLst/>
            <a:ahLst/>
            <a:cxnLst/>
            <a:rect l="l" t="t" r="r" b="b"/>
            <a:pathLst>
              <a:path w="1527809" h="509269">
                <a:moveTo>
                  <a:pt x="0" y="0"/>
                </a:moveTo>
                <a:lnTo>
                  <a:pt x="1527771" y="0"/>
                </a:lnTo>
                <a:lnTo>
                  <a:pt x="1527771" y="508977"/>
                </a:lnTo>
                <a:lnTo>
                  <a:pt x="0" y="508977"/>
                </a:lnTo>
                <a:lnTo>
                  <a:pt x="0" y="0"/>
                </a:lnTo>
                <a:close/>
              </a:path>
            </a:pathLst>
          </a:custGeom>
          <a:solidFill>
            <a:srgbClr val="000000"/>
          </a:solidFill>
        </p:spPr>
        <p:txBody>
          <a:bodyPr wrap="square" lIns="0" tIns="0" rIns="0" bIns="0" rtlCol="0"/>
          <a:lstStyle/>
          <a:p>
            <a:endParaRPr/>
          </a:p>
        </p:txBody>
      </p:sp>
      <p:sp>
        <p:nvSpPr>
          <p:cNvPr id="7" name="object 7"/>
          <p:cNvSpPr/>
          <p:nvPr/>
        </p:nvSpPr>
        <p:spPr>
          <a:xfrm>
            <a:off x="8722931" y="1801394"/>
            <a:ext cx="1559420" cy="3327831"/>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8951518" y="1643597"/>
            <a:ext cx="1101725" cy="513080"/>
          </a:xfrm>
          <a:prstGeom prst="rect">
            <a:avLst/>
          </a:prstGeom>
        </p:spPr>
        <p:txBody>
          <a:bodyPr vert="horz" wrap="square" lIns="0" tIns="12700" rIns="0" bIns="0" rtlCol="0">
            <a:spAutoFit/>
          </a:bodyPr>
          <a:lstStyle/>
          <a:p>
            <a:pPr marL="12700">
              <a:spcBef>
                <a:spcPts val="100"/>
              </a:spcBef>
            </a:pPr>
            <a:r>
              <a:rPr sz="3200" dirty="0">
                <a:solidFill>
                  <a:srgbClr val="FFFFFF"/>
                </a:solidFill>
                <a:latin typeface="Calibri"/>
                <a:cs typeface="Calibri"/>
              </a:rPr>
              <a:t>‘S</a:t>
            </a:r>
            <a:r>
              <a:rPr sz="3200" spc="-5" dirty="0">
                <a:solidFill>
                  <a:srgbClr val="FFFFFF"/>
                </a:solidFill>
                <a:latin typeface="Calibri"/>
                <a:cs typeface="Calibri"/>
              </a:rPr>
              <a:t>c2</a:t>
            </a:r>
            <a:r>
              <a:rPr sz="3200" dirty="0">
                <a:solidFill>
                  <a:srgbClr val="FFFFFF"/>
                </a:solidFill>
                <a:latin typeface="Calibri"/>
                <a:cs typeface="Calibri"/>
              </a:rPr>
              <a:t>.</a:t>
            </a:r>
            <a:r>
              <a:rPr sz="3200" spc="-5" dirty="0">
                <a:solidFill>
                  <a:srgbClr val="FFFFFF"/>
                </a:solidFill>
                <a:latin typeface="Calibri"/>
                <a:cs typeface="Calibri"/>
              </a:rPr>
              <a:t>0’</a:t>
            </a:r>
            <a:endParaRPr sz="3200">
              <a:latin typeface="Calibri"/>
              <a:cs typeface="Calibri"/>
            </a:endParaRPr>
          </a:p>
        </p:txBody>
      </p:sp>
      <p:sp>
        <p:nvSpPr>
          <p:cNvPr id="9" name="object 9"/>
          <p:cNvSpPr/>
          <p:nvPr/>
        </p:nvSpPr>
        <p:spPr>
          <a:xfrm>
            <a:off x="8722925" y="2175930"/>
            <a:ext cx="1527765" cy="2927888"/>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835780" y="1959890"/>
            <a:ext cx="4508080" cy="47388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785063" y="1712422"/>
            <a:ext cx="4621875" cy="935181"/>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3657981" y="2772690"/>
            <a:ext cx="4866055" cy="473887"/>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610495" y="2522913"/>
            <a:ext cx="4971011" cy="93518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4026280" y="3598190"/>
            <a:ext cx="4117974" cy="473887"/>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3976255" y="3350030"/>
            <a:ext cx="4239491" cy="935181"/>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4001192" y="4135581"/>
            <a:ext cx="4189614" cy="45719"/>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3625519" y="4390173"/>
            <a:ext cx="4835918" cy="588416"/>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7549351" y="4836456"/>
            <a:ext cx="145313" cy="90881"/>
          </a:xfrm>
          <a:prstGeom prst="rect">
            <a:avLst/>
          </a:prstGeom>
          <a:blipFill>
            <a:blip r:embed="rId14" cstate="print"/>
            <a:stretch>
              <a:fillRect/>
            </a:stretch>
          </a:blipFill>
        </p:spPr>
        <p:txBody>
          <a:bodyPr wrap="square" lIns="0" tIns="0" rIns="0" bIns="0" rtlCol="0"/>
          <a:lstStyle/>
          <a:p>
            <a:endParaRPr/>
          </a:p>
        </p:txBody>
      </p:sp>
      <p:sp>
        <p:nvSpPr>
          <p:cNvPr id="19" name="object 19"/>
          <p:cNvSpPr/>
          <p:nvPr/>
        </p:nvSpPr>
        <p:spPr>
          <a:xfrm>
            <a:off x="4330980" y="4750731"/>
            <a:ext cx="112153" cy="116255"/>
          </a:xfrm>
          <a:prstGeom prst="rect">
            <a:avLst/>
          </a:prstGeom>
          <a:blipFill>
            <a:blip r:embed="rId15" cstate="print"/>
            <a:stretch>
              <a:fillRect/>
            </a:stretch>
          </a:blipFill>
        </p:spPr>
        <p:txBody>
          <a:bodyPr wrap="square" lIns="0" tIns="0" rIns="0" bIns="0" rtlCol="0"/>
          <a:lstStyle/>
          <a:p>
            <a:endParaRPr/>
          </a:p>
        </p:txBody>
      </p:sp>
      <p:sp>
        <p:nvSpPr>
          <p:cNvPr id="20" name="object 20"/>
          <p:cNvSpPr/>
          <p:nvPr/>
        </p:nvSpPr>
        <p:spPr>
          <a:xfrm>
            <a:off x="6858673" y="4711640"/>
            <a:ext cx="120370" cy="99110"/>
          </a:xfrm>
          <a:prstGeom prst="rect">
            <a:avLst/>
          </a:prstGeom>
          <a:blipFill>
            <a:blip r:embed="rId16" cstate="print"/>
            <a:stretch>
              <a:fillRect/>
            </a:stretch>
          </a:blipFill>
        </p:spPr>
        <p:txBody>
          <a:bodyPr wrap="square" lIns="0" tIns="0" rIns="0" bIns="0" rtlCol="0"/>
          <a:lstStyle/>
          <a:p>
            <a:endParaRPr/>
          </a:p>
        </p:txBody>
      </p:sp>
      <p:sp>
        <p:nvSpPr>
          <p:cNvPr id="21" name="object 21"/>
          <p:cNvSpPr/>
          <p:nvPr/>
        </p:nvSpPr>
        <p:spPr>
          <a:xfrm>
            <a:off x="5701195" y="4592997"/>
            <a:ext cx="141630" cy="205409"/>
          </a:xfrm>
          <a:prstGeom prst="rect">
            <a:avLst/>
          </a:prstGeom>
          <a:blipFill>
            <a:blip r:embed="rId17" cstate="print"/>
            <a:stretch>
              <a:fillRect/>
            </a:stretch>
          </a:blipFill>
        </p:spPr>
        <p:txBody>
          <a:bodyPr wrap="square" lIns="0" tIns="0" rIns="0" bIns="0" rtlCol="0"/>
          <a:lstStyle/>
          <a:p>
            <a:endParaRPr/>
          </a:p>
        </p:txBody>
      </p:sp>
      <p:sp>
        <p:nvSpPr>
          <p:cNvPr id="22" name="object 22"/>
          <p:cNvSpPr/>
          <p:nvPr/>
        </p:nvSpPr>
        <p:spPr>
          <a:xfrm>
            <a:off x="8240434" y="4592312"/>
            <a:ext cx="143687" cy="206781"/>
          </a:xfrm>
          <a:prstGeom prst="rect">
            <a:avLst/>
          </a:prstGeom>
          <a:blipFill>
            <a:blip r:embed="rId18" cstate="print"/>
            <a:stretch>
              <a:fillRect/>
            </a:stretch>
          </a:blipFill>
        </p:spPr>
        <p:txBody>
          <a:bodyPr wrap="square" lIns="0" tIns="0" rIns="0" bIns="0" rtlCol="0"/>
          <a:lstStyle/>
          <a:p>
            <a:endParaRPr/>
          </a:p>
        </p:txBody>
      </p:sp>
      <p:sp>
        <p:nvSpPr>
          <p:cNvPr id="23" name="object 23"/>
          <p:cNvSpPr/>
          <p:nvPr/>
        </p:nvSpPr>
        <p:spPr>
          <a:xfrm>
            <a:off x="7894498" y="4580653"/>
            <a:ext cx="138887" cy="88823"/>
          </a:xfrm>
          <a:prstGeom prst="rect">
            <a:avLst/>
          </a:prstGeom>
          <a:blipFill>
            <a:blip r:embed="rId19" cstate="print"/>
            <a:stretch>
              <a:fillRect/>
            </a:stretch>
          </a:blipFill>
        </p:spPr>
        <p:txBody>
          <a:bodyPr wrap="square" lIns="0" tIns="0" rIns="0" bIns="0" rtlCol="0"/>
          <a:lstStyle/>
          <a:p>
            <a:endParaRPr/>
          </a:p>
        </p:txBody>
      </p:sp>
      <p:sp>
        <p:nvSpPr>
          <p:cNvPr id="24" name="object 24"/>
          <p:cNvSpPr/>
          <p:nvPr/>
        </p:nvSpPr>
        <p:spPr>
          <a:xfrm>
            <a:off x="7561415" y="4580652"/>
            <a:ext cx="113487" cy="114198"/>
          </a:xfrm>
          <a:prstGeom prst="rect">
            <a:avLst/>
          </a:prstGeom>
          <a:blipFill>
            <a:blip r:embed="rId20" cstate="print"/>
            <a:stretch>
              <a:fillRect/>
            </a:stretch>
          </a:blipFill>
        </p:spPr>
        <p:txBody>
          <a:bodyPr wrap="square" lIns="0" tIns="0" rIns="0" bIns="0" rtlCol="0"/>
          <a:lstStyle/>
          <a:p>
            <a:endParaRPr/>
          </a:p>
        </p:txBody>
      </p:sp>
      <p:sp>
        <p:nvSpPr>
          <p:cNvPr id="25" name="object 25"/>
          <p:cNvSpPr/>
          <p:nvPr/>
        </p:nvSpPr>
        <p:spPr>
          <a:xfrm>
            <a:off x="7474331" y="4528710"/>
            <a:ext cx="302895" cy="450215"/>
          </a:xfrm>
          <a:custGeom>
            <a:avLst/>
            <a:gdLst/>
            <a:ahLst/>
            <a:cxnLst/>
            <a:rect l="l" t="t" r="r" b="b"/>
            <a:pathLst>
              <a:path w="302895" h="450214">
                <a:moveTo>
                  <a:pt x="143979" y="0"/>
                </a:moveTo>
                <a:lnTo>
                  <a:pt x="187515" y="4216"/>
                </a:lnTo>
                <a:lnTo>
                  <a:pt x="194881" y="6172"/>
                </a:lnTo>
                <a:lnTo>
                  <a:pt x="289648" y="6172"/>
                </a:lnTo>
                <a:lnTo>
                  <a:pt x="293446" y="6172"/>
                </a:lnTo>
                <a:lnTo>
                  <a:pt x="296519" y="8635"/>
                </a:lnTo>
                <a:lnTo>
                  <a:pt x="298869" y="13550"/>
                </a:lnTo>
                <a:lnTo>
                  <a:pt x="301205" y="18478"/>
                </a:lnTo>
                <a:lnTo>
                  <a:pt x="302387" y="26758"/>
                </a:lnTo>
                <a:lnTo>
                  <a:pt x="302387" y="38392"/>
                </a:lnTo>
                <a:lnTo>
                  <a:pt x="302387" y="49136"/>
                </a:lnTo>
                <a:lnTo>
                  <a:pt x="301155" y="57086"/>
                </a:lnTo>
                <a:lnTo>
                  <a:pt x="298691" y="62229"/>
                </a:lnTo>
                <a:lnTo>
                  <a:pt x="296240" y="67373"/>
                </a:lnTo>
                <a:lnTo>
                  <a:pt x="293230" y="69951"/>
                </a:lnTo>
                <a:lnTo>
                  <a:pt x="289648" y="69951"/>
                </a:lnTo>
                <a:lnTo>
                  <a:pt x="254495" y="69951"/>
                </a:lnTo>
                <a:lnTo>
                  <a:pt x="268224" y="102031"/>
                </a:lnTo>
                <a:lnTo>
                  <a:pt x="268224" y="109385"/>
                </a:lnTo>
                <a:lnTo>
                  <a:pt x="259511" y="155714"/>
                </a:lnTo>
                <a:lnTo>
                  <a:pt x="234569" y="189826"/>
                </a:lnTo>
                <a:lnTo>
                  <a:pt x="195389" y="210896"/>
                </a:lnTo>
                <a:lnTo>
                  <a:pt x="144322" y="218084"/>
                </a:lnTo>
                <a:lnTo>
                  <a:pt x="137207" y="217865"/>
                </a:lnTo>
                <a:lnTo>
                  <a:pt x="96774" y="206387"/>
                </a:lnTo>
                <a:lnTo>
                  <a:pt x="94094" y="209295"/>
                </a:lnTo>
                <a:lnTo>
                  <a:pt x="91694" y="212763"/>
                </a:lnTo>
                <a:lnTo>
                  <a:pt x="89573" y="216788"/>
                </a:lnTo>
                <a:lnTo>
                  <a:pt x="87452" y="220827"/>
                </a:lnTo>
                <a:lnTo>
                  <a:pt x="86385" y="225297"/>
                </a:lnTo>
                <a:lnTo>
                  <a:pt x="86385" y="230225"/>
                </a:lnTo>
                <a:lnTo>
                  <a:pt x="86385" y="236715"/>
                </a:lnTo>
                <a:lnTo>
                  <a:pt x="89230" y="242036"/>
                </a:lnTo>
                <a:lnTo>
                  <a:pt x="94932" y="246176"/>
                </a:lnTo>
                <a:lnTo>
                  <a:pt x="100622" y="250316"/>
                </a:lnTo>
                <a:lnTo>
                  <a:pt x="108610" y="252615"/>
                </a:lnTo>
                <a:lnTo>
                  <a:pt x="118884" y="253060"/>
                </a:lnTo>
                <a:lnTo>
                  <a:pt x="191541" y="255739"/>
                </a:lnTo>
                <a:lnTo>
                  <a:pt x="203921" y="256568"/>
                </a:lnTo>
                <a:lnTo>
                  <a:pt x="246483" y="266343"/>
                </a:lnTo>
                <a:lnTo>
                  <a:pt x="282370" y="292681"/>
                </a:lnTo>
                <a:lnTo>
                  <a:pt x="297911" y="333335"/>
                </a:lnTo>
                <a:lnTo>
                  <a:pt x="298361" y="343103"/>
                </a:lnTo>
                <a:lnTo>
                  <a:pt x="297753" y="353995"/>
                </a:lnTo>
                <a:lnTo>
                  <a:pt x="283187" y="394250"/>
                </a:lnTo>
                <a:lnTo>
                  <a:pt x="249186" y="425574"/>
                </a:lnTo>
                <a:lnTo>
                  <a:pt x="210794" y="441515"/>
                </a:lnTo>
                <a:lnTo>
                  <a:pt x="161284" y="449361"/>
                </a:lnTo>
                <a:lnTo>
                  <a:pt x="142316" y="449884"/>
                </a:lnTo>
                <a:lnTo>
                  <a:pt x="123930" y="449508"/>
                </a:lnTo>
                <a:lnTo>
                  <a:pt x="77177" y="443852"/>
                </a:lnTo>
                <a:lnTo>
                  <a:pt x="32981" y="427113"/>
                </a:lnTo>
                <a:lnTo>
                  <a:pt x="4430" y="393885"/>
                </a:lnTo>
                <a:lnTo>
                  <a:pt x="0" y="368871"/>
                </a:lnTo>
                <a:lnTo>
                  <a:pt x="0" y="361505"/>
                </a:lnTo>
                <a:lnTo>
                  <a:pt x="14897" y="322402"/>
                </a:lnTo>
                <a:lnTo>
                  <a:pt x="24777" y="310972"/>
                </a:lnTo>
                <a:lnTo>
                  <a:pt x="30124" y="305384"/>
                </a:lnTo>
                <a:lnTo>
                  <a:pt x="36271" y="300024"/>
                </a:lnTo>
                <a:lnTo>
                  <a:pt x="43192" y="294893"/>
                </a:lnTo>
                <a:lnTo>
                  <a:pt x="36401" y="290698"/>
                </a:lnTo>
                <a:lnTo>
                  <a:pt x="13548" y="252682"/>
                </a:lnTo>
                <a:lnTo>
                  <a:pt x="13055" y="244970"/>
                </a:lnTo>
                <a:lnTo>
                  <a:pt x="13621" y="235304"/>
                </a:lnTo>
                <a:lnTo>
                  <a:pt x="32481" y="193495"/>
                </a:lnTo>
                <a:lnTo>
                  <a:pt x="45542" y="179628"/>
                </a:lnTo>
                <a:lnTo>
                  <a:pt x="39969" y="173478"/>
                </a:lnTo>
                <a:lnTo>
                  <a:pt x="21515" y="133130"/>
                </a:lnTo>
                <a:lnTo>
                  <a:pt x="19761" y="110718"/>
                </a:lnTo>
                <a:lnTo>
                  <a:pt x="20335" y="98021"/>
                </a:lnTo>
                <a:lnTo>
                  <a:pt x="34019" y="54169"/>
                </a:lnTo>
                <a:lnTo>
                  <a:pt x="63183" y="22584"/>
                </a:lnTo>
                <a:lnTo>
                  <a:pt x="105439" y="4238"/>
                </a:lnTo>
                <a:lnTo>
                  <a:pt x="130547" y="471"/>
                </a:lnTo>
                <a:lnTo>
                  <a:pt x="143979" y="0"/>
                </a:lnTo>
                <a:close/>
              </a:path>
            </a:pathLst>
          </a:custGeom>
          <a:ln w="12700">
            <a:solidFill>
              <a:srgbClr val="558DC5"/>
            </a:solidFill>
          </a:ln>
        </p:spPr>
        <p:txBody>
          <a:bodyPr wrap="square" lIns="0" tIns="0" rIns="0" bIns="0" rtlCol="0"/>
          <a:lstStyle/>
          <a:p>
            <a:endParaRPr/>
          </a:p>
        </p:txBody>
      </p:sp>
      <p:sp>
        <p:nvSpPr>
          <p:cNvPr id="26" name="object 26"/>
          <p:cNvSpPr/>
          <p:nvPr/>
        </p:nvSpPr>
        <p:spPr>
          <a:xfrm>
            <a:off x="7815123" y="4527338"/>
            <a:ext cx="294005" cy="337185"/>
          </a:xfrm>
          <a:custGeom>
            <a:avLst/>
            <a:gdLst/>
            <a:ahLst/>
            <a:cxnLst/>
            <a:rect l="l" t="t" r="r" b="b"/>
            <a:pathLst>
              <a:path w="294004" h="337185">
                <a:moveTo>
                  <a:pt x="152463" y="0"/>
                </a:moveTo>
                <a:lnTo>
                  <a:pt x="202632" y="6220"/>
                </a:lnTo>
                <a:lnTo>
                  <a:pt x="240885" y="24252"/>
                </a:lnTo>
                <a:lnTo>
                  <a:pt x="268334" y="51968"/>
                </a:lnTo>
                <a:lnTo>
                  <a:pt x="285483" y="88112"/>
                </a:lnTo>
                <a:lnTo>
                  <a:pt x="293019" y="130953"/>
                </a:lnTo>
                <a:lnTo>
                  <a:pt x="293522" y="146405"/>
                </a:lnTo>
                <a:lnTo>
                  <a:pt x="293522" y="159816"/>
                </a:lnTo>
                <a:lnTo>
                  <a:pt x="293522" y="170091"/>
                </a:lnTo>
                <a:lnTo>
                  <a:pt x="291236" y="177685"/>
                </a:lnTo>
                <a:lnTo>
                  <a:pt x="286664" y="182587"/>
                </a:lnTo>
                <a:lnTo>
                  <a:pt x="282079" y="187502"/>
                </a:lnTo>
                <a:lnTo>
                  <a:pt x="275767" y="189966"/>
                </a:lnTo>
                <a:lnTo>
                  <a:pt x="267728" y="189966"/>
                </a:lnTo>
                <a:lnTo>
                  <a:pt x="85725" y="189966"/>
                </a:lnTo>
                <a:lnTo>
                  <a:pt x="92839" y="231913"/>
                </a:lnTo>
                <a:lnTo>
                  <a:pt x="122635" y="264131"/>
                </a:lnTo>
                <a:lnTo>
                  <a:pt x="167373" y="272948"/>
                </a:lnTo>
                <a:lnTo>
                  <a:pt x="178079" y="272748"/>
                </a:lnTo>
                <a:lnTo>
                  <a:pt x="221784" y="266376"/>
                </a:lnTo>
                <a:lnTo>
                  <a:pt x="260718" y="253441"/>
                </a:lnTo>
                <a:lnTo>
                  <a:pt x="265074" y="252374"/>
                </a:lnTo>
                <a:lnTo>
                  <a:pt x="268414" y="252374"/>
                </a:lnTo>
                <a:lnTo>
                  <a:pt x="270433" y="252374"/>
                </a:lnTo>
                <a:lnTo>
                  <a:pt x="272097" y="252768"/>
                </a:lnTo>
                <a:lnTo>
                  <a:pt x="273443" y="253542"/>
                </a:lnTo>
                <a:lnTo>
                  <a:pt x="274777" y="254317"/>
                </a:lnTo>
                <a:lnTo>
                  <a:pt x="275894" y="255714"/>
                </a:lnTo>
                <a:lnTo>
                  <a:pt x="276783" y="257721"/>
                </a:lnTo>
                <a:lnTo>
                  <a:pt x="277672" y="259715"/>
                </a:lnTo>
                <a:lnTo>
                  <a:pt x="278282" y="262559"/>
                </a:lnTo>
                <a:lnTo>
                  <a:pt x="278625" y="266230"/>
                </a:lnTo>
                <a:lnTo>
                  <a:pt x="278955" y="269887"/>
                </a:lnTo>
                <a:lnTo>
                  <a:pt x="279120" y="274510"/>
                </a:lnTo>
                <a:lnTo>
                  <a:pt x="279120" y="280073"/>
                </a:lnTo>
                <a:lnTo>
                  <a:pt x="279120" y="284962"/>
                </a:lnTo>
                <a:lnTo>
                  <a:pt x="279019" y="289140"/>
                </a:lnTo>
                <a:lnTo>
                  <a:pt x="278790" y="292595"/>
                </a:lnTo>
                <a:lnTo>
                  <a:pt x="278574" y="296037"/>
                </a:lnTo>
                <a:lnTo>
                  <a:pt x="278231" y="298983"/>
                </a:lnTo>
                <a:lnTo>
                  <a:pt x="277787" y="301434"/>
                </a:lnTo>
                <a:lnTo>
                  <a:pt x="277342" y="303885"/>
                </a:lnTo>
                <a:lnTo>
                  <a:pt x="276669" y="305943"/>
                </a:lnTo>
                <a:lnTo>
                  <a:pt x="275780" y="307606"/>
                </a:lnTo>
                <a:lnTo>
                  <a:pt x="274891" y="309270"/>
                </a:lnTo>
                <a:lnTo>
                  <a:pt x="273723" y="310883"/>
                </a:lnTo>
                <a:lnTo>
                  <a:pt x="272262" y="312445"/>
                </a:lnTo>
                <a:lnTo>
                  <a:pt x="270814" y="314007"/>
                </a:lnTo>
                <a:lnTo>
                  <a:pt x="227812" y="328856"/>
                </a:lnTo>
                <a:lnTo>
                  <a:pt x="181063" y="335995"/>
                </a:lnTo>
                <a:lnTo>
                  <a:pt x="159651" y="336727"/>
                </a:lnTo>
                <a:lnTo>
                  <a:pt x="140351" y="336099"/>
                </a:lnTo>
                <a:lnTo>
                  <a:pt x="89865" y="326682"/>
                </a:lnTo>
                <a:lnTo>
                  <a:pt x="50495" y="305788"/>
                </a:lnTo>
                <a:lnTo>
                  <a:pt x="22302" y="273129"/>
                </a:lnTo>
                <a:lnTo>
                  <a:pt x="5561" y="228445"/>
                </a:lnTo>
                <a:lnTo>
                  <a:pt x="0" y="171704"/>
                </a:lnTo>
                <a:lnTo>
                  <a:pt x="649" y="152279"/>
                </a:lnTo>
                <a:lnTo>
                  <a:pt x="10388" y="99910"/>
                </a:lnTo>
                <a:lnTo>
                  <a:pt x="31251" y="57427"/>
                </a:lnTo>
                <a:lnTo>
                  <a:pt x="62447" y="26069"/>
                </a:lnTo>
                <a:lnTo>
                  <a:pt x="103234" y="6595"/>
                </a:lnTo>
                <a:lnTo>
                  <a:pt x="135156" y="733"/>
                </a:lnTo>
                <a:lnTo>
                  <a:pt x="152463" y="0"/>
                </a:lnTo>
                <a:close/>
              </a:path>
            </a:pathLst>
          </a:custGeom>
          <a:ln w="12700">
            <a:solidFill>
              <a:srgbClr val="558DC5"/>
            </a:solidFill>
          </a:ln>
        </p:spPr>
        <p:txBody>
          <a:bodyPr wrap="square" lIns="0" tIns="0" rIns="0" bIns="0" rtlCol="0"/>
          <a:lstStyle/>
          <a:p>
            <a:endParaRPr/>
          </a:p>
        </p:txBody>
      </p:sp>
      <p:sp>
        <p:nvSpPr>
          <p:cNvPr id="27" name="object 27"/>
          <p:cNvSpPr/>
          <p:nvPr/>
        </p:nvSpPr>
        <p:spPr>
          <a:xfrm>
            <a:off x="7139787" y="4527337"/>
            <a:ext cx="285750" cy="331470"/>
          </a:xfrm>
          <a:custGeom>
            <a:avLst/>
            <a:gdLst/>
            <a:ahLst/>
            <a:cxnLst/>
            <a:rect l="l" t="t" r="r" b="b"/>
            <a:pathLst>
              <a:path w="285750" h="331470">
                <a:moveTo>
                  <a:pt x="175780" y="0"/>
                </a:moveTo>
                <a:lnTo>
                  <a:pt x="216126" y="5652"/>
                </a:lnTo>
                <a:lnTo>
                  <a:pt x="254066" y="29165"/>
                </a:lnTo>
                <a:lnTo>
                  <a:pt x="276305" y="66511"/>
                </a:lnTo>
                <a:lnTo>
                  <a:pt x="284937" y="117642"/>
                </a:lnTo>
                <a:lnTo>
                  <a:pt x="285292" y="133299"/>
                </a:lnTo>
                <a:lnTo>
                  <a:pt x="285292" y="317842"/>
                </a:lnTo>
                <a:lnTo>
                  <a:pt x="285292" y="320078"/>
                </a:lnTo>
                <a:lnTo>
                  <a:pt x="263613" y="330403"/>
                </a:lnTo>
                <a:lnTo>
                  <a:pt x="258127" y="330962"/>
                </a:lnTo>
                <a:lnTo>
                  <a:pt x="251358" y="331241"/>
                </a:lnTo>
                <a:lnTo>
                  <a:pt x="243293" y="331241"/>
                </a:lnTo>
                <a:lnTo>
                  <a:pt x="235000" y="331241"/>
                </a:lnTo>
                <a:lnTo>
                  <a:pt x="228104" y="330962"/>
                </a:lnTo>
                <a:lnTo>
                  <a:pt x="222618" y="330403"/>
                </a:lnTo>
                <a:lnTo>
                  <a:pt x="217131" y="329844"/>
                </a:lnTo>
                <a:lnTo>
                  <a:pt x="202958" y="323697"/>
                </a:lnTo>
                <a:lnTo>
                  <a:pt x="201612" y="322033"/>
                </a:lnTo>
                <a:lnTo>
                  <a:pt x="200939" y="320078"/>
                </a:lnTo>
                <a:lnTo>
                  <a:pt x="200939" y="317842"/>
                </a:lnTo>
                <a:lnTo>
                  <a:pt x="200939" y="147396"/>
                </a:lnTo>
                <a:lnTo>
                  <a:pt x="195656" y="104978"/>
                </a:lnTo>
                <a:lnTo>
                  <a:pt x="166700" y="74993"/>
                </a:lnTo>
                <a:lnTo>
                  <a:pt x="159296" y="73380"/>
                </a:lnTo>
                <a:lnTo>
                  <a:pt x="150837" y="73380"/>
                </a:lnTo>
                <a:lnTo>
                  <a:pt x="110161" y="91631"/>
                </a:lnTo>
                <a:lnTo>
                  <a:pt x="84353" y="119265"/>
                </a:lnTo>
                <a:lnTo>
                  <a:pt x="84353" y="317842"/>
                </a:lnTo>
                <a:lnTo>
                  <a:pt x="84353" y="320078"/>
                </a:lnTo>
                <a:lnTo>
                  <a:pt x="62598" y="330403"/>
                </a:lnTo>
                <a:lnTo>
                  <a:pt x="57238" y="330962"/>
                </a:lnTo>
                <a:lnTo>
                  <a:pt x="50444" y="331241"/>
                </a:lnTo>
                <a:lnTo>
                  <a:pt x="42176" y="331241"/>
                </a:lnTo>
                <a:lnTo>
                  <a:pt x="33921" y="331241"/>
                </a:lnTo>
                <a:lnTo>
                  <a:pt x="27114" y="330962"/>
                </a:lnTo>
                <a:lnTo>
                  <a:pt x="21767" y="330403"/>
                </a:lnTo>
                <a:lnTo>
                  <a:pt x="16408" y="329844"/>
                </a:lnTo>
                <a:lnTo>
                  <a:pt x="0" y="320078"/>
                </a:lnTo>
                <a:lnTo>
                  <a:pt x="0" y="317830"/>
                </a:lnTo>
                <a:lnTo>
                  <a:pt x="0" y="18897"/>
                </a:lnTo>
                <a:lnTo>
                  <a:pt x="0" y="16649"/>
                </a:lnTo>
                <a:lnTo>
                  <a:pt x="558" y="14693"/>
                </a:lnTo>
                <a:lnTo>
                  <a:pt x="1676" y="13030"/>
                </a:lnTo>
                <a:lnTo>
                  <a:pt x="2793" y="11353"/>
                </a:lnTo>
                <a:lnTo>
                  <a:pt x="4800" y="9956"/>
                </a:lnTo>
                <a:lnTo>
                  <a:pt x="7708" y="8839"/>
                </a:lnTo>
                <a:lnTo>
                  <a:pt x="10604" y="7721"/>
                </a:lnTo>
                <a:lnTo>
                  <a:pt x="14338" y="6883"/>
                </a:lnTo>
                <a:lnTo>
                  <a:pt x="18910" y="6324"/>
                </a:lnTo>
                <a:lnTo>
                  <a:pt x="23495" y="5765"/>
                </a:lnTo>
                <a:lnTo>
                  <a:pt x="29235" y="5486"/>
                </a:lnTo>
                <a:lnTo>
                  <a:pt x="36156" y="5486"/>
                </a:lnTo>
                <a:lnTo>
                  <a:pt x="43294" y="5486"/>
                </a:lnTo>
                <a:lnTo>
                  <a:pt x="49212" y="5765"/>
                </a:lnTo>
                <a:lnTo>
                  <a:pt x="53886" y="6324"/>
                </a:lnTo>
                <a:lnTo>
                  <a:pt x="58572" y="6883"/>
                </a:lnTo>
                <a:lnTo>
                  <a:pt x="62204" y="7721"/>
                </a:lnTo>
                <a:lnTo>
                  <a:pt x="64770" y="8839"/>
                </a:lnTo>
                <a:lnTo>
                  <a:pt x="67348" y="9956"/>
                </a:lnTo>
                <a:lnTo>
                  <a:pt x="69176" y="11353"/>
                </a:lnTo>
                <a:lnTo>
                  <a:pt x="70294" y="13030"/>
                </a:lnTo>
                <a:lnTo>
                  <a:pt x="71412" y="14693"/>
                </a:lnTo>
                <a:lnTo>
                  <a:pt x="71970" y="16649"/>
                </a:lnTo>
                <a:lnTo>
                  <a:pt x="71970" y="18897"/>
                </a:lnTo>
                <a:lnTo>
                  <a:pt x="71970" y="53403"/>
                </a:lnTo>
                <a:lnTo>
                  <a:pt x="109613" y="20860"/>
                </a:lnTo>
                <a:lnTo>
                  <a:pt x="148529" y="3335"/>
                </a:lnTo>
                <a:lnTo>
                  <a:pt x="162019" y="833"/>
                </a:lnTo>
                <a:lnTo>
                  <a:pt x="175780" y="0"/>
                </a:lnTo>
                <a:close/>
              </a:path>
            </a:pathLst>
          </a:custGeom>
          <a:ln w="12700">
            <a:solidFill>
              <a:srgbClr val="558DC5"/>
            </a:solidFill>
          </a:ln>
        </p:spPr>
        <p:txBody>
          <a:bodyPr wrap="square" lIns="0" tIns="0" rIns="0" bIns="0" rtlCol="0"/>
          <a:lstStyle/>
          <a:p>
            <a:endParaRPr/>
          </a:p>
        </p:txBody>
      </p:sp>
      <p:sp>
        <p:nvSpPr>
          <p:cNvPr id="28" name="object 28"/>
          <p:cNvSpPr/>
          <p:nvPr/>
        </p:nvSpPr>
        <p:spPr>
          <a:xfrm>
            <a:off x="6782727" y="4527338"/>
            <a:ext cx="273050" cy="337185"/>
          </a:xfrm>
          <a:custGeom>
            <a:avLst/>
            <a:gdLst/>
            <a:ahLst/>
            <a:cxnLst/>
            <a:rect l="l" t="t" r="r" b="b"/>
            <a:pathLst>
              <a:path w="273050" h="337185">
                <a:moveTo>
                  <a:pt x="141020" y="0"/>
                </a:moveTo>
                <a:lnTo>
                  <a:pt x="188008" y="3857"/>
                </a:lnTo>
                <a:lnTo>
                  <a:pt x="233551" y="21304"/>
                </a:lnTo>
                <a:lnTo>
                  <a:pt x="261353" y="53934"/>
                </a:lnTo>
                <a:lnTo>
                  <a:pt x="272488" y="103013"/>
                </a:lnTo>
                <a:lnTo>
                  <a:pt x="272948" y="117894"/>
                </a:lnTo>
                <a:lnTo>
                  <a:pt x="272948" y="318858"/>
                </a:lnTo>
                <a:lnTo>
                  <a:pt x="272948" y="321970"/>
                </a:lnTo>
                <a:lnTo>
                  <a:pt x="271830" y="324434"/>
                </a:lnTo>
                <a:lnTo>
                  <a:pt x="269595" y="326212"/>
                </a:lnTo>
                <a:lnTo>
                  <a:pt x="267347" y="328002"/>
                </a:lnTo>
                <a:lnTo>
                  <a:pt x="263817" y="329285"/>
                </a:lnTo>
                <a:lnTo>
                  <a:pt x="259003" y="330073"/>
                </a:lnTo>
                <a:lnTo>
                  <a:pt x="254190" y="330847"/>
                </a:lnTo>
                <a:lnTo>
                  <a:pt x="247078" y="331241"/>
                </a:lnTo>
                <a:lnTo>
                  <a:pt x="237667" y="331241"/>
                </a:lnTo>
                <a:lnTo>
                  <a:pt x="227596" y="331241"/>
                </a:lnTo>
                <a:lnTo>
                  <a:pt x="220256" y="330847"/>
                </a:lnTo>
                <a:lnTo>
                  <a:pt x="215671" y="330073"/>
                </a:lnTo>
                <a:lnTo>
                  <a:pt x="211074" y="329298"/>
                </a:lnTo>
                <a:lnTo>
                  <a:pt x="207835" y="328015"/>
                </a:lnTo>
                <a:lnTo>
                  <a:pt x="205930" y="326224"/>
                </a:lnTo>
                <a:lnTo>
                  <a:pt x="204025" y="324446"/>
                </a:lnTo>
                <a:lnTo>
                  <a:pt x="203073" y="321983"/>
                </a:lnTo>
                <a:lnTo>
                  <a:pt x="203073" y="318858"/>
                </a:lnTo>
                <a:lnTo>
                  <a:pt x="203073" y="295071"/>
                </a:lnTo>
                <a:lnTo>
                  <a:pt x="172554" y="319760"/>
                </a:lnTo>
                <a:lnTo>
                  <a:pt x="136207" y="333992"/>
                </a:lnTo>
                <a:lnTo>
                  <a:pt x="108737" y="336727"/>
                </a:lnTo>
                <a:lnTo>
                  <a:pt x="97100" y="336339"/>
                </a:lnTo>
                <a:lnTo>
                  <a:pt x="55456" y="327058"/>
                </a:lnTo>
                <a:lnTo>
                  <a:pt x="23749" y="305640"/>
                </a:lnTo>
                <a:lnTo>
                  <a:pt x="4516" y="272397"/>
                </a:lnTo>
                <a:lnTo>
                  <a:pt x="0" y="239636"/>
                </a:lnTo>
                <a:lnTo>
                  <a:pt x="637" y="227006"/>
                </a:lnTo>
                <a:lnTo>
                  <a:pt x="15929" y="185055"/>
                </a:lnTo>
                <a:lnTo>
                  <a:pt x="51372" y="156588"/>
                </a:lnTo>
                <a:lnTo>
                  <a:pt x="90970" y="143878"/>
                </a:lnTo>
                <a:lnTo>
                  <a:pt x="141578" y="138222"/>
                </a:lnTo>
                <a:lnTo>
                  <a:pt x="160870" y="137845"/>
                </a:lnTo>
                <a:lnTo>
                  <a:pt x="189966" y="137845"/>
                </a:lnTo>
                <a:lnTo>
                  <a:pt x="189966" y="119748"/>
                </a:lnTo>
                <a:lnTo>
                  <a:pt x="189966" y="110363"/>
                </a:lnTo>
                <a:lnTo>
                  <a:pt x="189026" y="102158"/>
                </a:lnTo>
                <a:lnTo>
                  <a:pt x="187121" y="95123"/>
                </a:lnTo>
                <a:lnTo>
                  <a:pt x="185229" y="88074"/>
                </a:lnTo>
                <a:lnTo>
                  <a:pt x="182118" y="82207"/>
                </a:lnTo>
                <a:lnTo>
                  <a:pt x="177761" y="77520"/>
                </a:lnTo>
                <a:lnTo>
                  <a:pt x="173418" y="72834"/>
                </a:lnTo>
                <a:lnTo>
                  <a:pt x="133464" y="63779"/>
                </a:lnTo>
                <a:lnTo>
                  <a:pt x="123220" y="64072"/>
                </a:lnTo>
                <a:lnTo>
                  <a:pt x="80267" y="73420"/>
                </a:lnTo>
                <a:lnTo>
                  <a:pt x="45377" y="89255"/>
                </a:lnTo>
                <a:lnTo>
                  <a:pt x="39687" y="92392"/>
                </a:lnTo>
                <a:lnTo>
                  <a:pt x="35064" y="93954"/>
                </a:lnTo>
                <a:lnTo>
                  <a:pt x="31508" y="93954"/>
                </a:lnTo>
                <a:lnTo>
                  <a:pt x="29057" y="93954"/>
                </a:lnTo>
                <a:lnTo>
                  <a:pt x="26885" y="93179"/>
                </a:lnTo>
                <a:lnTo>
                  <a:pt x="24980" y="91617"/>
                </a:lnTo>
                <a:lnTo>
                  <a:pt x="23088" y="90055"/>
                </a:lnTo>
                <a:lnTo>
                  <a:pt x="21526" y="87820"/>
                </a:lnTo>
                <a:lnTo>
                  <a:pt x="20307" y="84924"/>
                </a:lnTo>
                <a:lnTo>
                  <a:pt x="19075" y="82029"/>
                </a:lnTo>
                <a:lnTo>
                  <a:pt x="18135" y="78460"/>
                </a:lnTo>
                <a:lnTo>
                  <a:pt x="17462" y="74231"/>
                </a:lnTo>
                <a:lnTo>
                  <a:pt x="16789" y="70002"/>
                </a:lnTo>
                <a:lnTo>
                  <a:pt x="16459" y="65316"/>
                </a:lnTo>
                <a:lnTo>
                  <a:pt x="16459" y="60198"/>
                </a:lnTo>
                <a:lnTo>
                  <a:pt x="16459" y="53289"/>
                </a:lnTo>
                <a:lnTo>
                  <a:pt x="17018" y="47828"/>
                </a:lnTo>
                <a:lnTo>
                  <a:pt x="18135" y="43827"/>
                </a:lnTo>
                <a:lnTo>
                  <a:pt x="19240" y="39814"/>
                </a:lnTo>
                <a:lnTo>
                  <a:pt x="53630" y="16611"/>
                </a:lnTo>
                <a:lnTo>
                  <a:pt x="93569" y="4892"/>
                </a:lnTo>
                <a:lnTo>
                  <a:pt x="131216" y="199"/>
                </a:lnTo>
                <a:lnTo>
                  <a:pt x="141020" y="0"/>
                </a:lnTo>
                <a:close/>
              </a:path>
            </a:pathLst>
          </a:custGeom>
          <a:ln w="12700">
            <a:solidFill>
              <a:srgbClr val="558DC5"/>
            </a:solidFill>
          </a:ln>
        </p:spPr>
        <p:txBody>
          <a:bodyPr wrap="square" lIns="0" tIns="0" rIns="0" bIns="0" rtlCol="0"/>
          <a:lstStyle/>
          <a:p>
            <a:endParaRPr/>
          </a:p>
        </p:txBody>
      </p:sp>
      <p:sp>
        <p:nvSpPr>
          <p:cNvPr id="29" name="object 29"/>
          <p:cNvSpPr/>
          <p:nvPr/>
        </p:nvSpPr>
        <p:spPr>
          <a:xfrm>
            <a:off x="6127738" y="4527338"/>
            <a:ext cx="244475" cy="337185"/>
          </a:xfrm>
          <a:custGeom>
            <a:avLst/>
            <a:gdLst/>
            <a:ahLst/>
            <a:cxnLst/>
            <a:rect l="l" t="t" r="r" b="b"/>
            <a:pathLst>
              <a:path w="244475" h="337185">
                <a:moveTo>
                  <a:pt x="150368" y="0"/>
                </a:moveTo>
                <a:lnTo>
                  <a:pt x="193294" y="6032"/>
                </a:lnTo>
                <a:lnTo>
                  <a:pt x="220865" y="17767"/>
                </a:lnTo>
                <a:lnTo>
                  <a:pt x="226783" y="21120"/>
                </a:lnTo>
                <a:lnTo>
                  <a:pt x="230974" y="24028"/>
                </a:lnTo>
                <a:lnTo>
                  <a:pt x="233426" y="26492"/>
                </a:lnTo>
                <a:lnTo>
                  <a:pt x="235889" y="28943"/>
                </a:lnTo>
                <a:lnTo>
                  <a:pt x="237617" y="31013"/>
                </a:lnTo>
                <a:lnTo>
                  <a:pt x="238620" y="32702"/>
                </a:lnTo>
                <a:lnTo>
                  <a:pt x="239623" y="34378"/>
                </a:lnTo>
                <a:lnTo>
                  <a:pt x="242798" y="57861"/>
                </a:lnTo>
                <a:lnTo>
                  <a:pt x="242798" y="63461"/>
                </a:lnTo>
                <a:lnTo>
                  <a:pt x="234315" y="98755"/>
                </a:lnTo>
                <a:lnTo>
                  <a:pt x="230746" y="98755"/>
                </a:lnTo>
                <a:lnTo>
                  <a:pt x="226949" y="98755"/>
                </a:lnTo>
                <a:lnTo>
                  <a:pt x="222935" y="97193"/>
                </a:lnTo>
                <a:lnTo>
                  <a:pt x="218694" y="94056"/>
                </a:lnTo>
                <a:lnTo>
                  <a:pt x="214452" y="90932"/>
                </a:lnTo>
                <a:lnTo>
                  <a:pt x="176539" y="71221"/>
                </a:lnTo>
                <a:lnTo>
                  <a:pt x="154051" y="68580"/>
                </a:lnTo>
                <a:lnTo>
                  <a:pt x="138608" y="70158"/>
                </a:lnTo>
                <a:lnTo>
                  <a:pt x="103822" y="93853"/>
                </a:lnTo>
                <a:lnTo>
                  <a:pt x="87499" y="145037"/>
                </a:lnTo>
                <a:lnTo>
                  <a:pt x="86410" y="167995"/>
                </a:lnTo>
                <a:lnTo>
                  <a:pt x="86682" y="179697"/>
                </a:lnTo>
                <a:lnTo>
                  <a:pt x="93202" y="219347"/>
                </a:lnTo>
                <a:lnTo>
                  <a:pt x="113279" y="252150"/>
                </a:lnTo>
                <a:lnTo>
                  <a:pt x="155067" y="266090"/>
                </a:lnTo>
                <a:lnTo>
                  <a:pt x="163468" y="265764"/>
                </a:lnTo>
                <a:lnTo>
                  <a:pt x="200723" y="253542"/>
                </a:lnTo>
                <a:lnTo>
                  <a:pt x="226949" y="234226"/>
                </a:lnTo>
                <a:lnTo>
                  <a:pt x="230530" y="232486"/>
                </a:lnTo>
                <a:lnTo>
                  <a:pt x="233426" y="232486"/>
                </a:lnTo>
                <a:lnTo>
                  <a:pt x="235432" y="232486"/>
                </a:lnTo>
                <a:lnTo>
                  <a:pt x="237109" y="233045"/>
                </a:lnTo>
                <a:lnTo>
                  <a:pt x="238442" y="234162"/>
                </a:lnTo>
                <a:lnTo>
                  <a:pt x="239788" y="235292"/>
                </a:lnTo>
                <a:lnTo>
                  <a:pt x="240842" y="237363"/>
                </a:lnTo>
                <a:lnTo>
                  <a:pt x="241630" y="240398"/>
                </a:lnTo>
                <a:lnTo>
                  <a:pt x="242417" y="243420"/>
                </a:lnTo>
                <a:lnTo>
                  <a:pt x="243027" y="247294"/>
                </a:lnTo>
                <a:lnTo>
                  <a:pt x="243471" y="251993"/>
                </a:lnTo>
                <a:lnTo>
                  <a:pt x="243916" y="256705"/>
                </a:lnTo>
                <a:lnTo>
                  <a:pt x="244144" y="262763"/>
                </a:lnTo>
                <a:lnTo>
                  <a:pt x="244144" y="270167"/>
                </a:lnTo>
                <a:lnTo>
                  <a:pt x="244144" y="275996"/>
                </a:lnTo>
                <a:lnTo>
                  <a:pt x="243979" y="280885"/>
                </a:lnTo>
                <a:lnTo>
                  <a:pt x="243636" y="284810"/>
                </a:lnTo>
                <a:lnTo>
                  <a:pt x="243306" y="288734"/>
                </a:lnTo>
                <a:lnTo>
                  <a:pt x="242862" y="292036"/>
                </a:lnTo>
                <a:lnTo>
                  <a:pt x="242303" y="294728"/>
                </a:lnTo>
                <a:lnTo>
                  <a:pt x="241744" y="297421"/>
                </a:lnTo>
                <a:lnTo>
                  <a:pt x="207518" y="324065"/>
                </a:lnTo>
                <a:lnTo>
                  <a:pt x="164974" y="335211"/>
                </a:lnTo>
                <a:lnTo>
                  <a:pt x="142328" y="336727"/>
                </a:lnTo>
                <a:lnTo>
                  <a:pt x="125577" y="336056"/>
                </a:lnTo>
                <a:lnTo>
                  <a:pt x="81216" y="325996"/>
                </a:lnTo>
                <a:lnTo>
                  <a:pt x="46074" y="304148"/>
                </a:lnTo>
                <a:lnTo>
                  <a:pt x="20639" y="271037"/>
                </a:lnTo>
                <a:lnTo>
                  <a:pt x="5181" y="227519"/>
                </a:lnTo>
                <a:lnTo>
                  <a:pt x="0" y="174066"/>
                </a:lnTo>
                <a:lnTo>
                  <a:pt x="700" y="152361"/>
                </a:lnTo>
                <a:lnTo>
                  <a:pt x="6306" y="113537"/>
                </a:lnTo>
                <a:lnTo>
                  <a:pt x="24653" y="66532"/>
                </a:lnTo>
                <a:lnTo>
                  <a:pt x="53035" y="32223"/>
                </a:lnTo>
                <a:lnTo>
                  <a:pt x="90081" y="10401"/>
                </a:lnTo>
                <a:lnTo>
                  <a:pt x="134291" y="650"/>
                </a:lnTo>
                <a:lnTo>
                  <a:pt x="150368" y="0"/>
                </a:lnTo>
                <a:close/>
              </a:path>
            </a:pathLst>
          </a:custGeom>
          <a:ln w="12699">
            <a:solidFill>
              <a:srgbClr val="558DC5"/>
            </a:solidFill>
          </a:ln>
        </p:spPr>
        <p:txBody>
          <a:bodyPr wrap="square" lIns="0" tIns="0" rIns="0" bIns="0" rtlCol="0"/>
          <a:lstStyle/>
          <a:p>
            <a:endParaRPr/>
          </a:p>
        </p:txBody>
      </p:sp>
      <p:sp>
        <p:nvSpPr>
          <p:cNvPr id="30" name="object 30"/>
          <p:cNvSpPr/>
          <p:nvPr/>
        </p:nvSpPr>
        <p:spPr>
          <a:xfrm>
            <a:off x="3625519" y="4465615"/>
            <a:ext cx="304800" cy="137160"/>
          </a:xfrm>
          <a:custGeom>
            <a:avLst/>
            <a:gdLst/>
            <a:ahLst/>
            <a:cxnLst/>
            <a:rect l="l" t="t" r="r" b="b"/>
            <a:pathLst>
              <a:path w="304800" h="137160">
                <a:moveTo>
                  <a:pt x="90754" y="0"/>
                </a:moveTo>
                <a:lnTo>
                  <a:pt x="130213" y="6591"/>
                </a:lnTo>
                <a:lnTo>
                  <a:pt x="136118" y="9626"/>
                </a:lnTo>
                <a:lnTo>
                  <a:pt x="142036" y="12661"/>
                </a:lnTo>
                <a:lnTo>
                  <a:pt x="165417" y="33096"/>
                </a:lnTo>
                <a:lnTo>
                  <a:pt x="169887" y="37833"/>
                </a:lnTo>
                <a:lnTo>
                  <a:pt x="173901" y="42329"/>
                </a:lnTo>
                <a:lnTo>
                  <a:pt x="177482" y="46608"/>
                </a:lnTo>
                <a:lnTo>
                  <a:pt x="181051" y="50888"/>
                </a:lnTo>
                <a:lnTo>
                  <a:pt x="184505" y="54609"/>
                </a:lnTo>
                <a:lnTo>
                  <a:pt x="187858" y="57759"/>
                </a:lnTo>
                <a:lnTo>
                  <a:pt x="191211" y="60921"/>
                </a:lnTo>
                <a:lnTo>
                  <a:pt x="194729" y="63398"/>
                </a:lnTo>
                <a:lnTo>
                  <a:pt x="198412" y="65189"/>
                </a:lnTo>
                <a:lnTo>
                  <a:pt x="202095" y="66992"/>
                </a:lnTo>
                <a:lnTo>
                  <a:pt x="206387" y="67894"/>
                </a:lnTo>
                <a:lnTo>
                  <a:pt x="211302" y="67894"/>
                </a:lnTo>
                <a:lnTo>
                  <a:pt x="216662" y="67894"/>
                </a:lnTo>
                <a:lnTo>
                  <a:pt x="221348" y="66700"/>
                </a:lnTo>
                <a:lnTo>
                  <a:pt x="225374" y="64325"/>
                </a:lnTo>
                <a:lnTo>
                  <a:pt x="229387" y="61950"/>
                </a:lnTo>
                <a:lnTo>
                  <a:pt x="232676" y="58623"/>
                </a:lnTo>
                <a:lnTo>
                  <a:pt x="235242" y="54330"/>
                </a:lnTo>
                <a:lnTo>
                  <a:pt x="237807" y="50037"/>
                </a:lnTo>
                <a:lnTo>
                  <a:pt x="239699" y="44830"/>
                </a:lnTo>
                <a:lnTo>
                  <a:pt x="240931" y="38734"/>
                </a:lnTo>
                <a:lnTo>
                  <a:pt x="242163" y="32626"/>
                </a:lnTo>
                <a:lnTo>
                  <a:pt x="242773" y="25615"/>
                </a:lnTo>
                <a:lnTo>
                  <a:pt x="242773" y="17716"/>
                </a:lnTo>
                <a:lnTo>
                  <a:pt x="242773" y="13868"/>
                </a:lnTo>
                <a:lnTo>
                  <a:pt x="245465" y="11099"/>
                </a:lnTo>
                <a:lnTo>
                  <a:pt x="250825" y="9397"/>
                </a:lnTo>
                <a:lnTo>
                  <a:pt x="256197" y="7708"/>
                </a:lnTo>
                <a:lnTo>
                  <a:pt x="263690" y="6857"/>
                </a:lnTo>
                <a:lnTo>
                  <a:pt x="273303" y="6857"/>
                </a:lnTo>
                <a:lnTo>
                  <a:pt x="279565" y="6857"/>
                </a:lnTo>
                <a:lnTo>
                  <a:pt x="284708" y="7137"/>
                </a:lnTo>
                <a:lnTo>
                  <a:pt x="288734" y="7696"/>
                </a:lnTo>
                <a:lnTo>
                  <a:pt x="292760" y="8254"/>
                </a:lnTo>
                <a:lnTo>
                  <a:pt x="304723" y="18859"/>
                </a:lnTo>
                <a:lnTo>
                  <a:pt x="304495" y="21335"/>
                </a:lnTo>
                <a:lnTo>
                  <a:pt x="304495" y="32118"/>
                </a:lnTo>
                <a:lnTo>
                  <a:pt x="296468" y="78574"/>
                </a:lnTo>
                <a:lnTo>
                  <a:pt x="276364" y="111404"/>
                </a:lnTo>
                <a:lnTo>
                  <a:pt x="239528" y="133559"/>
                </a:lnTo>
                <a:lnTo>
                  <a:pt x="213753" y="137159"/>
                </a:lnTo>
                <a:lnTo>
                  <a:pt x="206762" y="136991"/>
                </a:lnTo>
                <a:lnTo>
                  <a:pt x="168541" y="127241"/>
                </a:lnTo>
                <a:lnTo>
                  <a:pt x="162737" y="124218"/>
                </a:lnTo>
                <a:lnTo>
                  <a:pt x="157556" y="120688"/>
                </a:lnTo>
                <a:lnTo>
                  <a:pt x="152971" y="116649"/>
                </a:lnTo>
                <a:lnTo>
                  <a:pt x="148399" y="112623"/>
                </a:lnTo>
                <a:lnTo>
                  <a:pt x="127025" y="90106"/>
                </a:lnTo>
                <a:lnTo>
                  <a:pt x="123456" y="85851"/>
                </a:lnTo>
                <a:lnTo>
                  <a:pt x="105930" y="71780"/>
                </a:lnTo>
                <a:lnTo>
                  <a:pt x="102362" y="70103"/>
                </a:lnTo>
                <a:lnTo>
                  <a:pt x="98107" y="69265"/>
                </a:lnTo>
                <a:lnTo>
                  <a:pt x="93192" y="69265"/>
                </a:lnTo>
                <a:lnTo>
                  <a:pt x="87617" y="69265"/>
                </a:lnTo>
                <a:lnTo>
                  <a:pt x="82816" y="70434"/>
                </a:lnTo>
                <a:lnTo>
                  <a:pt x="78803" y="72783"/>
                </a:lnTo>
                <a:lnTo>
                  <a:pt x="74777" y="75133"/>
                </a:lnTo>
                <a:lnTo>
                  <a:pt x="61722" y="110731"/>
                </a:lnTo>
                <a:lnTo>
                  <a:pt x="61722" y="117881"/>
                </a:lnTo>
                <a:lnTo>
                  <a:pt x="61722" y="122123"/>
                </a:lnTo>
                <a:lnTo>
                  <a:pt x="59207" y="125145"/>
                </a:lnTo>
                <a:lnTo>
                  <a:pt x="54178" y="126936"/>
                </a:lnTo>
                <a:lnTo>
                  <a:pt x="49149" y="128727"/>
                </a:lnTo>
                <a:lnTo>
                  <a:pt x="41376" y="129616"/>
                </a:lnTo>
                <a:lnTo>
                  <a:pt x="30861" y="129616"/>
                </a:lnTo>
                <a:lnTo>
                  <a:pt x="24828" y="129616"/>
                </a:lnTo>
                <a:lnTo>
                  <a:pt x="19799" y="129336"/>
                </a:lnTo>
                <a:lnTo>
                  <a:pt x="15773" y="128777"/>
                </a:lnTo>
                <a:lnTo>
                  <a:pt x="11747" y="128219"/>
                </a:lnTo>
                <a:lnTo>
                  <a:pt x="8559" y="127317"/>
                </a:lnTo>
                <a:lnTo>
                  <a:pt x="6210" y="126085"/>
                </a:lnTo>
                <a:lnTo>
                  <a:pt x="3860" y="124866"/>
                </a:lnTo>
                <a:lnTo>
                  <a:pt x="2235" y="123355"/>
                </a:lnTo>
                <a:lnTo>
                  <a:pt x="1346" y="121551"/>
                </a:lnTo>
                <a:lnTo>
                  <a:pt x="444" y="119760"/>
                </a:lnTo>
                <a:lnTo>
                  <a:pt x="0" y="117754"/>
                </a:lnTo>
                <a:lnTo>
                  <a:pt x="0" y="115519"/>
                </a:lnTo>
                <a:lnTo>
                  <a:pt x="0" y="106451"/>
                </a:lnTo>
                <a:lnTo>
                  <a:pt x="6870" y="59435"/>
                </a:lnTo>
                <a:lnTo>
                  <a:pt x="25946" y="26022"/>
                </a:lnTo>
                <a:lnTo>
                  <a:pt x="63215" y="3584"/>
                </a:lnTo>
                <a:lnTo>
                  <a:pt x="81217" y="397"/>
                </a:lnTo>
                <a:lnTo>
                  <a:pt x="90754" y="0"/>
                </a:lnTo>
                <a:close/>
              </a:path>
            </a:pathLst>
          </a:custGeom>
          <a:ln w="12700">
            <a:solidFill>
              <a:srgbClr val="558DC5"/>
            </a:solidFill>
          </a:ln>
        </p:spPr>
        <p:txBody>
          <a:bodyPr wrap="square" lIns="0" tIns="0" rIns="0" bIns="0" rtlCol="0"/>
          <a:lstStyle/>
          <a:p>
            <a:endParaRPr/>
          </a:p>
        </p:txBody>
      </p:sp>
      <p:sp>
        <p:nvSpPr>
          <p:cNvPr id="31" name="object 31"/>
          <p:cNvSpPr/>
          <p:nvPr/>
        </p:nvSpPr>
        <p:spPr>
          <a:xfrm>
            <a:off x="5028591" y="4423097"/>
            <a:ext cx="504825" cy="435609"/>
          </a:xfrm>
          <a:custGeom>
            <a:avLst/>
            <a:gdLst/>
            <a:ahLst/>
            <a:cxnLst/>
            <a:rect l="l" t="t" r="r" b="b"/>
            <a:pathLst>
              <a:path w="504825" h="435610">
                <a:moveTo>
                  <a:pt x="33210" y="0"/>
                </a:moveTo>
                <a:lnTo>
                  <a:pt x="90906" y="0"/>
                </a:lnTo>
                <a:lnTo>
                  <a:pt x="98350" y="157"/>
                </a:lnTo>
                <a:lnTo>
                  <a:pt x="136537" y="10883"/>
                </a:lnTo>
                <a:lnTo>
                  <a:pt x="157246" y="43150"/>
                </a:lnTo>
                <a:lnTo>
                  <a:pt x="159346" y="49898"/>
                </a:lnTo>
                <a:lnTo>
                  <a:pt x="252717" y="308178"/>
                </a:lnTo>
                <a:lnTo>
                  <a:pt x="254050" y="308178"/>
                </a:lnTo>
                <a:lnTo>
                  <a:pt x="350761" y="50571"/>
                </a:lnTo>
                <a:lnTo>
                  <a:pt x="352994" y="43813"/>
                </a:lnTo>
                <a:lnTo>
                  <a:pt x="355333" y="37598"/>
                </a:lnTo>
                <a:lnTo>
                  <a:pt x="382409" y="4190"/>
                </a:lnTo>
                <a:lnTo>
                  <a:pt x="388670" y="2514"/>
                </a:lnTo>
                <a:lnTo>
                  <a:pt x="394931" y="838"/>
                </a:lnTo>
                <a:lnTo>
                  <a:pt x="402208" y="0"/>
                </a:lnTo>
                <a:lnTo>
                  <a:pt x="410489" y="0"/>
                </a:lnTo>
                <a:lnTo>
                  <a:pt x="469861" y="0"/>
                </a:lnTo>
                <a:lnTo>
                  <a:pt x="475894" y="0"/>
                </a:lnTo>
                <a:lnTo>
                  <a:pt x="481088" y="787"/>
                </a:lnTo>
                <a:lnTo>
                  <a:pt x="485457" y="2349"/>
                </a:lnTo>
                <a:lnTo>
                  <a:pt x="489813" y="3911"/>
                </a:lnTo>
                <a:lnTo>
                  <a:pt x="493394" y="6197"/>
                </a:lnTo>
                <a:lnTo>
                  <a:pt x="496188" y="9220"/>
                </a:lnTo>
                <a:lnTo>
                  <a:pt x="498982" y="12230"/>
                </a:lnTo>
                <a:lnTo>
                  <a:pt x="501116" y="15913"/>
                </a:lnTo>
                <a:lnTo>
                  <a:pt x="502564" y="20269"/>
                </a:lnTo>
                <a:lnTo>
                  <a:pt x="504024" y="24625"/>
                </a:lnTo>
                <a:lnTo>
                  <a:pt x="504748" y="29591"/>
                </a:lnTo>
                <a:lnTo>
                  <a:pt x="504748" y="35166"/>
                </a:lnTo>
                <a:lnTo>
                  <a:pt x="504748" y="421411"/>
                </a:lnTo>
                <a:lnTo>
                  <a:pt x="504748" y="423646"/>
                </a:lnTo>
                <a:lnTo>
                  <a:pt x="504139" y="425665"/>
                </a:lnTo>
                <a:lnTo>
                  <a:pt x="502894" y="427443"/>
                </a:lnTo>
                <a:lnTo>
                  <a:pt x="501662" y="429234"/>
                </a:lnTo>
                <a:lnTo>
                  <a:pt x="483247" y="434479"/>
                </a:lnTo>
                <a:lnTo>
                  <a:pt x="477875" y="435152"/>
                </a:lnTo>
                <a:lnTo>
                  <a:pt x="471043" y="435483"/>
                </a:lnTo>
                <a:lnTo>
                  <a:pt x="462749" y="435483"/>
                </a:lnTo>
                <a:lnTo>
                  <a:pt x="454672" y="435483"/>
                </a:lnTo>
                <a:lnTo>
                  <a:pt x="447954" y="435152"/>
                </a:lnTo>
                <a:lnTo>
                  <a:pt x="442582" y="434479"/>
                </a:lnTo>
                <a:lnTo>
                  <a:pt x="437210" y="433806"/>
                </a:lnTo>
                <a:lnTo>
                  <a:pt x="423100" y="427443"/>
                </a:lnTo>
                <a:lnTo>
                  <a:pt x="421754" y="425653"/>
                </a:lnTo>
                <a:lnTo>
                  <a:pt x="421081" y="423646"/>
                </a:lnTo>
                <a:lnTo>
                  <a:pt x="421081" y="421411"/>
                </a:lnTo>
                <a:lnTo>
                  <a:pt x="421081" y="68580"/>
                </a:lnTo>
                <a:lnTo>
                  <a:pt x="420420" y="68580"/>
                </a:lnTo>
                <a:lnTo>
                  <a:pt x="295249" y="421068"/>
                </a:lnTo>
                <a:lnTo>
                  <a:pt x="294360" y="423976"/>
                </a:lnTo>
                <a:lnTo>
                  <a:pt x="292900" y="426377"/>
                </a:lnTo>
                <a:lnTo>
                  <a:pt x="290893" y="428282"/>
                </a:lnTo>
                <a:lnTo>
                  <a:pt x="288886" y="430174"/>
                </a:lnTo>
                <a:lnTo>
                  <a:pt x="286156" y="431685"/>
                </a:lnTo>
                <a:lnTo>
                  <a:pt x="282689" y="432803"/>
                </a:lnTo>
                <a:lnTo>
                  <a:pt x="279234" y="433920"/>
                </a:lnTo>
                <a:lnTo>
                  <a:pt x="274827" y="434644"/>
                </a:lnTo>
                <a:lnTo>
                  <a:pt x="269468" y="434975"/>
                </a:lnTo>
                <a:lnTo>
                  <a:pt x="264109" y="435317"/>
                </a:lnTo>
                <a:lnTo>
                  <a:pt x="257632" y="435483"/>
                </a:lnTo>
                <a:lnTo>
                  <a:pt x="250037" y="435483"/>
                </a:lnTo>
                <a:lnTo>
                  <a:pt x="242455" y="435483"/>
                </a:lnTo>
                <a:lnTo>
                  <a:pt x="217398" y="431965"/>
                </a:lnTo>
                <a:lnTo>
                  <a:pt x="213931" y="430733"/>
                </a:lnTo>
                <a:lnTo>
                  <a:pt x="205168" y="421068"/>
                </a:lnTo>
                <a:lnTo>
                  <a:pt x="84327" y="68580"/>
                </a:lnTo>
                <a:lnTo>
                  <a:pt x="83667" y="68580"/>
                </a:lnTo>
                <a:lnTo>
                  <a:pt x="83667" y="421411"/>
                </a:lnTo>
                <a:lnTo>
                  <a:pt x="83667" y="423646"/>
                </a:lnTo>
                <a:lnTo>
                  <a:pt x="83057" y="425653"/>
                </a:lnTo>
                <a:lnTo>
                  <a:pt x="81813" y="427443"/>
                </a:lnTo>
                <a:lnTo>
                  <a:pt x="80581" y="429234"/>
                </a:lnTo>
                <a:lnTo>
                  <a:pt x="49961" y="435483"/>
                </a:lnTo>
                <a:lnTo>
                  <a:pt x="41668" y="435483"/>
                </a:lnTo>
                <a:lnTo>
                  <a:pt x="33591" y="435483"/>
                </a:lnTo>
                <a:lnTo>
                  <a:pt x="26873" y="435152"/>
                </a:lnTo>
                <a:lnTo>
                  <a:pt x="21501" y="434479"/>
                </a:lnTo>
                <a:lnTo>
                  <a:pt x="16128" y="433806"/>
                </a:lnTo>
                <a:lnTo>
                  <a:pt x="1854" y="427443"/>
                </a:lnTo>
                <a:lnTo>
                  <a:pt x="622" y="425665"/>
                </a:lnTo>
                <a:lnTo>
                  <a:pt x="0" y="423646"/>
                </a:lnTo>
                <a:lnTo>
                  <a:pt x="0" y="421411"/>
                </a:lnTo>
                <a:lnTo>
                  <a:pt x="0" y="35166"/>
                </a:lnTo>
                <a:lnTo>
                  <a:pt x="19618" y="2259"/>
                </a:lnTo>
                <a:lnTo>
                  <a:pt x="26035" y="564"/>
                </a:lnTo>
                <a:lnTo>
                  <a:pt x="33210" y="0"/>
                </a:lnTo>
                <a:close/>
              </a:path>
            </a:pathLst>
          </a:custGeom>
          <a:ln w="12700">
            <a:solidFill>
              <a:srgbClr val="558DC5"/>
            </a:solidFill>
          </a:ln>
        </p:spPr>
        <p:txBody>
          <a:bodyPr wrap="square" lIns="0" tIns="0" rIns="0" bIns="0" rtlCol="0"/>
          <a:lstStyle/>
          <a:p>
            <a:endParaRPr/>
          </a:p>
        </p:txBody>
      </p:sp>
      <p:sp>
        <p:nvSpPr>
          <p:cNvPr id="32" name="object 32"/>
          <p:cNvSpPr/>
          <p:nvPr/>
        </p:nvSpPr>
        <p:spPr>
          <a:xfrm>
            <a:off x="4528020" y="4420354"/>
            <a:ext cx="267335" cy="436245"/>
          </a:xfrm>
          <a:custGeom>
            <a:avLst/>
            <a:gdLst/>
            <a:ahLst/>
            <a:cxnLst/>
            <a:rect l="l" t="t" r="r" b="b"/>
            <a:pathLst>
              <a:path w="267335" h="436245">
                <a:moveTo>
                  <a:pt x="143217" y="0"/>
                </a:moveTo>
                <a:lnTo>
                  <a:pt x="151714" y="0"/>
                </a:lnTo>
                <a:lnTo>
                  <a:pt x="158572" y="165"/>
                </a:lnTo>
                <a:lnTo>
                  <a:pt x="163830" y="508"/>
                </a:lnTo>
                <a:lnTo>
                  <a:pt x="169075" y="838"/>
                </a:lnTo>
                <a:lnTo>
                  <a:pt x="181076" y="5346"/>
                </a:lnTo>
                <a:lnTo>
                  <a:pt x="181978" y="6692"/>
                </a:lnTo>
                <a:lnTo>
                  <a:pt x="182422" y="8369"/>
                </a:lnTo>
                <a:lnTo>
                  <a:pt x="182422" y="10388"/>
                </a:lnTo>
                <a:lnTo>
                  <a:pt x="182422" y="368274"/>
                </a:lnTo>
                <a:lnTo>
                  <a:pt x="253326" y="368274"/>
                </a:lnTo>
                <a:lnTo>
                  <a:pt x="255346" y="368274"/>
                </a:lnTo>
                <a:lnTo>
                  <a:pt x="257200" y="368884"/>
                </a:lnTo>
                <a:lnTo>
                  <a:pt x="258876" y="370116"/>
                </a:lnTo>
                <a:lnTo>
                  <a:pt x="260553" y="371335"/>
                </a:lnTo>
                <a:lnTo>
                  <a:pt x="262013" y="373291"/>
                </a:lnTo>
                <a:lnTo>
                  <a:pt x="266776" y="396265"/>
                </a:lnTo>
                <a:lnTo>
                  <a:pt x="266776" y="402729"/>
                </a:lnTo>
                <a:lnTo>
                  <a:pt x="266776" y="408965"/>
                </a:lnTo>
                <a:lnTo>
                  <a:pt x="262915" y="428980"/>
                </a:lnTo>
                <a:lnTo>
                  <a:pt x="261683" y="431546"/>
                </a:lnTo>
                <a:lnTo>
                  <a:pt x="260286" y="433387"/>
                </a:lnTo>
                <a:lnTo>
                  <a:pt x="258724" y="434492"/>
                </a:lnTo>
                <a:lnTo>
                  <a:pt x="257149" y="435610"/>
                </a:lnTo>
                <a:lnTo>
                  <a:pt x="255358" y="436168"/>
                </a:lnTo>
                <a:lnTo>
                  <a:pt x="253352" y="436168"/>
                </a:lnTo>
                <a:lnTo>
                  <a:pt x="13766" y="436168"/>
                </a:lnTo>
                <a:lnTo>
                  <a:pt x="11976" y="436168"/>
                </a:lnTo>
                <a:lnTo>
                  <a:pt x="10299" y="435610"/>
                </a:lnTo>
                <a:lnTo>
                  <a:pt x="8737" y="434492"/>
                </a:lnTo>
                <a:lnTo>
                  <a:pt x="7162" y="433387"/>
                </a:lnTo>
                <a:lnTo>
                  <a:pt x="5765" y="431546"/>
                </a:lnTo>
                <a:lnTo>
                  <a:pt x="4546" y="428980"/>
                </a:lnTo>
                <a:lnTo>
                  <a:pt x="3314" y="426415"/>
                </a:lnTo>
                <a:lnTo>
                  <a:pt x="2362" y="422960"/>
                </a:lnTo>
                <a:lnTo>
                  <a:pt x="1689" y="418617"/>
                </a:lnTo>
                <a:lnTo>
                  <a:pt x="1016" y="414261"/>
                </a:lnTo>
                <a:lnTo>
                  <a:pt x="685" y="408965"/>
                </a:lnTo>
                <a:lnTo>
                  <a:pt x="685" y="402729"/>
                </a:lnTo>
                <a:lnTo>
                  <a:pt x="685" y="396265"/>
                </a:lnTo>
                <a:lnTo>
                  <a:pt x="8394" y="370116"/>
                </a:lnTo>
                <a:lnTo>
                  <a:pt x="9969" y="368884"/>
                </a:lnTo>
                <a:lnTo>
                  <a:pt x="11747" y="368274"/>
                </a:lnTo>
                <a:lnTo>
                  <a:pt x="13766" y="368274"/>
                </a:lnTo>
                <a:lnTo>
                  <a:pt x="94640" y="368274"/>
                </a:lnTo>
                <a:lnTo>
                  <a:pt x="94640" y="86410"/>
                </a:lnTo>
                <a:lnTo>
                  <a:pt x="25082" y="124815"/>
                </a:lnTo>
                <a:lnTo>
                  <a:pt x="19951" y="127266"/>
                </a:lnTo>
                <a:lnTo>
                  <a:pt x="15773" y="128778"/>
                </a:lnTo>
                <a:lnTo>
                  <a:pt x="12534" y="129336"/>
                </a:lnTo>
                <a:lnTo>
                  <a:pt x="9309" y="129895"/>
                </a:lnTo>
                <a:lnTo>
                  <a:pt x="6743" y="129222"/>
                </a:lnTo>
                <a:lnTo>
                  <a:pt x="4851" y="127330"/>
                </a:lnTo>
                <a:lnTo>
                  <a:pt x="2946" y="125437"/>
                </a:lnTo>
                <a:lnTo>
                  <a:pt x="1663" y="122135"/>
                </a:lnTo>
                <a:lnTo>
                  <a:pt x="1003" y="117449"/>
                </a:lnTo>
                <a:lnTo>
                  <a:pt x="330" y="112763"/>
                </a:lnTo>
                <a:lnTo>
                  <a:pt x="0" y="106184"/>
                </a:lnTo>
                <a:lnTo>
                  <a:pt x="0" y="97713"/>
                </a:lnTo>
                <a:lnTo>
                  <a:pt x="0" y="92354"/>
                </a:lnTo>
                <a:lnTo>
                  <a:pt x="2006" y="75628"/>
                </a:lnTo>
                <a:lnTo>
                  <a:pt x="2895" y="73177"/>
                </a:lnTo>
                <a:lnTo>
                  <a:pt x="105016" y="4356"/>
                </a:lnTo>
                <a:lnTo>
                  <a:pt x="106133" y="3454"/>
                </a:lnTo>
                <a:lnTo>
                  <a:pt x="115747" y="838"/>
                </a:lnTo>
                <a:lnTo>
                  <a:pt x="118427" y="495"/>
                </a:lnTo>
                <a:lnTo>
                  <a:pt x="121945" y="279"/>
                </a:lnTo>
                <a:lnTo>
                  <a:pt x="126301" y="165"/>
                </a:lnTo>
                <a:lnTo>
                  <a:pt x="130657" y="50"/>
                </a:lnTo>
                <a:lnTo>
                  <a:pt x="136296" y="0"/>
                </a:lnTo>
                <a:lnTo>
                  <a:pt x="143217" y="0"/>
                </a:lnTo>
                <a:close/>
              </a:path>
            </a:pathLst>
          </a:custGeom>
          <a:ln w="12700">
            <a:solidFill>
              <a:srgbClr val="558DC5"/>
            </a:solidFill>
          </a:ln>
        </p:spPr>
        <p:txBody>
          <a:bodyPr wrap="square" lIns="0" tIns="0" rIns="0" bIns="0" rtlCol="0"/>
          <a:lstStyle/>
          <a:p>
            <a:endParaRPr/>
          </a:p>
        </p:txBody>
      </p:sp>
      <p:sp>
        <p:nvSpPr>
          <p:cNvPr id="33" name="object 33"/>
          <p:cNvSpPr/>
          <p:nvPr/>
        </p:nvSpPr>
        <p:spPr>
          <a:xfrm>
            <a:off x="3997262" y="4420354"/>
            <a:ext cx="267335" cy="436245"/>
          </a:xfrm>
          <a:custGeom>
            <a:avLst/>
            <a:gdLst/>
            <a:ahLst/>
            <a:cxnLst/>
            <a:rect l="l" t="t" r="r" b="b"/>
            <a:pathLst>
              <a:path w="267335" h="436245">
                <a:moveTo>
                  <a:pt x="143217" y="0"/>
                </a:moveTo>
                <a:lnTo>
                  <a:pt x="151714" y="0"/>
                </a:lnTo>
                <a:lnTo>
                  <a:pt x="158572" y="165"/>
                </a:lnTo>
                <a:lnTo>
                  <a:pt x="163829" y="508"/>
                </a:lnTo>
                <a:lnTo>
                  <a:pt x="169075" y="838"/>
                </a:lnTo>
                <a:lnTo>
                  <a:pt x="181076" y="5346"/>
                </a:lnTo>
                <a:lnTo>
                  <a:pt x="181978" y="6692"/>
                </a:lnTo>
                <a:lnTo>
                  <a:pt x="182422" y="8369"/>
                </a:lnTo>
                <a:lnTo>
                  <a:pt x="182422" y="10388"/>
                </a:lnTo>
                <a:lnTo>
                  <a:pt x="182422" y="368274"/>
                </a:lnTo>
                <a:lnTo>
                  <a:pt x="253326" y="368274"/>
                </a:lnTo>
                <a:lnTo>
                  <a:pt x="255346" y="368274"/>
                </a:lnTo>
                <a:lnTo>
                  <a:pt x="257200" y="368884"/>
                </a:lnTo>
                <a:lnTo>
                  <a:pt x="258876" y="370116"/>
                </a:lnTo>
                <a:lnTo>
                  <a:pt x="260553" y="371335"/>
                </a:lnTo>
                <a:lnTo>
                  <a:pt x="262013" y="373291"/>
                </a:lnTo>
                <a:lnTo>
                  <a:pt x="266776" y="396265"/>
                </a:lnTo>
                <a:lnTo>
                  <a:pt x="266776" y="402729"/>
                </a:lnTo>
                <a:lnTo>
                  <a:pt x="266776" y="408965"/>
                </a:lnTo>
                <a:lnTo>
                  <a:pt x="258724" y="434492"/>
                </a:lnTo>
                <a:lnTo>
                  <a:pt x="257149" y="435610"/>
                </a:lnTo>
                <a:lnTo>
                  <a:pt x="255358" y="436168"/>
                </a:lnTo>
                <a:lnTo>
                  <a:pt x="253352" y="436168"/>
                </a:lnTo>
                <a:lnTo>
                  <a:pt x="13766" y="436168"/>
                </a:lnTo>
                <a:lnTo>
                  <a:pt x="11976" y="436168"/>
                </a:lnTo>
                <a:lnTo>
                  <a:pt x="10299" y="435610"/>
                </a:lnTo>
                <a:lnTo>
                  <a:pt x="8737" y="434492"/>
                </a:lnTo>
                <a:lnTo>
                  <a:pt x="7162" y="433387"/>
                </a:lnTo>
                <a:lnTo>
                  <a:pt x="5765" y="431546"/>
                </a:lnTo>
                <a:lnTo>
                  <a:pt x="4546" y="428980"/>
                </a:lnTo>
                <a:lnTo>
                  <a:pt x="3314" y="426415"/>
                </a:lnTo>
                <a:lnTo>
                  <a:pt x="2362" y="422960"/>
                </a:lnTo>
                <a:lnTo>
                  <a:pt x="1689" y="418617"/>
                </a:lnTo>
                <a:lnTo>
                  <a:pt x="1015" y="414261"/>
                </a:lnTo>
                <a:lnTo>
                  <a:pt x="685" y="408965"/>
                </a:lnTo>
                <a:lnTo>
                  <a:pt x="685" y="402729"/>
                </a:lnTo>
                <a:lnTo>
                  <a:pt x="685" y="396265"/>
                </a:lnTo>
                <a:lnTo>
                  <a:pt x="8394" y="370116"/>
                </a:lnTo>
                <a:lnTo>
                  <a:pt x="9969" y="368884"/>
                </a:lnTo>
                <a:lnTo>
                  <a:pt x="11747" y="368274"/>
                </a:lnTo>
                <a:lnTo>
                  <a:pt x="13766" y="368274"/>
                </a:lnTo>
                <a:lnTo>
                  <a:pt x="94640" y="368274"/>
                </a:lnTo>
                <a:lnTo>
                  <a:pt x="94640" y="86410"/>
                </a:lnTo>
                <a:lnTo>
                  <a:pt x="25082" y="124815"/>
                </a:lnTo>
                <a:lnTo>
                  <a:pt x="19951" y="127266"/>
                </a:lnTo>
                <a:lnTo>
                  <a:pt x="15773" y="128778"/>
                </a:lnTo>
                <a:lnTo>
                  <a:pt x="12534" y="129336"/>
                </a:lnTo>
                <a:lnTo>
                  <a:pt x="9309" y="129895"/>
                </a:lnTo>
                <a:lnTo>
                  <a:pt x="6743" y="129222"/>
                </a:lnTo>
                <a:lnTo>
                  <a:pt x="4851" y="127330"/>
                </a:lnTo>
                <a:lnTo>
                  <a:pt x="2946" y="125437"/>
                </a:lnTo>
                <a:lnTo>
                  <a:pt x="1663" y="122135"/>
                </a:lnTo>
                <a:lnTo>
                  <a:pt x="1003" y="117449"/>
                </a:lnTo>
                <a:lnTo>
                  <a:pt x="330" y="112763"/>
                </a:lnTo>
                <a:lnTo>
                  <a:pt x="0" y="106184"/>
                </a:lnTo>
                <a:lnTo>
                  <a:pt x="0" y="97713"/>
                </a:lnTo>
                <a:lnTo>
                  <a:pt x="0" y="92354"/>
                </a:lnTo>
                <a:lnTo>
                  <a:pt x="114" y="87947"/>
                </a:lnTo>
                <a:lnTo>
                  <a:pt x="330" y="84493"/>
                </a:lnTo>
                <a:lnTo>
                  <a:pt x="546" y="81038"/>
                </a:lnTo>
                <a:lnTo>
                  <a:pt x="1104" y="78079"/>
                </a:lnTo>
                <a:lnTo>
                  <a:pt x="2006" y="75628"/>
                </a:lnTo>
                <a:lnTo>
                  <a:pt x="2895" y="73177"/>
                </a:lnTo>
                <a:lnTo>
                  <a:pt x="4127" y="71158"/>
                </a:lnTo>
                <a:lnTo>
                  <a:pt x="5676" y="69608"/>
                </a:lnTo>
                <a:lnTo>
                  <a:pt x="7238" y="68046"/>
                </a:lnTo>
                <a:lnTo>
                  <a:pt x="9359" y="66370"/>
                </a:lnTo>
                <a:lnTo>
                  <a:pt x="12039" y="64579"/>
                </a:lnTo>
                <a:lnTo>
                  <a:pt x="105016" y="4356"/>
                </a:lnTo>
                <a:lnTo>
                  <a:pt x="106133" y="3454"/>
                </a:lnTo>
                <a:lnTo>
                  <a:pt x="115747" y="838"/>
                </a:lnTo>
                <a:lnTo>
                  <a:pt x="118427" y="495"/>
                </a:lnTo>
                <a:lnTo>
                  <a:pt x="121945" y="279"/>
                </a:lnTo>
                <a:lnTo>
                  <a:pt x="126301" y="165"/>
                </a:lnTo>
                <a:lnTo>
                  <a:pt x="130657" y="50"/>
                </a:lnTo>
                <a:lnTo>
                  <a:pt x="136296" y="0"/>
                </a:lnTo>
                <a:lnTo>
                  <a:pt x="143217" y="0"/>
                </a:lnTo>
                <a:close/>
              </a:path>
            </a:pathLst>
          </a:custGeom>
          <a:ln w="12700">
            <a:solidFill>
              <a:srgbClr val="558DC5"/>
            </a:solidFill>
          </a:ln>
        </p:spPr>
        <p:txBody>
          <a:bodyPr wrap="square" lIns="0" tIns="0" rIns="0" bIns="0" rtlCol="0"/>
          <a:lstStyle/>
          <a:p>
            <a:endParaRPr/>
          </a:p>
        </p:txBody>
      </p:sp>
      <p:sp>
        <p:nvSpPr>
          <p:cNvPr id="34" name="object 34"/>
          <p:cNvSpPr/>
          <p:nvPr/>
        </p:nvSpPr>
        <p:spPr>
          <a:xfrm>
            <a:off x="8161058" y="4391550"/>
            <a:ext cx="300990" cy="473075"/>
          </a:xfrm>
          <a:custGeom>
            <a:avLst/>
            <a:gdLst/>
            <a:ahLst/>
            <a:cxnLst/>
            <a:rect l="l" t="t" r="r" b="b"/>
            <a:pathLst>
              <a:path w="300990" h="473075">
                <a:moveTo>
                  <a:pt x="258546" y="0"/>
                </a:moveTo>
                <a:lnTo>
                  <a:pt x="266801" y="0"/>
                </a:lnTo>
                <a:lnTo>
                  <a:pt x="273608" y="330"/>
                </a:lnTo>
                <a:lnTo>
                  <a:pt x="278968" y="1003"/>
                </a:lnTo>
                <a:lnTo>
                  <a:pt x="284314" y="1663"/>
                </a:lnTo>
                <a:lnTo>
                  <a:pt x="300380" y="12166"/>
                </a:lnTo>
                <a:lnTo>
                  <a:pt x="300380" y="14389"/>
                </a:lnTo>
                <a:lnTo>
                  <a:pt x="300380" y="453631"/>
                </a:lnTo>
                <a:lnTo>
                  <a:pt x="300380" y="456095"/>
                </a:lnTo>
                <a:lnTo>
                  <a:pt x="299821" y="458165"/>
                </a:lnTo>
                <a:lnTo>
                  <a:pt x="298703" y="459828"/>
                </a:lnTo>
                <a:lnTo>
                  <a:pt x="297599" y="461505"/>
                </a:lnTo>
                <a:lnTo>
                  <a:pt x="295694" y="462902"/>
                </a:lnTo>
                <a:lnTo>
                  <a:pt x="293014" y="464019"/>
                </a:lnTo>
                <a:lnTo>
                  <a:pt x="290334" y="465137"/>
                </a:lnTo>
                <a:lnTo>
                  <a:pt x="286715" y="465912"/>
                </a:lnTo>
                <a:lnTo>
                  <a:pt x="282143" y="466356"/>
                </a:lnTo>
                <a:lnTo>
                  <a:pt x="277571" y="466801"/>
                </a:lnTo>
                <a:lnTo>
                  <a:pt x="271932" y="467029"/>
                </a:lnTo>
                <a:lnTo>
                  <a:pt x="265239" y="467029"/>
                </a:lnTo>
                <a:lnTo>
                  <a:pt x="258102" y="467029"/>
                </a:lnTo>
                <a:lnTo>
                  <a:pt x="252298" y="466801"/>
                </a:lnTo>
                <a:lnTo>
                  <a:pt x="247840" y="466356"/>
                </a:lnTo>
                <a:lnTo>
                  <a:pt x="243370" y="465912"/>
                </a:lnTo>
                <a:lnTo>
                  <a:pt x="239750" y="465124"/>
                </a:lnTo>
                <a:lnTo>
                  <a:pt x="236969" y="464007"/>
                </a:lnTo>
                <a:lnTo>
                  <a:pt x="234175" y="462889"/>
                </a:lnTo>
                <a:lnTo>
                  <a:pt x="232168" y="461479"/>
                </a:lnTo>
                <a:lnTo>
                  <a:pt x="230936" y="459803"/>
                </a:lnTo>
                <a:lnTo>
                  <a:pt x="229717" y="458114"/>
                </a:lnTo>
                <a:lnTo>
                  <a:pt x="229095" y="456044"/>
                </a:lnTo>
                <a:lnTo>
                  <a:pt x="229095" y="453580"/>
                </a:lnTo>
                <a:lnTo>
                  <a:pt x="229095" y="420293"/>
                </a:lnTo>
                <a:lnTo>
                  <a:pt x="193206" y="451244"/>
                </a:lnTo>
                <a:lnTo>
                  <a:pt x="154028" y="469087"/>
                </a:lnTo>
                <a:lnTo>
                  <a:pt x="124599" y="472516"/>
                </a:lnTo>
                <a:lnTo>
                  <a:pt x="108173" y="471689"/>
                </a:lnTo>
                <a:lnTo>
                  <a:pt x="66814" y="459295"/>
                </a:lnTo>
                <a:lnTo>
                  <a:pt x="36296" y="434283"/>
                </a:lnTo>
                <a:lnTo>
                  <a:pt x="15446" y="399338"/>
                </a:lnTo>
                <a:lnTo>
                  <a:pt x="3766" y="356085"/>
                </a:lnTo>
                <a:lnTo>
                  <a:pt x="0" y="308165"/>
                </a:lnTo>
                <a:lnTo>
                  <a:pt x="533" y="288758"/>
                </a:lnTo>
                <a:lnTo>
                  <a:pt x="8534" y="236537"/>
                </a:lnTo>
                <a:lnTo>
                  <a:pt x="25779" y="194117"/>
                </a:lnTo>
                <a:lnTo>
                  <a:pt x="51914" y="162480"/>
                </a:lnTo>
                <a:lnTo>
                  <a:pt x="87041" y="142566"/>
                </a:lnTo>
                <a:lnTo>
                  <a:pt x="130632" y="135788"/>
                </a:lnTo>
                <a:lnTo>
                  <a:pt x="142900" y="136426"/>
                </a:lnTo>
                <a:lnTo>
                  <a:pt x="186384" y="151694"/>
                </a:lnTo>
                <a:lnTo>
                  <a:pt x="216712" y="175945"/>
                </a:lnTo>
                <a:lnTo>
                  <a:pt x="216712" y="14376"/>
                </a:lnTo>
                <a:lnTo>
                  <a:pt x="216712" y="12153"/>
                </a:lnTo>
                <a:lnTo>
                  <a:pt x="217322" y="10147"/>
                </a:lnTo>
                <a:lnTo>
                  <a:pt x="218554" y="8369"/>
                </a:lnTo>
                <a:lnTo>
                  <a:pt x="219786" y="6578"/>
                </a:lnTo>
                <a:lnTo>
                  <a:pt x="222008" y="5079"/>
                </a:lnTo>
                <a:lnTo>
                  <a:pt x="225247" y="3848"/>
                </a:lnTo>
                <a:lnTo>
                  <a:pt x="228485" y="2616"/>
                </a:lnTo>
                <a:lnTo>
                  <a:pt x="232778" y="1663"/>
                </a:lnTo>
                <a:lnTo>
                  <a:pt x="238124" y="1003"/>
                </a:lnTo>
                <a:lnTo>
                  <a:pt x="243484" y="330"/>
                </a:lnTo>
                <a:lnTo>
                  <a:pt x="250291" y="0"/>
                </a:lnTo>
                <a:lnTo>
                  <a:pt x="258546" y="0"/>
                </a:lnTo>
                <a:close/>
              </a:path>
            </a:pathLst>
          </a:custGeom>
          <a:ln w="12700">
            <a:solidFill>
              <a:srgbClr val="558DC5"/>
            </a:solidFill>
          </a:ln>
        </p:spPr>
        <p:txBody>
          <a:bodyPr wrap="square" lIns="0" tIns="0" rIns="0" bIns="0" rtlCol="0"/>
          <a:lstStyle/>
          <a:p>
            <a:endParaRPr/>
          </a:p>
        </p:txBody>
      </p:sp>
      <p:sp>
        <p:nvSpPr>
          <p:cNvPr id="35" name="object 35"/>
          <p:cNvSpPr/>
          <p:nvPr/>
        </p:nvSpPr>
        <p:spPr>
          <a:xfrm>
            <a:off x="6433235" y="4390177"/>
            <a:ext cx="285750" cy="468630"/>
          </a:xfrm>
          <a:custGeom>
            <a:avLst/>
            <a:gdLst/>
            <a:ahLst/>
            <a:cxnLst/>
            <a:rect l="l" t="t" r="r" b="b"/>
            <a:pathLst>
              <a:path w="285750" h="468629">
                <a:moveTo>
                  <a:pt x="42176" y="0"/>
                </a:moveTo>
                <a:lnTo>
                  <a:pt x="50431" y="0"/>
                </a:lnTo>
                <a:lnTo>
                  <a:pt x="57238" y="330"/>
                </a:lnTo>
                <a:lnTo>
                  <a:pt x="62585" y="1003"/>
                </a:lnTo>
                <a:lnTo>
                  <a:pt x="67945" y="1676"/>
                </a:lnTo>
                <a:lnTo>
                  <a:pt x="72237" y="2628"/>
                </a:lnTo>
                <a:lnTo>
                  <a:pt x="75476" y="3860"/>
                </a:lnTo>
                <a:lnTo>
                  <a:pt x="78714" y="5079"/>
                </a:lnTo>
                <a:lnTo>
                  <a:pt x="81000" y="6591"/>
                </a:lnTo>
                <a:lnTo>
                  <a:pt x="82334" y="8381"/>
                </a:lnTo>
                <a:lnTo>
                  <a:pt x="83680" y="10159"/>
                </a:lnTo>
                <a:lnTo>
                  <a:pt x="84353" y="12179"/>
                </a:lnTo>
                <a:lnTo>
                  <a:pt x="84353" y="14414"/>
                </a:lnTo>
                <a:lnTo>
                  <a:pt x="84353" y="179692"/>
                </a:lnTo>
                <a:lnTo>
                  <a:pt x="117468" y="153664"/>
                </a:lnTo>
                <a:lnTo>
                  <a:pt x="163661" y="137819"/>
                </a:lnTo>
                <a:lnTo>
                  <a:pt x="175768" y="137159"/>
                </a:lnTo>
                <a:lnTo>
                  <a:pt x="190410" y="137788"/>
                </a:lnTo>
                <a:lnTo>
                  <a:pt x="237143" y="152687"/>
                </a:lnTo>
                <a:lnTo>
                  <a:pt x="267001" y="183748"/>
                </a:lnTo>
                <a:lnTo>
                  <a:pt x="282083" y="227623"/>
                </a:lnTo>
                <a:lnTo>
                  <a:pt x="285292" y="271805"/>
                </a:lnTo>
                <a:lnTo>
                  <a:pt x="285292" y="455002"/>
                </a:lnTo>
                <a:lnTo>
                  <a:pt x="285292" y="457238"/>
                </a:lnTo>
                <a:lnTo>
                  <a:pt x="284619" y="459193"/>
                </a:lnTo>
                <a:lnTo>
                  <a:pt x="283273" y="460857"/>
                </a:lnTo>
                <a:lnTo>
                  <a:pt x="281927" y="462533"/>
                </a:lnTo>
                <a:lnTo>
                  <a:pt x="279692" y="463930"/>
                </a:lnTo>
                <a:lnTo>
                  <a:pt x="276542" y="465048"/>
                </a:lnTo>
                <a:lnTo>
                  <a:pt x="273405" y="466166"/>
                </a:lnTo>
                <a:lnTo>
                  <a:pt x="269100" y="467004"/>
                </a:lnTo>
                <a:lnTo>
                  <a:pt x="263613" y="467563"/>
                </a:lnTo>
                <a:lnTo>
                  <a:pt x="258127" y="468121"/>
                </a:lnTo>
                <a:lnTo>
                  <a:pt x="251345" y="468401"/>
                </a:lnTo>
                <a:lnTo>
                  <a:pt x="243281" y="468401"/>
                </a:lnTo>
                <a:lnTo>
                  <a:pt x="234988" y="468401"/>
                </a:lnTo>
                <a:lnTo>
                  <a:pt x="209677" y="465048"/>
                </a:lnTo>
                <a:lnTo>
                  <a:pt x="206527" y="463930"/>
                </a:lnTo>
                <a:lnTo>
                  <a:pt x="204292" y="462533"/>
                </a:lnTo>
                <a:lnTo>
                  <a:pt x="202946" y="460857"/>
                </a:lnTo>
                <a:lnTo>
                  <a:pt x="201599" y="459193"/>
                </a:lnTo>
                <a:lnTo>
                  <a:pt x="200939" y="457238"/>
                </a:lnTo>
                <a:lnTo>
                  <a:pt x="200939" y="455002"/>
                </a:lnTo>
                <a:lnTo>
                  <a:pt x="200939" y="284556"/>
                </a:lnTo>
                <a:lnTo>
                  <a:pt x="195643" y="242138"/>
                </a:lnTo>
                <a:lnTo>
                  <a:pt x="173037" y="215391"/>
                </a:lnTo>
                <a:lnTo>
                  <a:pt x="166687" y="212153"/>
                </a:lnTo>
                <a:lnTo>
                  <a:pt x="159283" y="210540"/>
                </a:lnTo>
                <a:lnTo>
                  <a:pt x="150825" y="210540"/>
                </a:lnTo>
                <a:lnTo>
                  <a:pt x="110149" y="228791"/>
                </a:lnTo>
                <a:lnTo>
                  <a:pt x="84353" y="256425"/>
                </a:lnTo>
                <a:lnTo>
                  <a:pt x="84353" y="455002"/>
                </a:lnTo>
                <a:lnTo>
                  <a:pt x="84353" y="457238"/>
                </a:lnTo>
                <a:lnTo>
                  <a:pt x="83680" y="459193"/>
                </a:lnTo>
                <a:lnTo>
                  <a:pt x="82334" y="460857"/>
                </a:lnTo>
                <a:lnTo>
                  <a:pt x="81000" y="462533"/>
                </a:lnTo>
                <a:lnTo>
                  <a:pt x="78714" y="463930"/>
                </a:lnTo>
                <a:lnTo>
                  <a:pt x="75476" y="465048"/>
                </a:lnTo>
                <a:lnTo>
                  <a:pt x="72237" y="466166"/>
                </a:lnTo>
                <a:lnTo>
                  <a:pt x="67945" y="467004"/>
                </a:lnTo>
                <a:lnTo>
                  <a:pt x="62585" y="467563"/>
                </a:lnTo>
                <a:lnTo>
                  <a:pt x="57238" y="468121"/>
                </a:lnTo>
                <a:lnTo>
                  <a:pt x="50431" y="468401"/>
                </a:lnTo>
                <a:lnTo>
                  <a:pt x="42176" y="468401"/>
                </a:lnTo>
                <a:lnTo>
                  <a:pt x="33909" y="468401"/>
                </a:lnTo>
                <a:lnTo>
                  <a:pt x="27101" y="468121"/>
                </a:lnTo>
                <a:lnTo>
                  <a:pt x="21755" y="467563"/>
                </a:lnTo>
                <a:lnTo>
                  <a:pt x="16395" y="467004"/>
                </a:lnTo>
                <a:lnTo>
                  <a:pt x="12103" y="466166"/>
                </a:lnTo>
                <a:lnTo>
                  <a:pt x="8864" y="465048"/>
                </a:lnTo>
                <a:lnTo>
                  <a:pt x="5626" y="463930"/>
                </a:lnTo>
                <a:lnTo>
                  <a:pt x="3340" y="462533"/>
                </a:lnTo>
                <a:lnTo>
                  <a:pt x="2006" y="460857"/>
                </a:lnTo>
                <a:lnTo>
                  <a:pt x="660" y="459193"/>
                </a:lnTo>
                <a:lnTo>
                  <a:pt x="0" y="457238"/>
                </a:lnTo>
                <a:lnTo>
                  <a:pt x="0" y="454990"/>
                </a:lnTo>
                <a:lnTo>
                  <a:pt x="0" y="14414"/>
                </a:lnTo>
                <a:lnTo>
                  <a:pt x="0" y="12179"/>
                </a:lnTo>
                <a:lnTo>
                  <a:pt x="660" y="10159"/>
                </a:lnTo>
                <a:lnTo>
                  <a:pt x="2006" y="8381"/>
                </a:lnTo>
                <a:lnTo>
                  <a:pt x="3340" y="6591"/>
                </a:lnTo>
                <a:lnTo>
                  <a:pt x="5626" y="5079"/>
                </a:lnTo>
                <a:lnTo>
                  <a:pt x="8864" y="3860"/>
                </a:lnTo>
                <a:lnTo>
                  <a:pt x="12103" y="2628"/>
                </a:lnTo>
                <a:lnTo>
                  <a:pt x="16395" y="1676"/>
                </a:lnTo>
                <a:lnTo>
                  <a:pt x="21755" y="1003"/>
                </a:lnTo>
                <a:lnTo>
                  <a:pt x="27101" y="330"/>
                </a:lnTo>
                <a:lnTo>
                  <a:pt x="33909" y="0"/>
                </a:lnTo>
                <a:lnTo>
                  <a:pt x="42176" y="0"/>
                </a:lnTo>
                <a:close/>
              </a:path>
            </a:pathLst>
          </a:custGeom>
          <a:ln w="12700">
            <a:solidFill>
              <a:srgbClr val="558DC5"/>
            </a:solidFill>
          </a:ln>
        </p:spPr>
        <p:txBody>
          <a:bodyPr wrap="square" lIns="0" tIns="0" rIns="0" bIns="0" rtlCol="0"/>
          <a:lstStyle/>
          <a:p>
            <a:endParaRPr/>
          </a:p>
        </p:txBody>
      </p:sp>
      <p:sp>
        <p:nvSpPr>
          <p:cNvPr id="36" name="object 36"/>
          <p:cNvSpPr/>
          <p:nvPr/>
        </p:nvSpPr>
        <p:spPr>
          <a:xfrm>
            <a:off x="5623191" y="4390178"/>
            <a:ext cx="300990" cy="474345"/>
          </a:xfrm>
          <a:custGeom>
            <a:avLst/>
            <a:gdLst/>
            <a:ahLst/>
            <a:cxnLst/>
            <a:rect l="l" t="t" r="r" b="b"/>
            <a:pathLst>
              <a:path w="300989" h="474345">
                <a:moveTo>
                  <a:pt x="42176" y="0"/>
                </a:moveTo>
                <a:lnTo>
                  <a:pt x="50444" y="0"/>
                </a:lnTo>
                <a:lnTo>
                  <a:pt x="57238" y="330"/>
                </a:lnTo>
                <a:lnTo>
                  <a:pt x="62598" y="1003"/>
                </a:lnTo>
                <a:lnTo>
                  <a:pt x="67957" y="1676"/>
                </a:lnTo>
                <a:lnTo>
                  <a:pt x="72250" y="2628"/>
                </a:lnTo>
                <a:lnTo>
                  <a:pt x="75488" y="3860"/>
                </a:lnTo>
                <a:lnTo>
                  <a:pt x="78714" y="5079"/>
                </a:lnTo>
                <a:lnTo>
                  <a:pt x="81013" y="6591"/>
                </a:lnTo>
                <a:lnTo>
                  <a:pt x="82346" y="8381"/>
                </a:lnTo>
                <a:lnTo>
                  <a:pt x="83692" y="10159"/>
                </a:lnTo>
                <a:lnTo>
                  <a:pt x="84353" y="12179"/>
                </a:lnTo>
                <a:lnTo>
                  <a:pt x="84353" y="14414"/>
                </a:lnTo>
                <a:lnTo>
                  <a:pt x="84353" y="179666"/>
                </a:lnTo>
                <a:lnTo>
                  <a:pt x="118465" y="152936"/>
                </a:lnTo>
                <a:lnTo>
                  <a:pt x="159341" y="138472"/>
                </a:lnTo>
                <a:lnTo>
                  <a:pt x="178650" y="137159"/>
                </a:lnTo>
                <a:lnTo>
                  <a:pt x="194578" y="137986"/>
                </a:lnTo>
                <a:lnTo>
                  <a:pt x="234835" y="150380"/>
                </a:lnTo>
                <a:lnTo>
                  <a:pt x="264657" y="175392"/>
                </a:lnTo>
                <a:lnTo>
                  <a:pt x="285049" y="210337"/>
                </a:lnTo>
                <a:lnTo>
                  <a:pt x="296624" y="253590"/>
                </a:lnTo>
                <a:lnTo>
                  <a:pt x="300380" y="301510"/>
                </a:lnTo>
                <a:lnTo>
                  <a:pt x="299837" y="320917"/>
                </a:lnTo>
                <a:lnTo>
                  <a:pt x="291693" y="373138"/>
                </a:lnTo>
                <a:lnTo>
                  <a:pt x="274321" y="415558"/>
                </a:lnTo>
                <a:lnTo>
                  <a:pt x="248343" y="447195"/>
                </a:lnTo>
                <a:lnTo>
                  <a:pt x="213950" y="467110"/>
                </a:lnTo>
                <a:lnTo>
                  <a:pt x="171970" y="473887"/>
                </a:lnTo>
                <a:lnTo>
                  <a:pt x="164564" y="473709"/>
                </a:lnTo>
                <a:lnTo>
                  <a:pt x="124968" y="464797"/>
                </a:lnTo>
                <a:lnTo>
                  <a:pt x="89751" y="440662"/>
                </a:lnTo>
                <a:lnTo>
                  <a:pt x="71970" y="422338"/>
                </a:lnTo>
                <a:lnTo>
                  <a:pt x="71970" y="454952"/>
                </a:lnTo>
                <a:lnTo>
                  <a:pt x="71970" y="457415"/>
                </a:lnTo>
                <a:lnTo>
                  <a:pt x="71361" y="459485"/>
                </a:lnTo>
                <a:lnTo>
                  <a:pt x="70129" y="461175"/>
                </a:lnTo>
                <a:lnTo>
                  <a:pt x="68897" y="462851"/>
                </a:lnTo>
                <a:lnTo>
                  <a:pt x="66890" y="464261"/>
                </a:lnTo>
                <a:lnTo>
                  <a:pt x="64096" y="465378"/>
                </a:lnTo>
                <a:lnTo>
                  <a:pt x="61315" y="466496"/>
                </a:lnTo>
                <a:lnTo>
                  <a:pt x="57569" y="467271"/>
                </a:lnTo>
                <a:lnTo>
                  <a:pt x="52882" y="467728"/>
                </a:lnTo>
                <a:lnTo>
                  <a:pt x="48196" y="468172"/>
                </a:lnTo>
                <a:lnTo>
                  <a:pt x="42506" y="468401"/>
                </a:lnTo>
                <a:lnTo>
                  <a:pt x="35813" y="468401"/>
                </a:lnTo>
                <a:lnTo>
                  <a:pt x="28905" y="468401"/>
                </a:lnTo>
                <a:lnTo>
                  <a:pt x="7531" y="465378"/>
                </a:lnTo>
                <a:lnTo>
                  <a:pt x="4737" y="464261"/>
                </a:lnTo>
                <a:lnTo>
                  <a:pt x="2793" y="462864"/>
                </a:lnTo>
                <a:lnTo>
                  <a:pt x="1676" y="461200"/>
                </a:lnTo>
                <a:lnTo>
                  <a:pt x="558" y="459524"/>
                </a:lnTo>
                <a:lnTo>
                  <a:pt x="0" y="457453"/>
                </a:lnTo>
                <a:lnTo>
                  <a:pt x="0" y="454990"/>
                </a:lnTo>
                <a:lnTo>
                  <a:pt x="0" y="14414"/>
                </a:lnTo>
                <a:lnTo>
                  <a:pt x="0" y="12179"/>
                </a:lnTo>
                <a:lnTo>
                  <a:pt x="673" y="10159"/>
                </a:lnTo>
                <a:lnTo>
                  <a:pt x="2019" y="8381"/>
                </a:lnTo>
                <a:lnTo>
                  <a:pt x="3352" y="6591"/>
                </a:lnTo>
                <a:lnTo>
                  <a:pt x="5638" y="5079"/>
                </a:lnTo>
                <a:lnTo>
                  <a:pt x="8877" y="3860"/>
                </a:lnTo>
                <a:lnTo>
                  <a:pt x="12115" y="2628"/>
                </a:lnTo>
                <a:lnTo>
                  <a:pt x="16408" y="1676"/>
                </a:lnTo>
                <a:lnTo>
                  <a:pt x="21767" y="1003"/>
                </a:lnTo>
                <a:lnTo>
                  <a:pt x="27114" y="330"/>
                </a:lnTo>
                <a:lnTo>
                  <a:pt x="33921" y="0"/>
                </a:lnTo>
                <a:lnTo>
                  <a:pt x="42176" y="0"/>
                </a:lnTo>
                <a:close/>
              </a:path>
            </a:pathLst>
          </a:custGeom>
          <a:ln w="12700">
            <a:solidFill>
              <a:srgbClr val="558DC5"/>
            </a:solidFill>
          </a:ln>
        </p:spPr>
        <p:txBody>
          <a:bodyPr wrap="square" lIns="0" tIns="0" rIns="0" bIns="0" rtlCol="0"/>
          <a:lstStyle/>
          <a:p>
            <a:endParaRPr/>
          </a:p>
        </p:txBody>
      </p:sp>
      <p:sp>
        <p:nvSpPr>
          <p:cNvPr id="37" name="object 37"/>
          <p:cNvSpPr txBox="1"/>
          <p:nvPr/>
        </p:nvSpPr>
        <p:spPr>
          <a:xfrm>
            <a:off x="1923312" y="6534016"/>
            <a:ext cx="2087880" cy="299720"/>
          </a:xfrm>
          <a:prstGeom prst="rect">
            <a:avLst/>
          </a:prstGeom>
        </p:spPr>
        <p:txBody>
          <a:bodyPr vert="horz" wrap="square" lIns="0" tIns="12700" rIns="0" bIns="0" rtlCol="0">
            <a:spAutoFit/>
          </a:bodyPr>
          <a:lstStyle/>
          <a:p>
            <a:pPr marL="12700">
              <a:spcBef>
                <a:spcPts val="100"/>
              </a:spcBef>
            </a:pPr>
            <a:r>
              <a:rPr dirty="0">
                <a:latin typeface="Calibri"/>
                <a:cs typeface="Calibri"/>
              </a:rPr>
              <a:t>Richardson et al.</a:t>
            </a:r>
            <a:r>
              <a:rPr spc="-100" dirty="0">
                <a:latin typeface="Calibri"/>
                <a:cs typeface="Calibri"/>
              </a:rPr>
              <a:t> </a:t>
            </a:r>
            <a:r>
              <a:rPr dirty="0">
                <a:latin typeface="Calibri"/>
                <a:cs typeface="Calibri"/>
              </a:rPr>
              <a:t>2017</a:t>
            </a:r>
            <a:endParaRPr>
              <a:latin typeface="Calibri"/>
              <a:cs typeface="Calibri"/>
            </a:endParaRPr>
          </a:p>
        </p:txBody>
      </p:sp>
      <p:sp>
        <p:nvSpPr>
          <p:cNvPr id="38" name="object 38"/>
          <p:cNvSpPr/>
          <p:nvPr/>
        </p:nvSpPr>
        <p:spPr>
          <a:xfrm>
            <a:off x="4151859" y="5224094"/>
            <a:ext cx="4017149" cy="283260"/>
          </a:xfrm>
          <a:prstGeom prst="rect">
            <a:avLst/>
          </a:prstGeom>
          <a:blipFill>
            <a:blip r:embed="rId21" cstate="print"/>
            <a:stretch>
              <a:fillRect/>
            </a:stretch>
          </a:blipFill>
        </p:spPr>
        <p:txBody>
          <a:bodyPr wrap="square" lIns="0" tIns="0" rIns="0" bIns="0" rtlCol="0"/>
          <a:lstStyle/>
          <a:p>
            <a:endParaRPr/>
          </a:p>
        </p:txBody>
      </p:sp>
      <p:sp>
        <p:nvSpPr>
          <p:cNvPr id="39" name="object 39"/>
          <p:cNvSpPr/>
          <p:nvPr/>
        </p:nvSpPr>
        <p:spPr>
          <a:xfrm>
            <a:off x="7150374" y="5224659"/>
            <a:ext cx="1024991" cy="286613"/>
          </a:xfrm>
          <a:prstGeom prst="rect">
            <a:avLst/>
          </a:prstGeom>
          <a:blipFill>
            <a:blip r:embed="rId22" cstate="print"/>
            <a:stretch>
              <a:fillRect/>
            </a:stretch>
          </a:blipFill>
        </p:spPr>
        <p:txBody>
          <a:bodyPr wrap="square" lIns="0" tIns="0" rIns="0" bIns="0" rtlCol="0"/>
          <a:lstStyle/>
          <a:p>
            <a:endParaRPr/>
          </a:p>
        </p:txBody>
      </p:sp>
      <p:sp>
        <p:nvSpPr>
          <p:cNvPr id="40" name="object 40"/>
          <p:cNvSpPr/>
          <p:nvPr/>
        </p:nvSpPr>
        <p:spPr>
          <a:xfrm>
            <a:off x="6260090" y="5217749"/>
            <a:ext cx="762088" cy="293522"/>
          </a:xfrm>
          <a:prstGeom prst="rect">
            <a:avLst/>
          </a:prstGeom>
          <a:blipFill>
            <a:blip r:embed="rId23" cstate="print"/>
            <a:stretch>
              <a:fillRect/>
            </a:stretch>
          </a:blipFill>
        </p:spPr>
        <p:txBody>
          <a:bodyPr wrap="square" lIns="0" tIns="0" rIns="0" bIns="0" rtlCol="0"/>
          <a:lstStyle/>
          <a:p>
            <a:endParaRPr/>
          </a:p>
        </p:txBody>
      </p:sp>
      <p:sp>
        <p:nvSpPr>
          <p:cNvPr id="41" name="object 41"/>
          <p:cNvSpPr/>
          <p:nvPr/>
        </p:nvSpPr>
        <p:spPr>
          <a:xfrm>
            <a:off x="4145514" y="5230347"/>
            <a:ext cx="694588" cy="283362"/>
          </a:xfrm>
          <a:prstGeom prst="rect">
            <a:avLst/>
          </a:prstGeom>
          <a:blipFill>
            <a:blip r:embed="rId24" cstate="print"/>
            <a:stretch>
              <a:fillRect/>
            </a:stretch>
          </a:blipFill>
        </p:spPr>
        <p:txBody>
          <a:bodyPr wrap="square" lIns="0" tIns="0" rIns="0" bIns="0" rtlCol="0"/>
          <a:lstStyle/>
          <a:p>
            <a:endParaRPr/>
          </a:p>
        </p:txBody>
      </p:sp>
      <p:sp>
        <p:nvSpPr>
          <p:cNvPr id="42" name="object 42"/>
          <p:cNvSpPr/>
          <p:nvPr/>
        </p:nvSpPr>
        <p:spPr>
          <a:xfrm>
            <a:off x="4945285" y="5217749"/>
            <a:ext cx="1225689" cy="293522"/>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9921"/>
            <a:ext cx="9144000" cy="68480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82363" y="75024"/>
            <a:ext cx="9619902" cy="1367041"/>
          </a:xfrm>
          <a:prstGeom prst="rect">
            <a:avLst/>
          </a:prstGeom>
        </p:spPr>
        <p:txBody>
          <a:bodyPr vert="horz" wrap="square" lIns="0" tIns="12700" rIns="0" bIns="0" rtlCol="0" anchor="ctr">
            <a:spAutoFit/>
          </a:bodyPr>
          <a:lstStyle/>
          <a:p>
            <a:pPr marL="1412875" marR="5080" indent="-1400810">
              <a:lnSpc>
                <a:spcPct val="100000"/>
              </a:lnSpc>
              <a:spcBef>
                <a:spcPts val="100"/>
              </a:spcBef>
            </a:pPr>
            <a:r>
              <a:rPr i="1" spc="-5" dirty="0">
                <a:latin typeface="Calibri"/>
                <a:cs typeface="Calibri"/>
              </a:rPr>
              <a:t>synIXR </a:t>
            </a:r>
            <a:r>
              <a:rPr dirty="0"/>
              <a:t>and </a:t>
            </a:r>
            <a:r>
              <a:rPr i="1" spc="-5" dirty="0">
                <a:latin typeface="Calibri"/>
                <a:cs typeface="Calibri"/>
              </a:rPr>
              <a:t>synIII </a:t>
            </a:r>
            <a:r>
              <a:rPr dirty="0"/>
              <a:t>– </a:t>
            </a:r>
            <a:r>
              <a:rPr spc="95" dirty="0"/>
              <a:t>func</a:t>
            </a:r>
            <a:r>
              <a:rPr lang="en-US" spc="95" dirty="0"/>
              <a:t>ti</a:t>
            </a:r>
            <a:r>
              <a:rPr spc="95" dirty="0"/>
              <a:t>onal,</a:t>
            </a:r>
            <a:r>
              <a:rPr spc="-85" dirty="0"/>
              <a:t> </a:t>
            </a:r>
            <a:r>
              <a:rPr spc="-5" dirty="0"/>
              <a:t>designer  </a:t>
            </a:r>
            <a:r>
              <a:rPr spc="110" dirty="0"/>
              <a:t>eukaryo</a:t>
            </a:r>
            <a:r>
              <a:rPr lang="en-US" spc="110" dirty="0"/>
              <a:t>ti</a:t>
            </a:r>
            <a:r>
              <a:rPr spc="110" dirty="0"/>
              <a:t>c</a:t>
            </a:r>
            <a:r>
              <a:rPr spc="-10" dirty="0"/>
              <a:t> </a:t>
            </a:r>
            <a:r>
              <a:rPr dirty="0"/>
              <a:t>chromosomes</a:t>
            </a:r>
          </a:p>
        </p:txBody>
      </p:sp>
      <p:sp>
        <p:nvSpPr>
          <p:cNvPr id="4" name="object 4"/>
          <p:cNvSpPr/>
          <p:nvPr/>
        </p:nvSpPr>
        <p:spPr>
          <a:xfrm>
            <a:off x="1907198" y="2116689"/>
            <a:ext cx="4291749" cy="421883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24000" y="2423250"/>
            <a:ext cx="830580" cy="1596390"/>
          </a:xfrm>
          <a:custGeom>
            <a:avLst/>
            <a:gdLst/>
            <a:ahLst/>
            <a:cxnLst/>
            <a:rect l="l" t="t" r="r" b="b"/>
            <a:pathLst>
              <a:path w="830580" h="1596389">
                <a:moveTo>
                  <a:pt x="829971" y="0"/>
                </a:moveTo>
                <a:lnTo>
                  <a:pt x="0" y="315301"/>
                </a:lnTo>
                <a:lnTo>
                  <a:pt x="0" y="541083"/>
                </a:lnTo>
                <a:lnTo>
                  <a:pt x="400813" y="1596174"/>
                </a:lnTo>
                <a:lnTo>
                  <a:pt x="829971" y="0"/>
                </a:lnTo>
                <a:close/>
              </a:path>
            </a:pathLst>
          </a:custGeom>
          <a:solidFill>
            <a:srgbClr val="FFFFFF"/>
          </a:solidFill>
        </p:spPr>
        <p:txBody>
          <a:bodyPr wrap="square" lIns="0" tIns="0" rIns="0" bIns="0" rtlCol="0"/>
          <a:lstStyle/>
          <a:p>
            <a:endParaRPr/>
          </a:p>
        </p:txBody>
      </p:sp>
      <p:sp>
        <p:nvSpPr>
          <p:cNvPr id="6" name="object 6"/>
          <p:cNvSpPr/>
          <p:nvPr/>
        </p:nvSpPr>
        <p:spPr>
          <a:xfrm>
            <a:off x="4763691" y="5163511"/>
            <a:ext cx="1485900" cy="1329690"/>
          </a:xfrm>
          <a:custGeom>
            <a:avLst/>
            <a:gdLst/>
            <a:ahLst/>
            <a:cxnLst/>
            <a:rect l="l" t="t" r="r" b="b"/>
            <a:pathLst>
              <a:path w="1485900" h="1329689">
                <a:moveTo>
                  <a:pt x="1485811" y="0"/>
                </a:moveTo>
                <a:lnTo>
                  <a:pt x="0" y="1162037"/>
                </a:lnTo>
                <a:lnTo>
                  <a:pt x="1317282" y="1329080"/>
                </a:lnTo>
                <a:lnTo>
                  <a:pt x="1485811" y="0"/>
                </a:lnTo>
                <a:close/>
              </a:path>
            </a:pathLst>
          </a:custGeom>
          <a:solidFill>
            <a:srgbClr val="FFFFFF"/>
          </a:solidFill>
        </p:spPr>
        <p:txBody>
          <a:bodyPr wrap="square" lIns="0" tIns="0" rIns="0" bIns="0" rtlCol="0"/>
          <a:lstStyle/>
          <a:p>
            <a:endParaRPr/>
          </a:p>
        </p:txBody>
      </p:sp>
      <p:sp>
        <p:nvSpPr>
          <p:cNvPr id="7" name="object 7"/>
          <p:cNvSpPr/>
          <p:nvPr/>
        </p:nvSpPr>
        <p:spPr>
          <a:xfrm>
            <a:off x="6505081" y="1503730"/>
            <a:ext cx="3991697" cy="500388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6548876" y="1525623"/>
            <a:ext cx="2668905" cy="415498"/>
          </a:xfrm>
          <a:prstGeom prst="rect">
            <a:avLst/>
          </a:prstGeom>
          <a:solidFill>
            <a:srgbClr val="5C5637"/>
          </a:solidFill>
        </p:spPr>
        <p:txBody>
          <a:bodyPr vert="horz" wrap="square" lIns="0" tIns="55880" rIns="0" bIns="0" rtlCol="0">
            <a:spAutoFit/>
          </a:bodyPr>
          <a:lstStyle/>
          <a:p>
            <a:pPr marL="91440" marR="186690">
              <a:lnSpc>
                <a:spcPts val="1400"/>
              </a:lnSpc>
              <a:spcBef>
                <a:spcPts val="440"/>
              </a:spcBef>
            </a:pPr>
            <a:r>
              <a:rPr sz="1200" spc="-5" dirty="0">
                <a:solidFill>
                  <a:srgbClr val="FFFFFF"/>
                </a:solidFill>
                <a:latin typeface="Calibri"/>
                <a:cs typeface="Calibri"/>
              </a:rPr>
              <a:t>TOTAL SYNTHESIS OF YEAST DESIGNER  CHROMOSOME</a:t>
            </a:r>
            <a:r>
              <a:rPr sz="1200" spc="-10" dirty="0">
                <a:solidFill>
                  <a:srgbClr val="FFFFFF"/>
                </a:solidFill>
                <a:latin typeface="Calibri"/>
                <a:cs typeface="Calibri"/>
              </a:rPr>
              <a:t> </a:t>
            </a:r>
            <a:r>
              <a:rPr sz="1200" i="1" spc="-5" dirty="0">
                <a:solidFill>
                  <a:srgbClr val="FFFFFF"/>
                </a:solidFill>
                <a:latin typeface="Calibri"/>
                <a:cs typeface="Calibri"/>
              </a:rPr>
              <a:t>SYNIII</a:t>
            </a:r>
            <a:endParaRPr sz="1200">
              <a:latin typeface="Calibri"/>
              <a:cs typeface="Calibri"/>
            </a:endParaRPr>
          </a:p>
        </p:txBody>
      </p:sp>
      <p:sp>
        <p:nvSpPr>
          <p:cNvPr id="9" name="object 9"/>
          <p:cNvSpPr/>
          <p:nvPr/>
        </p:nvSpPr>
        <p:spPr>
          <a:xfrm>
            <a:off x="1572451" y="6296762"/>
            <a:ext cx="2725229" cy="53000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707022" y="6461645"/>
            <a:ext cx="1502994" cy="396354"/>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8274157" y="6529691"/>
            <a:ext cx="938530" cy="228268"/>
          </a:xfrm>
          <a:prstGeom prst="rect">
            <a:avLst/>
          </a:prstGeom>
        </p:spPr>
        <p:txBody>
          <a:bodyPr vert="horz" wrap="square" lIns="0" tIns="12700" rIns="0" bIns="0" rtlCol="0">
            <a:spAutoFit/>
          </a:bodyPr>
          <a:lstStyle/>
          <a:p>
            <a:pPr marL="12700">
              <a:spcBef>
                <a:spcPts val="100"/>
              </a:spcBef>
            </a:pPr>
            <a:r>
              <a:rPr sz="1400" dirty="0">
                <a:solidFill>
                  <a:srgbClr val="7F7F7F"/>
                </a:solidFill>
                <a:latin typeface="Calibri"/>
                <a:cs typeface="Calibri"/>
              </a:rPr>
              <a:t>March,</a:t>
            </a:r>
            <a:r>
              <a:rPr sz="1400" spc="-80" dirty="0">
                <a:solidFill>
                  <a:srgbClr val="7F7F7F"/>
                </a:solidFill>
                <a:latin typeface="Calibri"/>
                <a:cs typeface="Calibri"/>
              </a:rPr>
              <a:t> </a:t>
            </a:r>
            <a:r>
              <a:rPr sz="1400" dirty="0">
                <a:solidFill>
                  <a:srgbClr val="7F7F7F"/>
                </a:solidFill>
                <a:latin typeface="Calibri"/>
                <a:cs typeface="Calibri"/>
              </a:rPr>
              <a:t>2014</a:t>
            </a:r>
            <a:endParaRPr sz="1400">
              <a:latin typeface="Calibri"/>
              <a:cs typeface="Calibri"/>
            </a:endParaRPr>
          </a:p>
        </p:txBody>
      </p:sp>
      <p:sp>
        <p:nvSpPr>
          <p:cNvPr id="12" name="object 12"/>
          <p:cNvSpPr txBox="1"/>
          <p:nvPr/>
        </p:nvSpPr>
        <p:spPr>
          <a:xfrm>
            <a:off x="1786766" y="1532032"/>
            <a:ext cx="3226435" cy="415498"/>
          </a:xfrm>
          <a:prstGeom prst="rect">
            <a:avLst/>
          </a:prstGeom>
          <a:solidFill>
            <a:srgbClr val="5C5637"/>
          </a:solidFill>
        </p:spPr>
        <p:txBody>
          <a:bodyPr vert="horz" wrap="square" lIns="0" tIns="55880" rIns="0" bIns="0" rtlCol="0">
            <a:spAutoFit/>
          </a:bodyPr>
          <a:lstStyle/>
          <a:p>
            <a:pPr marL="90805" marR="176530">
              <a:lnSpc>
                <a:spcPts val="1400"/>
              </a:lnSpc>
              <a:spcBef>
                <a:spcPts val="440"/>
              </a:spcBef>
            </a:pPr>
            <a:r>
              <a:rPr sz="1200" spc="-5" dirty="0">
                <a:solidFill>
                  <a:srgbClr val="FFFFFF"/>
                </a:solidFill>
                <a:latin typeface="Calibri"/>
                <a:cs typeface="Calibri"/>
              </a:rPr>
              <a:t>SYNTHETIC CHROMOSOME </a:t>
            </a:r>
            <a:r>
              <a:rPr sz="1200" dirty="0">
                <a:solidFill>
                  <a:srgbClr val="FFFFFF"/>
                </a:solidFill>
                <a:latin typeface="Calibri"/>
                <a:cs typeface="Calibri"/>
              </a:rPr>
              <a:t>ARMS </a:t>
            </a:r>
            <a:r>
              <a:rPr sz="1200" spc="-5" dirty="0">
                <a:solidFill>
                  <a:srgbClr val="FFFFFF"/>
                </a:solidFill>
                <a:latin typeface="Calibri"/>
                <a:cs typeface="Calibri"/>
              </a:rPr>
              <a:t>FUNCTION </a:t>
            </a:r>
            <a:r>
              <a:rPr sz="1200" dirty="0">
                <a:solidFill>
                  <a:srgbClr val="FFFFFF"/>
                </a:solidFill>
                <a:latin typeface="Calibri"/>
                <a:cs typeface="Calibri"/>
              </a:rPr>
              <a:t>IN  </a:t>
            </a:r>
            <a:r>
              <a:rPr sz="1200" spc="-5" dirty="0">
                <a:solidFill>
                  <a:srgbClr val="FFFFFF"/>
                </a:solidFill>
                <a:latin typeface="Calibri"/>
                <a:cs typeface="Calibri"/>
              </a:rPr>
              <a:t>YEAST </a:t>
            </a:r>
            <a:r>
              <a:rPr sz="1200" dirty="0">
                <a:solidFill>
                  <a:srgbClr val="FFFFFF"/>
                </a:solidFill>
                <a:latin typeface="Calibri"/>
                <a:cs typeface="Calibri"/>
              </a:rPr>
              <a:t>&amp; </a:t>
            </a:r>
            <a:r>
              <a:rPr sz="1200" spc="-5" dirty="0">
                <a:solidFill>
                  <a:srgbClr val="FFFFFF"/>
                </a:solidFill>
                <a:latin typeface="Calibri"/>
                <a:cs typeface="Calibri"/>
              </a:rPr>
              <a:t>GENERATE PHENOTYPIC</a:t>
            </a:r>
            <a:r>
              <a:rPr sz="1200" spc="-35" dirty="0">
                <a:solidFill>
                  <a:srgbClr val="FFFFFF"/>
                </a:solidFill>
                <a:latin typeface="Calibri"/>
                <a:cs typeface="Calibri"/>
              </a:rPr>
              <a:t> </a:t>
            </a:r>
            <a:r>
              <a:rPr sz="1200" spc="-5" dirty="0">
                <a:solidFill>
                  <a:srgbClr val="FFFFFF"/>
                </a:solidFill>
                <a:latin typeface="Calibri"/>
                <a:cs typeface="Calibri"/>
              </a:rPr>
              <a:t>DIVERSITY</a:t>
            </a:r>
            <a:endParaRPr sz="120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1263" y="1993900"/>
            <a:ext cx="8737750" cy="3931988"/>
          </a:xfrm>
          <a:prstGeom prst="rect">
            <a:avLst/>
          </a:prstGeom>
        </p:spPr>
      </p:pic>
      <p:sp>
        <p:nvSpPr>
          <p:cNvPr id="3" name="TextBox 2"/>
          <p:cNvSpPr txBox="1"/>
          <p:nvPr/>
        </p:nvSpPr>
        <p:spPr>
          <a:xfrm>
            <a:off x="1573613" y="364580"/>
            <a:ext cx="8915400" cy="584776"/>
          </a:xfrm>
          <a:prstGeom prst="rect">
            <a:avLst/>
          </a:prstGeom>
          <a:noFill/>
        </p:spPr>
        <p:txBody>
          <a:bodyPr wrap="square" rtlCol="0">
            <a:spAutoFit/>
          </a:bodyPr>
          <a:lstStyle/>
          <a:p>
            <a:pPr algn="ctr"/>
            <a:r>
              <a:rPr lang="en-US" sz="3200" b="1" dirty="0"/>
              <a:t>Genome Synthesis: Synthetic Cells</a:t>
            </a:r>
          </a:p>
        </p:txBody>
      </p:sp>
      <p:sp>
        <p:nvSpPr>
          <p:cNvPr id="4" name="TextBox 3"/>
          <p:cNvSpPr txBox="1"/>
          <p:nvPr/>
        </p:nvSpPr>
        <p:spPr>
          <a:xfrm>
            <a:off x="3074736" y="2780633"/>
            <a:ext cx="1544012" cy="369332"/>
          </a:xfrm>
          <a:prstGeom prst="rect">
            <a:avLst/>
          </a:prstGeom>
          <a:solidFill>
            <a:schemeClr val="bg1"/>
          </a:solidFill>
        </p:spPr>
        <p:txBody>
          <a:bodyPr wrap="none" rtlCol="0">
            <a:spAutoFit/>
          </a:bodyPr>
          <a:lstStyle/>
          <a:p>
            <a:r>
              <a:rPr lang="en-US" dirty="0"/>
              <a:t>DNA Synthesis</a:t>
            </a:r>
          </a:p>
        </p:txBody>
      </p:sp>
    </p:spTree>
    <p:extLst>
      <p:ext uri="{BB962C8B-B14F-4D97-AF65-F5344CB8AC3E}">
        <p14:creationId xmlns:p14="http://schemas.microsoft.com/office/powerpoint/2010/main" val="3066078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3207" y="157568"/>
            <a:ext cx="10515600" cy="1131079"/>
          </a:xfrm>
          <a:prstGeom prst="rect">
            <a:avLst/>
          </a:prstGeom>
        </p:spPr>
        <p:txBody>
          <a:bodyPr vert="horz" wrap="square" lIns="0" tIns="154940" rIns="0" bIns="0" rtlCol="0" anchor="ctr">
            <a:spAutoFit/>
          </a:bodyPr>
          <a:lstStyle/>
          <a:p>
            <a:pPr marL="628650" marR="5080" indent="-607695">
              <a:lnSpc>
                <a:spcPts val="3800"/>
              </a:lnSpc>
              <a:spcBef>
                <a:spcPts val="260"/>
              </a:spcBef>
            </a:pPr>
            <a:r>
              <a:rPr sz="3200" spc="-5" dirty="0"/>
              <a:t>Karyotype </a:t>
            </a:r>
            <a:r>
              <a:rPr sz="3200" dirty="0"/>
              <a:t>engineering </a:t>
            </a:r>
            <a:r>
              <a:rPr sz="3200" spc="-5" dirty="0"/>
              <a:t>by </a:t>
            </a:r>
            <a:r>
              <a:rPr sz="3200" dirty="0"/>
              <a:t>chromosome </a:t>
            </a:r>
            <a:r>
              <a:rPr sz="3200" spc="-5" dirty="0"/>
              <a:t>fusion  leads </a:t>
            </a:r>
            <a:r>
              <a:rPr sz="3200" dirty="0"/>
              <a:t>to </a:t>
            </a:r>
            <a:r>
              <a:rPr sz="3200" spc="70" dirty="0"/>
              <a:t>reproduc</a:t>
            </a:r>
            <a:r>
              <a:rPr lang="en-US" sz="3200" spc="70" dirty="0"/>
              <a:t>ti</a:t>
            </a:r>
            <a:r>
              <a:rPr sz="3200" spc="70" dirty="0"/>
              <a:t>ve </a:t>
            </a:r>
            <a:r>
              <a:rPr sz="3200" spc="95" dirty="0"/>
              <a:t>isola</a:t>
            </a:r>
            <a:r>
              <a:rPr lang="en-US" sz="3200" spc="95" dirty="0"/>
              <a:t>ti</a:t>
            </a:r>
            <a:r>
              <a:rPr sz="3200" spc="95" dirty="0"/>
              <a:t>on </a:t>
            </a:r>
            <a:r>
              <a:rPr sz="3200" spc="-5" dirty="0"/>
              <a:t>in</a:t>
            </a:r>
            <a:r>
              <a:rPr sz="3200" spc="-190" dirty="0"/>
              <a:t> </a:t>
            </a:r>
            <a:r>
              <a:rPr sz="3200" dirty="0"/>
              <a:t>yeast</a:t>
            </a:r>
          </a:p>
        </p:txBody>
      </p:sp>
      <p:sp>
        <p:nvSpPr>
          <p:cNvPr id="3" name="object 3"/>
          <p:cNvSpPr/>
          <p:nvPr/>
        </p:nvSpPr>
        <p:spPr>
          <a:xfrm>
            <a:off x="4143071" y="1456905"/>
            <a:ext cx="4776431" cy="507896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293734" y="6568894"/>
            <a:ext cx="2090420" cy="299720"/>
          </a:xfrm>
          <a:prstGeom prst="rect">
            <a:avLst/>
          </a:prstGeom>
        </p:spPr>
        <p:txBody>
          <a:bodyPr vert="horz" wrap="square" lIns="0" tIns="12700" rIns="0" bIns="0" rtlCol="0">
            <a:spAutoFit/>
          </a:bodyPr>
          <a:lstStyle/>
          <a:p>
            <a:pPr marL="12700">
              <a:spcBef>
                <a:spcPts val="100"/>
              </a:spcBef>
            </a:pPr>
            <a:r>
              <a:rPr dirty="0">
                <a:latin typeface="Calibri"/>
                <a:cs typeface="Calibri"/>
              </a:rPr>
              <a:t>Luo et al. 2018</a:t>
            </a:r>
            <a:r>
              <a:rPr spc="-105" dirty="0">
                <a:latin typeface="Calibri"/>
                <a:cs typeface="Calibri"/>
              </a:rPr>
              <a:t> </a:t>
            </a:r>
            <a:r>
              <a:rPr dirty="0">
                <a:latin typeface="Calibri"/>
                <a:cs typeface="Calibri"/>
              </a:rPr>
              <a:t>Nature</a:t>
            </a:r>
            <a:endParaRPr>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9192" y="543170"/>
            <a:ext cx="10515600" cy="1367041"/>
          </a:xfrm>
          <a:prstGeom prst="rect">
            <a:avLst/>
          </a:prstGeom>
        </p:spPr>
        <p:txBody>
          <a:bodyPr vert="horz" wrap="square" lIns="0" tIns="12700" rIns="0" bIns="0" rtlCol="0" anchor="ctr">
            <a:spAutoFit/>
          </a:bodyPr>
          <a:lstStyle/>
          <a:p>
            <a:pPr marL="20320" marR="5080" indent="38100">
              <a:lnSpc>
                <a:spcPct val="100000"/>
              </a:lnSpc>
              <a:spcBef>
                <a:spcPts val="100"/>
              </a:spcBef>
            </a:pPr>
            <a:r>
              <a:rPr spc="-5" dirty="0"/>
              <a:t>Lessons from </a:t>
            </a:r>
            <a:r>
              <a:rPr i="1" dirty="0">
                <a:latin typeface="Calibri"/>
                <a:cs typeface="Calibri"/>
              </a:rPr>
              <a:t>synVI </a:t>
            </a:r>
            <a:r>
              <a:rPr spc="-5" dirty="0"/>
              <a:t>(and Sc2.0) </a:t>
            </a:r>
            <a:r>
              <a:rPr dirty="0"/>
              <a:t>to </a:t>
            </a:r>
            <a:r>
              <a:rPr spc="-5" dirty="0"/>
              <a:t>be  </a:t>
            </a:r>
            <a:r>
              <a:rPr dirty="0"/>
              <a:t>applied to genome </a:t>
            </a:r>
            <a:r>
              <a:rPr spc="165" dirty="0"/>
              <a:t>wri</a:t>
            </a:r>
            <a:r>
              <a:rPr lang="en-US" spc="165" dirty="0"/>
              <a:t>ti</a:t>
            </a:r>
            <a:r>
              <a:rPr spc="165" dirty="0"/>
              <a:t>ng </a:t>
            </a:r>
            <a:r>
              <a:rPr spc="-5" dirty="0"/>
              <a:t>in</a:t>
            </a:r>
            <a:r>
              <a:rPr spc="-245" dirty="0"/>
              <a:t> </a:t>
            </a:r>
            <a:r>
              <a:rPr dirty="0"/>
              <a:t>general</a:t>
            </a:r>
          </a:p>
        </p:txBody>
      </p:sp>
      <p:sp>
        <p:nvSpPr>
          <p:cNvPr id="3" name="object 3"/>
          <p:cNvSpPr txBox="1"/>
          <p:nvPr/>
        </p:nvSpPr>
        <p:spPr>
          <a:xfrm>
            <a:off x="636933" y="1951752"/>
            <a:ext cx="7662545" cy="4481830"/>
          </a:xfrm>
          <a:prstGeom prst="rect">
            <a:avLst/>
          </a:prstGeom>
        </p:spPr>
        <p:txBody>
          <a:bodyPr vert="horz" wrap="square" lIns="0" tIns="51435" rIns="0" bIns="0" rtlCol="0">
            <a:spAutoFit/>
          </a:bodyPr>
          <a:lstStyle/>
          <a:p>
            <a:pPr marL="355600" indent="-342900">
              <a:spcBef>
                <a:spcPts val="405"/>
              </a:spcBef>
              <a:buFont typeface="Arial"/>
              <a:buChar char="•"/>
              <a:tabLst>
                <a:tab pos="354965" algn="l"/>
                <a:tab pos="355600" algn="l"/>
              </a:tabLst>
            </a:pPr>
            <a:r>
              <a:rPr sz="3000" spc="-5" dirty="0">
                <a:latin typeface="Calibri"/>
                <a:cs typeface="Calibri"/>
              </a:rPr>
              <a:t>Large-scale DNA design </a:t>
            </a:r>
            <a:r>
              <a:rPr sz="3000" dirty="0">
                <a:latin typeface="Calibri"/>
                <a:cs typeface="Calibri"/>
              </a:rPr>
              <a:t>requires</a:t>
            </a:r>
            <a:r>
              <a:rPr sz="3000" spc="-20" dirty="0">
                <a:latin typeface="Calibri"/>
                <a:cs typeface="Calibri"/>
              </a:rPr>
              <a:t> </a:t>
            </a:r>
            <a:r>
              <a:rPr sz="3000" spc="90" dirty="0">
                <a:latin typeface="Calibri"/>
                <a:cs typeface="Calibri"/>
              </a:rPr>
              <a:t>so</a:t>
            </a:r>
            <a:r>
              <a:rPr lang="en-US" sz="3000" spc="90" dirty="0">
                <a:latin typeface="Calibri"/>
                <a:cs typeface="Calibri"/>
              </a:rPr>
              <a:t>ft</a:t>
            </a:r>
            <a:r>
              <a:rPr sz="3000" spc="90" dirty="0">
                <a:latin typeface="Calibri"/>
                <a:cs typeface="Calibri"/>
              </a:rPr>
              <a:t>ware</a:t>
            </a:r>
            <a:endParaRPr sz="3000" dirty="0">
              <a:latin typeface="Calibri"/>
              <a:cs typeface="Calibri"/>
            </a:endParaRPr>
          </a:p>
          <a:p>
            <a:pPr marL="748665" marR="5080" lvl="1" indent="-278765">
              <a:lnSpc>
                <a:spcPts val="2780"/>
              </a:lnSpc>
              <a:spcBef>
                <a:spcPts val="640"/>
              </a:spcBef>
              <a:buFont typeface="Arial"/>
              <a:buChar char="–"/>
              <a:tabLst>
                <a:tab pos="755650" algn="l"/>
              </a:tabLst>
            </a:pPr>
            <a:r>
              <a:rPr sz="2600" spc="-5" dirty="0">
                <a:latin typeface="Calibri"/>
                <a:cs typeface="Calibri"/>
              </a:rPr>
              <a:t>Sequence </a:t>
            </a:r>
            <a:r>
              <a:rPr sz="2600" dirty="0">
                <a:latin typeface="Calibri"/>
                <a:cs typeface="Calibri"/>
              </a:rPr>
              <a:t>completeness and </a:t>
            </a:r>
            <a:r>
              <a:rPr sz="2600" spc="70" dirty="0">
                <a:latin typeface="Calibri"/>
                <a:cs typeface="Calibri"/>
              </a:rPr>
              <a:t>annota</a:t>
            </a:r>
            <a:r>
              <a:rPr lang="en-US" sz="2600" spc="70" dirty="0">
                <a:latin typeface="Calibri"/>
                <a:cs typeface="Calibri"/>
              </a:rPr>
              <a:t>ti</a:t>
            </a:r>
            <a:r>
              <a:rPr sz="2600" spc="70" dirty="0">
                <a:latin typeface="Calibri"/>
                <a:cs typeface="Calibri"/>
              </a:rPr>
              <a:t>on </a:t>
            </a:r>
            <a:r>
              <a:rPr sz="2600" spc="-5" dirty="0">
                <a:latin typeface="Calibri"/>
                <a:cs typeface="Calibri"/>
              </a:rPr>
              <a:t>of</a:t>
            </a:r>
            <a:r>
              <a:rPr sz="2600" spc="-145" dirty="0">
                <a:latin typeface="Calibri"/>
                <a:cs typeface="Calibri"/>
              </a:rPr>
              <a:t> </a:t>
            </a:r>
            <a:r>
              <a:rPr sz="2600" dirty="0">
                <a:latin typeface="Calibri"/>
                <a:cs typeface="Calibri"/>
              </a:rPr>
              <a:t>genome  are </a:t>
            </a:r>
            <a:r>
              <a:rPr sz="2600" spc="90" dirty="0">
                <a:latin typeface="Calibri"/>
                <a:cs typeface="Calibri"/>
              </a:rPr>
              <a:t>cri</a:t>
            </a:r>
            <a:r>
              <a:rPr lang="en-US" sz="2600" spc="90" dirty="0">
                <a:latin typeface="Calibri"/>
                <a:cs typeface="Calibri"/>
              </a:rPr>
              <a:t>ti</a:t>
            </a:r>
            <a:r>
              <a:rPr sz="2600" spc="90" dirty="0">
                <a:latin typeface="Calibri"/>
                <a:cs typeface="Calibri"/>
              </a:rPr>
              <a:t>cal</a:t>
            </a:r>
            <a:r>
              <a:rPr sz="2600" spc="-10" dirty="0">
                <a:latin typeface="Calibri"/>
                <a:cs typeface="Calibri"/>
              </a:rPr>
              <a:t> </a:t>
            </a:r>
            <a:r>
              <a:rPr sz="2600" spc="55" dirty="0">
                <a:latin typeface="Calibri"/>
                <a:cs typeface="Calibri"/>
              </a:rPr>
              <a:t>co</a:t>
            </a:r>
            <a:r>
              <a:rPr lang="en-US" sz="2600" spc="55" dirty="0">
                <a:latin typeface="Calibri"/>
                <a:cs typeface="Calibri"/>
              </a:rPr>
              <a:t>n</a:t>
            </a:r>
            <a:r>
              <a:rPr sz="2600" spc="55" dirty="0">
                <a:latin typeface="Calibri"/>
                <a:cs typeface="Calibri"/>
              </a:rPr>
              <a:t>sidera</a:t>
            </a:r>
            <a:r>
              <a:rPr lang="en-US" sz="2600" spc="55" dirty="0">
                <a:latin typeface="Calibri"/>
                <a:cs typeface="Calibri"/>
              </a:rPr>
              <a:t>ti</a:t>
            </a:r>
            <a:r>
              <a:rPr sz="2600" spc="55" dirty="0">
                <a:latin typeface="Calibri"/>
                <a:cs typeface="Calibri"/>
              </a:rPr>
              <a:t>ons</a:t>
            </a:r>
            <a:endParaRPr sz="2600" dirty="0">
              <a:latin typeface="Calibri"/>
              <a:cs typeface="Calibri"/>
            </a:endParaRPr>
          </a:p>
          <a:p>
            <a:pPr marL="355600" indent="-342900">
              <a:spcBef>
                <a:spcPts val="320"/>
              </a:spcBef>
              <a:buFont typeface="Arial"/>
              <a:buChar char="•"/>
              <a:tabLst>
                <a:tab pos="354965" algn="l"/>
                <a:tab pos="355600" algn="l"/>
              </a:tabLst>
            </a:pPr>
            <a:r>
              <a:rPr sz="3000" spc="-5" dirty="0">
                <a:latin typeface="Calibri"/>
                <a:cs typeface="Calibri"/>
              </a:rPr>
              <a:t>Eﬃcient </a:t>
            </a:r>
            <a:r>
              <a:rPr sz="3000" dirty="0">
                <a:latin typeface="Calibri"/>
                <a:cs typeface="Calibri"/>
              </a:rPr>
              <a:t>assembly </a:t>
            </a:r>
            <a:r>
              <a:rPr sz="3000" spc="-5" dirty="0">
                <a:latin typeface="Calibri"/>
                <a:cs typeface="Calibri"/>
              </a:rPr>
              <a:t>strategy is</a:t>
            </a:r>
            <a:r>
              <a:rPr sz="3000" spc="-20" dirty="0">
                <a:latin typeface="Calibri"/>
                <a:cs typeface="Calibri"/>
              </a:rPr>
              <a:t> </a:t>
            </a:r>
            <a:r>
              <a:rPr sz="3000" spc="105" dirty="0">
                <a:latin typeface="Calibri"/>
                <a:cs typeface="Calibri"/>
              </a:rPr>
              <a:t>cri</a:t>
            </a:r>
            <a:r>
              <a:rPr lang="en-US" sz="3000" spc="105" dirty="0">
                <a:latin typeface="Calibri"/>
                <a:cs typeface="Calibri"/>
              </a:rPr>
              <a:t>ti</a:t>
            </a:r>
            <a:r>
              <a:rPr sz="3000" spc="105" dirty="0">
                <a:latin typeface="Calibri"/>
                <a:cs typeface="Calibri"/>
              </a:rPr>
              <a:t>cal</a:t>
            </a:r>
            <a:endParaRPr sz="3000" dirty="0">
              <a:latin typeface="Calibri"/>
              <a:cs typeface="Calibri"/>
            </a:endParaRPr>
          </a:p>
          <a:p>
            <a:pPr marL="755015" lvl="1" indent="-285115">
              <a:spcBef>
                <a:spcPts val="340"/>
              </a:spcBef>
              <a:buFont typeface="Arial"/>
              <a:buChar char="–"/>
              <a:tabLst>
                <a:tab pos="755650" algn="l"/>
              </a:tabLst>
            </a:pPr>
            <a:r>
              <a:rPr sz="2600" spc="-5" dirty="0">
                <a:latin typeface="Calibri"/>
                <a:cs typeface="Calibri"/>
              </a:rPr>
              <a:t>Commercial synthesis delivers only </a:t>
            </a:r>
            <a:r>
              <a:rPr sz="2600" dirty="0">
                <a:latin typeface="Calibri"/>
                <a:cs typeface="Calibri"/>
              </a:rPr>
              <a:t>3-5 kb</a:t>
            </a:r>
            <a:r>
              <a:rPr sz="2600" spc="-60" dirty="0">
                <a:latin typeface="Calibri"/>
                <a:cs typeface="Calibri"/>
              </a:rPr>
              <a:t> </a:t>
            </a:r>
            <a:r>
              <a:rPr sz="2600" dirty="0">
                <a:latin typeface="Calibri"/>
                <a:cs typeface="Calibri"/>
              </a:rPr>
              <a:t>typically</a:t>
            </a:r>
          </a:p>
          <a:p>
            <a:pPr marL="355600" indent="-342900">
              <a:spcBef>
                <a:spcPts val="340"/>
              </a:spcBef>
              <a:buFont typeface="Arial"/>
              <a:buChar char="•"/>
              <a:tabLst>
                <a:tab pos="354965" algn="l"/>
                <a:tab pos="355600" algn="l"/>
              </a:tabLst>
            </a:pPr>
            <a:r>
              <a:rPr sz="3000" spc="-5" dirty="0">
                <a:latin typeface="Calibri"/>
                <a:cs typeface="Calibri"/>
              </a:rPr>
              <a:t>Eﬃcient delivery strategy is</a:t>
            </a:r>
            <a:r>
              <a:rPr sz="3000" spc="-15" dirty="0">
                <a:latin typeface="Calibri"/>
                <a:cs typeface="Calibri"/>
              </a:rPr>
              <a:t> </a:t>
            </a:r>
            <a:r>
              <a:rPr sz="3000" spc="105" dirty="0">
                <a:latin typeface="Calibri"/>
                <a:cs typeface="Calibri"/>
              </a:rPr>
              <a:t>cri</a:t>
            </a:r>
            <a:r>
              <a:rPr lang="en-US" sz="3000" spc="105" dirty="0">
                <a:latin typeface="Calibri"/>
                <a:cs typeface="Calibri"/>
              </a:rPr>
              <a:t>ti</a:t>
            </a:r>
            <a:r>
              <a:rPr sz="3000" spc="105" dirty="0">
                <a:latin typeface="Calibri"/>
                <a:cs typeface="Calibri"/>
              </a:rPr>
              <a:t>cal</a:t>
            </a:r>
            <a:endParaRPr sz="3000" dirty="0">
              <a:latin typeface="Calibri"/>
              <a:cs typeface="Calibri"/>
            </a:endParaRPr>
          </a:p>
          <a:p>
            <a:pPr marL="748665" marR="765810" lvl="1" indent="-278765">
              <a:lnSpc>
                <a:spcPts val="2780"/>
              </a:lnSpc>
              <a:spcBef>
                <a:spcPts val="720"/>
              </a:spcBef>
              <a:buFont typeface="Arial"/>
              <a:buChar char="–"/>
              <a:tabLst>
                <a:tab pos="755650" algn="l"/>
              </a:tabLst>
            </a:pPr>
            <a:r>
              <a:rPr sz="2600" spc="140" dirty="0">
                <a:latin typeface="Calibri"/>
                <a:cs typeface="Calibri"/>
              </a:rPr>
              <a:t>Des</a:t>
            </a:r>
            <a:r>
              <a:rPr lang="en-US" sz="2600" spc="140" dirty="0">
                <a:latin typeface="Calibri"/>
                <a:cs typeface="Calibri"/>
              </a:rPr>
              <a:t>ti</a:t>
            </a:r>
            <a:r>
              <a:rPr sz="2600" spc="140" dirty="0">
                <a:latin typeface="Calibri"/>
                <a:cs typeface="Calibri"/>
              </a:rPr>
              <a:t>na</a:t>
            </a:r>
            <a:r>
              <a:rPr lang="en-US" sz="2600" spc="140" dirty="0">
                <a:latin typeface="Calibri"/>
                <a:cs typeface="Calibri"/>
              </a:rPr>
              <a:t>ti</a:t>
            </a:r>
            <a:r>
              <a:rPr sz="2600" spc="140" dirty="0">
                <a:latin typeface="Calibri"/>
                <a:cs typeface="Calibri"/>
              </a:rPr>
              <a:t>on </a:t>
            </a:r>
            <a:r>
              <a:rPr sz="2600" dirty="0">
                <a:latin typeface="Calibri"/>
                <a:cs typeface="Calibri"/>
              </a:rPr>
              <a:t>cell transformability &amp; </a:t>
            </a:r>
            <a:r>
              <a:rPr sz="2600" spc="-5" dirty="0">
                <a:latin typeface="Calibri"/>
                <a:cs typeface="Calibri"/>
              </a:rPr>
              <a:t>strategy</a:t>
            </a:r>
            <a:r>
              <a:rPr sz="2600" spc="-229" dirty="0">
                <a:latin typeface="Calibri"/>
                <a:cs typeface="Calibri"/>
              </a:rPr>
              <a:t> </a:t>
            </a:r>
            <a:r>
              <a:rPr sz="2600" dirty="0">
                <a:latin typeface="Calibri"/>
                <a:cs typeface="Calibri"/>
              </a:rPr>
              <a:t>to  maintain </a:t>
            </a:r>
            <a:r>
              <a:rPr sz="2600" spc="-5" dirty="0">
                <a:latin typeface="Calibri"/>
                <a:cs typeface="Calibri"/>
              </a:rPr>
              <a:t>new DNA in</a:t>
            </a:r>
            <a:r>
              <a:rPr sz="2600" spc="-10" dirty="0">
                <a:latin typeface="Calibri"/>
                <a:cs typeface="Calibri"/>
              </a:rPr>
              <a:t> </a:t>
            </a:r>
            <a:r>
              <a:rPr sz="2600" dirty="0">
                <a:latin typeface="Calibri"/>
                <a:cs typeface="Calibri"/>
              </a:rPr>
              <a:t>cell</a:t>
            </a:r>
          </a:p>
          <a:p>
            <a:pPr marL="355600" indent="-342900">
              <a:spcBef>
                <a:spcPts val="320"/>
              </a:spcBef>
              <a:buFont typeface="Arial"/>
              <a:buChar char="•"/>
              <a:tabLst>
                <a:tab pos="354965" algn="l"/>
                <a:tab pos="355600" algn="l"/>
              </a:tabLst>
            </a:pPr>
            <a:r>
              <a:rPr sz="3000" spc="-5" dirty="0">
                <a:latin typeface="Calibri"/>
                <a:cs typeface="Calibri"/>
              </a:rPr>
              <a:t>De-bugging strategies </a:t>
            </a:r>
            <a:r>
              <a:rPr sz="3000" dirty="0">
                <a:latin typeface="Calibri"/>
                <a:cs typeface="Calibri"/>
              </a:rPr>
              <a:t>will </a:t>
            </a:r>
            <a:r>
              <a:rPr sz="3000" spc="-5" dirty="0">
                <a:latin typeface="Calibri"/>
                <a:cs typeface="Calibri"/>
              </a:rPr>
              <a:t>be</a:t>
            </a:r>
            <a:r>
              <a:rPr sz="3000" spc="-25" dirty="0">
                <a:latin typeface="Calibri"/>
                <a:cs typeface="Calibri"/>
              </a:rPr>
              <a:t> </a:t>
            </a:r>
            <a:r>
              <a:rPr sz="3000" dirty="0">
                <a:latin typeface="Calibri"/>
                <a:cs typeface="Calibri"/>
              </a:rPr>
              <a:t>required</a:t>
            </a:r>
          </a:p>
          <a:p>
            <a:pPr marL="755015" lvl="1" indent="-285115">
              <a:spcBef>
                <a:spcPts val="340"/>
              </a:spcBef>
              <a:buFont typeface="Arial"/>
              <a:buChar char="–"/>
              <a:tabLst>
                <a:tab pos="755650" algn="l"/>
              </a:tabLst>
            </a:pPr>
            <a:r>
              <a:rPr sz="2600" dirty="0">
                <a:latin typeface="Calibri"/>
                <a:cs typeface="Calibri"/>
              </a:rPr>
              <a:t>Bugs </a:t>
            </a:r>
            <a:r>
              <a:rPr sz="2600" spc="-5" dirty="0">
                <a:latin typeface="Calibri"/>
                <a:cs typeface="Calibri"/>
              </a:rPr>
              <a:t>uncover new biological</a:t>
            </a:r>
            <a:r>
              <a:rPr sz="2600" spc="-20" dirty="0">
                <a:latin typeface="Calibri"/>
                <a:cs typeface="Calibri"/>
              </a:rPr>
              <a:t> </a:t>
            </a:r>
            <a:r>
              <a:rPr sz="2600" spc="60" dirty="0">
                <a:latin typeface="Calibri"/>
                <a:cs typeface="Calibri"/>
              </a:rPr>
              <a:t>informa</a:t>
            </a:r>
            <a:r>
              <a:rPr lang="en-US" sz="2600" spc="60" dirty="0">
                <a:latin typeface="Calibri"/>
                <a:cs typeface="Calibri"/>
              </a:rPr>
              <a:t>ti</a:t>
            </a:r>
            <a:r>
              <a:rPr sz="2600" spc="60" dirty="0">
                <a:latin typeface="Calibri"/>
                <a:cs typeface="Calibri"/>
              </a:rPr>
              <a:t>on</a:t>
            </a:r>
            <a:endParaRPr sz="26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0051-3C9D-48C0-A077-F0FEDE9B1CFE}"/>
              </a:ext>
            </a:extLst>
          </p:cNvPr>
          <p:cNvSpPr>
            <a:spLocks noGrp="1"/>
          </p:cNvSpPr>
          <p:nvPr>
            <p:ph type="title"/>
          </p:nvPr>
        </p:nvSpPr>
        <p:spPr>
          <a:xfrm>
            <a:off x="1097280" y="153253"/>
            <a:ext cx="10058400" cy="1450757"/>
          </a:xfrm>
        </p:spPr>
        <p:txBody>
          <a:bodyPr/>
          <a:lstStyle/>
          <a:p>
            <a:r>
              <a:rPr lang="en-US" dirty="0"/>
              <a:t>Where to next?</a:t>
            </a:r>
          </a:p>
        </p:txBody>
      </p:sp>
      <p:pic>
        <p:nvPicPr>
          <p:cNvPr id="4" name="Content Placeholder 3">
            <a:extLst>
              <a:ext uri="{FF2B5EF4-FFF2-40B4-BE49-F238E27FC236}">
                <a16:creationId xmlns:a16="http://schemas.microsoft.com/office/drawing/2014/main" id="{6B968FED-E544-4317-9DF8-C6CD9BA20C2A}"/>
              </a:ext>
            </a:extLst>
          </p:cNvPr>
          <p:cNvPicPr>
            <a:picLocks noGrp="1" noChangeAspect="1"/>
          </p:cNvPicPr>
          <p:nvPr>
            <p:ph idx="1"/>
          </p:nvPr>
        </p:nvPicPr>
        <p:blipFill>
          <a:blip r:embed="rId2"/>
          <a:stretch>
            <a:fillRect/>
          </a:stretch>
        </p:blipFill>
        <p:spPr>
          <a:xfrm>
            <a:off x="2648975" y="1900800"/>
            <a:ext cx="6752200" cy="3973480"/>
          </a:xfrm>
          <a:prstGeom prst="rect">
            <a:avLst/>
          </a:prstGeom>
        </p:spPr>
      </p:pic>
    </p:spTree>
    <p:extLst>
      <p:ext uri="{BB962C8B-B14F-4D97-AF65-F5344CB8AC3E}">
        <p14:creationId xmlns:p14="http://schemas.microsoft.com/office/powerpoint/2010/main" val="1285755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6108" y="276764"/>
            <a:ext cx="7887970" cy="1136208"/>
          </a:xfrm>
          <a:prstGeom prst="rect">
            <a:avLst/>
          </a:prstGeom>
        </p:spPr>
        <p:txBody>
          <a:bodyPr vert="horz" wrap="square" lIns="0" tIns="33020" rIns="0" bIns="0" rtlCol="0" anchor="ctr">
            <a:spAutoFit/>
          </a:bodyPr>
          <a:lstStyle/>
          <a:p>
            <a:pPr marL="1238885" marR="5080" indent="-1226820">
              <a:lnSpc>
                <a:spcPts val="4300"/>
              </a:lnSpc>
              <a:spcBef>
                <a:spcPts val="260"/>
              </a:spcBef>
            </a:pPr>
            <a:r>
              <a:rPr sz="3600" dirty="0"/>
              <a:t>Genome Project </a:t>
            </a:r>
            <a:r>
              <a:rPr sz="3600" spc="-5" dirty="0"/>
              <a:t>(GP) </a:t>
            </a:r>
            <a:r>
              <a:rPr sz="3600" dirty="0"/>
              <a:t>Write: the </a:t>
            </a:r>
            <a:r>
              <a:rPr sz="3600" spc="-5" dirty="0"/>
              <a:t>next step,  </a:t>
            </a:r>
            <a:r>
              <a:rPr sz="3600" spc="150" dirty="0"/>
              <a:t>wri</a:t>
            </a:r>
            <a:r>
              <a:rPr lang="en-US" sz="3600" spc="150" dirty="0"/>
              <a:t>ti</a:t>
            </a:r>
            <a:r>
              <a:rPr sz="3600" spc="150" dirty="0"/>
              <a:t>ng </a:t>
            </a:r>
            <a:r>
              <a:rPr sz="3600" dirty="0"/>
              <a:t>mammalian</a:t>
            </a:r>
            <a:r>
              <a:rPr sz="3600" spc="-165" dirty="0"/>
              <a:t> </a:t>
            </a:r>
            <a:r>
              <a:rPr sz="3600" dirty="0"/>
              <a:t>genomes</a:t>
            </a:r>
          </a:p>
        </p:txBody>
      </p:sp>
      <p:sp>
        <p:nvSpPr>
          <p:cNvPr id="3" name="object 3"/>
          <p:cNvSpPr txBox="1"/>
          <p:nvPr/>
        </p:nvSpPr>
        <p:spPr>
          <a:xfrm>
            <a:off x="6069840" y="6311587"/>
            <a:ext cx="3719195" cy="391160"/>
          </a:xfrm>
          <a:prstGeom prst="rect">
            <a:avLst/>
          </a:prstGeom>
        </p:spPr>
        <p:txBody>
          <a:bodyPr vert="horz" wrap="square" lIns="0" tIns="12700" rIns="0" bIns="0" rtlCol="0">
            <a:spAutoFit/>
          </a:bodyPr>
          <a:lstStyle/>
          <a:p>
            <a:pPr marL="12700">
              <a:spcBef>
                <a:spcPts val="100"/>
              </a:spcBef>
            </a:pPr>
            <a:r>
              <a:rPr sz="2400" spc="-5" dirty="0">
                <a:latin typeface="Calibri"/>
                <a:cs typeface="Calibri"/>
              </a:rPr>
              <a:t>EngineeringBiologyCenter.org</a:t>
            </a:r>
            <a:endParaRPr sz="2400">
              <a:latin typeface="Calibri"/>
              <a:cs typeface="Calibri"/>
            </a:endParaRPr>
          </a:p>
        </p:txBody>
      </p:sp>
      <p:sp>
        <p:nvSpPr>
          <p:cNvPr id="4" name="object 4"/>
          <p:cNvSpPr/>
          <p:nvPr/>
        </p:nvSpPr>
        <p:spPr>
          <a:xfrm>
            <a:off x="1981200" y="2285038"/>
            <a:ext cx="4622800" cy="353059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934200" y="2506155"/>
            <a:ext cx="3251200" cy="215899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3278" y="414206"/>
            <a:ext cx="10515600" cy="1367041"/>
          </a:xfrm>
          <a:prstGeom prst="rect">
            <a:avLst/>
          </a:prstGeom>
        </p:spPr>
        <p:txBody>
          <a:bodyPr vert="horz" wrap="square" lIns="0" tIns="12700" rIns="0" bIns="0" rtlCol="0" anchor="ctr">
            <a:spAutoFit/>
          </a:bodyPr>
          <a:lstStyle/>
          <a:p>
            <a:pPr marL="1362075" marR="5080" indent="-1176020">
              <a:lnSpc>
                <a:spcPct val="100000"/>
              </a:lnSpc>
              <a:spcBef>
                <a:spcPts val="100"/>
              </a:spcBef>
            </a:pPr>
            <a:r>
              <a:rPr spc="-5" dirty="0"/>
              <a:t>Challenges for building</a:t>
            </a:r>
            <a:r>
              <a:rPr spc="-90" dirty="0"/>
              <a:t> </a:t>
            </a:r>
            <a:r>
              <a:rPr dirty="0"/>
              <a:t>mammalian  </a:t>
            </a:r>
            <a:r>
              <a:rPr spc="120" dirty="0"/>
              <a:t>synthe</a:t>
            </a:r>
            <a:r>
              <a:rPr lang="en-US" spc="120" dirty="0"/>
              <a:t>ti</a:t>
            </a:r>
            <a:r>
              <a:rPr spc="120" dirty="0"/>
              <a:t>c</a:t>
            </a:r>
            <a:r>
              <a:rPr spc="-15" dirty="0"/>
              <a:t> </a:t>
            </a:r>
            <a:r>
              <a:rPr dirty="0"/>
              <a:t>chromosomes</a:t>
            </a:r>
          </a:p>
        </p:txBody>
      </p:sp>
      <p:sp>
        <p:nvSpPr>
          <p:cNvPr id="3" name="object 3"/>
          <p:cNvSpPr/>
          <p:nvPr/>
        </p:nvSpPr>
        <p:spPr>
          <a:xfrm>
            <a:off x="3405930" y="2347506"/>
            <a:ext cx="4742411" cy="399010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456549" y="2377295"/>
            <a:ext cx="4643107" cy="38861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456548" y="2373925"/>
            <a:ext cx="4641215" cy="3888104"/>
          </a:xfrm>
          <a:custGeom>
            <a:avLst/>
            <a:gdLst/>
            <a:ahLst/>
            <a:cxnLst/>
            <a:rect l="l" t="t" r="r" b="b"/>
            <a:pathLst>
              <a:path w="4641215" h="3888104">
                <a:moveTo>
                  <a:pt x="0" y="1943790"/>
                </a:moveTo>
                <a:lnTo>
                  <a:pt x="582" y="1899788"/>
                </a:lnTo>
                <a:lnTo>
                  <a:pt x="2322" y="1856026"/>
                </a:lnTo>
                <a:lnTo>
                  <a:pt x="5208" y="1812513"/>
                </a:lnTo>
                <a:lnTo>
                  <a:pt x="9226" y="1769260"/>
                </a:lnTo>
                <a:lnTo>
                  <a:pt x="14365" y="1726277"/>
                </a:lnTo>
                <a:lnTo>
                  <a:pt x="20612" y="1683575"/>
                </a:lnTo>
                <a:lnTo>
                  <a:pt x="27954" y="1641162"/>
                </a:lnTo>
                <a:lnTo>
                  <a:pt x="36381" y="1599051"/>
                </a:lnTo>
                <a:lnTo>
                  <a:pt x="45879" y="1557251"/>
                </a:lnTo>
                <a:lnTo>
                  <a:pt x="56436" y="1515772"/>
                </a:lnTo>
                <a:lnTo>
                  <a:pt x="68040" y="1474625"/>
                </a:lnTo>
                <a:lnTo>
                  <a:pt x="80679" y="1433820"/>
                </a:lnTo>
                <a:lnTo>
                  <a:pt x="94340" y="1393368"/>
                </a:lnTo>
                <a:lnTo>
                  <a:pt x="109011" y="1353277"/>
                </a:lnTo>
                <a:lnTo>
                  <a:pt x="124680" y="1313560"/>
                </a:lnTo>
                <a:lnTo>
                  <a:pt x="141334" y="1274226"/>
                </a:lnTo>
                <a:lnTo>
                  <a:pt x="158961" y="1235286"/>
                </a:lnTo>
                <a:lnTo>
                  <a:pt x="177550" y="1196749"/>
                </a:lnTo>
                <a:lnTo>
                  <a:pt x="197087" y="1158626"/>
                </a:lnTo>
                <a:lnTo>
                  <a:pt x="217560" y="1120928"/>
                </a:lnTo>
                <a:lnTo>
                  <a:pt x="238957" y="1083664"/>
                </a:lnTo>
                <a:lnTo>
                  <a:pt x="261266" y="1046845"/>
                </a:lnTo>
                <a:lnTo>
                  <a:pt x="284475" y="1010481"/>
                </a:lnTo>
                <a:lnTo>
                  <a:pt x="308571" y="974583"/>
                </a:lnTo>
                <a:lnTo>
                  <a:pt x="333541" y="939160"/>
                </a:lnTo>
                <a:lnTo>
                  <a:pt x="359375" y="904223"/>
                </a:lnTo>
                <a:lnTo>
                  <a:pt x="386059" y="869783"/>
                </a:lnTo>
                <a:lnTo>
                  <a:pt x="413581" y="835850"/>
                </a:lnTo>
                <a:lnTo>
                  <a:pt x="441928" y="802433"/>
                </a:lnTo>
                <a:lnTo>
                  <a:pt x="471089" y="769543"/>
                </a:lnTo>
                <a:lnTo>
                  <a:pt x="501052" y="737191"/>
                </a:lnTo>
                <a:lnTo>
                  <a:pt x="531803" y="705387"/>
                </a:lnTo>
                <a:lnTo>
                  <a:pt x="563332" y="674141"/>
                </a:lnTo>
                <a:lnTo>
                  <a:pt x="595624" y="643463"/>
                </a:lnTo>
                <a:lnTo>
                  <a:pt x="628669" y="613364"/>
                </a:lnTo>
                <a:lnTo>
                  <a:pt x="662453" y="583854"/>
                </a:lnTo>
                <a:lnTo>
                  <a:pt x="696966" y="554943"/>
                </a:lnTo>
                <a:lnTo>
                  <a:pt x="732193" y="526641"/>
                </a:lnTo>
                <a:lnTo>
                  <a:pt x="768123" y="498959"/>
                </a:lnTo>
                <a:lnTo>
                  <a:pt x="804745" y="471907"/>
                </a:lnTo>
                <a:lnTo>
                  <a:pt x="842044" y="445496"/>
                </a:lnTo>
                <a:lnTo>
                  <a:pt x="880010" y="419735"/>
                </a:lnTo>
                <a:lnTo>
                  <a:pt x="918630" y="394635"/>
                </a:lnTo>
                <a:lnTo>
                  <a:pt x="957891" y="370207"/>
                </a:lnTo>
                <a:lnTo>
                  <a:pt x="997782" y="346460"/>
                </a:lnTo>
                <a:lnTo>
                  <a:pt x="1038289" y="323404"/>
                </a:lnTo>
                <a:lnTo>
                  <a:pt x="1079402" y="301051"/>
                </a:lnTo>
                <a:lnTo>
                  <a:pt x="1121107" y="279410"/>
                </a:lnTo>
                <a:lnTo>
                  <a:pt x="1163392" y="258492"/>
                </a:lnTo>
                <a:lnTo>
                  <a:pt x="1206245" y="238307"/>
                </a:lnTo>
                <a:lnTo>
                  <a:pt x="1249653" y="218865"/>
                </a:lnTo>
                <a:lnTo>
                  <a:pt x="1293606" y="200176"/>
                </a:lnTo>
                <a:lnTo>
                  <a:pt x="1338089" y="182252"/>
                </a:lnTo>
                <a:lnTo>
                  <a:pt x="1383091" y="165101"/>
                </a:lnTo>
                <a:lnTo>
                  <a:pt x="1428599" y="148735"/>
                </a:lnTo>
                <a:lnTo>
                  <a:pt x="1474602" y="133163"/>
                </a:lnTo>
                <a:lnTo>
                  <a:pt x="1521086" y="118397"/>
                </a:lnTo>
                <a:lnTo>
                  <a:pt x="1568041" y="104445"/>
                </a:lnTo>
                <a:lnTo>
                  <a:pt x="1615452" y="91319"/>
                </a:lnTo>
                <a:lnTo>
                  <a:pt x="1663309" y="79029"/>
                </a:lnTo>
                <a:lnTo>
                  <a:pt x="1711599" y="67585"/>
                </a:lnTo>
                <a:lnTo>
                  <a:pt x="1760309" y="56998"/>
                </a:lnTo>
                <a:lnTo>
                  <a:pt x="1809428" y="47277"/>
                </a:lnTo>
                <a:lnTo>
                  <a:pt x="1858942" y="38433"/>
                </a:lnTo>
                <a:lnTo>
                  <a:pt x="1908841" y="30477"/>
                </a:lnTo>
                <a:lnTo>
                  <a:pt x="1959110" y="23418"/>
                </a:lnTo>
                <a:lnTo>
                  <a:pt x="2009739" y="17266"/>
                </a:lnTo>
                <a:lnTo>
                  <a:pt x="2060715" y="12033"/>
                </a:lnTo>
                <a:lnTo>
                  <a:pt x="2112025" y="7729"/>
                </a:lnTo>
                <a:lnTo>
                  <a:pt x="2163658" y="4363"/>
                </a:lnTo>
                <a:lnTo>
                  <a:pt x="2215600" y="1945"/>
                </a:lnTo>
                <a:lnTo>
                  <a:pt x="2267841" y="488"/>
                </a:lnTo>
                <a:lnTo>
                  <a:pt x="2320367" y="0"/>
                </a:lnTo>
                <a:lnTo>
                  <a:pt x="2372892" y="488"/>
                </a:lnTo>
                <a:lnTo>
                  <a:pt x="2425133" y="1945"/>
                </a:lnTo>
                <a:lnTo>
                  <a:pt x="2477076" y="4363"/>
                </a:lnTo>
                <a:lnTo>
                  <a:pt x="2528708" y="7729"/>
                </a:lnTo>
                <a:lnTo>
                  <a:pt x="2580018" y="12033"/>
                </a:lnTo>
                <a:lnTo>
                  <a:pt x="2630994" y="17266"/>
                </a:lnTo>
                <a:lnTo>
                  <a:pt x="2681623" y="23418"/>
                </a:lnTo>
                <a:lnTo>
                  <a:pt x="2731893" y="30477"/>
                </a:lnTo>
                <a:lnTo>
                  <a:pt x="2781791" y="38433"/>
                </a:lnTo>
                <a:lnTo>
                  <a:pt x="2831305" y="47277"/>
                </a:lnTo>
                <a:lnTo>
                  <a:pt x="2880424" y="56998"/>
                </a:lnTo>
                <a:lnTo>
                  <a:pt x="2929134" y="67585"/>
                </a:lnTo>
                <a:lnTo>
                  <a:pt x="2977424" y="79029"/>
                </a:lnTo>
                <a:lnTo>
                  <a:pt x="3025281" y="91319"/>
                </a:lnTo>
                <a:lnTo>
                  <a:pt x="3072692" y="104445"/>
                </a:lnTo>
                <a:lnTo>
                  <a:pt x="3119647" y="118397"/>
                </a:lnTo>
                <a:lnTo>
                  <a:pt x="3166131" y="133163"/>
                </a:lnTo>
                <a:lnTo>
                  <a:pt x="3212134" y="148735"/>
                </a:lnTo>
                <a:lnTo>
                  <a:pt x="3257643" y="165101"/>
                </a:lnTo>
                <a:lnTo>
                  <a:pt x="3302645" y="182252"/>
                </a:lnTo>
                <a:lnTo>
                  <a:pt x="3347128" y="200176"/>
                </a:lnTo>
                <a:lnTo>
                  <a:pt x="3391080" y="218865"/>
                </a:lnTo>
                <a:lnTo>
                  <a:pt x="3434488" y="238307"/>
                </a:lnTo>
                <a:lnTo>
                  <a:pt x="3477341" y="258492"/>
                </a:lnTo>
                <a:lnTo>
                  <a:pt x="3519627" y="279410"/>
                </a:lnTo>
                <a:lnTo>
                  <a:pt x="3561331" y="301051"/>
                </a:lnTo>
                <a:lnTo>
                  <a:pt x="3602444" y="323404"/>
                </a:lnTo>
                <a:lnTo>
                  <a:pt x="3642952" y="346460"/>
                </a:lnTo>
                <a:lnTo>
                  <a:pt x="3682842" y="370207"/>
                </a:lnTo>
                <a:lnTo>
                  <a:pt x="3722103" y="394635"/>
                </a:lnTo>
                <a:lnTo>
                  <a:pt x="3760723" y="419735"/>
                </a:lnTo>
                <a:lnTo>
                  <a:pt x="3798689" y="445496"/>
                </a:lnTo>
                <a:lnTo>
                  <a:pt x="3835989" y="471907"/>
                </a:lnTo>
                <a:lnTo>
                  <a:pt x="3872610" y="498959"/>
                </a:lnTo>
                <a:lnTo>
                  <a:pt x="3908540" y="526641"/>
                </a:lnTo>
                <a:lnTo>
                  <a:pt x="3943768" y="554943"/>
                </a:lnTo>
                <a:lnTo>
                  <a:pt x="3978280" y="583854"/>
                </a:lnTo>
                <a:lnTo>
                  <a:pt x="4012064" y="613364"/>
                </a:lnTo>
                <a:lnTo>
                  <a:pt x="4045109" y="643463"/>
                </a:lnTo>
                <a:lnTo>
                  <a:pt x="4077402" y="674141"/>
                </a:lnTo>
                <a:lnTo>
                  <a:pt x="4108930" y="705387"/>
                </a:lnTo>
                <a:lnTo>
                  <a:pt x="4139681" y="737191"/>
                </a:lnTo>
                <a:lnTo>
                  <a:pt x="4169644" y="769543"/>
                </a:lnTo>
                <a:lnTo>
                  <a:pt x="4198805" y="802433"/>
                </a:lnTo>
                <a:lnTo>
                  <a:pt x="4227153" y="835850"/>
                </a:lnTo>
                <a:lnTo>
                  <a:pt x="4254675" y="869783"/>
                </a:lnTo>
                <a:lnTo>
                  <a:pt x="4281358" y="904223"/>
                </a:lnTo>
                <a:lnTo>
                  <a:pt x="4307192" y="939160"/>
                </a:lnTo>
                <a:lnTo>
                  <a:pt x="4332162" y="974583"/>
                </a:lnTo>
                <a:lnTo>
                  <a:pt x="4356258" y="1010481"/>
                </a:lnTo>
                <a:lnTo>
                  <a:pt x="4379467" y="1046845"/>
                </a:lnTo>
                <a:lnTo>
                  <a:pt x="4401776" y="1083664"/>
                </a:lnTo>
                <a:lnTo>
                  <a:pt x="4423173" y="1120928"/>
                </a:lnTo>
                <a:lnTo>
                  <a:pt x="4443647" y="1158626"/>
                </a:lnTo>
                <a:lnTo>
                  <a:pt x="4463183" y="1196749"/>
                </a:lnTo>
                <a:lnTo>
                  <a:pt x="4481772" y="1235286"/>
                </a:lnTo>
                <a:lnTo>
                  <a:pt x="4499399" y="1274226"/>
                </a:lnTo>
                <a:lnTo>
                  <a:pt x="4516053" y="1313560"/>
                </a:lnTo>
                <a:lnTo>
                  <a:pt x="4531722" y="1353277"/>
                </a:lnTo>
                <a:lnTo>
                  <a:pt x="4546393" y="1393368"/>
                </a:lnTo>
                <a:lnTo>
                  <a:pt x="4560054" y="1433820"/>
                </a:lnTo>
                <a:lnTo>
                  <a:pt x="4572693" y="1474625"/>
                </a:lnTo>
                <a:lnTo>
                  <a:pt x="4584297" y="1515772"/>
                </a:lnTo>
                <a:lnTo>
                  <a:pt x="4594854" y="1557251"/>
                </a:lnTo>
                <a:lnTo>
                  <a:pt x="4604352" y="1599051"/>
                </a:lnTo>
                <a:lnTo>
                  <a:pt x="4612779" y="1641162"/>
                </a:lnTo>
                <a:lnTo>
                  <a:pt x="4620122" y="1683575"/>
                </a:lnTo>
                <a:lnTo>
                  <a:pt x="4626369" y="1726277"/>
                </a:lnTo>
                <a:lnTo>
                  <a:pt x="4631507" y="1769260"/>
                </a:lnTo>
                <a:lnTo>
                  <a:pt x="4635525" y="1812513"/>
                </a:lnTo>
                <a:lnTo>
                  <a:pt x="4638411" y="1856026"/>
                </a:lnTo>
                <a:lnTo>
                  <a:pt x="4640151" y="1899788"/>
                </a:lnTo>
                <a:lnTo>
                  <a:pt x="4640734" y="1943790"/>
                </a:lnTo>
                <a:lnTo>
                  <a:pt x="4640151" y="1987791"/>
                </a:lnTo>
                <a:lnTo>
                  <a:pt x="4638411" y="2031553"/>
                </a:lnTo>
                <a:lnTo>
                  <a:pt x="4635525" y="2075066"/>
                </a:lnTo>
                <a:lnTo>
                  <a:pt x="4631507" y="2118319"/>
                </a:lnTo>
                <a:lnTo>
                  <a:pt x="4626369" y="2161302"/>
                </a:lnTo>
                <a:lnTo>
                  <a:pt x="4620122" y="2204005"/>
                </a:lnTo>
                <a:lnTo>
                  <a:pt x="4612779" y="2246417"/>
                </a:lnTo>
                <a:lnTo>
                  <a:pt x="4604352" y="2288529"/>
                </a:lnTo>
                <a:lnTo>
                  <a:pt x="4594854" y="2330329"/>
                </a:lnTo>
                <a:lnTo>
                  <a:pt x="4584297" y="2371808"/>
                </a:lnTo>
                <a:lnTo>
                  <a:pt x="4572693" y="2412955"/>
                </a:lnTo>
                <a:lnTo>
                  <a:pt x="4560054" y="2453760"/>
                </a:lnTo>
                <a:lnTo>
                  <a:pt x="4546393" y="2494212"/>
                </a:lnTo>
                <a:lnTo>
                  <a:pt x="4531722" y="2534302"/>
                </a:lnTo>
                <a:lnTo>
                  <a:pt x="4516053" y="2574019"/>
                </a:lnTo>
                <a:lnTo>
                  <a:pt x="4499399" y="2613354"/>
                </a:lnTo>
                <a:lnTo>
                  <a:pt x="4481772" y="2652294"/>
                </a:lnTo>
                <a:lnTo>
                  <a:pt x="4463183" y="2690831"/>
                </a:lnTo>
                <a:lnTo>
                  <a:pt x="4443647" y="2728954"/>
                </a:lnTo>
                <a:lnTo>
                  <a:pt x="4423173" y="2766652"/>
                </a:lnTo>
                <a:lnTo>
                  <a:pt x="4401776" y="2803916"/>
                </a:lnTo>
                <a:lnTo>
                  <a:pt x="4379467" y="2840735"/>
                </a:lnTo>
                <a:lnTo>
                  <a:pt x="4356258" y="2877099"/>
                </a:lnTo>
                <a:lnTo>
                  <a:pt x="4332162" y="2912997"/>
                </a:lnTo>
                <a:lnTo>
                  <a:pt x="4307192" y="2948420"/>
                </a:lnTo>
                <a:lnTo>
                  <a:pt x="4281358" y="2983356"/>
                </a:lnTo>
                <a:lnTo>
                  <a:pt x="4254675" y="3017797"/>
                </a:lnTo>
                <a:lnTo>
                  <a:pt x="4227153" y="3051730"/>
                </a:lnTo>
                <a:lnTo>
                  <a:pt x="4198805" y="3085147"/>
                </a:lnTo>
                <a:lnTo>
                  <a:pt x="4169644" y="3118036"/>
                </a:lnTo>
                <a:lnTo>
                  <a:pt x="4139681" y="3150388"/>
                </a:lnTo>
                <a:lnTo>
                  <a:pt x="4108930" y="3182193"/>
                </a:lnTo>
                <a:lnTo>
                  <a:pt x="4077402" y="3213439"/>
                </a:lnTo>
                <a:lnTo>
                  <a:pt x="4045109" y="3244117"/>
                </a:lnTo>
                <a:lnTo>
                  <a:pt x="4012064" y="3274216"/>
                </a:lnTo>
                <a:lnTo>
                  <a:pt x="3978280" y="3303726"/>
                </a:lnTo>
                <a:lnTo>
                  <a:pt x="3943768" y="3332637"/>
                </a:lnTo>
                <a:lnTo>
                  <a:pt x="3908540" y="3360939"/>
                </a:lnTo>
                <a:lnTo>
                  <a:pt x="3872610" y="3388621"/>
                </a:lnTo>
                <a:lnTo>
                  <a:pt x="3835989" y="3415672"/>
                </a:lnTo>
                <a:lnTo>
                  <a:pt x="3798689" y="3442084"/>
                </a:lnTo>
                <a:lnTo>
                  <a:pt x="3760723" y="3467844"/>
                </a:lnTo>
                <a:lnTo>
                  <a:pt x="3722103" y="3492944"/>
                </a:lnTo>
                <a:lnTo>
                  <a:pt x="3682842" y="3517373"/>
                </a:lnTo>
                <a:lnTo>
                  <a:pt x="3642952" y="3541120"/>
                </a:lnTo>
                <a:lnTo>
                  <a:pt x="3602444" y="3564175"/>
                </a:lnTo>
                <a:lnTo>
                  <a:pt x="3561331" y="3586528"/>
                </a:lnTo>
                <a:lnTo>
                  <a:pt x="3519627" y="3608169"/>
                </a:lnTo>
                <a:lnTo>
                  <a:pt x="3477341" y="3629088"/>
                </a:lnTo>
                <a:lnTo>
                  <a:pt x="3434488" y="3649273"/>
                </a:lnTo>
                <a:lnTo>
                  <a:pt x="3391080" y="3668715"/>
                </a:lnTo>
                <a:lnTo>
                  <a:pt x="3347128" y="3687403"/>
                </a:lnTo>
                <a:lnTo>
                  <a:pt x="3302645" y="3705328"/>
                </a:lnTo>
                <a:lnTo>
                  <a:pt x="3257643" y="3722479"/>
                </a:lnTo>
                <a:lnTo>
                  <a:pt x="3212134" y="3738845"/>
                </a:lnTo>
                <a:lnTo>
                  <a:pt x="3166131" y="3754416"/>
                </a:lnTo>
                <a:lnTo>
                  <a:pt x="3119647" y="3769183"/>
                </a:lnTo>
                <a:lnTo>
                  <a:pt x="3072692" y="3783134"/>
                </a:lnTo>
                <a:lnTo>
                  <a:pt x="3025281" y="3796260"/>
                </a:lnTo>
                <a:lnTo>
                  <a:pt x="2977424" y="3808550"/>
                </a:lnTo>
                <a:lnTo>
                  <a:pt x="2929134" y="3819994"/>
                </a:lnTo>
                <a:lnTo>
                  <a:pt x="2880424" y="3830582"/>
                </a:lnTo>
                <a:lnTo>
                  <a:pt x="2831305" y="3840302"/>
                </a:lnTo>
                <a:lnTo>
                  <a:pt x="2781791" y="3849146"/>
                </a:lnTo>
                <a:lnTo>
                  <a:pt x="2731893" y="3857103"/>
                </a:lnTo>
                <a:lnTo>
                  <a:pt x="2681623" y="3864162"/>
                </a:lnTo>
                <a:lnTo>
                  <a:pt x="2630994" y="3870313"/>
                </a:lnTo>
                <a:lnTo>
                  <a:pt x="2580018" y="3875546"/>
                </a:lnTo>
                <a:lnTo>
                  <a:pt x="2528708" y="3879851"/>
                </a:lnTo>
                <a:lnTo>
                  <a:pt x="2477076" y="3883217"/>
                </a:lnTo>
                <a:lnTo>
                  <a:pt x="2425133" y="3885634"/>
                </a:lnTo>
                <a:lnTo>
                  <a:pt x="2372892" y="3887092"/>
                </a:lnTo>
                <a:lnTo>
                  <a:pt x="2320367" y="3887580"/>
                </a:lnTo>
                <a:lnTo>
                  <a:pt x="2267841" y="3887092"/>
                </a:lnTo>
                <a:lnTo>
                  <a:pt x="2215600" y="3885634"/>
                </a:lnTo>
                <a:lnTo>
                  <a:pt x="2163658" y="3883217"/>
                </a:lnTo>
                <a:lnTo>
                  <a:pt x="2112025" y="3879851"/>
                </a:lnTo>
                <a:lnTo>
                  <a:pt x="2060715" y="3875546"/>
                </a:lnTo>
                <a:lnTo>
                  <a:pt x="2009739" y="3870313"/>
                </a:lnTo>
                <a:lnTo>
                  <a:pt x="1959110" y="3864162"/>
                </a:lnTo>
                <a:lnTo>
                  <a:pt x="1908841" y="3857103"/>
                </a:lnTo>
                <a:lnTo>
                  <a:pt x="1858942" y="3849146"/>
                </a:lnTo>
                <a:lnTo>
                  <a:pt x="1809428" y="3840302"/>
                </a:lnTo>
                <a:lnTo>
                  <a:pt x="1760309" y="3830582"/>
                </a:lnTo>
                <a:lnTo>
                  <a:pt x="1711599" y="3819994"/>
                </a:lnTo>
                <a:lnTo>
                  <a:pt x="1663309" y="3808550"/>
                </a:lnTo>
                <a:lnTo>
                  <a:pt x="1615452" y="3796260"/>
                </a:lnTo>
                <a:lnTo>
                  <a:pt x="1568041" y="3783134"/>
                </a:lnTo>
                <a:lnTo>
                  <a:pt x="1521086" y="3769183"/>
                </a:lnTo>
                <a:lnTo>
                  <a:pt x="1474602" y="3754416"/>
                </a:lnTo>
                <a:lnTo>
                  <a:pt x="1428599" y="3738845"/>
                </a:lnTo>
                <a:lnTo>
                  <a:pt x="1383091" y="3722479"/>
                </a:lnTo>
                <a:lnTo>
                  <a:pt x="1338089" y="3705328"/>
                </a:lnTo>
                <a:lnTo>
                  <a:pt x="1293606" y="3687403"/>
                </a:lnTo>
                <a:lnTo>
                  <a:pt x="1249653" y="3668715"/>
                </a:lnTo>
                <a:lnTo>
                  <a:pt x="1206245" y="3649273"/>
                </a:lnTo>
                <a:lnTo>
                  <a:pt x="1163392" y="3629088"/>
                </a:lnTo>
                <a:lnTo>
                  <a:pt x="1121107" y="3608169"/>
                </a:lnTo>
                <a:lnTo>
                  <a:pt x="1079402" y="3586528"/>
                </a:lnTo>
                <a:lnTo>
                  <a:pt x="1038289" y="3564175"/>
                </a:lnTo>
                <a:lnTo>
                  <a:pt x="997782" y="3541120"/>
                </a:lnTo>
                <a:lnTo>
                  <a:pt x="957891" y="3517373"/>
                </a:lnTo>
                <a:lnTo>
                  <a:pt x="918630" y="3492944"/>
                </a:lnTo>
                <a:lnTo>
                  <a:pt x="880010" y="3467844"/>
                </a:lnTo>
                <a:lnTo>
                  <a:pt x="842044" y="3442084"/>
                </a:lnTo>
                <a:lnTo>
                  <a:pt x="804745" y="3415672"/>
                </a:lnTo>
                <a:lnTo>
                  <a:pt x="768123" y="3388621"/>
                </a:lnTo>
                <a:lnTo>
                  <a:pt x="732193" y="3360939"/>
                </a:lnTo>
                <a:lnTo>
                  <a:pt x="696966" y="3332637"/>
                </a:lnTo>
                <a:lnTo>
                  <a:pt x="662453" y="3303726"/>
                </a:lnTo>
                <a:lnTo>
                  <a:pt x="628669" y="3274216"/>
                </a:lnTo>
                <a:lnTo>
                  <a:pt x="595624" y="3244117"/>
                </a:lnTo>
                <a:lnTo>
                  <a:pt x="563332" y="3213439"/>
                </a:lnTo>
                <a:lnTo>
                  <a:pt x="531803" y="3182193"/>
                </a:lnTo>
                <a:lnTo>
                  <a:pt x="501052" y="3150388"/>
                </a:lnTo>
                <a:lnTo>
                  <a:pt x="471089" y="3118036"/>
                </a:lnTo>
                <a:lnTo>
                  <a:pt x="441928" y="3085147"/>
                </a:lnTo>
                <a:lnTo>
                  <a:pt x="413581" y="3051730"/>
                </a:lnTo>
                <a:lnTo>
                  <a:pt x="386059" y="3017797"/>
                </a:lnTo>
                <a:lnTo>
                  <a:pt x="359375" y="2983356"/>
                </a:lnTo>
                <a:lnTo>
                  <a:pt x="333541" y="2948420"/>
                </a:lnTo>
                <a:lnTo>
                  <a:pt x="308571" y="2912997"/>
                </a:lnTo>
                <a:lnTo>
                  <a:pt x="284475" y="2877099"/>
                </a:lnTo>
                <a:lnTo>
                  <a:pt x="261266" y="2840735"/>
                </a:lnTo>
                <a:lnTo>
                  <a:pt x="238957" y="2803916"/>
                </a:lnTo>
                <a:lnTo>
                  <a:pt x="217560" y="2766652"/>
                </a:lnTo>
                <a:lnTo>
                  <a:pt x="197087" y="2728954"/>
                </a:lnTo>
                <a:lnTo>
                  <a:pt x="177550" y="2690831"/>
                </a:lnTo>
                <a:lnTo>
                  <a:pt x="158961" y="2652294"/>
                </a:lnTo>
                <a:lnTo>
                  <a:pt x="141334" y="2613354"/>
                </a:lnTo>
                <a:lnTo>
                  <a:pt x="124680" y="2574019"/>
                </a:lnTo>
                <a:lnTo>
                  <a:pt x="109011" y="2534302"/>
                </a:lnTo>
                <a:lnTo>
                  <a:pt x="94340" y="2494212"/>
                </a:lnTo>
                <a:lnTo>
                  <a:pt x="80679" y="2453760"/>
                </a:lnTo>
                <a:lnTo>
                  <a:pt x="68040" y="2412955"/>
                </a:lnTo>
                <a:lnTo>
                  <a:pt x="56436" y="2371808"/>
                </a:lnTo>
                <a:lnTo>
                  <a:pt x="45879" y="2330329"/>
                </a:lnTo>
                <a:lnTo>
                  <a:pt x="36381" y="2288529"/>
                </a:lnTo>
                <a:lnTo>
                  <a:pt x="27954" y="2246417"/>
                </a:lnTo>
                <a:lnTo>
                  <a:pt x="20612" y="2204005"/>
                </a:lnTo>
                <a:lnTo>
                  <a:pt x="14365" y="2161302"/>
                </a:lnTo>
                <a:lnTo>
                  <a:pt x="9226" y="2118319"/>
                </a:lnTo>
                <a:lnTo>
                  <a:pt x="5208" y="2075066"/>
                </a:lnTo>
                <a:lnTo>
                  <a:pt x="2322" y="2031553"/>
                </a:lnTo>
                <a:lnTo>
                  <a:pt x="582" y="1987791"/>
                </a:lnTo>
                <a:lnTo>
                  <a:pt x="0" y="1943790"/>
                </a:lnTo>
                <a:close/>
              </a:path>
            </a:pathLst>
          </a:custGeom>
          <a:ln w="9520">
            <a:solidFill>
              <a:srgbClr val="5B92C7"/>
            </a:solidFill>
          </a:ln>
        </p:spPr>
        <p:txBody>
          <a:bodyPr wrap="square" lIns="0" tIns="0" rIns="0" bIns="0" rtlCol="0"/>
          <a:lstStyle/>
          <a:p>
            <a:endParaRPr/>
          </a:p>
        </p:txBody>
      </p:sp>
      <p:sp>
        <p:nvSpPr>
          <p:cNvPr id="6" name="object 6"/>
          <p:cNvSpPr/>
          <p:nvPr/>
        </p:nvSpPr>
        <p:spPr>
          <a:xfrm>
            <a:off x="4968721" y="3577791"/>
            <a:ext cx="2078182" cy="159604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017476" y="3606448"/>
            <a:ext cx="1978025" cy="1495425"/>
          </a:xfrm>
          <a:custGeom>
            <a:avLst/>
            <a:gdLst/>
            <a:ahLst/>
            <a:cxnLst/>
            <a:rect l="l" t="t" r="r" b="b"/>
            <a:pathLst>
              <a:path w="1978025" h="1495425">
                <a:moveTo>
                  <a:pt x="988949" y="0"/>
                </a:moveTo>
                <a:lnTo>
                  <a:pt x="934688" y="1106"/>
                </a:lnTo>
                <a:lnTo>
                  <a:pt x="881193" y="4386"/>
                </a:lnTo>
                <a:lnTo>
                  <a:pt x="828537" y="9783"/>
                </a:lnTo>
                <a:lnTo>
                  <a:pt x="776797" y="17240"/>
                </a:lnTo>
                <a:lnTo>
                  <a:pt x="726049" y="26700"/>
                </a:lnTo>
                <a:lnTo>
                  <a:pt x="676366" y="38107"/>
                </a:lnTo>
                <a:lnTo>
                  <a:pt x="627826" y="51402"/>
                </a:lnTo>
                <a:lnTo>
                  <a:pt x="580502" y="66529"/>
                </a:lnTo>
                <a:lnTo>
                  <a:pt x="534472" y="83432"/>
                </a:lnTo>
                <a:lnTo>
                  <a:pt x="489809" y="102052"/>
                </a:lnTo>
                <a:lnTo>
                  <a:pt x="446590" y="122334"/>
                </a:lnTo>
                <a:lnTo>
                  <a:pt x="404890" y="144220"/>
                </a:lnTo>
                <a:lnTo>
                  <a:pt x="364785" y="167653"/>
                </a:lnTo>
                <a:lnTo>
                  <a:pt x="326349" y="192576"/>
                </a:lnTo>
                <a:lnTo>
                  <a:pt x="289658" y="218932"/>
                </a:lnTo>
                <a:lnTo>
                  <a:pt x="254788" y="246664"/>
                </a:lnTo>
                <a:lnTo>
                  <a:pt x="221814" y="275715"/>
                </a:lnTo>
                <a:lnTo>
                  <a:pt x="190811" y="306028"/>
                </a:lnTo>
                <a:lnTo>
                  <a:pt x="161855" y="337547"/>
                </a:lnTo>
                <a:lnTo>
                  <a:pt x="135021" y="370213"/>
                </a:lnTo>
                <a:lnTo>
                  <a:pt x="110385" y="403971"/>
                </a:lnTo>
                <a:lnTo>
                  <a:pt x="88022" y="438762"/>
                </a:lnTo>
                <a:lnTo>
                  <a:pt x="68008" y="474531"/>
                </a:lnTo>
                <a:lnTo>
                  <a:pt x="50417" y="511220"/>
                </a:lnTo>
                <a:lnTo>
                  <a:pt x="35326" y="548772"/>
                </a:lnTo>
                <a:lnTo>
                  <a:pt x="22810" y="587130"/>
                </a:lnTo>
                <a:lnTo>
                  <a:pt x="12943" y="626237"/>
                </a:lnTo>
                <a:lnTo>
                  <a:pt x="5803" y="666036"/>
                </a:lnTo>
                <a:lnTo>
                  <a:pt x="1463" y="706471"/>
                </a:lnTo>
                <a:lnTo>
                  <a:pt x="0" y="747483"/>
                </a:lnTo>
                <a:lnTo>
                  <a:pt x="1463" y="788496"/>
                </a:lnTo>
                <a:lnTo>
                  <a:pt x="5803" y="828930"/>
                </a:lnTo>
                <a:lnTo>
                  <a:pt x="12943" y="868730"/>
                </a:lnTo>
                <a:lnTo>
                  <a:pt x="22810" y="907837"/>
                </a:lnTo>
                <a:lnTo>
                  <a:pt x="35326" y="946195"/>
                </a:lnTo>
                <a:lnTo>
                  <a:pt x="50417" y="983747"/>
                </a:lnTo>
                <a:lnTo>
                  <a:pt x="68008" y="1020436"/>
                </a:lnTo>
                <a:lnTo>
                  <a:pt x="88022" y="1056205"/>
                </a:lnTo>
                <a:lnTo>
                  <a:pt x="110385" y="1090996"/>
                </a:lnTo>
                <a:lnTo>
                  <a:pt x="135021" y="1124754"/>
                </a:lnTo>
                <a:lnTo>
                  <a:pt x="161855" y="1157420"/>
                </a:lnTo>
                <a:lnTo>
                  <a:pt x="190811" y="1188939"/>
                </a:lnTo>
                <a:lnTo>
                  <a:pt x="221814" y="1219252"/>
                </a:lnTo>
                <a:lnTo>
                  <a:pt x="254788" y="1248303"/>
                </a:lnTo>
                <a:lnTo>
                  <a:pt x="289658" y="1276035"/>
                </a:lnTo>
                <a:lnTo>
                  <a:pt x="326349" y="1302391"/>
                </a:lnTo>
                <a:lnTo>
                  <a:pt x="364785" y="1327314"/>
                </a:lnTo>
                <a:lnTo>
                  <a:pt x="404890" y="1350747"/>
                </a:lnTo>
                <a:lnTo>
                  <a:pt x="446590" y="1372633"/>
                </a:lnTo>
                <a:lnTo>
                  <a:pt x="489809" y="1392914"/>
                </a:lnTo>
                <a:lnTo>
                  <a:pt x="534472" y="1411535"/>
                </a:lnTo>
                <a:lnTo>
                  <a:pt x="580502" y="1428437"/>
                </a:lnTo>
                <a:lnTo>
                  <a:pt x="627826" y="1443565"/>
                </a:lnTo>
                <a:lnTo>
                  <a:pt x="676366" y="1456860"/>
                </a:lnTo>
                <a:lnTo>
                  <a:pt x="726049" y="1468267"/>
                </a:lnTo>
                <a:lnTo>
                  <a:pt x="776797" y="1477727"/>
                </a:lnTo>
                <a:lnTo>
                  <a:pt x="828537" y="1485184"/>
                </a:lnTo>
                <a:lnTo>
                  <a:pt x="881193" y="1490581"/>
                </a:lnTo>
                <a:lnTo>
                  <a:pt x="934688" y="1493861"/>
                </a:lnTo>
                <a:lnTo>
                  <a:pt x="988949" y="1494967"/>
                </a:lnTo>
                <a:lnTo>
                  <a:pt x="1043209" y="1493861"/>
                </a:lnTo>
                <a:lnTo>
                  <a:pt x="1096704" y="1490581"/>
                </a:lnTo>
                <a:lnTo>
                  <a:pt x="1149360" y="1485184"/>
                </a:lnTo>
                <a:lnTo>
                  <a:pt x="1201100" y="1477727"/>
                </a:lnTo>
                <a:lnTo>
                  <a:pt x="1251848" y="1468267"/>
                </a:lnTo>
                <a:lnTo>
                  <a:pt x="1301531" y="1456860"/>
                </a:lnTo>
                <a:lnTo>
                  <a:pt x="1350071" y="1443565"/>
                </a:lnTo>
                <a:lnTo>
                  <a:pt x="1397395" y="1428437"/>
                </a:lnTo>
                <a:lnTo>
                  <a:pt x="1443425" y="1411535"/>
                </a:lnTo>
                <a:lnTo>
                  <a:pt x="1488088" y="1392914"/>
                </a:lnTo>
                <a:lnTo>
                  <a:pt x="1531307" y="1372633"/>
                </a:lnTo>
                <a:lnTo>
                  <a:pt x="1573007" y="1350747"/>
                </a:lnTo>
                <a:lnTo>
                  <a:pt x="1613112" y="1327314"/>
                </a:lnTo>
                <a:lnTo>
                  <a:pt x="1651548" y="1302391"/>
                </a:lnTo>
                <a:lnTo>
                  <a:pt x="1688239" y="1276035"/>
                </a:lnTo>
                <a:lnTo>
                  <a:pt x="1723109" y="1248303"/>
                </a:lnTo>
                <a:lnTo>
                  <a:pt x="1756083" y="1219252"/>
                </a:lnTo>
                <a:lnTo>
                  <a:pt x="1787086" y="1188939"/>
                </a:lnTo>
                <a:lnTo>
                  <a:pt x="1816042" y="1157420"/>
                </a:lnTo>
                <a:lnTo>
                  <a:pt x="1842876" y="1124754"/>
                </a:lnTo>
                <a:lnTo>
                  <a:pt x="1867512" y="1090996"/>
                </a:lnTo>
                <a:lnTo>
                  <a:pt x="1889875" y="1056205"/>
                </a:lnTo>
                <a:lnTo>
                  <a:pt x="1909889" y="1020436"/>
                </a:lnTo>
                <a:lnTo>
                  <a:pt x="1927480" y="983747"/>
                </a:lnTo>
                <a:lnTo>
                  <a:pt x="1942571" y="946195"/>
                </a:lnTo>
                <a:lnTo>
                  <a:pt x="1955087" y="907837"/>
                </a:lnTo>
                <a:lnTo>
                  <a:pt x="1964954" y="868730"/>
                </a:lnTo>
                <a:lnTo>
                  <a:pt x="1972094" y="828930"/>
                </a:lnTo>
                <a:lnTo>
                  <a:pt x="1976434" y="788496"/>
                </a:lnTo>
                <a:lnTo>
                  <a:pt x="1977898" y="747483"/>
                </a:lnTo>
                <a:lnTo>
                  <a:pt x="1976434" y="706471"/>
                </a:lnTo>
                <a:lnTo>
                  <a:pt x="1972094" y="666036"/>
                </a:lnTo>
                <a:lnTo>
                  <a:pt x="1964954" y="626237"/>
                </a:lnTo>
                <a:lnTo>
                  <a:pt x="1955087" y="587130"/>
                </a:lnTo>
                <a:lnTo>
                  <a:pt x="1942571" y="548772"/>
                </a:lnTo>
                <a:lnTo>
                  <a:pt x="1927480" y="511220"/>
                </a:lnTo>
                <a:lnTo>
                  <a:pt x="1909889" y="474531"/>
                </a:lnTo>
                <a:lnTo>
                  <a:pt x="1889875" y="438762"/>
                </a:lnTo>
                <a:lnTo>
                  <a:pt x="1867512" y="403971"/>
                </a:lnTo>
                <a:lnTo>
                  <a:pt x="1842876" y="370213"/>
                </a:lnTo>
                <a:lnTo>
                  <a:pt x="1816042" y="337547"/>
                </a:lnTo>
                <a:lnTo>
                  <a:pt x="1787086" y="306028"/>
                </a:lnTo>
                <a:lnTo>
                  <a:pt x="1756083" y="275715"/>
                </a:lnTo>
                <a:lnTo>
                  <a:pt x="1723109" y="246664"/>
                </a:lnTo>
                <a:lnTo>
                  <a:pt x="1688239" y="218932"/>
                </a:lnTo>
                <a:lnTo>
                  <a:pt x="1651548" y="192576"/>
                </a:lnTo>
                <a:lnTo>
                  <a:pt x="1613112" y="167653"/>
                </a:lnTo>
                <a:lnTo>
                  <a:pt x="1573007" y="144220"/>
                </a:lnTo>
                <a:lnTo>
                  <a:pt x="1531307" y="122334"/>
                </a:lnTo>
                <a:lnTo>
                  <a:pt x="1488088" y="102052"/>
                </a:lnTo>
                <a:lnTo>
                  <a:pt x="1443425" y="83432"/>
                </a:lnTo>
                <a:lnTo>
                  <a:pt x="1397395" y="66529"/>
                </a:lnTo>
                <a:lnTo>
                  <a:pt x="1350071" y="51402"/>
                </a:lnTo>
                <a:lnTo>
                  <a:pt x="1301531" y="38107"/>
                </a:lnTo>
                <a:lnTo>
                  <a:pt x="1251848" y="26700"/>
                </a:lnTo>
                <a:lnTo>
                  <a:pt x="1201100" y="17240"/>
                </a:lnTo>
                <a:lnTo>
                  <a:pt x="1149360" y="9783"/>
                </a:lnTo>
                <a:lnTo>
                  <a:pt x="1096704" y="4386"/>
                </a:lnTo>
                <a:lnTo>
                  <a:pt x="1043209" y="1106"/>
                </a:lnTo>
                <a:lnTo>
                  <a:pt x="988949" y="0"/>
                </a:lnTo>
                <a:close/>
              </a:path>
            </a:pathLst>
          </a:custGeom>
          <a:solidFill>
            <a:srgbClr val="D0E1F4"/>
          </a:solidFill>
        </p:spPr>
        <p:txBody>
          <a:bodyPr wrap="square" lIns="0" tIns="0" rIns="0" bIns="0" rtlCol="0"/>
          <a:lstStyle/>
          <a:p>
            <a:endParaRPr/>
          </a:p>
        </p:txBody>
      </p:sp>
      <p:sp>
        <p:nvSpPr>
          <p:cNvPr id="8" name="object 8"/>
          <p:cNvSpPr/>
          <p:nvPr/>
        </p:nvSpPr>
        <p:spPr>
          <a:xfrm>
            <a:off x="5017476" y="3606447"/>
            <a:ext cx="1977389" cy="1494790"/>
          </a:xfrm>
          <a:custGeom>
            <a:avLst/>
            <a:gdLst/>
            <a:ahLst/>
            <a:cxnLst/>
            <a:rect l="l" t="t" r="r" b="b"/>
            <a:pathLst>
              <a:path w="1977390" h="1494789">
                <a:moveTo>
                  <a:pt x="0" y="747102"/>
                </a:moveTo>
                <a:lnTo>
                  <a:pt x="1462" y="706111"/>
                </a:lnTo>
                <a:lnTo>
                  <a:pt x="5800" y="665697"/>
                </a:lnTo>
                <a:lnTo>
                  <a:pt x="12937" y="625918"/>
                </a:lnTo>
                <a:lnTo>
                  <a:pt x="22798" y="586831"/>
                </a:lnTo>
                <a:lnTo>
                  <a:pt x="35308" y="548493"/>
                </a:lnTo>
                <a:lnTo>
                  <a:pt x="50391" y="510960"/>
                </a:lnTo>
                <a:lnTo>
                  <a:pt x="67972" y="474290"/>
                </a:lnTo>
                <a:lnTo>
                  <a:pt x="87976" y="438539"/>
                </a:lnTo>
                <a:lnTo>
                  <a:pt x="110328" y="403766"/>
                </a:lnTo>
                <a:lnTo>
                  <a:pt x="134951" y="370025"/>
                </a:lnTo>
                <a:lnTo>
                  <a:pt x="161771" y="337375"/>
                </a:lnTo>
                <a:lnTo>
                  <a:pt x="190712" y="305873"/>
                </a:lnTo>
                <a:lnTo>
                  <a:pt x="221698" y="275575"/>
                </a:lnTo>
                <a:lnTo>
                  <a:pt x="254656" y="246539"/>
                </a:lnTo>
                <a:lnTo>
                  <a:pt x="289508" y="218821"/>
                </a:lnTo>
                <a:lnTo>
                  <a:pt x="326180" y="192478"/>
                </a:lnTo>
                <a:lnTo>
                  <a:pt x="364596" y="167568"/>
                </a:lnTo>
                <a:lnTo>
                  <a:pt x="404681" y="144147"/>
                </a:lnTo>
                <a:lnTo>
                  <a:pt x="446360" y="122272"/>
                </a:lnTo>
                <a:lnTo>
                  <a:pt x="489556" y="102001"/>
                </a:lnTo>
                <a:lnTo>
                  <a:pt x="534196" y="83390"/>
                </a:lnTo>
                <a:lnTo>
                  <a:pt x="580203" y="66496"/>
                </a:lnTo>
                <a:lnTo>
                  <a:pt x="627502" y="51376"/>
                </a:lnTo>
                <a:lnTo>
                  <a:pt x="676018" y="38087"/>
                </a:lnTo>
                <a:lnTo>
                  <a:pt x="725675" y="26687"/>
                </a:lnTo>
                <a:lnTo>
                  <a:pt x="776398" y="17231"/>
                </a:lnTo>
                <a:lnTo>
                  <a:pt x="828112" y="9778"/>
                </a:lnTo>
                <a:lnTo>
                  <a:pt x="880741" y="4383"/>
                </a:lnTo>
                <a:lnTo>
                  <a:pt x="934209" y="1105"/>
                </a:lnTo>
                <a:lnTo>
                  <a:pt x="988442" y="0"/>
                </a:lnTo>
                <a:lnTo>
                  <a:pt x="1042675" y="1105"/>
                </a:lnTo>
                <a:lnTo>
                  <a:pt x="1096144" y="4383"/>
                </a:lnTo>
                <a:lnTo>
                  <a:pt x="1148773" y="9778"/>
                </a:lnTo>
                <a:lnTo>
                  <a:pt x="1200486" y="17231"/>
                </a:lnTo>
                <a:lnTo>
                  <a:pt x="1251209" y="26687"/>
                </a:lnTo>
                <a:lnTo>
                  <a:pt x="1300866" y="38087"/>
                </a:lnTo>
                <a:lnTo>
                  <a:pt x="1349382" y="51376"/>
                </a:lnTo>
                <a:lnTo>
                  <a:pt x="1396681" y="66496"/>
                </a:lnTo>
                <a:lnTo>
                  <a:pt x="1442688" y="83390"/>
                </a:lnTo>
                <a:lnTo>
                  <a:pt x="1487328" y="102001"/>
                </a:lnTo>
                <a:lnTo>
                  <a:pt x="1530525" y="122272"/>
                </a:lnTo>
                <a:lnTo>
                  <a:pt x="1572203" y="144147"/>
                </a:lnTo>
                <a:lnTo>
                  <a:pt x="1612289" y="167568"/>
                </a:lnTo>
                <a:lnTo>
                  <a:pt x="1650705" y="192478"/>
                </a:lnTo>
                <a:lnTo>
                  <a:pt x="1687377" y="218821"/>
                </a:lnTo>
                <a:lnTo>
                  <a:pt x="1722229" y="246539"/>
                </a:lnTo>
                <a:lnTo>
                  <a:pt x="1755186" y="275575"/>
                </a:lnTo>
                <a:lnTo>
                  <a:pt x="1786173" y="305873"/>
                </a:lnTo>
                <a:lnTo>
                  <a:pt x="1815114" y="337375"/>
                </a:lnTo>
                <a:lnTo>
                  <a:pt x="1841933" y="370025"/>
                </a:lnTo>
                <a:lnTo>
                  <a:pt x="1866557" y="403766"/>
                </a:lnTo>
                <a:lnTo>
                  <a:pt x="1888908" y="438539"/>
                </a:lnTo>
                <a:lnTo>
                  <a:pt x="1908912" y="474290"/>
                </a:lnTo>
                <a:lnTo>
                  <a:pt x="1926493" y="510960"/>
                </a:lnTo>
                <a:lnTo>
                  <a:pt x="1941577" y="548493"/>
                </a:lnTo>
                <a:lnTo>
                  <a:pt x="1954087" y="586831"/>
                </a:lnTo>
                <a:lnTo>
                  <a:pt x="1963948" y="625918"/>
                </a:lnTo>
                <a:lnTo>
                  <a:pt x="1971085" y="665697"/>
                </a:lnTo>
                <a:lnTo>
                  <a:pt x="1975422" y="706111"/>
                </a:lnTo>
                <a:lnTo>
                  <a:pt x="1976885" y="747102"/>
                </a:lnTo>
                <a:lnTo>
                  <a:pt x="1975422" y="788094"/>
                </a:lnTo>
                <a:lnTo>
                  <a:pt x="1971085" y="828507"/>
                </a:lnTo>
                <a:lnTo>
                  <a:pt x="1963948" y="868286"/>
                </a:lnTo>
                <a:lnTo>
                  <a:pt x="1954087" y="907373"/>
                </a:lnTo>
                <a:lnTo>
                  <a:pt x="1941577" y="945712"/>
                </a:lnTo>
                <a:lnTo>
                  <a:pt x="1926493" y="983245"/>
                </a:lnTo>
                <a:lnTo>
                  <a:pt x="1908912" y="1019915"/>
                </a:lnTo>
                <a:lnTo>
                  <a:pt x="1888908" y="1055665"/>
                </a:lnTo>
                <a:lnTo>
                  <a:pt x="1866557" y="1090439"/>
                </a:lnTo>
                <a:lnTo>
                  <a:pt x="1841933" y="1124179"/>
                </a:lnTo>
                <a:lnTo>
                  <a:pt x="1815114" y="1156829"/>
                </a:lnTo>
                <a:lnTo>
                  <a:pt x="1786173" y="1188331"/>
                </a:lnTo>
                <a:lnTo>
                  <a:pt x="1755186" y="1218629"/>
                </a:lnTo>
                <a:lnTo>
                  <a:pt x="1722229" y="1247666"/>
                </a:lnTo>
                <a:lnTo>
                  <a:pt x="1687377" y="1275384"/>
                </a:lnTo>
                <a:lnTo>
                  <a:pt x="1650705" y="1301726"/>
                </a:lnTo>
                <a:lnTo>
                  <a:pt x="1612289" y="1326637"/>
                </a:lnTo>
                <a:lnTo>
                  <a:pt x="1572203" y="1350058"/>
                </a:lnTo>
                <a:lnTo>
                  <a:pt x="1530525" y="1371932"/>
                </a:lnTo>
                <a:lnTo>
                  <a:pt x="1487328" y="1392204"/>
                </a:lnTo>
                <a:lnTo>
                  <a:pt x="1442688" y="1410815"/>
                </a:lnTo>
                <a:lnTo>
                  <a:pt x="1396681" y="1427709"/>
                </a:lnTo>
                <a:lnTo>
                  <a:pt x="1349382" y="1442829"/>
                </a:lnTo>
                <a:lnTo>
                  <a:pt x="1300866" y="1456117"/>
                </a:lnTo>
                <a:lnTo>
                  <a:pt x="1251209" y="1467518"/>
                </a:lnTo>
                <a:lnTo>
                  <a:pt x="1200486" y="1476973"/>
                </a:lnTo>
                <a:lnTo>
                  <a:pt x="1148773" y="1484427"/>
                </a:lnTo>
                <a:lnTo>
                  <a:pt x="1096144" y="1489821"/>
                </a:lnTo>
                <a:lnTo>
                  <a:pt x="1042675" y="1493100"/>
                </a:lnTo>
                <a:lnTo>
                  <a:pt x="988442" y="1494205"/>
                </a:lnTo>
                <a:lnTo>
                  <a:pt x="934209" y="1493100"/>
                </a:lnTo>
                <a:lnTo>
                  <a:pt x="880741" y="1489821"/>
                </a:lnTo>
                <a:lnTo>
                  <a:pt x="828112" y="1484427"/>
                </a:lnTo>
                <a:lnTo>
                  <a:pt x="776398" y="1476973"/>
                </a:lnTo>
                <a:lnTo>
                  <a:pt x="725675" y="1467518"/>
                </a:lnTo>
                <a:lnTo>
                  <a:pt x="676018" y="1456117"/>
                </a:lnTo>
                <a:lnTo>
                  <a:pt x="627502" y="1442829"/>
                </a:lnTo>
                <a:lnTo>
                  <a:pt x="580203" y="1427709"/>
                </a:lnTo>
                <a:lnTo>
                  <a:pt x="534196" y="1410815"/>
                </a:lnTo>
                <a:lnTo>
                  <a:pt x="489556" y="1392204"/>
                </a:lnTo>
                <a:lnTo>
                  <a:pt x="446360" y="1371932"/>
                </a:lnTo>
                <a:lnTo>
                  <a:pt x="404681" y="1350058"/>
                </a:lnTo>
                <a:lnTo>
                  <a:pt x="364596" y="1326637"/>
                </a:lnTo>
                <a:lnTo>
                  <a:pt x="326180" y="1301726"/>
                </a:lnTo>
                <a:lnTo>
                  <a:pt x="289508" y="1275384"/>
                </a:lnTo>
                <a:lnTo>
                  <a:pt x="254656" y="1247666"/>
                </a:lnTo>
                <a:lnTo>
                  <a:pt x="221698" y="1218629"/>
                </a:lnTo>
                <a:lnTo>
                  <a:pt x="190712" y="1188331"/>
                </a:lnTo>
                <a:lnTo>
                  <a:pt x="161771" y="1156829"/>
                </a:lnTo>
                <a:lnTo>
                  <a:pt x="134951" y="1124179"/>
                </a:lnTo>
                <a:lnTo>
                  <a:pt x="110328" y="1090439"/>
                </a:lnTo>
                <a:lnTo>
                  <a:pt x="87976" y="1055665"/>
                </a:lnTo>
                <a:lnTo>
                  <a:pt x="67972" y="1019915"/>
                </a:lnTo>
                <a:lnTo>
                  <a:pt x="50391" y="983245"/>
                </a:lnTo>
                <a:lnTo>
                  <a:pt x="35308" y="945712"/>
                </a:lnTo>
                <a:lnTo>
                  <a:pt x="22798" y="907373"/>
                </a:lnTo>
                <a:lnTo>
                  <a:pt x="12937" y="868286"/>
                </a:lnTo>
                <a:lnTo>
                  <a:pt x="5800" y="828507"/>
                </a:lnTo>
                <a:lnTo>
                  <a:pt x="1462" y="788094"/>
                </a:lnTo>
                <a:lnTo>
                  <a:pt x="0" y="747102"/>
                </a:lnTo>
                <a:close/>
              </a:path>
            </a:pathLst>
          </a:custGeom>
          <a:ln w="9520">
            <a:solidFill>
              <a:srgbClr val="5B92C7"/>
            </a:solidFill>
          </a:ln>
        </p:spPr>
        <p:txBody>
          <a:bodyPr wrap="square" lIns="0" tIns="0" rIns="0" bIns="0" rtlCol="0"/>
          <a:lstStyle/>
          <a:p>
            <a:endParaRPr/>
          </a:p>
        </p:txBody>
      </p:sp>
      <p:sp>
        <p:nvSpPr>
          <p:cNvPr id="9" name="object 9"/>
          <p:cNvSpPr/>
          <p:nvPr/>
        </p:nvSpPr>
        <p:spPr>
          <a:xfrm>
            <a:off x="555375" y="2373929"/>
            <a:ext cx="1376610" cy="149971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209734" y="4198933"/>
            <a:ext cx="718171" cy="75215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277193" y="3822848"/>
            <a:ext cx="718172" cy="752157"/>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5685094" y="3783159"/>
            <a:ext cx="718171" cy="752156"/>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2896251" y="2687720"/>
            <a:ext cx="1001897" cy="1049308"/>
          </a:xfrm>
          <a:prstGeom prst="rect">
            <a:avLst/>
          </a:prstGeom>
          <a:blipFill>
            <a:blip r:embed="rId8" cstate="print"/>
            <a:stretch>
              <a:fillRect/>
            </a:stretch>
          </a:blipFill>
        </p:spPr>
        <p:txBody>
          <a:bodyPr wrap="square" lIns="0" tIns="0" rIns="0" bIns="0" rtlCol="0"/>
          <a:lstStyle/>
          <a:p>
            <a:endParaRPr/>
          </a:p>
        </p:txBody>
      </p:sp>
      <p:sp>
        <p:nvSpPr>
          <p:cNvPr id="14" name="object 14"/>
          <p:cNvSpPr txBox="1"/>
          <p:nvPr/>
        </p:nvSpPr>
        <p:spPr>
          <a:xfrm>
            <a:off x="371761" y="3906667"/>
            <a:ext cx="1768475" cy="871855"/>
          </a:xfrm>
          <a:prstGeom prst="rect">
            <a:avLst/>
          </a:prstGeom>
        </p:spPr>
        <p:txBody>
          <a:bodyPr vert="horz" wrap="square" lIns="0" tIns="33019" rIns="0" bIns="0" rtlCol="0">
            <a:spAutoFit/>
          </a:bodyPr>
          <a:lstStyle/>
          <a:p>
            <a:pPr marL="12700" marR="5080" indent="54610">
              <a:lnSpc>
                <a:spcPts val="3300"/>
              </a:lnSpc>
              <a:spcBef>
                <a:spcPts val="259"/>
              </a:spcBef>
            </a:pPr>
            <a:r>
              <a:rPr sz="2800" dirty="0">
                <a:latin typeface="Calibri"/>
                <a:cs typeface="Calibri"/>
              </a:rPr>
              <a:t>1. </a:t>
            </a:r>
            <a:r>
              <a:rPr sz="2800" spc="-5" dirty="0">
                <a:latin typeface="Calibri"/>
                <a:cs typeface="Calibri"/>
              </a:rPr>
              <a:t>Handling  DNA </a:t>
            </a:r>
            <a:r>
              <a:rPr sz="2800" i="1" spc="-5" dirty="0">
                <a:latin typeface="Calibri"/>
                <a:cs typeface="Calibri"/>
              </a:rPr>
              <a:t>in</a:t>
            </a:r>
            <a:r>
              <a:rPr sz="2800" i="1" spc="-90" dirty="0">
                <a:latin typeface="Calibri"/>
                <a:cs typeface="Calibri"/>
              </a:rPr>
              <a:t> </a:t>
            </a:r>
            <a:r>
              <a:rPr sz="2800" i="1" dirty="0">
                <a:latin typeface="Calibri"/>
                <a:cs typeface="Calibri"/>
              </a:rPr>
              <a:t>vitro</a:t>
            </a:r>
            <a:endParaRPr sz="2800">
              <a:latin typeface="Calibri"/>
              <a:cs typeface="Calibri"/>
            </a:endParaRPr>
          </a:p>
        </p:txBody>
      </p:sp>
      <p:sp>
        <p:nvSpPr>
          <p:cNvPr id="15" name="object 15"/>
          <p:cNvSpPr/>
          <p:nvPr/>
        </p:nvSpPr>
        <p:spPr>
          <a:xfrm>
            <a:off x="5683615" y="4255277"/>
            <a:ext cx="274320" cy="270163"/>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5738642" y="4288399"/>
            <a:ext cx="163830" cy="163830"/>
          </a:xfrm>
          <a:custGeom>
            <a:avLst/>
            <a:gdLst/>
            <a:ahLst/>
            <a:cxnLst/>
            <a:rect l="l" t="t" r="r" b="b"/>
            <a:pathLst>
              <a:path w="163829" h="163829">
                <a:moveTo>
                  <a:pt x="0" y="0"/>
                </a:moveTo>
                <a:lnTo>
                  <a:pt x="163781" y="163771"/>
                </a:lnTo>
              </a:path>
            </a:pathLst>
          </a:custGeom>
          <a:ln w="25387">
            <a:solidFill>
              <a:srgbClr val="000000"/>
            </a:solidFill>
          </a:ln>
        </p:spPr>
        <p:txBody>
          <a:bodyPr wrap="square" lIns="0" tIns="0" rIns="0" bIns="0" rtlCol="0"/>
          <a:lstStyle/>
          <a:p>
            <a:endParaRPr/>
          </a:p>
        </p:txBody>
      </p:sp>
      <p:sp>
        <p:nvSpPr>
          <p:cNvPr id="17" name="object 17"/>
          <p:cNvSpPr/>
          <p:nvPr/>
        </p:nvSpPr>
        <p:spPr>
          <a:xfrm>
            <a:off x="5683615" y="4234496"/>
            <a:ext cx="257694" cy="315883"/>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5738716" y="4268779"/>
            <a:ext cx="146050" cy="208915"/>
          </a:xfrm>
          <a:custGeom>
            <a:avLst/>
            <a:gdLst/>
            <a:ahLst/>
            <a:cxnLst/>
            <a:rect l="l" t="t" r="r" b="b"/>
            <a:pathLst>
              <a:path w="146050" h="208914">
                <a:moveTo>
                  <a:pt x="145561" y="0"/>
                </a:moveTo>
                <a:lnTo>
                  <a:pt x="0" y="208770"/>
                </a:lnTo>
              </a:path>
            </a:pathLst>
          </a:custGeom>
          <a:ln w="25387">
            <a:solidFill>
              <a:srgbClr val="000000"/>
            </a:solidFill>
          </a:ln>
        </p:spPr>
        <p:txBody>
          <a:bodyPr wrap="square" lIns="0" tIns="0" rIns="0" bIns="0" rtlCol="0"/>
          <a:lstStyle/>
          <a:p>
            <a:endParaRPr/>
          </a:p>
        </p:txBody>
      </p:sp>
      <p:sp>
        <p:nvSpPr>
          <p:cNvPr id="19" name="object 19"/>
          <p:cNvSpPr/>
          <p:nvPr/>
        </p:nvSpPr>
        <p:spPr>
          <a:xfrm>
            <a:off x="6203161" y="4080710"/>
            <a:ext cx="274320" cy="270163"/>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6257629" y="4114108"/>
            <a:ext cx="163830" cy="163830"/>
          </a:xfrm>
          <a:custGeom>
            <a:avLst/>
            <a:gdLst/>
            <a:ahLst/>
            <a:cxnLst/>
            <a:rect l="l" t="t" r="r" b="b"/>
            <a:pathLst>
              <a:path w="163829" h="163829">
                <a:moveTo>
                  <a:pt x="0" y="0"/>
                </a:moveTo>
                <a:lnTo>
                  <a:pt x="163781" y="163771"/>
                </a:lnTo>
              </a:path>
            </a:pathLst>
          </a:custGeom>
          <a:ln w="25387">
            <a:solidFill>
              <a:srgbClr val="000000"/>
            </a:solidFill>
          </a:ln>
        </p:spPr>
        <p:txBody>
          <a:bodyPr wrap="square" lIns="0" tIns="0" rIns="0" bIns="0" rtlCol="0"/>
          <a:lstStyle/>
          <a:p>
            <a:endParaRPr/>
          </a:p>
        </p:txBody>
      </p:sp>
      <p:sp>
        <p:nvSpPr>
          <p:cNvPr id="21" name="object 21"/>
          <p:cNvSpPr/>
          <p:nvPr/>
        </p:nvSpPr>
        <p:spPr>
          <a:xfrm>
            <a:off x="6203161" y="4059928"/>
            <a:ext cx="257694" cy="315883"/>
          </a:xfrm>
          <a:prstGeom prst="rect">
            <a:avLst/>
          </a:prstGeom>
          <a:blipFill>
            <a:blip r:embed="rId12" cstate="print"/>
            <a:stretch>
              <a:fillRect/>
            </a:stretch>
          </a:blipFill>
        </p:spPr>
        <p:txBody>
          <a:bodyPr wrap="square" lIns="0" tIns="0" rIns="0" bIns="0" rtlCol="0"/>
          <a:lstStyle/>
          <a:p>
            <a:endParaRPr/>
          </a:p>
        </p:txBody>
      </p:sp>
      <p:sp>
        <p:nvSpPr>
          <p:cNvPr id="22" name="object 22"/>
          <p:cNvSpPr/>
          <p:nvPr/>
        </p:nvSpPr>
        <p:spPr>
          <a:xfrm>
            <a:off x="6257703" y="4094489"/>
            <a:ext cx="146050" cy="208915"/>
          </a:xfrm>
          <a:custGeom>
            <a:avLst/>
            <a:gdLst/>
            <a:ahLst/>
            <a:cxnLst/>
            <a:rect l="l" t="t" r="r" b="b"/>
            <a:pathLst>
              <a:path w="146050" h="208914">
                <a:moveTo>
                  <a:pt x="145561" y="0"/>
                </a:moveTo>
                <a:lnTo>
                  <a:pt x="0" y="208770"/>
                </a:lnTo>
              </a:path>
            </a:pathLst>
          </a:custGeom>
          <a:ln w="25387">
            <a:solidFill>
              <a:srgbClr val="000000"/>
            </a:solidFill>
          </a:ln>
        </p:spPr>
        <p:txBody>
          <a:bodyPr wrap="square" lIns="0" tIns="0" rIns="0" bIns="0" rtlCol="0"/>
          <a:lstStyle/>
          <a:p>
            <a:endParaRPr/>
          </a:p>
        </p:txBody>
      </p:sp>
      <p:sp>
        <p:nvSpPr>
          <p:cNvPr id="23" name="object 23"/>
          <p:cNvSpPr txBox="1"/>
          <p:nvPr/>
        </p:nvSpPr>
        <p:spPr>
          <a:xfrm>
            <a:off x="4738264" y="2663547"/>
            <a:ext cx="1494155" cy="871855"/>
          </a:xfrm>
          <a:prstGeom prst="rect">
            <a:avLst/>
          </a:prstGeom>
        </p:spPr>
        <p:txBody>
          <a:bodyPr vert="horz" wrap="square" lIns="0" tIns="33020" rIns="0" bIns="0" rtlCol="0">
            <a:spAutoFit/>
          </a:bodyPr>
          <a:lstStyle/>
          <a:p>
            <a:pPr marL="172720" marR="5080" indent="-160655">
              <a:lnSpc>
                <a:spcPts val="3300"/>
              </a:lnSpc>
              <a:spcBef>
                <a:spcPts val="260"/>
              </a:spcBef>
            </a:pPr>
            <a:r>
              <a:rPr sz="2800" dirty="0">
                <a:latin typeface="Calibri"/>
                <a:cs typeface="Calibri"/>
              </a:rPr>
              <a:t>3.</a:t>
            </a:r>
            <a:r>
              <a:rPr sz="2800" spc="-90" dirty="0">
                <a:latin typeface="Calibri"/>
                <a:cs typeface="Calibri"/>
              </a:rPr>
              <a:t> </a:t>
            </a:r>
            <a:r>
              <a:rPr sz="2800" spc="-5" dirty="0">
                <a:latin typeface="Calibri"/>
                <a:cs typeface="Calibri"/>
              </a:rPr>
              <a:t>Nuclear  delivery</a:t>
            </a:r>
            <a:endParaRPr sz="2800">
              <a:latin typeface="Calibri"/>
              <a:cs typeface="Calibri"/>
            </a:endParaRPr>
          </a:p>
        </p:txBody>
      </p:sp>
      <p:sp>
        <p:nvSpPr>
          <p:cNvPr id="24" name="object 24"/>
          <p:cNvSpPr txBox="1"/>
          <p:nvPr/>
        </p:nvSpPr>
        <p:spPr>
          <a:xfrm>
            <a:off x="5705139" y="4611524"/>
            <a:ext cx="2095500" cy="871855"/>
          </a:xfrm>
          <a:prstGeom prst="rect">
            <a:avLst/>
          </a:prstGeom>
        </p:spPr>
        <p:txBody>
          <a:bodyPr vert="horz" wrap="square" lIns="0" tIns="33019" rIns="0" bIns="0" rtlCol="0">
            <a:spAutoFit/>
          </a:bodyPr>
          <a:lstStyle/>
          <a:p>
            <a:pPr marL="245745" marR="5080" indent="-233679">
              <a:lnSpc>
                <a:spcPts val="3300"/>
              </a:lnSpc>
              <a:spcBef>
                <a:spcPts val="259"/>
              </a:spcBef>
            </a:pPr>
            <a:r>
              <a:rPr sz="2800" dirty="0">
                <a:latin typeface="Calibri"/>
                <a:cs typeface="Calibri"/>
              </a:rPr>
              <a:t>4.</a:t>
            </a:r>
            <a:r>
              <a:rPr sz="2800" spc="-95" dirty="0">
                <a:latin typeface="Calibri"/>
                <a:cs typeface="Calibri"/>
              </a:rPr>
              <a:t> </a:t>
            </a:r>
            <a:r>
              <a:rPr sz="2800" spc="-5" dirty="0">
                <a:latin typeface="Calibri"/>
                <a:cs typeface="Calibri"/>
              </a:rPr>
              <a:t>Site-speciﬁc  </a:t>
            </a:r>
            <a:r>
              <a:rPr sz="2800" spc="70" dirty="0">
                <a:latin typeface="Calibri"/>
                <a:cs typeface="Calibri"/>
              </a:rPr>
              <a:t>Integra</a:t>
            </a:r>
            <a:r>
              <a:rPr lang="en-US" sz="2800" spc="70" dirty="0">
                <a:latin typeface="Calibri"/>
                <a:cs typeface="Calibri"/>
              </a:rPr>
              <a:t>ti</a:t>
            </a:r>
            <a:r>
              <a:rPr sz="2800" spc="70" dirty="0">
                <a:latin typeface="Calibri"/>
                <a:cs typeface="Calibri"/>
              </a:rPr>
              <a:t>on</a:t>
            </a:r>
            <a:endParaRPr sz="2800" dirty="0">
              <a:latin typeface="Calibri"/>
              <a:cs typeface="Calibri"/>
            </a:endParaRPr>
          </a:p>
        </p:txBody>
      </p:sp>
      <p:sp>
        <p:nvSpPr>
          <p:cNvPr id="25" name="object 25"/>
          <p:cNvSpPr txBox="1"/>
          <p:nvPr/>
        </p:nvSpPr>
        <p:spPr>
          <a:xfrm>
            <a:off x="2806644" y="2034134"/>
            <a:ext cx="1211580" cy="452120"/>
          </a:xfrm>
          <a:prstGeom prst="rect">
            <a:avLst/>
          </a:prstGeom>
        </p:spPr>
        <p:txBody>
          <a:bodyPr vert="horz" wrap="square" lIns="0" tIns="12700" rIns="0" bIns="0" rtlCol="0">
            <a:spAutoFit/>
          </a:bodyPr>
          <a:lstStyle/>
          <a:p>
            <a:pPr marL="12700">
              <a:spcBef>
                <a:spcPts val="100"/>
              </a:spcBef>
            </a:pPr>
            <a:r>
              <a:rPr sz="2800" dirty="0">
                <a:latin typeface="Calibri"/>
                <a:cs typeface="Calibri"/>
              </a:rPr>
              <a:t>2.</a:t>
            </a:r>
            <a:r>
              <a:rPr sz="2800" spc="-90" dirty="0">
                <a:latin typeface="Calibri"/>
                <a:cs typeface="Calibri"/>
              </a:rPr>
              <a:t> </a:t>
            </a:r>
            <a:r>
              <a:rPr sz="2800" dirty="0">
                <a:latin typeface="Calibri"/>
                <a:cs typeface="Calibri"/>
              </a:rPr>
              <a:t>Intact</a:t>
            </a:r>
            <a:endParaRPr sz="2800">
              <a:latin typeface="Calibri"/>
              <a:cs typeface="Calibri"/>
            </a:endParaRPr>
          </a:p>
        </p:txBody>
      </p:sp>
      <p:sp>
        <p:nvSpPr>
          <p:cNvPr id="26" name="object 26"/>
          <p:cNvSpPr txBox="1"/>
          <p:nvPr/>
        </p:nvSpPr>
        <p:spPr>
          <a:xfrm>
            <a:off x="2806644" y="2453386"/>
            <a:ext cx="1174750" cy="452120"/>
          </a:xfrm>
          <a:prstGeom prst="rect">
            <a:avLst/>
          </a:prstGeom>
        </p:spPr>
        <p:txBody>
          <a:bodyPr vert="horz" wrap="square" lIns="0" tIns="12700" rIns="0" bIns="0" rtlCol="0">
            <a:spAutoFit/>
          </a:bodyPr>
          <a:lstStyle/>
          <a:p>
            <a:pPr marL="12700">
              <a:spcBef>
                <a:spcPts val="100"/>
              </a:spcBef>
            </a:pPr>
            <a:r>
              <a:rPr sz="2800" dirty="0">
                <a:latin typeface="Calibri"/>
                <a:cs typeface="Calibri"/>
              </a:rPr>
              <a:t>transfer</a:t>
            </a:r>
            <a:endParaRPr sz="2800">
              <a:latin typeface="Calibri"/>
              <a:cs typeface="Calibri"/>
            </a:endParaRPr>
          </a:p>
        </p:txBody>
      </p:sp>
      <p:sp>
        <p:nvSpPr>
          <p:cNvPr id="27" name="object 27"/>
          <p:cNvSpPr txBox="1"/>
          <p:nvPr/>
        </p:nvSpPr>
        <p:spPr>
          <a:xfrm>
            <a:off x="6232419" y="6266599"/>
            <a:ext cx="3244828" cy="443711"/>
          </a:xfrm>
          <a:prstGeom prst="rect">
            <a:avLst/>
          </a:prstGeom>
        </p:spPr>
        <p:txBody>
          <a:bodyPr vert="horz" wrap="square" lIns="0" tIns="12700" rIns="0" bIns="0" rtlCol="0">
            <a:spAutoFit/>
          </a:bodyPr>
          <a:lstStyle/>
          <a:p>
            <a:pPr marL="12700">
              <a:spcBef>
                <a:spcPts val="100"/>
              </a:spcBef>
            </a:pPr>
            <a:r>
              <a:rPr sz="2800" dirty="0">
                <a:latin typeface="Calibri"/>
                <a:cs typeface="Calibri"/>
              </a:rPr>
              <a:t>5.</a:t>
            </a:r>
            <a:r>
              <a:rPr sz="2800" spc="-55" dirty="0">
                <a:latin typeface="Calibri"/>
                <a:cs typeface="Calibri"/>
              </a:rPr>
              <a:t> </a:t>
            </a:r>
            <a:r>
              <a:rPr sz="2800" spc="40" dirty="0">
                <a:latin typeface="Calibri"/>
                <a:cs typeface="Calibri"/>
              </a:rPr>
              <a:t>Fitness/func</a:t>
            </a:r>
            <a:r>
              <a:rPr lang="en-US" sz="2800" spc="40" dirty="0">
                <a:latin typeface="Calibri"/>
                <a:cs typeface="Calibri"/>
              </a:rPr>
              <a:t>ti</a:t>
            </a:r>
            <a:r>
              <a:rPr sz="2800" spc="40" dirty="0">
                <a:latin typeface="Calibri"/>
                <a:cs typeface="Calibri"/>
              </a:rPr>
              <a:t>on</a:t>
            </a:r>
            <a:endParaRPr sz="28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1"/>
            <a:ext cx="9144000" cy="1295400"/>
          </a:xfrm>
          <a:custGeom>
            <a:avLst/>
            <a:gdLst/>
            <a:ahLst/>
            <a:cxnLst/>
            <a:rect l="l" t="t" r="r" b="b"/>
            <a:pathLst>
              <a:path w="9144000" h="1295400">
                <a:moveTo>
                  <a:pt x="0" y="0"/>
                </a:moveTo>
                <a:lnTo>
                  <a:pt x="9144000" y="0"/>
                </a:lnTo>
                <a:lnTo>
                  <a:pt x="9144000" y="1295400"/>
                </a:lnTo>
                <a:lnTo>
                  <a:pt x="0" y="1295400"/>
                </a:lnTo>
                <a:lnTo>
                  <a:pt x="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2099244" y="7472"/>
            <a:ext cx="7769859" cy="1031240"/>
          </a:xfrm>
          <a:prstGeom prst="rect">
            <a:avLst/>
          </a:prstGeom>
        </p:spPr>
        <p:txBody>
          <a:bodyPr vert="horz" wrap="square" lIns="0" tIns="12700" rIns="0" bIns="0" rtlCol="0" anchor="ctr">
            <a:spAutoFit/>
          </a:bodyPr>
          <a:lstStyle/>
          <a:p>
            <a:pPr marL="12700">
              <a:lnSpc>
                <a:spcPct val="100000"/>
              </a:lnSpc>
              <a:spcBef>
                <a:spcPts val="100"/>
              </a:spcBef>
            </a:pPr>
            <a:r>
              <a:rPr sz="6600" b="1" spc="-5" dirty="0">
                <a:solidFill>
                  <a:srgbClr val="8B45FF"/>
                </a:solidFill>
                <a:latin typeface="Calibri"/>
                <a:cs typeface="Calibri"/>
              </a:rPr>
              <a:t>GenomeFoundry@ISG</a:t>
            </a:r>
            <a:endParaRPr sz="6600">
              <a:latin typeface="Calibri"/>
              <a:cs typeface="Calibri"/>
            </a:endParaRPr>
          </a:p>
        </p:txBody>
      </p:sp>
      <p:sp>
        <p:nvSpPr>
          <p:cNvPr id="4" name="object 4"/>
          <p:cNvSpPr/>
          <p:nvPr/>
        </p:nvSpPr>
        <p:spPr>
          <a:xfrm>
            <a:off x="1524001" y="1063971"/>
            <a:ext cx="9143999" cy="579402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1"/>
            <a:ext cx="9144000" cy="1295400"/>
          </a:xfrm>
          <a:custGeom>
            <a:avLst/>
            <a:gdLst/>
            <a:ahLst/>
            <a:cxnLst/>
            <a:rect l="l" t="t" r="r" b="b"/>
            <a:pathLst>
              <a:path w="9144000" h="1295400">
                <a:moveTo>
                  <a:pt x="0" y="0"/>
                </a:moveTo>
                <a:lnTo>
                  <a:pt x="9144000" y="0"/>
                </a:lnTo>
                <a:lnTo>
                  <a:pt x="9144000" y="1295400"/>
                </a:lnTo>
                <a:lnTo>
                  <a:pt x="0" y="1295400"/>
                </a:lnTo>
                <a:lnTo>
                  <a:pt x="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765407" y="169680"/>
            <a:ext cx="9986739" cy="843821"/>
          </a:xfrm>
          <a:prstGeom prst="rect">
            <a:avLst/>
          </a:prstGeom>
        </p:spPr>
        <p:txBody>
          <a:bodyPr vert="horz" wrap="square" lIns="0" tIns="12700" rIns="0" bIns="0" rtlCol="0" anchor="ctr">
            <a:spAutoFit/>
          </a:bodyPr>
          <a:lstStyle/>
          <a:p>
            <a:pPr marL="12700">
              <a:lnSpc>
                <a:spcPct val="100000"/>
              </a:lnSpc>
              <a:spcBef>
                <a:spcPts val="100"/>
              </a:spcBef>
            </a:pPr>
            <a:r>
              <a:rPr sz="5400" b="1" spc="-5" dirty="0" err="1">
                <a:solidFill>
                  <a:srgbClr val="8B45FF"/>
                </a:solidFill>
                <a:latin typeface="Calibri"/>
                <a:cs typeface="Calibri"/>
              </a:rPr>
              <a:t>GenomeFoundry@ISG</a:t>
            </a:r>
            <a:r>
              <a:rPr lang="en-US" sz="5400" b="1" spc="-5" dirty="0">
                <a:solidFill>
                  <a:srgbClr val="8B45FF"/>
                </a:solidFill>
                <a:latin typeface="Calibri"/>
                <a:cs typeface="Calibri"/>
              </a:rPr>
              <a:t> (NYU)</a:t>
            </a:r>
            <a:endParaRPr sz="5400" dirty="0">
              <a:latin typeface="Calibri"/>
              <a:cs typeface="Calibri"/>
            </a:endParaRPr>
          </a:p>
        </p:txBody>
      </p:sp>
      <p:sp>
        <p:nvSpPr>
          <p:cNvPr id="4" name="object 4"/>
          <p:cNvSpPr/>
          <p:nvPr/>
        </p:nvSpPr>
        <p:spPr>
          <a:xfrm>
            <a:off x="1524000" y="1063971"/>
            <a:ext cx="9144000" cy="5794029"/>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967892" y="1448196"/>
            <a:ext cx="4584065" cy="635000"/>
          </a:xfrm>
          <a:prstGeom prst="rect">
            <a:avLst/>
          </a:prstGeom>
        </p:spPr>
        <p:txBody>
          <a:bodyPr vert="horz" wrap="square" lIns="0" tIns="12700" rIns="0" bIns="0" rtlCol="0">
            <a:spAutoFit/>
          </a:bodyPr>
          <a:lstStyle/>
          <a:p>
            <a:pPr marL="12700">
              <a:spcBef>
                <a:spcPts val="100"/>
              </a:spcBef>
            </a:pPr>
            <a:r>
              <a:rPr sz="4000" b="1" u="heavy" dirty="0">
                <a:uFill>
                  <a:solidFill>
                    <a:srgbClr val="000000"/>
                  </a:solidFill>
                </a:uFill>
                <a:latin typeface="Calibri"/>
                <a:cs typeface="Calibri"/>
              </a:rPr>
              <a:t>Automated </a:t>
            </a:r>
            <a:r>
              <a:rPr sz="4000" b="1" u="heavy" spc="-5" dirty="0">
                <a:uFill>
                  <a:solidFill>
                    <a:srgbClr val="000000"/>
                  </a:solidFill>
                </a:uFill>
                <a:latin typeface="Calibri"/>
                <a:cs typeface="Calibri"/>
              </a:rPr>
              <a:t>Work</a:t>
            </a:r>
            <a:r>
              <a:rPr sz="4000" b="1" u="heavy" spc="-95" dirty="0">
                <a:uFill>
                  <a:solidFill>
                    <a:srgbClr val="000000"/>
                  </a:solidFill>
                </a:uFill>
                <a:latin typeface="Calibri"/>
                <a:cs typeface="Calibri"/>
              </a:rPr>
              <a:t> </a:t>
            </a:r>
            <a:r>
              <a:rPr sz="4000" b="1" u="heavy" spc="-5" dirty="0">
                <a:uFill>
                  <a:solidFill>
                    <a:srgbClr val="000000"/>
                  </a:solidFill>
                </a:uFill>
                <a:latin typeface="Calibri"/>
                <a:cs typeface="Calibri"/>
              </a:rPr>
              <a:t>Cell</a:t>
            </a:r>
            <a:endParaRPr sz="4000">
              <a:latin typeface="Calibri"/>
              <a:cs typeface="Calibri"/>
            </a:endParaRPr>
          </a:p>
        </p:txBody>
      </p:sp>
      <p:sp>
        <p:nvSpPr>
          <p:cNvPr id="6" name="object 6"/>
          <p:cNvSpPr txBox="1"/>
          <p:nvPr/>
        </p:nvSpPr>
        <p:spPr>
          <a:xfrm>
            <a:off x="1765407" y="2406070"/>
            <a:ext cx="3161030" cy="2943860"/>
          </a:xfrm>
          <a:prstGeom prst="rect">
            <a:avLst/>
          </a:prstGeom>
        </p:spPr>
        <p:txBody>
          <a:bodyPr vert="horz" wrap="square" lIns="0" tIns="33020" rIns="0" bIns="0" rtlCol="0">
            <a:spAutoFit/>
          </a:bodyPr>
          <a:lstStyle/>
          <a:p>
            <a:pPr marL="355600" marR="5080" indent="-342900">
              <a:lnSpc>
                <a:spcPts val="2800"/>
              </a:lnSpc>
              <a:spcBef>
                <a:spcPts val="260"/>
              </a:spcBef>
              <a:buFont typeface="Arial"/>
              <a:buChar char="•"/>
              <a:tabLst>
                <a:tab pos="354965" algn="l"/>
                <a:tab pos="355600" algn="l"/>
              </a:tabLst>
            </a:pPr>
            <a:r>
              <a:rPr sz="2400" b="1" spc="-5" dirty="0">
                <a:latin typeface="Calibri"/>
                <a:cs typeface="Calibri"/>
              </a:rPr>
              <a:t>nano- and</a:t>
            </a:r>
            <a:r>
              <a:rPr sz="2400" b="1" spc="-70" dirty="0">
                <a:latin typeface="Calibri"/>
                <a:cs typeface="Calibri"/>
              </a:rPr>
              <a:t> </a:t>
            </a:r>
            <a:r>
              <a:rPr sz="2400" b="1" spc="-5" dirty="0">
                <a:latin typeface="Calibri"/>
                <a:cs typeface="Calibri"/>
              </a:rPr>
              <a:t>micro-scale  </a:t>
            </a:r>
            <a:r>
              <a:rPr sz="2400" b="1" dirty="0">
                <a:latin typeface="Calibri"/>
                <a:cs typeface="Calibri"/>
              </a:rPr>
              <a:t>liquid</a:t>
            </a:r>
            <a:r>
              <a:rPr sz="2400" b="1" spc="-10" dirty="0">
                <a:latin typeface="Calibri"/>
                <a:cs typeface="Calibri"/>
              </a:rPr>
              <a:t> </a:t>
            </a:r>
            <a:r>
              <a:rPr sz="2400" b="1" spc="-5" dirty="0">
                <a:latin typeface="Calibri"/>
                <a:cs typeface="Calibri"/>
              </a:rPr>
              <a:t>dispensers</a:t>
            </a:r>
            <a:endParaRPr sz="2400" dirty="0">
              <a:latin typeface="Calibri"/>
              <a:cs typeface="Calibri"/>
            </a:endParaRPr>
          </a:p>
          <a:p>
            <a:pPr marL="355600" indent="-342900">
              <a:lnSpc>
                <a:spcPts val="2820"/>
              </a:lnSpc>
              <a:buFont typeface="Arial"/>
              <a:buChar char="•"/>
              <a:tabLst>
                <a:tab pos="354965" algn="l"/>
                <a:tab pos="355600" algn="l"/>
              </a:tabLst>
            </a:pPr>
            <a:r>
              <a:rPr sz="2400" b="1" spc="30" dirty="0">
                <a:latin typeface="Calibri"/>
                <a:cs typeface="Calibri"/>
              </a:rPr>
              <a:t>robo</a:t>
            </a:r>
            <a:r>
              <a:rPr lang="en-US" sz="2400" b="1" spc="30" dirty="0">
                <a:latin typeface="Calibri"/>
                <a:cs typeface="Calibri"/>
              </a:rPr>
              <a:t>ti</a:t>
            </a:r>
            <a:r>
              <a:rPr sz="2400" b="1" spc="30" dirty="0">
                <a:latin typeface="Calibri"/>
                <a:cs typeface="Calibri"/>
              </a:rPr>
              <a:t>c</a:t>
            </a:r>
            <a:r>
              <a:rPr sz="2400" b="1" spc="-5" dirty="0">
                <a:latin typeface="Calibri"/>
                <a:cs typeface="Calibri"/>
              </a:rPr>
              <a:t> arms</a:t>
            </a:r>
            <a:endParaRPr sz="2400" dirty="0">
              <a:latin typeface="Calibri"/>
              <a:cs typeface="Calibri"/>
            </a:endParaRPr>
          </a:p>
          <a:p>
            <a:pPr marL="355600" indent="-342900">
              <a:spcBef>
                <a:spcPts val="20"/>
              </a:spcBef>
              <a:buFont typeface="Arial"/>
              <a:buChar char="•"/>
              <a:tabLst>
                <a:tab pos="354965" algn="l"/>
                <a:tab pos="355600" algn="l"/>
              </a:tabLst>
            </a:pPr>
            <a:r>
              <a:rPr sz="2400" b="1" dirty="0">
                <a:latin typeface="Calibri"/>
                <a:cs typeface="Calibri"/>
              </a:rPr>
              <a:t>plate</a:t>
            </a:r>
            <a:r>
              <a:rPr sz="2400" b="1" spc="-5" dirty="0">
                <a:latin typeface="Calibri"/>
                <a:cs typeface="Calibri"/>
              </a:rPr>
              <a:t> </a:t>
            </a:r>
            <a:r>
              <a:rPr sz="2400" b="1" dirty="0">
                <a:latin typeface="Calibri"/>
                <a:cs typeface="Calibri"/>
              </a:rPr>
              <a:t>stacks</a:t>
            </a:r>
            <a:endParaRPr sz="2400" dirty="0">
              <a:latin typeface="Calibri"/>
              <a:cs typeface="Calibri"/>
            </a:endParaRPr>
          </a:p>
          <a:p>
            <a:pPr marL="355600" indent="-342900">
              <a:spcBef>
                <a:spcPts val="15"/>
              </a:spcBef>
              <a:buFont typeface="Arial"/>
              <a:buChar char="•"/>
              <a:tabLst>
                <a:tab pos="354965" algn="l"/>
                <a:tab pos="355600" algn="l"/>
              </a:tabLst>
            </a:pPr>
            <a:r>
              <a:rPr sz="2400" b="1" dirty="0">
                <a:latin typeface="Calibri"/>
                <a:cs typeface="Calibri"/>
              </a:rPr>
              <a:t>automated</a:t>
            </a:r>
            <a:r>
              <a:rPr sz="2400" b="1" spc="-65" dirty="0">
                <a:latin typeface="Calibri"/>
                <a:cs typeface="Calibri"/>
              </a:rPr>
              <a:t> </a:t>
            </a:r>
            <a:r>
              <a:rPr sz="2400" b="1" dirty="0">
                <a:latin typeface="Calibri"/>
                <a:cs typeface="Calibri"/>
              </a:rPr>
              <a:t>centrifuge</a:t>
            </a:r>
            <a:endParaRPr sz="2400" dirty="0">
              <a:latin typeface="Calibri"/>
              <a:cs typeface="Calibri"/>
            </a:endParaRPr>
          </a:p>
          <a:p>
            <a:pPr marL="355600" indent="-342900">
              <a:lnSpc>
                <a:spcPts val="2840"/>
              </a:lnSpc>
              <a:spcBef>
                <a:spcPts val="20"/>
              </a:spcBef>
              <a:buFont typeface="Arial"/>
              <a:buChar char="•"/>
              <a:tabLst>
                <a:tab pos="354965" algn="l"/>
                <a:tab pos="355600" algn="l"/>
              </a:tabLst>
            </a:pPr>
            <a:r>
              <a:rPr sz="2400" b="1" spc="-5" dirty="0">
                <a:latin typeface="Calibri"/>
                <a:cs typeface="Calibri"/>
              </a:rPr>
              <a:t>plate peeler</a:t>
            </a:r>
            <a:endParaRPr sz="2400" dirty="0">
              <a:latin typeface="Calibri"/>
              <a:cs typeface="Calibri"/>
            </a:endParaRPr>
          </a:p>
          <a:p>
            <a:pPr marL="355600" indent="-342900">
              <a:lnSpc>
                <a:spcPts val="2840"/>
              </a:lnSpc>
              <a:buFont typeface="Arial"/>
              <a:buChar char="•"/>
              <a:tabLst>
                <a:tab pos="354965" algn="l"/>
                <a:tab pos="355600" algn="l"/>
              </a:tabLst>
            </a:pPr>
            <a:r>
              <a:rPr sz="2400" b="1" spc="-5" dirty="0">
                <a:latin typeface="Calibri"/>
                <a:cs typeface="Calibri"/>
              </a:rPr>
              <a:t>plate heat</a:t>
            </a:r>
            <a:r>
              <a:rPr sz="2400" b="1" spc="-10" dirty="0">
                <a:latin typeface="Calibri"/>
                <a:cs typeface="Calibri"/>
              </a:rPr>
              <a:t> </a:t>
            </a:r>
            <a:r>
              <a:rPr sz="2400" b="1" spc="-5" dirty="0">
                <a:latin typeface="Calibri"/>
                <a:cs typeface="Calibri"/>
              </a:rPr>
              <a:t>sealer</a:t>
            </a:r>
            <a:endParaRPr sz="2400" dirty="0">
              <a:latin typeface="Calibri"/>
              <a:cs typeface="Calibri"/>
            </a:endParaRPr>
          </a:p>
          <a:p>
            <a:pPr marL="355600" indent="-342900">
              <a:spcBef>
                <a:spcPts val="20"/>
              </a:spcBef>
              <a:buFont typeface="Arial"/>
              <a:buChar char="•"/>
              <a:tabLst>
                <a:tab pos="354965" algn="l"/>
                <a:tab pos="355600" algn="l"/>
              </a:tabLst>
            </a:pPr>
            <a:r>
              <a:rPr sz="2400" b="1" dirty="0">
                <a:latin typeface="Calibri"/>
                <a:cs typeface="Calibri"/>
              </a:rPr>
              <a:t>1536 (or 384)</a:t>
            </a:r>
            <a:r>
              <a:rPr sz="2400" b="1" spc="-40" dirty="0">
                <a:latin typeface="Calibri"/>
                <a:cs typeface="Calibri"/>
              </a:rPr>
              <a:t> </a:t>
            </a:r>
            <a:r>
              <a:rPr sz="2400" b="1" spc="-5" dirty="0">
                <a:latin typeface="Calibri"/>
                <a:cs typeface="Calibri"/>
              </a:rPr>
              <a:t>qPCR</a:t>
            </a:r>
            <a:endParaRPr sz="2400" dirty="0">
              <a:latin typeface="Calibri"/>
              <a:cs typeface="Calibri"/>
            </a:endParaRPr>
          </a:p>
        </p:txBody>
      </p:sp>
      <p:sp>
        <p:nvSpPr>
          <p:cNvPr id="7" name="object 7"/>
          <p:cNvSpPr/>
          <p:nvPr/>
        </p:nvSpPr>
        <p:spPr>
          <a:xfrm>
            <a:off x="5900651" y="2040775"/>
            <a:ext cx="116378" cy="243978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60243" y="2067847"/>
            <a:ext cx="0" cy="2347595"/>
          </a:xfrm>
          <a:custGeom>
            <a:avLst/>
            <a:gdLst/>
            <a:ahLst/>
            <a:cxnLst/>
            <a:rect l="l" t="t" r="r" b="b"/>
            <a:pathLst>
              <a:path h="2347595">
                <a:moveTo>
                  <a:pt x="1" y="0"/>
                </a:moveTo>
                <a:lnTo>
                  <a:pt x="0" y="2346991"/>
                </a:lnTo>
              </a:path>
            </a:pathLst>
          </a:custGeom>
          <a:ln w="25387">
            <a:solidFill>
              <a:srgbClr val="000000"/>
            </a:solidFill>
          </a:ln>
        </p:spPr>
        <p:txBody>
          <a:bodyPr wrap="square" lIns="0" tIns="0" rIns="0" bIns="0" rtlCol="0"/>
          <a:lstStyle/>
          <a:p>
            <a:endParaRPr/>
          </a:p>
        </p:txBody>
      </p:sp>
      <p:sp>
        <p:nvSpPr>
          <p:cNvPr id="9" name="object 9"/>
          <p:cNvSpPr/>
          <p:nvPr/>
        </p:nvSpPr>
        <p:spPr>
          <a:xfrm>
            <a:off x="5913121" y="3325090"/>
            <a:ext cx="590203" cy="11637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960498" y="3361806"/>
            <a:ext cx="497205" cy="0"/>
          </a:xfrm>
          <a:custGeom>
            <a:avLst/>
            <a:gdLst/>
            <a:ahLst/>
            <a:cxnLst/>
            <a:rect l="l" t="t" r="r" b="b"/>
            <a:pathLst>
              <a:path w="497204">
                <a:moveTo>
                  <a:pt x="496751" y="0"/>
                </a:moveTo>
                <a:lnTo>
                  <a:pt x="0" y="1"/>
                </a:lnTo>
              </a:path>
            </a:pathLst>
          </a:custGeom>
          <a:ln w="25387">
            <a:solidFill>
              <a:srgbClr val="000000"/>
            </a:solidFill>
          </a:ln>
        </p:spPr>
        <p:txBody>
          <a:bodyPr wrap="square" lIns="0" tIns="0" rIns="0" bIns="0" rtlCol="0"/>
          <a:lstStyle/>
          <a:p>
            <a:endParaRPr/>
          </a:p>
        </p:txBody>
      </p:sp>
      <p:sp>
        <p:nvSpPr>
          <p:cNvPr id="11" name="object 11"/>
          <p:cNvSpPr txBox="1"/>
          <p:nvPr/>
        </p:nvSpPr>
        <p:spPr>
          <a:xfrm>
            <a:off x="6535990" y="3052948"/>
            <a:ext cx="2802255" cy="747395"/>
          </a:xfrm>
          <a:prstGeom prst="rect">
            <a:avLst/>
          </a:prstGeom>
        </p:spPr>
        <p:txBody>
          <a:bodyPr vert="horz" wrap="square" lIns="0" tIns="33020" rIns="0" bIns="0" rtlCol="0">
            <a:spAutoFit/>
          </a:bodyPr>
          <a:lstStyle/>
          <a:p>
            <a:pPr marL="12700" marR="5080">
              <a:lnSpc>
                <a:spcPts val="2800"/>
              </a:lnSpc>
              <a:spcBef>
                <a:spcPts val="260"/>
              </a:spcBef>
            </a:pPr>
            <a:r>
              <a:rPr sz="2400" b="1" dirty="0">
                <a:latin typeface="Calibri"/>
                <a:cs typeface="Calibri"/>
              </a:rPr>
              <a:t>High throughput</a:t>
            </a:r>
            <a:r>
              <a:rPr sz="2400" b="1" spc="-85" dirty="0">
                <a:latin typeface="Calibri"/>
                <a:cs typeface="Calibri"/>
              </a:rPr>
              <a:t> </a:t>
            </a:r>
            <a:r>
              <a:rPr sz="2400" b="1" spc="-5" dirty="0">
                <a:latin typeface="Calibri"/>
                <a:cs typeface="Calibri"/>
              </a:rPr>
              <a:t>gene  expression</a:t>
            </a:r>
            <a:r>
              <a:rPr sz="2400" b="1" spc="-15" dirty="0">
                <a:latin typeface="Calibri"/>
                <a:cs typeface="Calibri"/>
              </a:rPr>
              <a:t> </a:t>
            </a:r>
            <a:r>
              <a:rPr sz="2400" b="1" spc="-5" dirty="0">
                <a:latin typeface="Calibri"/>
                <a:cs typeface="Calibri"/>
              </a:rPr>
              <a:t>analysis</a:t>
            </a:r>
            <a:endParaRPr sz="2400">
              <a:latin typeface="Calibri"/>
              <a:cs typeface="Calibri"/>
            </a:endParaRPr>
          </a:p>
        </p:txBody>
      </p:sp>
      <p:sp>
        <p:nvSpPr>
          <p:cNvPr id="12" name="object 12"/>
          <p:cNvSpPr/>
          <p:nvPr/>
        </p:nvSpPr>
        <p:spPr>
          <a:xfrm>
            <a:off x="5913121" y="4376650"/>
            <a:ext cx="590203" cy="116378"/>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960498" y="4416035"/>
            <a:ext cx="497205" cy="0"/>
          </a:xfrm>
          <a:custGeom>
            <a:avLst/>
            <a:gdLst/>
            <a:ahLst/>
            <a:cxnLst/>
            <a:rect l="l" t="t" r="r" b="b"/>
            <a:pathLst>
              <a:path w="497204">
                <a:moveTo>
                  <a:pt x="496751" y="0"/>
                </a:moveTo>
                <a:lnTo>
                  <a:pt x="0" y="0"/>
                </a:lnTo>
              </a:path>
            </a:pathLst>
          </a:custGeom>
          <a:ln w="25387">
            <a:solidFill>
              <a:srgbClr val="000000"/>
            </a:solidFill>
          </a:ln>
        </p:spPr>
        <p:txBody>
          <a:bodyPr wrap="square" lIns="0" tIns="0" rIns="0" bIns="0" rtlCol="0"/>
          <a:lstStyle/>
          <a:p>
            <a:endParaRPr/>
          </a:p>
        </p:txBody>
      </p:sp>
      <p:sp>
        <p:nvSpPr>
          <p:cNvPr id="14" name="object 14"/>
          <p:cNvSpPr txBox="1"/>
          <p:nvPr/>
        </p:nvSpPr>
        <p:spPr>
          <a:xfrm>
            <a:off x="6577940" y="4188397"/>
            <a:ext cx="1496060" cy="391160"/>
          </a:xfrm>
          <a:prstGeom prst="rect">
            <a:avLst/>
          </a:prstGeom>
        </p:spPr>
        <p:txBody>
          <a:bodyPr vert="horz" wrap="square" lIns="0" tIns="12700" rIns="0" bIns="0" rtlCol="0">
            <a:spAutoFit/>
          </a:bodyPr>
          <a:lstStyle/>
          <a:p>
            <a:pPr marL="12700">
              <a:spcBef>
                <a:spcPts val="100"/>
              </a:spcBef>
            </a:pPr>
            <a:r>
              <a:rPr sz="2400" b="1" spc="-5" dirty="0">
                <a:latin typeface="Calibri"/>
                <a:cs typeface="Calibri"/>
              </a:rPr>
              <a:t>Genotyping</a:t>
            </a:r>
            <a:endParaRPr sz="2400">
              <a:latin typeface="Calibri"/>
              <a:cs typeface="Calibri"/>
            </a:endParaRPr>
          </a:p>
        </p:txBody>
      </p:sp>
      <p:sp>
        <p:nvSpPr>
          <p:cNvPr id="15" name="object 15"/>
          <p:cNvSpPr/>
          <p:nvPr/>
        </p:nvSpPr>
        <p:spPr>
          <a:xfrm>
            <a:off x="5755178" y="4975168"/>
            <a:ext cx="3358341" cy="13300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5802578" y="5013060"/>
            <a:ext cx="3267075" cy="15240"/>
          </a:xfrm>
          <a:custGeom>
            <a:avLst/>
            <a:gdLst/>
            <a:ahLst/>
            <a:cxnLst/>
            <a:rect l="l" t="t" r="r" b="b"/>
            <a:pathLst>
              <a:path w="3267075" h="15239">
                <a:moveTo>
                  <a:pt x="3266766" y="0"/>
                </a:moveTo>
                <a:lnTo>
                  <a:pt x="0" y="14963"/>
                </a:lnTo>
              </a:path>
            </a:pathLst>
          </a:custGeom>
          <a:ln w="25387">
            <a:solidFill>
              <a:srgbClr val="000000"/>
            </a:solidFill>
          </a:ln>
        </p:spPr>
        <p:txBody>
          <a:bodyPr wrap="square" lIns="0" tIns="0" rIns="0" bIns="0" rtlCol="0"/>
          <a:lstStyle/>
          <a:p>
            <a:endParaRPr/>
          </a:p>
        </p:txBody>
      </p:sp>
      <p:sp>
        <p:nvSpPr>
          <p:cNvPr id="17" name="object 17"/>
          <p:cNvSpPr/>
          <p:nvPr/>
        </p:nvSpPr>
        <p:spPr>
          <a:xfrm>
            <a:off x="7268094" y="4559530"/>
            <a:ext cx="116378" cy="532014"/>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7327549" y="4586535"/>
            <a:ext cx="0" cy="440690"/>
          </a:xfrm>
          <a:custGeom>
            <a:avLst/>
            <a:gdLst/>
            <a:ahLst/>
            <a:cxnLst/>
            <a:rect l="l" t="t" r="r" b="b"/>
            <a:pathLst>
              <a:path h="440689">
                <a:moveTo>
                  <a:pt x="0" y="440569"/>
                </a:moveTo>
                <a:lnTo>
                  <a:pt x="1" y="0"/>
                </a:lnTo>
              </a:path>
            </a:pathLst>
          </a:custGeom>
          <a:ln w="25387">
            <a:solidFill>
              <a:srgbClr val="000000"/>
            </a:solidFill>
          </a:ln>
        </p:spPr>
        <p:txBody>
          <a:bodyPr wrap="square" lIns="0" tIns="0" rIns="0" bIns="0" rtlCol="0"/>
          <a:lstStyle/>
          <a:p>
            <a:endParaRPr/>
          </a:p>
        </p:txBody>
      </p:sp>
      <p:sp>
        <p:nvSpPr>
          <p:cNvPr id="19" name="object 19"/>
          <p:cNvSpPr txBox="1"/>
          <p:nvPr/>
        </p:nvSpPr>
        <p:spPr>
          <a:xfrm>
            <a:off x="6775210" y="5375287"/>
            <a:ext cx="1241801" cy="1110559"/>
          </a:xfrm>
          <a:prstGeom prst="rect">
            <a:avLst/>
          </a:prstGeom>
        </p:spPr>
        <p:txBody>
          <a:bodyPr vert="horz" wrap="square" lIns="0" tIns="33019" rIns="0" bIns="0" rtlCol="0">
            <a:spAutoFit/>
          </a:bodyPr>
          <a:lstStyle/>
          <a:p>
            <a:pPr marL="295275" marR="5080" indent="-283210">
              <a:lnSpc>
                <a:spcPts val="2800"/>
              </a:lnSpc>
              <a:spcBef>
                <a:spcPts val="259"/>
              </a:spcBef>
            </a:pPr>
            <a:r>
              <a:rPr sz="2400" b="1" dirty="0">
                <a:latin typeface="Calibri"/>
                <a:cs typeface="Calibri"/>
              </a:rPr>
              <a:t>J</a:t>
            </a:r>
            <a:r>
              <a:rPr sz="2400" b="1" spc="-5" dirty="0">
                <a:latin typeface="Calibri"/>
                <a:cs typeface="Calibri"/>
              </a:rPr>
              <a:t>un</a:t>
            </a:r>
            <a:r>
              <a:rPr sz="2400" b="1" spc="60" dirty="0">
                <a:latin typeface="Calibri"/>
                <a:cs typeface="Calibri"/>
              </a:rPr>
              <a:t>c</a:t>
            </a:r>
            <a:r>
              <a:rPr lang="en-US" sz="2400" b="1" spc="60" dirty="0">
                <a:latin typeface="Calibri"/>
                <a:cs typeface="Calibri"/>
              </a:rPr>
              <a:t>ti</a:t>
            </a:r>
            <a:r>
              <a:rPr sz="2400" b="1" spc="60" dirty="0">
                <a:latin typeface="Calibri"/>
                <a:cs typeface="Calibri"/>
              </a:rPr>
              <a:t>o</a:t>
            </a:r>
            <a:r>
              <a:rPr sz="2400" b="1" dirty="0">
                <a:latin typeface="Calibri"/>
                <a:cs typeface="Calibri"/>
              </a:rPr>
              <a:t>n  </a:t>
            </a:r>
            <a:r>
              <a:rPr sz="2400" b="1" spc="-5" dirty="0">
                <a:latin typeface="Calibri"/>
                <a:cs typeface="Calibri"/>
              </a:rPr>
              <a:t>PCR</a:t>
            </a:r>
            <a:endParaRPr sz="2400" dirty="0">
              <a:latin typeface="Calibri"/>
              <a:cs typeface="Calibri"/>
            </a:endParaRPr>
          </a:p>
          <a:p>
            <a:pPr marL="42545">
              <a:lnSpc>
                <a:spcPts val="2820"/>
              </a:lnSpc>
            </a:pPr>
            <a:r>
              <a:rPr sz="2400" b="1" dirty="0">
                <a:latin typeface="Calibri"/>
                <a:cs typeface="Calibri"/>
              </a:rPr>
              <a:t>analysis</a:t>
            </a:r>
            <a:endParaRPr sz="2400" dirty="0">
              <a:latin typeface="Calibri"/>
              <a:cs typeface="Calibri"/>
            </a:endParaRPr>
          </a:p>
        </p:txBody>
      </p:sp>
      <p:sp>
        <p:nvSpPr>
          <p:cNvPr id="20" name="object 20"/>
          <p:cNvSpPr txBox="1"/>
          <p:nvPr/>
        </p:nvSpPr>
        <p:spPr>
          <a:xfrm>
            <a:off x="5248469" y="5375287"/>
            <a:ext cx="1130935" cy="1115060"/>
          </a:xfrm>
          <a:prstGeom prst="rect">
            <a:avLst/>
          </a:prstGeom>
        </p:spPr>
        <p:txBody>
          <a:bodyPr vert="horz" wrap="square" lIns="0" tIns="12700" rIns="0" bIns="0" rtlCol="0">
            <a:spAutoFit/>
          </a:bodyPr>
          <a:lstStyle/>
          <a:p>
            <a:pPr marL="233679">
              <a:lnSpc>
                <a:spcPts val="2840"/>
              </a:lnSpc>
              <a:spcBef>
                <a:spcPts val="100"/>
              </a:spcBef>
            </a:pPr>
            <a:r>
              <a:rPr sz="2400" b="1" dirty="0">
                <a:latin typeface="Calibri"/>
                <a:cs typeface="Calibri"/>
              </a:rPr>
              <a:t>Sc2.0</a:t>
            </a:r>
            <a:endParaRPr sz="2400">
              <a:latin typeface="Calibri"/>
              <a:cs typeface="Calibri"/>
            </a:endParaRPr>
          </a:p>
          <a:p>
            <a:pPr marL="12065" marR="5080" algn="ctr">
              <a:lnSpc>
                <a:spcPts val="2900"/>
              </a:lnSpc>
              <a:spcBef>
                <a:spcPts val="40"/>
              </a:spcBef>
            </a:pPr>
            <a:r>
              <a:rPr sz="2400" b="1" dirty="0">
                <a:latin typeface="Calibri"/>
                <a:cs typeface="Calibri"/>
              </a:rPr>
              <a:t>qPCRTag  analysis</a:t>
            </a:r>
            <a:endParaRPr sz="2400">
              <a:latin typeface="Calibri"/>
              <a:cs typeface="Calibri"/>
            </a:endParaRPr>
          </a:p>
        </p:txBody>
      </p:sp>
      <p:sp>
        <p:nvSpPr>
          <p:cNvPr id="21" name="object 21"/>
          <p:cNvSpPr txBox="1"/>
          <p:nvPr/>
        </p:nvSpPr>
        <p:spPr>
          <a:xfrm>
            <a:off x="8453135" y="5361572"/>
            <a:ext cx="1051560" cy="747395"/>
          </a:xfrm>
          <a:prstGeom prst="rect">
            <a:avLst/>
          </a:prstGeom>
        </p:spPr>
        <p:txBody>
          <a:bodyPr vert="horz" wrap="square" lIns="0" tIns="33019" rIns="0" bIns="0" rtlCol="0">
            <a:spAutoFit/>
          </a:bodyPr>
          <a:lstStyle/>
          <a:p>
            <a:pPr marL="86360" marR="5080" indent="-74295">
              <a:lnSpc>
                <a:spcPts val="2800"/>
              </a:lnSpc>
              <a:spcBef>
                <a:spcPts val="259"/>
              </a:spcBef>
            </a:pPr>
            <a:r>
              <a:rPr sz="2400" b="1" spc="-5" dirty="0">
                <a:latin typeface="Calibri"/>
                <a:cs typeface="Calibri"/>
              </a:rPr>
              <a:t>genome  </a:t>
            </a:r>
            <a:r>
              <a:rPr sz="2400" b="1" spc="30" dirty="0">
                <a:latin typeface="Calibri"/>
                <a:cs typeface="Calibri"/>
              </a:rPr>
              <a:t>edi</a:t>
            </a:r>
            <a:r>
              <a:rPr lang="en-US" sz="2400" b="1" spc="30" dirty="0">
                <a:latin typeface="Calibri"/>
                <a:cs typeface="Calibri"/>
              </a:rPr>
              <a:t>ti</a:t>
            </a:r>
            <a:r>
              <a:rPr sz="2400" b="1" spc="30" dirty="0">
                <a:latin typeface="Calibri"/>
                <a:cs typeface="Calibri"/>
              </a:rPr>
              <a:t>ng</a:t>
            </a:r>
            <a:endParaRPr sz="2400" dirty="0">
              <a:latin typeface="Calibri"/>
              <a:cs typeface="Calibri"/>
            </a:endParaRPr>
          </a:p>
        </p:txBody>
      </p:sp>
      <p:sp>
        <p:nvSpPr>
          <p:cNvPr id="22" name="object 22"/>
          <p:cNvSpPr/>
          <p:nvPr/>
        </p:nvSpPr>
        <p:spPr>
          <a:xfrm>
            <a:off x="5742708" y="4987637"/>
            <a:ext cx="116378" cy="378229"/>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5800910" y="5013206"/>
            <a:ext cx="0" cy="287020"/>
          </a:xfrm>
          <a:custGeom>
            <a:avLst/>
            <a:gdLst/>
            <a:ahLst/>
            <a:cxnLst/>
            <a:rect l="l" t="t" r="r" b="b"/>
            <a:pathLst>
              <a:path h="287020">
                <a:moveTo>
                  <a:pt x="0" y="286508"/>
                </a:moveTo>
                <a:lnTo>
                  <a:pt x="1" y="0"/>
                </a:lnTo>
              </a:path>
            </a:pathLst>
          </a:custGeom>
          <a:ln w="25387">
            <a:solidFill>
              <a:srgbClr val="000000"/>
            </a:solidFill>
          </a:ln>
        </p:spPr>
        <p:txBody>
          <a:bodyPr wrap="square" lIns="0" tIns="0" rIns="0" bIns="0" rtlCol="0"/>
          <a:lstStyle/>
          <a:p>
            <a:endParaRPr/>
          </a:p>
        </p:txBody>
      </p:sp>
      <p:sp>
        <p:nvSpPr>
          <p:cNvPr id="24" name="object 24"/>
          <p:cNvSpPr/>
          <p:nvPr/>
        </p:nvSpPr>
        <p:spPr>
          <a:xfrm>
            <a:off x="7255625" y="5016731"/>
            <a:ext cx="116378" cy="378229"/>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7315477" y="5040682"/>
            <a:ext cx="0" cy="287020"/>
          </a:xfrm>
          <a:custGeom>
            <a:avLst/>
            <a:gdLst/>
            <a:ahLst/>
            <a:cxnLst/>
            <a:rect l="l" t="t" r="r" b="b"/>
            <a:pathLst>
              <a:path h="287020">
                <a:moveTo>
                  <a:pt x="0" y="286508"/>
                </a:moveTo>
                <a:lnTo>
                  <a:pt x="1" y="0"/>
                </a:lnTo>
              </a:path>
            </a:pathLst>
          </a:custGeom>
          <a:ln w="25387">
            <a:solidFill>
              <a:srgbClr val="000000"/>
            </a:solidFill>
          </a:ln>
        </p:spPr>
        <p:txBody>
          <a:bodyPr wrap="square" lIns="0" tIns="0" rIns="0" bIns="0" rtlCol="0"/>
          <a:lstStyle/>
          <a:p>
            <a:endParaRPr/>
          </a:p>
        </p:txBody>
      </p:sp>
      <p:sp>
        <p:nvSpPr>
          <p:cNvPr id="26" name="object 26"/>
          <p:cNvSpPr/>
          <p:nvPr/>
        </p:nvSpPr>
        <p:spPr>
          <a:xfrm>
            <a:off x="9009611" y="5000106"/>
            <a:ext cx="116378" cy="378229"/>
          </a:xfrm>
          <a:prstGeom prst="rect">
            <a:avLst/>
          </a:prstGeom>
          <a:blipFill>
            <a:blip r:embed="rId10" cstate="print"/>
            <a:stretch>
              <a:fillRect/>
            </a:stretch>
          </a:blipFill>
        </p:spPr>
        <p:txBody>
          <a:bodyPr wrap="square" lIns="0" tIns="0" rIns="0" bIns="0" rtlCol="0"/>
          <a:lstStyle/>
          <a:p>
            <a:endParaRPr/>
          </a:p>
        </p:txBody>
      </p:sp>
      <p:sp>
        <p:nvSpPr>
          <p:cNvPr id="27" name="object 27"/>
          <p:cNvSpPr/>
          <p:nvPr/>
        </p:nvSpPr>
        <p:spPr>
          <a:xfrm>
            <a:off x="9069342" y="5027250"/>
            <a:ext cx="0" cy="287020"/>
          </a:xfrm>
          <a:custGeom>
            <a:avLst/>
            <a:gdLst/>
            <a:ahLst/>
            <a:cxnLst/>
            <a:rect l="l" t="t" r="r" b="b"/>
            <a:pathLst>
              <a:path h="287020">
                <a:moveTo>
                  <a:pt x="0" y="286508"/>
                </a:moveTo>
                <a:lnTo>
                  <a:pt x="0" y="0"/>
                </a:lnTo>
              </a:path>
            </a:pathLst>
          </a:custGeom>
          <a:ln w="25387">
            <a:solidFill>
              <a:srgbClr val="000000"/>
            </a:solidFill>
          </a:ln>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7785" y="1986742"/>
            <a:ext cx="8990214" cy="240653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26679" y="2020177"/>
            <a:ext cx="8941320" cy="22941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26674" y="2020178"/>
            <a:ext cx="8936990" cy="2292985"/>
          </a:xfrm>
          <a:custGeom>
            <a:avLst/>
            <a:gdLst/>
            <a:ahLst/>
            <a:cxnLst/>
            <a:rect l="l" t="t" r="r" b="b"/>
            <a:pathLst>
              <a:path w="8936990" h="2292985">
                <a:moveTo>
                  <a:pt x="0" y="573245"/>
                </a:moveTo>
                <a:lnTo>
                  <a:pt x="8440450" y="573245"/>
                </a:lnTo>
                <a:lnTo>
                  <a:pt x="8440450" y="0"/>
                </a:lnTo>
                <a:lnTo>
                  <a:pt x="8936766" y="1146490"/>
                </a:lnTo>
                <a:lnTo>
                  <a:pt x="8440450" y="2292980"/>
                </a:lnTo>
                <a:lnTo>
                  <a:pt x="8440450" y="1719735"/>
                </a:lnTo>
                <a:lnTo>
                  <a:pt x="0" y="1719735"/>
                </a:lnTo>
                <a:lnTo>
                  <a:pt x="0" y="573245"/>
                </a:lnTo>
                <a:close/>
              </a:path>
            </a:pathLst>
          </a:custGeom>
          <a:ln w="4154">
            <a:solidFill>
              <a:srgbClr val="000000"/>
            </a:solidFill>
          </a:ln>
        </p:spPr>
        <p:txBody>
          <a:bodyPr wrap="square" lIns="0" tIns="0" rIns="0" bIns="0" rtlCol="0"/>
          <a:lstStyle/>
          <a:p>
            <a:endParaRPr/>
          </a:p>
        </p:txBody>
      </p:sp>
      <p:sp>
        <p:nvSpPr>
          <p:cNvPr id="5" name="object 5"/>
          <p:cNvSpPr txBox="1">
            <a:spLocks noGrp="1"/>
          </p:cNvSpPr>
          <p:nvPr>
            <p:ph type="title"/>
          </p:nvPr>
        </p:nvSpPr>
        <p:spPr>
          <a:xfrm>
            <a:off x="3324218" y="498158"/>
            <a:ext cx="5977617" cy="689932"/>
          </a:xfrm>
          <a:prstGeom prst="rect">
            <a:avLst/>
          </a:prstGeom>
        </p:spPr>
        <p:txBody>
          <a:bodyPr vert="horz" wrap="square" lIns="0" tIns="12700" rIns="0" bIns="0" rtlCol="0" anchor="ctr">
            <a:spAutoFit/>
          </a:bodyPr>
          <a:lstStyle/>
          <a:p>
            <a:pPr marL="12700">
              <a:lnSpc>
                <a:spcPct val="100000"/>
              </a:lnSpc>
              <a:spcBef>
                <a:spcPts val="100"/>
              </a:spcBef>
            </a:pPr>
            <a:r>
              <a:rPr spc="-5" dirty="0"/>
              <a:t>Genome </a:t>
            </a:r>
            <a:r>
              <a:rPr spc="185" dirty="0"/>
              <a:t>wri</a:t>
            </a:r>
            <a:r>
              <a:rPr lang="en-US" spc="185" dirty="0"/>
              <a:t>ti</a:t>
            </a:r>
            <a:r>
              <a:rPr spc="185" dirty="0"/>
              <a:t>ng</a:t>
            </a:r>
            <a:r>
              <a:rPr spc="-70" dirty="0"/>
              <a:t> </a:t>
            </a:r>
            <a:r>
              <a:rPr dirty="0"/>
              <a:t>pipeline</a:t>
            </a:r>
          </a:p>
        </p:txBody>
      </p:sp>
      <p:sp>
        <p:nvSpPr>
          <p:cNvPr id="6" name="object 6"/>
          <p:cNvSpPr txBox="1"/>
          <p:nvPr/>
        </p:nvSpPr>
        <p:spPr>
          <a:xfrm>
            <a:off x="2323176" y="4478882"/>
            <a:ext cx="6050280" cy="2128147"/>
          </a:xfrm>
          <a:prstGeom prst="rect">
            <a:avLst/>
          </a:prstGeom>
        </p:spPr>
        <p:txBody>
          <a:bodyPr vert="horz" wrap="square" lIns="0" tIns="75565" rIns="0" bIns="0" rtlCol="0">
            <a:spAutoFit/>
          </a:bodyPr>
          <a:lstStyle/>
          <a:p>
            <a:pPr marL="355600" indent="-342900">
              <a:spcBef>
                <a:spcPts val="595"/>
              </a:spcBef>
              <a:buFont typeface="Arial"/>
              <a:buChar char="•"/>
              <a:tabLst>
                <a:tab pos="354965" algn="l"/>
                <a:tab pos="355600" algn="l"/>
              </a:tabLst>
            </a:pPr>
            <a:r>
              <a:rPr sz="2400" dirty="0">
                <a:latin typeface="Calibri"/>
                <a:cs typeface="Calibri"/>
              </a:rPr>
              <a:t>What are you going to </a:t>
            </a:r>
            <a:r>
              <a:rPr sz="2400" spc="-5" dirty="0">
                <a:latin typeface="Calibri"/>
                <a:cs typeface="Calibri"/>
              </a:rPr>
              <a:t>build…and</a:t>
            </a:r>
            <a:r>
              <a:rPr sz="2400" spc="-45" dirty="0">
                <a:latin typeface="Calibri"/>
                <a:cs typeface="Calibri"/>
              </a:rPr>
              <a:t> </a:t>
            </a:r>
            <a:r>
              <a:rPr sz="2400" dirty="0">
                <a:latin typeface="Calibri"/>
                <a:cs typeface="Calibri"/>
              </a:rPr>
              <a:t>WHY?</a:t>
            </a:r>
          </a:p>
          <a:p>
            <a:pPr marL="355600" indent="-342900">
              <a:spcBef>
                <a:spcPts val="495"/>
              </a:spcBef>
              <a:buFont typeface="Arial"/>
              <a:buChar char="•"/>
              <a:tabLst>
                <a:tab pos="354965" algn="l"/>
                <a:tab pos="355600" algn="l"/>
              </a:tabLst>
            </a:pPr>
            <a:r>
              <a:rPr sz="2400" dirty="0">
                <a:latin typeface="Calibri"/>
                <a:cs typeface="Calibri"/>
              </a:rPr>
              <a:t>A </a:t>
            </a:r>
            <a:r>
              <a:rPr sz="2400" i="1" dirty="0">
                <a:latin typeface="Calibri"/>
                <a:cs typeface="Calibri"/>
              </a:rPr>
              <a:t>grand </a:t>
            </a:r>
            <a:r>
              <a:rPr sz="2400" dirty="0">
                <a:latin typeface="Calibri"/>
                <a:cs typeface="Calibri"/>
              </a:rPr>
              <a:t>challenge…or a </a:t>
            </a:r>
            <a:r>
              <a:rPr sz="2400" i="1" dirty="0">
                <a:latin typeface="Calibri"/>
                <a:cs typeface="Calibri"/>
              </a:rPr>
              <a:t>grant</a:t>
            </a:r>
            <a:r>
              <a:rPr sz="2400" i="1" spc="-60" dirty="0">
                <a:latin typeface="Calibri"/>
                <a:cs typeface="Calibri"/>
              </a:rPr>
              <a:t> </a:t>
            </a:r>
            <a:r>
              <a:rPr sz="2400" dirty="0">
                <a:latin typeface="Calibri"/>
                <a:cs typeface="Calibri"/>
              </a:rPr>
              <a:t>challenge?</a:t>
            </a:r>
          </a:p>
          <a:p>
            <a:pPr marL="355600" indent="-342900">
              <a:spcBef>
                <a:spcPts val="620"/>
              </a:spcBef>
              <a:buFont typeface="Arial"/>
              <a:buChar char="•"/>
              <a:tabLst>
                <a:tab pos="354965" algn="l"/>
                <a:tab pos="355600" algn="l"/>
              </a:tabLst>
            </a:pPr>
            <a:r>
              <a:rPr sz="2400" spc="-5" dirty="0">
                <a:latin typeface="Calibri"/>
                <a:cs typeface="Calibri"/>
              </a:rPr>
              <a:t>It’s </a:t>
            </a:r>
            <a:r>
              <a:rPr sz="2400" dirty="0">
                <a:latin typeface="Calibri"/>
                <a:cs typeface="Calibri"/>
              </a:rPr>
              <a:t>going to </a:t>
            </a:r>
            <a:r>
              <a:rPr sz="2400" spc="-5" dirty="0">
                <a:latin typeface="Calibri"/>
                <a:cs typeface="Calibri"/>
              </a:rPr>
              <a:t>be </a:t>
            </a:r>
            <a:r>
              <a:rPr sz="2400" dirty="0">
                <a:latin typeface="Calibri"/>
                <a:cs typeface="Calibri"/>
              </a:rPr>
              <a:t>a </a:t>
            </a:r>
            <a:r>
              <a:rPr sz="2400" spc="-5" dirty="0">
                <a:latin typeface="Calibri"/>
                <a:cs typeface="Calibri"/>
              </a:rPr>
              <a:t>big job, </a:t>
            </a:r>
            <a:r>
              <a:rPr sz="2400" dirty="0">
                <a:latin typeface="Calibri"/>
                <a:cs typeface="Calibri"/>
              </a:rPr>
              <a:t>who will</a:t>
            </a:r>
            <a:r>
              <a:rPr sz="2400" spc="-70" dirty="0">
                <a:latin typeface="Calibri"/>
                <a:cs typeface="Calibri"/>
              </a:rPr>
              <a:t> </a:t>
            </a:r>
            <a:r>
              <a:rPr sz="2400" spc="50" dirty="0">
                <a:latin typeface="Calibri"/>
                <a:cs typeface="Calibri"/>
              </a:rPr>
              <a:t>par</a:t>
            </a:r>
            <a:r>
              <a:rPr lang="en-US" sz="2400" spc="50" dirty="0">
                <a:latin typeface="Calibri"/>
                <a:cs typeface="Calibri"/>
              </a:rPr>
              <a:t>ti</a:t>
            </a:r>
            <a:r>
              <a:rPr sz="2400" spc="50" dirty="0">
                <a:latin typeface="Calibri"/>
                <a:cs typeface="Calibri"/>
              </a:rPr>
              <a:t>cipate?</a:t>
            </a:r>
            <a:endParaRPr sz="2400" dirty="0">
              <a:latin typeface="Calibri"/>
              <a:cs typeface="Calibri"/>
            </a:endParaRPr>
          </a:p>
          <a:p>
            <a:pPr marL="355600" indent="-342900">
              <a:spcBef>
                <a:spcPts val="520"/>
              </a:spcBef>
              <a:buFont typeface="Arial"/>
              <a:buChar char="•"/>
              <a:tabLst>
                <a:tab pos="354965" algn="l"/>
                <a:tab pos="355600" algn="l"/>
              </a:tabLst>
            </a:pPr>
            <a:r>
              <a:rPr sz="2400" dirty="0">
                <a:latin typeface="Calibri"/>
                <a:cs typeface="Calibri"/>
              </a:rPr>
              <a:t>What </a:t>
            </a:r>
            <a:r>
              <a:rPr sz="2400" spc="-5" dirty="0">
                <a:latin typeface="Calibri"/>
                <a:cs typeface="Calibri"/>
              </a:rPr>
              <a:t>is </a:t>
            </a:r>
            <a:r>
              <a:rPr sz="2400" dirty="0">
                <a:latin typeface="Calibri"/>
                <a:cs typeface="Calibri"/>
              </a:rPr>
              <a:t>the </a:t>
            </a:r>
            <a:r>
              <a:rPr sz="2400" spc="70" dirty="0">
                <a:latin typeface="Calibri"/>
                <a:cs typeface="Calibri"/>
              </a:rPr>
              <a:t>deﬁni</a:t>
            </a:r>
            <a:r>
              <a:rPr lang="en-US" sz="2400" spc="70" dirty="0">
                <a:latin typeface="Calibri"/>
                <a:cs typeface="Calibri"/>
              </a:rPr>
              <a:t>ti</a:t>
            </a:r>
            <a:r>
              <a:rPr sz="2400" spc="70" dirty="0">
                <a:latin typeface="Calibri"/>
                <a:cs typeface="Calibri"/>
              </a:rPr>
              <a:t>on </a:t>
            </a:r>
            <a:r>
              <a:rPr sz="2400" spc="-5" dirty="0">
                <a:latin typeface="Calibri"/>
                <a:cs typeface="Calibri"/>
              </a:rPr>
              <a:t>of</a:t>
            </a:r>
            <a:r>
              <a:rPr sz="2400" spc="-95" dirty="0">
                <a:latin typeface="Calibri"/>
                <a:cs typeface="Calibri"/>
              </a:rPr>
              <a:t> </a:t>
            </a:r>
            <a:r>
              <a:rPr sz="2400" spc="-5" dirty="0">
                <a:latin typeface="Calibri"/>
                <a:cs typeface="Calibri"/>
              </a:rPr>
              <a:t>success?</a:t>
            </a:r>
            <a:endParaRPr sz="2400" dirty="0">
              <a:latin typeface="Calibri"/>
              <a:cs typeface="Calibri"/>
            </a:endParaRPr>
          </a:p>
        </p:txBody>
      </p:sp>
      <p:sp>
        <p:nvSpPr>
          <p:cNvPr id="7" name="object 7"/>
          <p:cNvSpPr/>
          <p:nvPr/>
        </p:nvSpPr>
        <p:spPr>
          <a:xfrm>
            <a:off x="2181963" y="2767802"/>
            <a:ext cx="579055" cy="85122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195092" y="3012503"/>
            <a:ext cx="1188791" cy="247688"/>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2163242" y="1917537"/>
            <a:ext cx="574675" cy="391160"/>
          </a:xfrm>
          <a:prstGeom prst="rect">
            <a:avLst/>
          </a:prstGeom>
        </p:spPr>
        <p:txBody>
          <a:bodyPr vert="horz" wrap="square" lIns="0" tIns="12700" rIns="0" bIns="0" rtlCol="0">
            <a:spAutoFit/>
          </a:bodyPr>
          <a:lstStyle/>
          <a:p>
            <a:pPr marL="12700">
              <a:spcBef>
                <a:spcPts val="100"/>
              </a:spcBef>
            </a:pPr>
            <a:r>
              <a:rPr sz="2400" b="1" dirty="0">
                <a:latin typeface="Calibri"/>
                <a:cs typeface="Calibri"/>
              </a:rPr>
              <a:t>Idea</a:t>
            </a:r>
            <a:endParaRPr sz="2400">
              <a:latin typeface="Calibri"/>
              <a:cs typeface="Calibri"/>
            </a:endParaRPr>
          </a:p>
        </p:txBody>
      </p:sp>
      <p:sp>
        <p:nvSpPr>
          <p:cNvPr id="10" name="object 10"/>
          <p:cNvSpPr txBox="1"/>
          <p:nvPr/>
        </p:nvSpPr>
        <p:spPr>
          <a:xfrm>
            <a:off x="3377870" y="1917537"/>
            <a:ext cx="875665" cy="391160"/>
          </a:xfrm>
          <a:prstGeom prst="rect">
            <a:avLst/>
          </a:prstGeom>
        </p:spPr>
        <p:txBody>
          <a:bodyPr vert="horz" wrap="square" lIns="0" tIns="12700" rIns="0" bIns="0" rtlCol="0">
            <a:spAutoFit/>
          </a:bodyPr>
          <a:lstStyle/>
          <a:p>
            <a:pPr marL="12700">
              <a:spcBef>
                <a:spcPts val="100"/>
              </a:spcBef>
            </a:pPr>
            <a:r>
              <a:rPr sz="2400" b="1" dirty="0">
                <a:latin typeface="Calibri"/>
                <a:cs typeface="Calibri"/>
              </a:rPr>
              <a:t>De</a:t>
            </a:r>
            <a:r>
              <a:rPr sz="2400" b="1" spc="-5" dirty="0">
                <a:latin typeface="Calibri"/>
                <a:cs typeface="Calibri"/>
              </a:rPr>
              <a:t>si</a:t>
            </a:r>
            <a:r>
              <a:rPr sz="2400" b="1" dirty="0">
                <a:latin typeface="Calibri"/>
                <a:cs typeface="Calibri"/>
              </a:rPr>
              <a:t>gn</a:t>
            </a:r>
            <a:endParaRPr sz="2400">
              <a:latin typeface="Calibri"/>
              <a:cs typeface="Calibri"/>
            </a:endParaRPr>
          </a:p>
        </p:txBody>
      </p:sp>
      <p:sp>
        <p:nvSpPr>
          <p:cNvPr id="11" name="object 11"/>
          <p:cNvSpPr txBox="1"/>
          <p:nvPr/>
        </p:nvSpPr>
        <p:spPr>
          <a:xfrm>
            <a:off x="4926558" y="1734658"/>
            <a:ext cx="887094" cy="747395"/>
          </a:xfrm>
          <a:prstGeom prst="rect">
            <a:avLst/>
          </a:prstGeom>
        </p:spPr>
        <p:txBody>
          <a:bodyPr vert="horz" wrap="square" lIns="0" tIns="33020" rIns="0" bIns="0" rtlCol="0">
            <a:spAutoFit/>
          </a:bodyPr>
          <a:lstStyle/>
          <a:p>
            <a:pPr marL="188595" marR="5080" indent="-176530">
              <a:lnSpc>
                <a:spcPts val="2800"/>
              </a:lnSpc>
              <a:spcBef>
                <a:spcPts val="260"/>
              </a:spcBef>
            </a:pPr>
            <a:r>
              <a:rPr sz="2400" b="1" dirty="0">
                <a:latin typeface="Calibri"/>
                <a:cs typeface="Calibri"/>
              </a:rPr>
              <a:t>Source  </a:t>
            </a:r>
            <a:r>
              <a:rPr sz="2400" b="1" spc="-5" dirty="0">
                <a:latin typeface="Calibri"/>
                <a:cs typeface="Calibri"/>
              </a:rPr>
              <a:t>DNA</a:t>
            </a:r>
            <a:endParaRPr sz="2400">
              <a:latin typeface="Calibri"/>
              <a:cs typeface="Calibri"/>
            </a:endParaRPr>
          </a:p>
        </p:txBody>
      </p:sp>
      <p:sp>
        <p:nvSpPr>
          <p:cNvPr id="12" name="object 12"/>
          <p:cNvSpPr txBox="1"/>
          <p:nvPr/>
        </p:nvSpPr>
        <p:spPr>
          <a:xfrm>
            <a:off x="6425260" y="1950760"/>
            <a:ext cx="673100" cy="391160"/>
          </a:xfrm>
          <a:prstGeom prst="rect">
            <a:avLst/>
          </a:prstGeom>
        </p:spPr>
        <p:txBody>
          <a:bodyPr vert="horz" wrap="square" lIns="0" tIns="12700" rIns="0" bIns="0" rtlCol="0">
            <a:spAutoFit/>
          </a:bodyPr>
          <a:lstStyle/>
          <a:p>
            <a:pPr marL="12700">
              <a:spcBef>
                <a:spcPts val="100"/>
              </a:spcBef>
            </a:pPr>
            <a:r>
              <a:rPr sz="2400" b="1" spc="-5" dirty="0">
                <a:latin typeface="Calibri"/>
                <a:cs typeface="Calibri"/>
              </a:rPr>
              <a:t>Build</a:t>
            </a:r>
            <a:endParaRPr sz="2400">
              <a:latin typeface="Calibri"/>
              <a:cs typeface="Calibri"/>
            </a:endParaRPr>
          </a:p>
        </p:txBody>
      </p:sp>
      <p:sp>
        <p:nvSpPr>
          <p:cNvPr id="13" name="object 13"/>
          <p:cNvSpPr/>
          <p:nvPr/>
        </p:nvSpPr>
        <p:spPr>
          <a:xfrm>
            <a:off x="6329438" y="2747341"/>
            <a:ext cx="864362" cy="900341"/>
          </a:xfrm>
          <a:prstGeom prst="rect">
            <a:avLst/>
          </a:prstGeom>
          <a:blipFill>
            <a:blip r:embed="rId6" cstate="print"/>
            <a:stretch>
              <a:fillRect/>
            </a:stretch>
          </a:blipFill>
        </p:spPr>
        <p:txBody>
          <a:bodyPr wrap="square" lIns="0" tIns="0" rIns="0" bIns="0" rtlCol="0"/>
          <a:lstStyle/>
          <a:p>
            <a:endParaRPr/>
          </a:p>
        </p:txBody>
      </p:sp>
      <p:sp>
        <p:nvSpPr>
          <p:cNvPr id="14" name="object 14"/>
          <p:cNvSpPr txBox="1"/>
          <p:nvPr/>
        </p:nvSpPr>
        <p:spPr>
          <a:xfrm>
            <a:off x="8984301" y="1747561"/>
            <a:ext cx="1143000" cy="747395"/>
          </a:xfrm>
          <a:prstGeom prst="rect">
            <a:avLst/>
          </a:prstGeom>
        </p:spPr>
        <p:txBody>
          <a:bodyPr vert="horz" wrap="square" lIns="0" tIns="33020" rIns="0" bIns="0" rtlCol="0">
            <a:spAutoFit/>
          </a:bodyPr>
          <a:lstStyle/>
          <a:p>
            <a:pPr marL="20320" marR="5080" indent="-8255">
              <a:lnSpc>
                <a:spcPts val="2800"/>
              </a:lnSpc>
              <a:spcBef>
                <a:spcPts val="260"/>
              </a:spcBef>
            </a:pPr>
            <a:r>
              <a:rPr sz="2400" b="1" spc="-5" dirty="0">
                <a:latin typeface="Calibri"/>
                <a:cs typeface="Calibri"/>
              </a:rPr>
              <a:t>Measure  </a:t>
            </a:r>
            <a:r>
              <a:rPr sz="2400" b="1" dirty="0">
                <a:latin typeface="Calibri"/>
                <a:cs typeface="Calibri"/>
              </a:rPr>
              <a:t>&amp;</a:t>
            </a:r>
            <a:r>
              <a:rPr sz="2400" b="1" spc="-80" dirty="0">
                <a:latin typeface="Calibri"/>
                <a:cs typeface="Calibri"/>
              </a:rPr>
              <a:t> </a:t>
            </a:r>
            <a:r>
              <a:rPr sz="2400" b="1" spc="-5" dirty="0">
                <a:latin typeface="Calibri"/>
                <a:cs typeface="Calibri"/>
              </a:rPr>
              <a:t>Debug</a:t>
            </a:r>
            <a:endParaRPr sz="2400">
              <a:latin typeface="Calibri"/>
              <a:cs typeface="Calibri"/>
            </a:endParaRPr>
          </a:p>
        </p:txBody>
      </p:sp>
      <p:sp>
        <p:nvSpPr>
          <p:cNvPr id="15" name="object 15"/>
          <p:cNvSpPr/>
          <p:nvPr/>
        </p:nvSpPr>
        <p:spPr>
          <a:xfrm>
            <a:off x="9301835" y="2929331"/>
            <a:ext cx="603478" cy="467702"/>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042791" y="2929331"/>
            <a:ext cx="661728" cy="661720"/>
          </a:xfrm>
          <a:prstGeom prst="rect">
            <a:avLst/>
          </a:prstGeom>
          <a:blipFill>
            <a:blip r:embed="rId8" cstate="print"/>
            <a:stretch>
              <a:fillRect/>
            </a:stretch>
          </a:blipFill>
        </p:spPr>
        <p:txBody>
          <a:bodyPr wrap="square" lIns="0" tIns="0" rIns="0" bIns="0" rtlCol="0"/>
          <a:lstStyle/>
          <a:p>
            <a:endParaRPr/>
          </a:p>
        </p:txBody>
      </p:sp>
      <p:sp>
        <p:nvSpPr>
          <p:cNvPr id="17" name="object 17"/>
          <p:cNvSpPr txBox="1"/>
          <p:nvPr/>
        </p:nvSpPr>
        <p:spPr>
          <a:xfrm>
            <a:off x="7642687" y="1960889"/>
            <a:ext cx="927100" cy="391160"/>
          </a:xfrm>
          <a:prstGeom prst="rect">
            <a:avLst/>
          </a:prstGeom>
        </p:spPr>
        <p:txBody>
          <a:bodyPr vert="horz" wrap="square" lIns="0" tIns="12700" rIns="0" bIns="0" rtlCol="0">
            <a:spAutoFit/>
          </a:bodyPr>
          <a:lstStyle/>
          <a:p>
            <a:pPr marL="12700">
              <a:spcBef>
                <a:spcPts val="100"/>
              </a:spcBef>
            </a:pPr>
            <a:r>
              <a:rPr sz="2400" b="1" spc="-5" dirty="0">
                <a:latin typeface="Calibri"/>
                <a:cs typeface="Calibri"/>
              </a:rPr>
              <a:t>Deliver</a:t>
            </a:r>
            <a:endParaRPr sz="2400">
              <a:latin typeface="Calibri"/>
              <a:cs typeface="Calibri"/>
            </a:endParaRPr>
          </a:p>
        </p:txBody>
      </p:sp>
      <p:sp>
        <p:nvSpPr>
          <p:cNvPr id="18" name="object 18"/>
          <p:cNvSpPr/>
          <p:nvPr/>
        </p:nvSpPr>
        <p:spPr>
          <a:xfrm>
            <a:off x="7761910" y="2873159"/>
            <a:ext cx="732205" cy="717892"/>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3606343" y="3823856"/>
            <a:ext cx="6089065" cy="544483"/>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10BC3D-1A63-46BB-A007-3B093532311B}"/>
              </a:ext>
            </a:extLst>
          </p:cNvPr>
          <p:cNvSpPr>
            <a:spLocks noGrp="1"/>
          </p:cNvSpPr>
          <p:nvPr>
            <p:ph type="title"/>
          </p:nvPr>
        </p:nvSpPr>
        <p:spPr/>
        <p:txBody>
          <a:bodyPr/>
          <a:lstStyle/>
          <a:p>
            <a:r>
              <a:rPr lang="en-US" dirty="0"/>
              <a:t>Ethical conundrums……</a:t>
            </a:r>
          </a:p>
        </p:txBody>
      </p:sp>
      <p:sp>
        <p:nvSpPr>
          <p:cNvPr id="5" name="Text Placeholder 4">
            <a:extLst>
              <a:ext uri="{FF2B5EF4-FFF2-40B4-BE49-F238E27FC236}">
                <a16:creationId xmlns:a16="http://schemas.microsoft.com/office/drawing/2014/main" id="{63BA0B65-B4B0-41EF-824A-B34A6842EA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8110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0E0EB5A-EA8A-44BA-A2A0-FB797BC0FC09}"/>
              </a:ext>
            </a:extLst>
          </p:cNvPr>
          <p:cNvSpPr txBox="1">
            <a:spLocks/>
          </p:cNvSpPr>
          <p:nvPr/>
        </p:nvSpPr>
        <p:spPr bwMode="auto">
          <a:xfrm>
            <a:off x="762000" y="3048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ctr" rtl="0" eaLnBrk="1" fontAlgn="base" hangingPunct="1">
              <a:spcBef>
                <a:spcPct val="0"/>
              </a:spcBef>
              <a:spcAft>
                <a:spcPct val="0"/>
              </a:spcAft>
              <a:defRPr sz="4000">
                <a:solidFill>
                  <a:schemeClr val="bg1"/>
                </a:solidFill>
                <a:latin typeface="Verdana" pitchFamily="34" charset="0"/>
              </a:defRPr>
            </a:lvl2pPr>
            <a:lvl3pPr algn="ctr" rtl="0" eaLnBrk="1" fontAlgn="base" hangingPunct="1">
              <a:spcBef>
                <a:spcPct val="0"/>
              </a:spcBef>
              <a:spcAft>
                <a:spcPct val="0"/>
              </a:spcAft>
              <a:defRPr sz="4000">
                <a:solidFill>
                  <a:schemeClr val="bg1"/>
                </a:solidFill>
                <a:latin typeface="Verdana" pitchFamily="34" charset="0"/>
              </a:defRPr>
            </a:lvl3pPr>
            <a:lvl4pPr algn="ctr" rtl="0" eaLnBrk="1" fontAlgn="base" hangingPunct="1">
              <a:spcBef>
                <a:spcPct val="0"/>
              </a:spcBef>
              <a:spcAft>
                <a:spcPct val="0"/>
              </a:spcAft>
              <a:defRPr sz="4000">
                <a:solidFill>
                  <a:schemeClr val="bg1"/>
                </a:solidFill>
                <a:latin typeface="Verdana" pitchFamily="34" charset="0"/>
              </a:defRPr>
            </a:lvl4pPr>
            <a:lvl5pPr algn="ctr" rtl="0" eaLnBrk="1" fontAlgn="base" hangingPunct="1">
              <a:spcBef>
                <a:spcPct val="0"/>
              </a:spcBef>
              <a:spcAft>
                <a:spcPct val="0"/>
              </a:spcAft>
              <a:defRPr sz="4000">
                <a:solidFill>
                  <a:schemeClr val="bg1"/>
                </a:solidFill>
                <a:latin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defRPr>
            </a:lvl9pPr>
          </a:lstStyle>
          <a:p>
            <a:r>
              <a:rPr lang="en-US" kern="0"/>
              <a:t>Science News article</a:t>
            </a:r>
            <a:endParaRPr lang="en-US" kern="0" dirty="0"/>
          </a:p>
        </p:txBody>
      </p:sp>
      <p:sp>
        <p:nvSpPr>
          <p:cNvPr id="2" name="Title 1">
            <a:extLst>
              <a:ext uri="{FF2B5EF4-FFF2-40B4-BE49-F238E27FC236}">
                <a16:creationId xmlns:a16="http://schemas.microsoft.com/office/drawing/2014/main" id="{B1392F82-BFE9-4633-B489-A7FEE9CBFF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677428-A7E4-4DBA-8F1A-18627BD6B7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1362076"/>
            <a:ext cx="6094192" cy="51054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3A28D25-BD74-4E85-B685-9D4E0BD6E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2695575" cy="1304925"/>
          </a:xfrm>
          <a:prstGeom prst="rect">
            <a:avLst/>
          </a:prstGeom>
        </p:spPr>
      </p:pic>
      <p:pic>
        <p:nvPicPr>
          <p:cNvPr id="4" name="Picture 3" descr="A picture containing text&#10;&#10;Description generated with very high confidence">
            <a:extLst>
              <a:ext uri="{FF2B5EF4-FFF2-40B4-BE49-F238E27FC236}">
                <a16:creationId xmlns:a16="http://schemas.microsoft.com/office/drawing/2014/main" id="{FF1DE1BF-1FE2-4F1C-B29C-49E941877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304800"/>
            <a:ext cx="5769933" cy="5324952"/>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indoor&#10;&#10;Description generated with very high confidence">
            <a:extLst>
              <a:ext uri="{FF2B5EF4-FFF2-40B4-BE49-F238E27FC236}">
                <a16:creationId xmlns:a16="http://schemas.microsoft.com/office/drawing/2014/main" id="{6B65247A-CC7D-439F-9C53-6B784FD50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80" y="402247"/>
            <a:ext cx="6413040" cy="3715141"/>
          </a:xfrm>
          <a:prstGeom prst="rect">
            <a:avLst/>
          </a:prstGeom>
          <a:ln>
            <a:noFill/>
          </a:ln>
          <a:effectLst>
            <a:outerShdw blurRad="292100" dist="139700" dir="2700000" algn="tl" rotWithShape="0">
              <a:srgbClr val="333333">
                <a:alpha val="65000"/>
              </a:srgbClr>
            </a:outerShdw>
          </a:effectLst>
        </p:spPr>
      </p:pic>
      <p:pic>
        <p:nvPicPr>
          <p:cNvPr id="10" name="Picture 9" descr="A screenshot of a social media post&#10;&#10;Description generated with very high confidence">
            <a:extLst>
              <a:ext uri="{FF2B5EF4-FFF2-40B4-BE49-F238E27FC236}">
                <a16:creationId xmlns:a16="http://schemas.microsoft.com/office/drawing/2014/main" id="{2D32925E-4E04-4CDF-B947-52CBF15247F9}"/>
              </a:ext>
            </a:extLst>
          </p:cNvPr>
          <p:cNvPicPr>
            <a:picLocks noChangeAspect="1"/>
          </p:cNvPicPr>
          <p:nvPr/>
        </p:nvPicPr>
        <p:blipFill rotWithShape="1">
          <a:blip r:embed="rId6">
            <a:extLst>
              <a:ext uri="{28A0092B-C50C-407E-A947-70E740481C1C}">
                <a14:useLocalDpi xmlns:a14="http://schemas.microsoft.com/office/drawing/2010/main" val="0"/>
              </a:ext>
            </a:extLst>
          </a:blip>
          <a:srcRect b="5066"/>
          <a:stretch/>
        </p:blipFill>
        <p:spPr>
          <a:xfrm>
            <a:off x="410569" y="2578345"/>
            <a:ext cx="5300262" cy="4051055"/>
          </a:xfrm>
          <a:prstGeom prst="rect">
            <a:avLst/>
          </a:prstGeom>
          <a:ln>
            <a:noFill/>
          </a:ln>
          <a:effectLst>
            <a:outerShdw blurRad="292100" dist="139700" dir="2700000" algn="tl" rotWithShape="0">
              <a:srgbClr val="333333">
                <a:alpha val="65000"/>
              </a:srgbClr>
            </a:outerShdw>
          </a:effectLst>
        </p:spPr>
      </p:pic>
      <p:pic>
        <p:nvPicPr>
          <p:cNvPr id="12" name="Picture 11" descr="A screenshot of a cell phone&#10;&#10;Description generated with very high confidence">
            <a:extLst>
              <a:ext uri="{FF2B5EF4-FFF2-40B4-BE49-F238E27FC236}">
                <a16:creationId xmlns:a16="http://schemas.microsoft.com/office/drawing/2014/main" id="{FE234EA7-7B6B-4ADA-A3C1-A33CA0F9D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627" y="3781566"/>
            <a:ext cx="6349224" cy="2184008"/>
          </a:xfrm>
          <a:prstGeom prst="rect">
            <a:avLst/>
          </a:prstGeom>
          <a:ln>
            <a:noFill/>
          </a:ln>
          <a:effectLst>
            <a:outerShdw blurRad="292100" dist="139700" dir="2700000" algn="tl" rotWithShape="0">
              <a:srgbClr val="333333">
                <a:alpha val="65000"/>
              </a:srgbClr>
            </a:outerShdw>
          </a:effectLst>
        </p:spPr>
      </p:pic>
      <p:pic>
        <p:nvPicPr>
          <p:cNvPr id="14" name="Picture 13" descr="A screenshot of a cell phone&#10;&#10;Description generated with very high confidence">
            <a:extLst>
              <a:ext uri="{FF2B5EF4-FFF2-40B4-BE49-F238E27FC236}">
                <a16:creationId xmlns:a16="http://schemas.microsoft.com/office/drawing/2014/main" id="{E5238FD5-F150-4970-BEE0-2775C802F192}"/>
              </a:ext>
            </a:extLst>
          </p:cNvPr>
          <p:cNvPicPr>
            <a:picLocks noChangeAspect="1"/>
          </p:cNvPicPr>
          <p:nvPr/>
        </p:nvPicPr>
        <p:blipFill rotWithShape="1">
          <a:blip r:embed="rId8">
            <a:extLst>
              <a:ext uri="{28A0092B-C50C-407E-A947-70E740481C1C}">
                <a14:useLocalDpi xmlns:a14="http://schemas.microsoft.com/office/drawing/2010/main" val="0"/>
              </a:ext>
            </a:extLst>
          </a:blip>
          <a:srcRect t="47840"/>
          <a:stretch/>
        </p:blipFill>
        <p:spPr>
          <a:xfrm>
            <a:off x="3824140" y="851545"/>
            <a:ext cx="8179220" cy="2184008"/>
          </a:xfrm>
          <a:prstGeom prst="rect">
            <a:avLst/>
          </a:prstGeom>
          <a:ln>
            <a:noFill/>
          </a:ln>
          <a:effectLst>
            <a:outerShdw blurRad="292100" dist="139700" dir="2700000" algn="tl" rotWithShape="0">
              <a:srgbClr val="333333">
                <a:alpha val="65000"/>
              </a:srgbClr>
            </a:outerShdw>
          </a:effectLst>
        </p:spPr>
      </p:pic>
      <p:pic>
        <p:nvPicPr>
          <p:cNvPr id="16" name="Picture 15" descr="A screenshot of a cell phone&#10;&#10;Description generated with very high confidence">
            <a:extLst>
              <a:ext uri="{FF2B5EF4-FFF2-40B4-BE49-F238E27FC236}">
                <a16:creationId xmlns:a16="http://schemas.microsoft.com/office/drawing/2014/main" id="{C279DD45-314C-435B-BCFC-62E00908A7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178" y="3215432"/>
            <a:ext cx="9677034" cy="3096651"/>
          </a:xfrm>
          <a:prstGeom prst="rect">
            <a:avLst/>
          </a:prstGeom>
          <a:ln>
            <a:noFill/>
          </a:ln>
          <a:effectLst>
            <a:outerShdw blurRad="292100" dist="139700" dir="2700000" algn="tl" rotWithShape="0">
              <a:srgbClr val="333333">
                <a:alpha val="65000"/>
              </a:srgbClr>
            </a:outerShdw>
          </a:effectLst>
        </p:spPr>
      </p:pic>
      <p:pic>
        <p:nvPicPr>
          <p:cNvPr id="18" name="Picture 17" descr="A screenshot of a cell phone&#10;&#10;Description generated with very high confidence">
            <a:extLst>
              <a:ext uri="{FF2B5EF4-FFF2-40B4-BE49-F238E27FC236}">
                <a16:creationId xmlns:a16="http://schemas.microsoft.com/office/drawing/2014/main" id="{43E60F14-C4C5-4BA8-85F4-524B756ADC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8800" y="1460755"/>
            <a:ext cx="7937665" cy="3107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371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EB1ED3-F811-4801-A309-63DB85F21926}"/>
              </a:ext>
            </a:extLst>
          </p:cNvPr>
          <p:cNvSpPr>
            <a:spLocks noGrp="1"/>
          </p:cNvSpPr>
          <p:nvPr>
            <p:ph type="title"/>
          </p:nvPr>
        </p:nvSpPr>
        <p:spPr/>
        <p:txBody>
          <a:bodyPr/>
          <a:lstStyle/>
          <a:p>
            <a:r>
              <a:rPr lang="en-US" dirty="0"/>
              <a:t>Synthetic viruses</a:t>
            </a:r>
          </a:p>
        </p:txBody>
      </p:sp>
      <p:sp>
        <p:nvSpPr>
          <p:cNvPr id="8" name="Text Placeholder 7">
            <a:extLst>
              <a:ext uri="{FF2B5EF4-FFF2-40B4-BE49-F238E27FC236}">
                <a16:creationId xmlns:a16="http://schemas.microsoft.com/office/drawing/2014/main" id="{02FA1DA0-6193-461F-940E-94D73902B979}"/>
              </a:ext>
            </a:extLst>
          </p:cNvPr>
          <p:cNvSpPr>
            <a:spLocks noGrp="1"/>
          </p:cNvSpPr>
          <p:nvPr>
            <p:ph type="body" idx="1"/>
          </p:nvPr>
        </p:nvSpPr>
        <p:spPr/>
        <p:txBody>
          <a:bodyPr/>
          <a:lstStyle/>
          <a:p>
            <a:r>
              <a:rPr lang="en-US" dirty="0"/>
              <a:t>Resurrected viruses (1918 flu)</a:t>
            </a:r>
          </a:p>
        </p:txBody>
      </p:sp>
      <p:pic>
        <p:nvPicPr>
          <p:cNvPr id="7" name="Picture 4">
            <a:extLst>
              <a:ext uri="{FF2B5EF4-FFF2-40B4-BE49-F238E27FC236}">
                <a16:creationId xmlns:a16="http://schemas.microsoft.com/office/drawing/2014/main" id="{3820D7F2-792E-4D34-A121-3DA86B3D25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90413" y="2407584"/>
            <a:ext cx="6027507" cy="346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5B821A55-88CF-4F61-A4AD-2AC43B76ABC6}"/>
              </a:ext>
            </a:extLst>
          </p:cNvPr>
          <p:cNvSpPr>
            <a:spLocks noGrp="1"/>
          </p:cNvSpPr>
          <p:nvPr>
            <p:ph type="body" sz="quarter" idx="3"/>
          </p:nvPr>
        </p:nvSpPr>
        <p:spPr/>
        <p:txBody>
          <a:bodyPr/>
          <a:lstStyle/>
          <a:p>
            <a:endParaRPr lang="en-US"/>
          </a:p>
        </p:txBody>
      </p:sp>
      <p:sp>
        <p:nvSpPr>
          <p:cNvPr id="11" name="Content Placeholder 10">
            <a:extLst>
              <a:ext uri="{FF2B5EF4-FFF2-40B4-BE49-F238E27FC236}">
                <a16:creationId xmlns:a16="http://schemas.microsoft.com/office/drawing/2014/main" id="{305D562D-DB85-4507-A8AF-A074DB7F123D}"/>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4225814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3004-AD6E-4962-A601-1FE0314D1333}"/>
              </a:ext>
            </a:extLst>
          </p:cNvPr>
          <p:cNvSpPr>
            <a:spLocks noGrp="1"/>
          </p:cNvSpPr>
          <p:nvPr>
            <p:ph type="title"/>
          </p:nvPr>
        </p:nvSpPr>
        <p:spPr/>
        <p:txBody>
          <a:bodyPr/>
          <a:lstStyle/>
          <a:p>
            <a:r>
              <a:rPr lang="en-US" dirty="0"/>
              <a:t>Synthetic viral genomics biosecurity issues</a:t>
            </a:r>
          </a:p>
        </p:txBody>
      </p:sp>
      <p:sp>
        <p:nvSpPr>
          <p:cNvPr id="3" name="Content Placeholder 2">
            <a:extLst>
              <a:ext uri="{FF2B5EF4-FFF2-40B4-BE49-F238E27FC236}">
                <a16:creationId xmlns:a16="http://schemas.microsoft.com/office/drawing/2014/main" id="{FFE033C3-976C-412F-B150-BB6A15B97E3B}"/>
              </a:ext>
            </a:extLst>
          </p:cNvPr>
          <p:cNvSpPr>
            <a:spLocks noGrp="1"/>
          </p:cNvSpPr>
          <p:nvPr>
            <p:ph idx="1"/>
          </p:nvPr>
        </p:nvSpPr>
        <p:spPr>
          <a:xfrm>
            <a:off x="609600" y="1219200"/>
            <a:ext cx="10972800" cy="4419600"/>
          </a:xfrm>
        </p:spPr>
        <p:txBody>
          <a:bodyPr/>
          <a:lstStyle/>
          <a:p>
            <a:r>
              <a:rPr lang="en-US" dirty="0"/>
              <a:t>International Gene Synthesis Consortium</a:t>
            </a:r>
          </a:p>
          <a:p>
            <a:pPr lvl="1"/>
            <a:r>
              <a:rPr lang="en-US" dirty="0"/>
              <a:t>If you can’t rely on screening &gt;100mer DNA sequences alone to prevent bad actors or misguided scientists from using synthetic genomics to build dangerous viruses, how do you regulate synthetic viral genomics?</a:t>
            </a:r>
          </a:p>
          <a:p>
            <a:pPr lvl="2"/>
            <a:r>
              <a:rPr lang="en-US" dirty="0"/>
              <a:t>IBCs, Journals, norms</a:t>
            </a:r>
          </a:p>
          <a:p>
            <a:r>
              <a:rPr lang="en-US" dirty="0"/>
              <a:t>Where do you draw the line with expanding these tools?</a:t>
            </a:r>
          </a:p>
          <a:p>
            <a:pPr lvl="1"/>
            <a:r>
              <a:rPr lang="en-US" dirty="0"/>
              <a:t>Select agents need genetic tools too! (i.e. to develop improved vaccines)</a:t>
            </a:r>
          </a:p>
          <a:p>
            <a:r>
              <a:rPr lang="en-US" dirty="0"/>
              <a:t>Open data and reproducibility </a:t>
            </a:r>
            <a:r>
              <a:rPr lang="en-US" u="sng" dirty="0"/>
              <a:t>versus</a:t>
            </a:r>
            <a:r>
              <a:rPr lang="en-US" dirty="0"/>
              <a:t> information hazards</a:t>
            </a:r>
            <a:endParaRPr lang="en-US" u="sng" dirty="0"/>
          </a:p>
          <a:p>
            <a:endParaRPr lang="en-US" dirty="0"/>
          </a:p>
        </p:txBody>
      </p:sp>
    </p:spTree>
    <p:extLst>
      <p:ext uri="{BB962C8B-B14F-4D97-AF65-F5344CB8AC3E}">
        <p14:creationId xmlns:p14="http://schemas.microsoft.com/office/powerpoint/2010/main" val="368328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798" y="146240"/>
            <a:ext cx="10515600" cy="1325563"/>
          </a:xfrm>
        </p:spPr>
        <p:txBody>
          <a:bodyPr/>
          <a:lstStyle/>
          <a:p>
            <a:r>
              <a:rPr lang="en-US" dirty="0"/>
              <a:t>Human herpesviruses</a:t>
            </a:r>
          </a:p>
        </p:txBody>
      </p:sp>
      <p:graphicFrame>
        <p:nvGraphicFramePr>
          <p:cNvPr id="4" name="Content Placeholder 3"/>
          <p:cNvGraphicFramePr>
            <a:graphicFrameLocks noGrp="1"/>
          </p:cNvGraphicFramePr>
          <p:nvPr>
            <p:ph idx="1"/>
          </p:nvPr>
        </p:nvGraphicFramePr>
        <p:xfrm>
          <a:off x="2057400" y="1219200"/>
          <a:ext cx="9906000" cy="5400040"/>
        </p:xfrm>
        <a:graphic>
          <a:graphicData uri="http://schemas.openxmlformats.org/drawingml/2006/table">
            <a:tbl>
              <a:tblPr firstRow="1" bandRow="1">
                <a:tableStyleId>{073A0DAA-6AF3-43AB-8588-CEC1D06C72B9}</a:tableStyleId>
              </a:tblPr>
              <a:tblGrid>
                <a:gridCol w="2133600">
                  <a:extLst>
                    <a:ext uri="{9D8B030D-6E8A-4147-A177-3AD203B41FA5}">
                      <a16:colId xmlns:a16="http://schemas.microsoft.com/office/drawing/2014/main" val="43560010"/>
                    </a:ext>
                  </a:extLst>
                </a:gridCol>
                <a:gridCol w="2362200">
                  <a:extLst>
                    <a:ext uri="{9D8B030D-6E8A-4147-A177-3AD203B41FA5}">
                      <a16:colId xmlns:a16="http://schemas.microsoft.com/office/drawing/2014/main" val="859882965"/>
                    </a:ext>
                  </a:extLst>
                </a:gridCol>
                <a:gridCol w="2514600">
                  <a:extLst>
                    <a:ext uri="{9D8B030D-6E8A-4147-A177-3AD203B41FA5}">
                      <a16:colId xmlns:a16="http://schemas.microsoft.com/office/drawing/2014/main" val="39370649"/>
                    </a:ext>
                  </a:extLst>
                </a:gridCol>
                <a:gridCol w="2895600">
                  <a:extLst>
                    <a:ext uri="{9D8B030D-6E8A-4147-A177-3AD203B41FA5}">
                      <a16:colId xmlns:a16="http://schemas.microsoft.com/office/drawing/2014/main" val="2156501522"/>
                    </a:ext>
                  </a:extLst>
                </a:gridCol>
              </a:tblGrid>
              <a:tr h="370840">
                <a:tc>
                  <a:txBody>
                    <a:bodyPr/>
                    <a:lstStyle/>
                    <a:p>
                      <a:r>
                        <a:rPr lang="en-US" dirty="0"/>
                        <a:t>Common name</a:t>
                      </a:r>
                    </a:p>
                  </a:txBody>
                  <a:tcPr/>
                </a:tc>
                <a:tc>
                  <a:txBody>
                    <a:bodyPr/>
                    <a:lstStyle/>
                    <a:p>
                      <a:r>
                        <a:rPr lang="en-US" dirty="0"/>
                        <a:t>Scientific</a:t>
                      </a:r>
                      <a:r>
                        <a:rPr lang="en-US" baseline="0" dirty="0"/>
                        <a:t> name</a:t>
                      </a:r>
                      <a:endParaRPr lang="en-US" dirty="0"/>
                    </a:p>
                  </a:txBody>
                  <a:tcPr/>
                </a:tc>
                <a:tc>
                  <a:txBody>
                    <a:bodyPr/>
                    <a:lstStyle/>
                    <a:p>
                      <a:r>
                        <a:rPr lang="en-US" dirty="0"/>
                        <a:t>Disease</a:t>
                      </a:r>
                    </a:p>
                  </a:txBody>
                  <a:tcPr/>
                </a:tc>
                <a:tc>
                  <a:txBody>
                    <a:bodyPr/>
                    <a:lstStyle/>
                    <a:p>
                      <a:r>
                        <a:rPr lang="en-US" dirty="0"/>
                        <a:t>Prevalence</a:t>
                      </a:r>
                    </a:p>
                  </a:txBody>
                  <a:tcPr/>
                </a:tc>
                <a:extLst>
                  <a:ext uri="{0D108BD9-81ED-4DB2-BD59-A6C34878D82A}">
                    <a16:rowId xmlns:a16="http://schemas.microsoft.com/office/drawing/2014/main" val="1230087229"/>
                  </a:ext>
                </a:extLst>
              </a:tr>
              <a:tr h="370840">
                <a:tc>
                  <a:txBody>
                    <a:bodyPr/>
                    <a:lstStyle/>
                    <a:p>
                      <a:r>
                        <a:rPr lang="en-US" dirty="0"/>
                        <a:t>Herpes simplex virus 1</a:t>
                      </a:r>
                    </a:p>
                  </a:txBody>
                  <a:tcPr/>
                </a:tc>
                <a:tc>
                  <a:txBody>
                    <a:bodyPr/>
                    <a:lstStyle/>
                    <a:p>
                      <a:r>
                        <a:rPr lang="en-US" dirty="0"/>
                        <a:t>Human herpesvirus 1</a:t>
                      </a:r>
                    </a:p>
                  </a:txBody>
                  <a:tcPr/>
                </a:tc>
                <a:tc>
                  <a:txBody>
                    <a:bodyPr/>
                    <a:lstStyle/>
                    <a:p>
                      <a:r>
                        <a:rPr lang="en-US" dirty="0"/>
                        <a:t>Facial,</a:t>
                      </a:r>
                      <a:r>
                        <a:rPr lang="en-US" baseline="0" dirty="0"/>
                        <a:t> labial and ocular lesions</a:t>
                      </a:r>
                      <a:endParaRPr lang="en-US" dirty="0"/>
                    </a:p>
                  </a:txBody>
                  <a:tcPr/>
                </a:tc>
                <a:tc>
                  <a:txBody>
                    <a:bodyPr/>
                    <a:lstStyle/>
                    <a:p>
                      <a:r>
                        <a:rPr lang="en-US" dirty="0"/>
                        <a:t>67% global prevalence, 0-49 year </a:t>
                      </a:r>
                      <a:r>
                        <a:rPr lang="en-US" dirty="0" err="1"/>
                        <a:t>olds</a:t>
                      </a:r>
                      <a:r>
                        <a:rPr lang="en-US" dirty="0"/>
                        <a:t> </a:t>
                      </a:r>
                    </a:p>
                  </a:txBody>
                  <a:tcPr/>
                </a:tc>
                <a:extLst>
                  <a:ext uri="{0D108BD9-81ED-4DB2-BD59-A6C34878D82A}">
                    <a16:rowId xmlns:a16="http://schemas.microsoft.com/office/drawing/2014/main" val="44090779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Herpes simplex virus 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Human herpesvirus 2</a:t>
                      </a:r>
                    </a:p>
                  </a:txBody>
                  <a:tcPr/>
                </a:tc>
                <a:tc>
                  <a:txBody>
                    <a:bodyPr/>
                    <a:lstStyle/>
                    <a:p>
                      <a:r>
                        <a:rPr lang="en-US" dirty="0"/>
                        <a:t>Genital</a:t>
                      </a:r>
                      <a:r>
                        <a:rPr lang="en-US" baseline="0" dirty="0"/>
                        <a:t> lesions</a:t>
                      </a:r>
                      <a:endParaRPr lang="en-US" dirty="0"/>
                    </a:p>
                  </a:txBody>
                  <a:tcPr/>
                </a:tc>
                <a:tc>
                  <a:txBody>
                    <a:bodyPr/>
                    <a:lstStyle/>
                    <a:p>
                      <a:r>
                        <a:rPr lang="en-US" dirty="0"/>
                        <a:t>11% global prevalence, 15-49 year </a:t>
                      </a:r>
                      <a:r>
                        <a:rPr lang="en-US" dirty="0" err="1"/>
                        <a:t>olds</a:t>
                      </a:r>
                      <a:endParaRPr lang="en-US" dirty="0"/>
                    </a:p>
                  </a:txBody>
                  <a:tcPr/>
                </a:tc>
                <a:extLst>
                  <a:ext uri="{0D108BD9-81ED-4DB2-BD59-A6C34878D82A}">
                    <a16:rowId xmlns:a16="http://schemas.microsoft.com/office/drawing/2014/main" val="144571022"/>
                  </a:ext>
                </a:extLst>
              </a:tr>
              <a:tr h="370840">
                <a:tc>
                  <a:txBody>
                    <a:bodyPr/>
                    <a:lstStyle/>
                    <a:p>
                      <a:r>
                        <a:rPr lang="en-US" dirty="0"/>
                        <a:t>Varicella-zoster virus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Human herpesvirus 3</a:t>
                      </a:r>
                    </a:p>
                  </a:txBody>
                  <a:tcPr/>
                </a:tc>
                <a:tc>
                  <a:txBody>
                    <a:bodyPr/>
                    <a:lstStyle/>
                    <a:p>
                      <a:r>
                        <a:rPr lang="en-US" dirty="0"/>
                        <a:t>Chickenpox and shingles</a:t>
                      </a:r>
                    </a:p>
                  </a:txBody>
                  <a:tcPr/>
                </a:tc>
                <a:tc>
                  <a:txBody>
                    <a:bodyPr/>
                    <a:lstStyle/>
                    <a:p>
                      <a:r>
                        <a:rPr lang="en-US" dirty="0"/>
                        <a:t>&gt;99% in the US, 40+ year</a:t>
                      </a:r>
                      <a:r>
                        <a:rPr lang="en-US" baseline="0" dirty="0"/>
                        <a:t> </a:t>
                      </a:r>
                      <a:r>
                        <a:rPr lang="en-US" baseline="0" dirty="0" err="1"/>
                        <a:t>olds</a:t>
                      </a:r>
                      <a:r>
                        <a:rPr lang="en-US" baseline="0" dirty="0"/>
                        <a:t> (before vaccine introduction)</a:t>
                      </a:r>
                      <a:endParaRPr lang="en-US" dirty="0"/>
                    </a:p>
                  </a:txBody>
                  <a:tcPr/>
                </a:tc>
                <a:extLst>
                  <a:ext uri="{0D108BD9-81ED-4DB2-BD59-A6C34878D82A}">
                    <a16:rowId xmlns:a16="http://schemas.microsoft.com/office/drawing/2014/main" val="1036270507"/>
                  </a:ext>
                </a:extLst>
              </a:tr>
              <a:tr h="370840">
                <a:tc>
                  <a:txBody>
                    <a:bodyPr/>
                    <a:lstStyle/>
                    <a:p>
                      <a:r>
                        <a:rPr lang="en-US" dirty="0"/>
                        <a:t>Human cytomegalovirus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Human herpesvirus 5</a:t>
                      </a:r>
                    </a:p>
                  </a:txBody>
                  <a:tcPr/>
                </a:tc>
                <a:tc>
                  <a:txBody>
                    <a:bodyPr/>
                    <a:lstStyle/>
                    <a:p>
                      <a:r>
                        <a:rPr lang="en-US" dirty="0"/>
                        <a:t>Infectious mononucleosis</a:t>
                      </a:r>
                    </a:p>
                  </a:txBody>
                  <a:tcPr/>
                </a:tc>
                <a:tc>
                  <a:txBody>
                    <a:bodyPr/>
                    <a:lstStyle/>
                    <a:p>
                      <a:r>
                        <a:rPr lang="en-US" dirty="0"/>
                        <a:t>45 – 100% depending on population</a:t>
                      </a:r>
                    </a:p>
                  </a:txBody>
                  <a:tcPr/>
                </a:tc>
                <a:extLst>
                  <a:ext uri="{0D108BD9-81ED-4DB2-BD59-A6C34878D82A}">
                    <a16:rowId xmlns:a16="http://schemas.microsoft.com/office/drawing/2014/main" val="870835792"/>
                  </a:ext>
                </a:extLst>
              </a:tr>
              <a:tr h="370840">
                <a:tc>
                  <a:txBody>
                    <a:bodyPr/>
                    <a:lstStyle/>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Human herpesvirus 6</a:t>
                      </a:r>
                      <a:r>
                        <a:rPr lang="en-US" baseline="0" dirty="0"/>
                        <a:t> and 7</a:t>
                      </a:r>
                      <a:endParaRPr lang="en-US" dirty="0"/>
                    </a:p>
                  </a:txBody>
                  <a:tcPr/>
                </a:tc>
                <a:tc>
                  <a:txBody>
                    <a:bodyPr/>
                    <a:lstStyle/>
                    <a:p>
                      <a:r>
                        <a:rPr lang="en-US" dirty="0"/>
                        <a:t>Childhood roseola</a:t>
                      </a:r>
                    </a:p>
                  </a:txBody>
                  <a:tcPr/>
                </a:tc>
                <a:tc>
                  <a:txBody>
                    <a:bodyPr/>
                    <a:lstStyle/>
                    <a:p>
                      <a:r>
                        <a:rPr lang="en-US" dirty="0"/>
                        <a:t>HHV-6: 72 – 100% of healthy</a:t>
                      </a:r>
                      <a:r>
                        <a:rPr lang="en-US" baseline="0" dirty="0"/>
                        <a:t> adults globally</a:t>
                      </a:r>
                      <a:endParaRPr lang="en-US" dirty="0"/>
                    </a:p>
                  </a:txBody>
                  <a:tcPr/>
                </a:tc>
                <a:extLst>
                  <a:ext uri="{0D108BD9-81ED-4DB2-BD59-A6C34878D82A}">
                    <a16:rowId xmlns:a16="http://schemas.microsoft.com/office/drawing/2014/main" val="481025548"/>
                  </a:ext>
                </a:extLst>
              </a:tr>
              <a:tr h="370840">
                <a:tc>
                  <a:txBody>
                    <a:bodyPr/>
                    <a:lstStyle/>
                    <a:p>
                      <a:r>
                        <a:rPr lang="en-US" dirty="0"/>
                        <a:t>Epstein-Barr virus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Human herpesvirus 4</a:t>
                      </a:r>
                    </a:p>
                  </a:txBody>
                  <a:tcPr/>
                </a:tc>
                <a:tc>
                  <a:txBody>
                    <a:bodyPr/>
                    <a:lstStyle/>
                    <a:p>
                      <a:r>
                        <a:rPr lang="en-US" dirty="0"/>
                        <a:t>Cofactor in human cancers</a:t>
                      </a:r>
                    </a:p>
                  </a:txBody>
                  <a:tcPr/>
                </a:tc>
                <a:tc>
                  <a:txBody>
                    <a:bodyPr/>
                    <a:lstStyle/>
                    <a:p>
                      <a:r>
                        <a:rPr lang="en-US" dirty="0"/>
                        <a:t>&gt;80% in the US, 18-19 year </a:t>
                      </a:r>
                      <a:r>
                        <a:rPr lang="en-US" dirty="0" err="1"/>
                        <a:t>olds</a:t>
                      </a:r>
                      <a:r>
                        <a:rPr lang="en-US" dirty="0"/>
                        <a:t> </a:t>
                      </a:r>
                    </a:p>
                  </a:txBody>
                  <a:tcPr/>
                </a:tc>
                <a:extLst>
                  <a:ext uri="{0D108BD9-81ED-4DB2-BD59-A6C34878D82A}">
                    <a16:rowId xmlns:a16="http://schemas.microsoft.com/office/drawing/2014/main" val="1353456831"/>
                  </a:ext>
                </a:extLst>
              </a:tr>
              <a:tr h="370840">
                <a:tc>
                  <a:txBody>
                    <a:bodyPr/>
                    <a:lstStyle/>
                    <a:p>
                      <a:r>
                        <a:rPr lang="en-US" dirty="0"/>
                        <a:t>Kaposi’s sarcom</a:t>
                      </a:r>
                      <a:r>
                        <a:rPr lang="en-US" baseline="0" dirty="0"/>
                        <a:t>a-associated herpesvirus</a:t>
                      </a:r>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Human herpesvirus 8</a:t>
                      </a:r>
                    </a:p>
                  </a:txBody>
                  <a:tcPr/>
                </a:tc>
                <a:tc>
                  <a:txBody>
                    <a:bodyPr/>
                    <a:lstStyle/>
                    <a:p>
                      <a:r>
                        <a:rPr lang="en-US" dirty="0"/>
                        <a:t>Cofactor in Kaposi’s sarcoma</a:t>
                      </a:r>
                    </a:p>
                  </a:txBody>
                  <a:tcPr/>
                </a:tc>
                <a:tc>
                  <a:txBody>
                    <a:bodyPr/>
                    <a:lstStyle/>
                    <a:p>
                      <a:r>
                        <a:rPr lang="en-US" dirty="0"/>
                        <a:t>0</a:t>
                      </a:r>
                      <a:r>
                        <a:rPr lang="en-US" baseline="0" dirty="0"/>
                        <a:t> – 15% in the US, much higher in particular geographic locations</a:t>
                      </a:r>
                      <a:r>
                        <a:rPr lang="en-US" dirty="0"/>
                        <a:t> </a:t>
                      </a:r>
                    </a:p>
                  </a:txBody>
                  <a:tcPr/>
                </a:tc>
                <a:extLst>
                  <a:ext uri="{0D108BD9-81ED-4DB2-BD59-A6C34878D82A}">
                    <a16:rowId xmlns:a16="http://schemas.microsoft.com/office/drawing/2014/main" val="3813698625"/>
                  </a:ext>
                </a:extLst>
              </a:tr>
            </a:tbl>
          </a:graphicData>
        </a:graphic>
      </p:graphicFrame>
      <p:sp>
        <p:nvSpPr>
          <p:cNvPr id="5" name="Left Brace 4"/>
          <p:cNvSpPr/>
          <p:nvPr/>
        </p:nvSpPr>
        <p:spPr>
          <a:xfrm>
            <a:off x="1371600" y="1633790"/>
            <a:ext cx="609600" cy="2100010"/>
          </a:xfrm>
          <a:prstGeom prst="leftBrace">
            <a:avLst>
              <a:gd name="adj1" fmla="val 3480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1368189" y="3772540"/>
            <a:ext cx="609600" cy="1241100"/>
          </a:xfrm>
          <a:prstGeom prst="leftBrace">
            <a:avLst>
              <a:gd name="adj1" fmla="val 3480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a:off x="1371600" y="5052380"/>
            <a:ext cx="609600" cy="1566860"/>
          </a:xfrm>
          <a:prstGeom prst="leftBrace">
            <a:avLst>
              <a:gd name="adj1" fmla="val 3480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15520" y="2474746"/>
            <a:ext cx="774571" cy="369332"/>
          </a:xfrm>
          <a:prstGeom prst="rect">
            <a:avLst/>
          </a:prstGeom>
          <a:noFill/>
        </p:spPr>
        <p:txBody>
          <a:bodyPr wrap="none" rtlCol="0">
            <a:spAutoFit/>
          </a:bodyPr>
          <a:lstStyle/>
          <a:p>
            <a:r>
              <a:rPr lang="en-US" dirty="0"/>
              <a:t>Alpha</a:t>
            </a:r>
          </a:p>
        </p:txBody>
      </p:sp>
      <p:sp>
        <p:nvSpPr>
          <p:cNvPr id="9" name="TextBox 8"/>
          <p:cNvSpPr txBox="1"/>
          <p:nvPr/>
        </p:nvSpPr>
        <p:spPr>
          <a:xfrm>
            <a:off x="673229" y="4278869"/>
            <a:ext cx="659155" cy="369332"/>
          </a:xfrm>
          <a:prstGeom prst="rect">
            <a:avLst/>
          </a:prstGeom>
          <a:noFill/>
        </p:spPr>
        <p:txBody>
          <a:bodyPr wrap="none" rtlCol="0">
            <a:spAutoFit/>
          </a:bodyPr>
          <a:lstStyle/>
          <a:p>
            <a:r>
              <a:rPr lang="en-US" dirty="0"/>
              <a:t>Beta</a:t>
            </a:r>
          </a:p>
        </p:txBody>
      </p:sp>
      <p:sp>
        <p:nvSpPr>
          <p:cNvPr id="10" name="TextBox 9"/>
          <p:cNvSpPr txBox="1"/>
          <p:nvPr/>
        </p:nvSpPr>
        <p:spPr>
          <a:xfrm>
            <a:off x="328097" y="5651144"/>
            <a:ext cx="1005403" cy="369332"/>
          </a:xfrm>
          <a:prstGeom prst="rect">
            <a:avLst/>
          </a:prstGeom>
          <a:noFill/>
        </p:spPr>
        <p:txBody>
          <a:bodyPr wrap="none" rtlCol="0">
            <a:spAutoFit/>
          </a:bodyPr>
          <a:lstStyle/>
          <a:p>
            <a:r>
              <a:rPr lang="en-US" dirty="0"/>
              <a:t>Gamma</a:t>
            </a:r>
          </a:p>
        </p:txBody>
      </p:sp>
    </p:spTree>
    <p:extLst>
      <p:ext uri="{BB962C8B-B14F-4D97-AF65-F5344CB8AC3E}">
        <p14:creationId xmlns:p14="http://schemas.microsoft.com/office/powerpoint/2010/main" val="2437256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herpesviruses</a:t>
            </a:r>
          </a:p>
        </p:txBody>
      </p:sp>
      <p:pic>
        <p:nvPicPr>
          <p:cNvPr id="4" name="Picture 3"/>
          <p:cNvPicPr>
            <a:picLocks noChangeAspect="1"/>
          </p:cNvPicPr>
          <p:nvPr/>
        </p:nvPicPr>
        <p:blipFill>
          <a:blip r:embed="rId3"/>
          <a:stretch>
            <a:fillRect/>
          </a:stretch>
        </p:blipFill>
        <p:spPr>
          <a:xfrm>
            <a:off x="8850965" y="2560185"/>
            <a:ext cx="3109229" cy="3109229"/>
          </a:xfrm>
          <a:prstGeom prst="rect">
            <a:avLst/>
          </a:prstGeom>
        </p:spPr>
      </p:pic>
      <p:sp>
        <p:nvSpPr>
          <p:cNvPr id="3" name="Content Placeholder 2"/>
          <p:cNvSpPr>
            <a:spLocks noGrp="1"/>
          </p:cNvSpPr>
          <p:nvPr>
            <p:ph idx="1"/>
          </p:nvPr>
        </p:nvSpPr>
        <p:spPr>
          <a:xfrm>
            <a:off x="245917" y="2362200"/>
            <a:ext cx="10972800" cy="4419600"/>
          </a:xfrm>
        </p:spPr>
        <p:txBody>
          <a:bodyPr/>
          <a:lstStyle/>
          <a:p>
            <a:r>
              <a:rPr lang="en-US" sz="2800" dirty="0"/>
              <a:t>Herpesviruses are large dsDNA viruses.</a:t>
            </a:r>
          </a:p>
          <a:p>
            <a:pPr lvl="1"/>
            <a:r>
              <a:rPr lang="en-US" sz="2400" dirty="0"/>
              <a:t>120 – 230 </a:t>
            </a:r>
            <a:r>
              <a:rPr lang="en-US" sz="2400" dirty="0" err="1"/>
              <a:t>kbp</a:t>
            </a:r>
            <a:r>
              <a:rPr lang="en-US" sz="2400" dirty="0"/>
              <a:t>, up to 75% GC content</a:t>
            </a:r>
          </a:p>
          <a:p>
            <a:r>
              <a:rPr lang="en-US" sz="2800" dirty="0"/>
              <a:t>Important global pathogens</a:t>
            </a:r>
          </a:p>
          <a:p>
            <a:pPr lvl="1"/>
            <a:r>
              <a:rPr lang="en-US" sz="2400" dirty="0"/>
              <a:t>HSV-2 infection predisposes a person to HIV infection</a:t>
            </a:r>
          </a:p>
          <a:p>
            <a:pPr lvl="1"/>
            <a:r>
              <a:rPr lang="en-US" sz="2400" dirty="0"/>
              <a:t>EBV and KSHV are oncogenic </a:t>
            </a:r>
          </a:p>
          <a:p>
            <a:r>
              <a:rPr lang="en-US" sz="2800" dirty="0"/>
              <a:t>HVs used as delivery vectors</a:t>
            </a:r>
          </a:p>
          <a:p>
            <a:pPr lvl="1"/>
            <a:r>
              <a:rPr lang="en-US" sz="2400" dirty="0"/>
              <a:t>Gene therapy, oncolytic viruses, and vaccine vectors</a:t>
            </a:r>
          </a:p>
          <a:p>
            <a:r>
              <a:rPr lang="en-US" sz="2800" dirty="0"/>
              <a:t>After primary infection, HV persist in their host as latent </a:t>
            </a:r>
            <a:r>
              <a:rPr lang="en-US" sz="2800" dirty="0" err="1"/>
              <a:t>episomes</a:t>
            </a:r>
            <a:r>
              <a:rPr lang="en-US" sz="2800" dirty="0"/>
              <a:t> for life.</a:t>
            </a:r>
          </a:p>
        </p:txBody>
      </p:sp>
      <p:grpSp>
        <p:nvGrpSpPr>
          <p:cNvPr id="14" name="Group 13">
            <a:extLst>
              <a:ext uri="{FF2B5EF4-FFF2-40B4-BE49-F238E27FC236}">
                <a16:creationId xmlns:a16="http://schemas.microsoft.com/office/drawing/2014/main" id="{A97BA5D0-55BB-4E3F-9D91-874AE76E282C}"/>
              </a:ext>
            </a:extLst>
          </p:cNvPr>
          <p:cNvGrpSpPr/>
          <p:nvPr/>
        </p:nvGrpSpPr>
        <p:grpSpPr>
          <a:xfrm>
            <a:off x="152400" y="1447800"/>
            <a:ext cx="10245435" cy="984766"/>
            <a:chOff x="973282" y="5568434"/>
            <a:chExt cx="10245435" cy="984766"/>
          </a:xfrm>
        </p:grpSpPr>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19539" b="74713"/>
            <a:stretch/>
          </p:blipFill>
          <p:spPr bwMode="auto">
            <a:xfrm>
              <a:off x="973282" y="5568434"/>
              <a:ext cx="1024543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p:cNvSpPr/>
            <p:nvPr/>
          </p:nvSpPr>
          <p:spPr>
            <a:xfrm>
              <a:off x="2971800" y="6101834"/>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77000" y="6101834"/>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53400" y="6101834"/>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62820" y="6169916"/>
              <a:ext cx="577402" cy="369332"/>
            </a:xfrm>
            <a:prstGeom prst="rect">
              <a:avLst/>
            </a:prstGeom>
            <a:noFill/>
          </p:spPr>
          <p:txBody>
            <a:bodyPr wrap="none" rtlCol="0">
              <a:spAutoFit/>
            </a:bodyPr>
            <a:lstStyle/>
            <a:p>
              <a:r>
                <a:rPr lang="en-US" dirty="0"/>
                <a:t>TR</a:t>
              </a:r>
              <a:r>
                <a:rPr lang="en-US" baseline="-25000" dirty="0"/>
                <a:t>L</a:t>
              </a:r>
              <a:endParaRPr lang="en-US" dirty="0"/>
            </a:p>
          </p:txBody>
        </p:sp>
        <p:sp>
          <p:nvSpPr>
            <p:cNvPr id="10" name="TextBox 9"/>
            <p:cNvSpPr txBox="1"/>
            <p:nvPr/>
          </p:nvSpPr>
          <p:spPr>
            <a:xfrm>
              <a:off x="8839200" y="6183868"/>
              <a:ext cx="500458" cy="369332"/>
            </a:xfrm>
            <a:prstGeom prst="rect">
              <a:avLst/>
            </a:prstGeom>
            <a:noFill/>
          </p:spPr>
          <p:txBody>
            <a:bodyPr wrap="none" rtlCol="0">
              <a:spAutoFit/>
            </a:bodyPr>
            <a:lstStyle/>
            <a:p>
              <a:r>
                <a:rPr lang="en-US" dirty="0"/>
                <a:t>IR</a:t>
              </a:r>
              <a:r>
                <a:rPr lang="en-US" baseline="-25000" dirty="0"/>
                <a:t>L</a:t>
              </a:r>
              <a:endParaRPr lang="en-US" dirty="0"/>
            </a:p>
          </p:txBody>
        </p:sp>
        <p:sp>
          <p:nvSpPr>
            <p:cNvPr id="11" name="TextBox 10"/>
            <p:cNvSpPr txBox="1"/>
            <p:nvPr/>
          </p:nvSpPr>
          <p:spPr>
            <a:xfrm>
              <a:off x="9339658" y="6169916"/>
              <a:ext cx="518091" cy="369332"/>
            </a:xfrm>
            <a:prstGeom prst="rect">
              <a:avLst/>
            </a:prstGeom>
            <a:noFill/>
          </p:spPr>
          <p:txBody>
            <a:bodyPr wrap="none" rtlCol="0">
              <a:spAutoFit/>
            </a:bodyPr>
            <a:lstStyle/>
            <a:p>
              <a:r>
                <a:rPr lang="en-US" dirty="0"/>
                <a:t>IR</a:t>
              </a:r>
              <a:r>
                <a:rPr lang="en-US" baseline="-25000" dirty="0"/>
                <a:t>S</a:t>
              </a:r>
              <a:endParaRPr lang="en-US" dirty="0"/>
            </a:p>
          </p:txBody>
        </p:sp>
        <p:sp>
          <p:nvSpPr>
            <p:cNvPr id="12" name="TextBox 11"/>
            <p:cNvSpPr txBox="1"/>
            <p:nvPr/>
          </p:nvSpPr>
          <p:spPr>
            <a:xfrm>
              <a:off x="10571236" y="6183868"/>
              <a:ext cx="595035" cy="369332"/>
            </a:xfrm>
            <a:prstGeom prst="rect">
              <a:avLst/>
            </a:prstGeom>
            <a:noFill/>
          </p:spPr>
          <p:txBody>
            <a:bodyPr wrap="none" rtlCol="0">
              <a:spAutoFit/>
            </a:bodyPr>
            <a:lstStyle/>
            <a:p>
              <a:r>
                <a:rPr lang="en-US" dirty="0"/>
                <a:t>TR</a:t>
              </a:r>
              <a:r>
                <a:rPr lang="en-US" baseline="-25000" dirty="0"/>
                <a:t>S</a:t>
              </a:r>
              <a:endParaRPr lang="en-US" dirty="0"/>
            </a:p>
          </p:txBody>
        </p:sp>
      </p:grpSp>
    </p:spTree>
    <p:extLst>
      <p:ext uri="{BB962C8B-B14F-4D97-AF65-F5344CB8AC3E}">
        <p14:creationId xmlns:p14="http://schemas.microsoft.com/office/powerpoint/2010/main" val="2331264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DDED-80CE-4CFF-A108-A55A2C3EFA1B}"/>
              </a:ext>
            </a:extLst>
          </p:cNvPr>
          <p:cNvSpPr>
            <a:spLocks noGrp="1"/>
          </p:cNvSpPr>
          <p:nvPr>
            <p:ph type="title"/>
          </p:nvPr>
        </p:nvSpPr>
        <p:spPr/>
        <p:txBody>
          <a:bodyPr/>
          <a:lstStyle/>
          <a:p>
            <a:r>
              <a:rPr lang="en-US" sz="3600" dirty="0"/>
              <a:t>Replication kinetics confirm that KOS</a:t>
            </a:r>
            <a:r>
              <a:rPr lang="en-US" sz="3600" baseline="30000" dirty="0"/>
              <a:t>YA</a:t>
            </a:r>
            <a:r>
              <a:rPr lang="en-US" sz="3600" dirty="0"/>
              <a:t> is similar to WT KOS</a:t>
            </a:r>
          </a:p>
        </p:txBody>
      </p:sp>
      <p:pic>
        <p:nvPicPr>
          <p:cNvPr id="5" name="Content Placeholder 10">
            <a:extLst>
              <a:ext uri="{FF2B5EF4-FFF2-40B4-BE49-F238E27FC236}">
                <a16:creationId xmlns:a16="http://schemas.microsoft.com/office/drawing/2014/main" id="{A4F9364C-DDDB-4E16-960A-DC840DDEC0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945" y="1417758"/>
            <a:ext cx="6248400" cy="515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DDFCB41-74F3-48A4-810E-A620D5473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7571" y="5004060"/>
            <a:ext cx="1620372" cy="1320540"/>
          </a:xfrm>
          <a:prstGeom prst="rect">
            <a:avLst/>
          </a:prstGeom>
        </p:spPr>
      </p:pic>
      <p:grpSp>
        <p:nvGrpSpPr>
          <p:cNvPr id="9" name="Group 8">
            <a:extLst>
              <a:ext uri="{FF2B5EF4-FFF2-40B4-BE49-F238E27FC236}">
                <a16:creationId xmlns:a16="http://schemas.microsoft.com/office/drawing/2014/main" id="{8CF20253-6E4E-4BA6-BCB5-D973492493CB}"/>
              </a:ext>
            </a:extLst>
          </p:cNvPr>
          <p:cNvGrpSpPr/>
          <p:nvPr/>
        </p:nvGrpSpPr>
        <p:grpSpPr>
          <a:xfrm>
            <a:off x="6757062" y="2294001"/>
            <a:ext cx="5660961" cy="1371600"/>
            <a:chOff x="458589" y="5425547"/>
            <a:chExt cx="5175472" cy="1253970"/>
          </a:xfrm>
        </p:grpSpPr>
        <p:grpSp>
          <p:nvGrpSpPr>
            <p:cNvPr id="10" name="Group 9">
              <a:extLst>
                <a:ext uri="{FF2B5EF4-FFF2-40B4-BE49-F238E27FC236}">
                  <a16:creationId xmlns:a16="http://schemas.microsoft.com/office/drawing/2014/main" id="{BC7AEE02-47B4-4C15-8978-B206809B8FF9}"/>
                </a:ext>
              </a:extLst>
            </p:cNvPr>
            <p:cNvGrpSpPr/>
            <p:nvPr/>
          </p:nvGrpSpPr>
          <p:grpSpPr>
            <a:xfrm>
              <a:off x="458589" y="5425547"/>
              <a:ext cx="2708386" cy="1187634"/>
              <a:chOff x="415859" y="5331541"/>
              <a:chExt cx="2708386" cy="1187634"/>
            </a:xfrm>
          </p:grpSpPr>
          <p:pic>
            <p:nvPicPr>
              <p:cNvPr id="13" name="Picture 12">
                <a:extLst>
                  <a:ext uri="{FF2B5EF4-FFF2-40B4-BE49-F238E27FC236}">
                    <a16:creationId xmlns:a16="http://schemas.microsoft.com/office/drawing/2014/main" id="{975AF3C8-F1B5-4748-8B7E-B71327B4E2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938" t="15597" r="12090" b="15836"/>
              <a:stretch/>
            </p:blipFill>
            <p:spPr>
              <a:xfrm rot="16200000">
                <a:off x="1305981" y="4448245"/>
                <a:ext cx="934967" cy="2701560"/>
              </a:xfrm>
              <a:prstGeom prst="rect">
                <a:avLst/>
              </a:prstGeom>
            </p:spPr>
          </p:pic>
          <p:sp>
            <p:nvSpPr>
              <p:cNvPr id="14" name="Right Triangle 13">
                <a:extLst>
                  <a:ext uri="{FF2B5EF4-FFF2-40B4-BE49-F238E27FC236}">
                    <a16:creationId xmlns:a16="http://schemas.microsoft.com/office/drawing/2014/main" id="{967772A8-6795-4324-AF87-110C5101832B}"/>
                  </a:ext>
                </a:extLst>
              </p:cNvPr>
              <p:cNvSpPr/>
              <p:nvPr/>
            </p:nvSpPr>
            <p:spPr>
              <a:xfrm>
                <a:off x="415859" y="6323915"/>
                <a:ext cx="2656289" cy="195260"/>
              </a:xfrm>
              <a:prstGeom prst="r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429735F-BA6B-4CB4-869B-CAF1FB363740}"/>
                </a:ext>
              </a:extLst>
            </p:cNvPr>
            <p:cNvSpPr txBox="1"/>
            <p:nvPr/>
          </p:nvSpPr>
          <p:spPr>
            <a:xfrm>
              <a:off x="3231565" y="5511034"/>
              <a:ext cx="2104094" cy="677108"/>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Plaque Formation by KOS</a:t>
              </a:r>
              <a:r>
                <a:rPr lang="en-US" sz="1350" baseline="30000" dirty="0">
                  <a:latin typeface="Arial" panose="020B0604020202020204" pitchFamily="34" charset="0"/>
                  <a:cs typeface="Arial" panose="020B0604020202020204" pitchFamily="34" charset="0"/>
                </a:rPr>
                <a:t>YA</a:t>
              </a:r>
              <a:endParaRPr lang="en-US" sz="135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2298BB6-1D77-45AC-AA7D-F379EC26E5D8}"/>
                </a:ext>
              </a:extLst>
            </p:cNvPr>
            <p:cNvSpPr txBox="1"/>
            <p:nvPr/>
          </p:nvSpPr>
          <p:spPr>
            <a:xfrm>
              <a:off x="2959825" y="6371741"/>
              <a:ext cx="2674236" cy="307776"/>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Amount HSV-1 genome transfected</a:t>
              </a:r>
            </a:p>
          </p:txBody>
        </p:sp>
      </p:grpSp>
      <p:sp>
        <p:nvSpPr>
          <p:cNvPr id="15" name="Rectangle 4">
            <a:extLst>
              <a:ext uri="{FF2B5EF4-FFF2-40B4-BE49-F238E27FC236}">
                <a16:creationId xmlns:a16="http://schemas.microsoft.com/office/drawing/2014/main" id="{54E6FC14-E539-44E7-A926-85F2265E822E}"/>
              </a:ext>
            </a:extLst>
          </p:cNvPr>
          <p:cNvSpPr>
            <a:spLocks noChangeArrowheads="1"/>
          </p:cNvSpPr>
          <p:nvPr/>
        </p:nvSpPr>
        <p:spPr bwMode="auto">
          <a:xfrm>
            <a:off x="8001000" y="6430441"/>
            <a:ext cx="3222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500"/>
              </a:lnSpc>
            </a:pPr>
            <a:r>
              <a:rPr lang="en-US" sz="1400" dirty="0">
                <a:latin typeface="+mn-lt"/>
              </a:rPr>
              <a:t>Oldfield</a:t>
            </a:r>
            <a:r>
              <a:rPr lang="en-US" sz="1400" i="1" dirty="0">
                <a:latin typeface="+mn-lt"/>
              </a:rPr>
              <a:t> et al. </a:t>
            </a:r>
            <a:r>
              <a:rPr lang="en-US" sz="1400" dirty="0">
                <a:latin typeface="+mn-lt"/>
              </a:rPr>
              <a:t>2017 </a:t>
            </a:r>
            <a:r>
              <a:rPr lang="en-US" sz="1400" i="1" dirty="0">
                <a:latin typeface="+mn-lt"/>
              </a:rPr>
              <a:t>PNAS </a:t>
            </a:r>
          </a:p>
        </p:txBody>
      </p:sp>
    </p:spTree>
    <p:extLst>
      <p:ext uri="{BB962C8B-B14F-4D97-AF65-F5344CB8AC3E}">
        <p14:creationId xmlns:p14="http://schemas.microsoft.com/office/powerpoint/2010/main" val="25591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6213-3420-4391-AC58-47F62945B595}"/>
              </a:ext>
            </a:extLst>
          </p:cNvPr>
          <p:cNvSpPr>
            <a:spLocks noGrp="1"/>
          </p:cNvSpPr>
          <p:nvPr>
            <p:ph type="title"/>
          </p:nvPr>
        </p:nvSpPr>
        <p:spPr/>
        <p:txBody>
          <a:bodyPr/>
          <a:lstStyle/>
          <a:p>
            <a:r>
              <a:rPr lang="en-US" sz="3200" dirty="0"/>
              <a:t>Double deletion of UL16+UL21 prevents nuclear egress and primary envelopment of HSV-1</a:t>
            </a:r>
          </a:p>
        </p:txBody>
      </p:sp>
      <p:pic>
        <p:nvPicPr>
          <p:cNvPr id="5" name="Content Placeholder 4">
            <a:extLst>
              <a:ext uri="{FF2B5EF4-FFF2-40B4-BE49-F238E27FC236}">
                <a16:creationId xmlns:a16="http://schemas.microsoft.com/office/drawing/2014/main" id="{5EE712D4-A8D1-4EAE-9FCD-DFF516980E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95286" y="1688068"/>
            <a:ext cx="4618758" cy="3591622"/>
          </a:xfrm>
        </p:spPr>
      </p:pic>
      <p:pic>
        <p:nvPicPr>
          <p:cNvPr id="7" name="Picture 6" descr="A picture containing photo, animal&#10;&#10;Description generated with high confidence">
            <a:extLst>
              <a:ext uri="{FF2B5EF4-FFF2-40B4-BE49-F238E27FC236}">
                <a16:creationId xmlns:a16="http://schemas.microsoft.com/office/drawing/2014/main" id="{37C7D85E-7FFC-4F70-B69F-0D891D994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688068"/>
            <a:ext cx="4618759" cy="3591622"/>
          </a:xfrm>
          <a:prstGeom prst="rect">
            <a:avLst/>
          </a:prstGeom>
        </p:spPr>
      </p:pic>
      <p:sp>
        <p:nvSpPr>
          <p:cNvPr id="8" name="TextBox 7">
            <a:extLst>
              <a:ext uri="{FF2B5EF4-FFF2-40B4-BE49-F238E27FC236}">
                <a16:creationId xmlns:a16="http://schemas.microsoft.com/office/drawing/2014/main" id="{EAE8D3D4-E472-4820-A565-D527F1D2B605}"/>
              </a:ext>
            </a:extLst>
          </p:cNvPr>
          <p:cNvSpPr txBox="1"/>
          <p:nvPr/>
        </p:nvSpPr>
        <p:spPr>
          <a:xfrm>
            <a:off x="3171904" y="5650468"/>
            <a:ext cx="865750" cy="369332"/>
          </a:xfrm>
          <a:prstGeom prst="rect">
            <a:avLst/>
          </a:prstGeom>
          <a:noFill/>
        </p:spPr>
        <p:txBody>
          <a:bodyPr wrap="none" rtlCol="0">
            <a:spAutoFit/>
          </a:bodyPr>
          <a:lstStyle/>
          <a:p>
            <a:r>
              <a:rPr lang="en-US" dirty="0"/>
              <a:t>KOS</a:t>
            </a:r>
            <a:r>
              <a:rPr lang="en-US" baseline="30000" dirty="0"/>
              <a:t>YA</a:t>
            </a:r>
            <a:endParaRPr lang="en-US" dirty="0"/>
          </a:p>
        </p:txBody>
      </p:sp>
      <p:sp>
        <p:nvSpPr>
          <p:cNvPr id="9" name="TextBox 8">
            <a:extLst>
              <a:ext uri="{FF2B5EF4-FFF2-40B4-BE49-F238E27FC236}">
                <a16:creationId xmlns:a16="http://schemas.microsoft.com/office/drawing/2014/main" id="{6D372F89-E058-4950-B64E-12658917FAFB}"/>
              </a:ext>
            </a:extLst>
          </p:cNvPr>
          <p:cNvSpPr txBox="1"/>
          <p:nvPr/>
        </p:nvSpPr>
        <p:spPr>
          <a:xfrm>
            <a:off x="7620000" y="5650468"/>
            <a:ext cx="2250744" cy="369332"/>
          </a:xfrm>
          <a:prstGeom prst="rect">
            <a:avLst/>
          </a:prstGeom>
          <a:noFill/>
        </p:spPr>
        <p:txBody>
          <a:bodyPr wrap="none" rtlCol="0">
            <a:spAutoFit/>
          </a:bodyPr>
          <a:lstStyle/>
          <a:p>
            <a:r>
              <a:rPr lang="en-US" dirty="0"/>
              <a:t>KOS</a:t>
            </a:r>
            <a:r>
              <a:rPr lang="en-US" baseline="30000" dirty="0"/>
              <a:t>YA</a:t>
            </a:r>
            <a:r>
              <a:rPr lang="en-US" dirty="0"/>
              <a:t>∆UL16∆UL21</a:t>
            </a:r>
          </a:p>
        </p:txBody>
      </p:sp>
      <p:pic>
        <p:nvPicPr>
          <p:cNvPr id="10" name="Picture 9">
            <a:extLst>
              <a:ext uri="{FF2B5EF4-FFF2-40B4-BE49-F238E27FC236}">
                <a16:creationId xmlns:a16="http://schemas.microsoft.com/office/drawing/2014/main" id="{87950AA8-195B-449F-85FF-0BC4C4D35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7571" y="5004060"/>
            <a:ext cx="1620372" cy="1320540"/>
          </a:xfrm>
          <a:prstGeom prst="rect">
            <a:avLst/>
          </a:prstGeom>
        </p:spPr>
      </p:pic>
      <p:sp>
        <p:nvSpPr>
          <p:cNvPr id="11" name="TextBox 10">
            <a:extLst>
              <a:ext uri="{FF2B5EF4-FFF2-40B4-BE49-F238E27FC236}">
                <a16:creationId xmlns:a16="http://schemas.microsoft.com/office/drawing/2014/main" id="{F0BD7EFE-14E5-432B-84F4-58EFB3284096}"/>
              </a:ext>
            </a:extLst>
          </p:cNvPr>
          <p:cNvSpPr txBox="1"/>
          <p:nvPr/>
        </p:nvSpPr>
        <p:spPr>
          <a:xfrm>
            <a:off x="6448976" y="6400800"/>
            <a:ext cx="3685624" cy="369332"/>
          </a:xfrm>
          <a:prstGeom prst="rect">
            <a:avLst/>
          </a:prstGeom>
          <a:noFill/>
        </p:spPr>
        <p:txBody>
          <a:bodyPr wrap="none" rtlCol="0">
            <a:spAutoFit/>
          </a:bodyPr>
          <a:lstStyle/>
          <a:p>
            <a:r>
              <a:rPr lang="en-US" dirty="0"/>
              <a:t>Unpublished data, Prashant Desai</a:t>
            </a:r>
          </a:p>
        </p:txBody>
      </p:sp>
      <p:cxnSp>
        <p:nvCxnSpPr>
          <p:cNvPr id="12" name="Straight Arrow Connector 11">
            <a:extLst>
              <a:ext uri="{FF2B5EF4-FFF2-40B4-BE49-F238E27FC236}">
                <a16:creationId xmlns:a16="http://schemas.microsoft.com/office/drawing/2014/main" id="{07FE0864-0665-4748-94A1-65530EAB386B}"/>
              </a:ext>
            </a:extLst>
          </p:cNvPr>
          <p:cNvCxnSpPr>
            <a:cxnSpLocks/>
          </p:cNvCxnSpPr>
          <p:nvPr/>
        </p:nvCxnSpPr>
        <p:spPr>
          <a:xfrm flipV="1">
            <a:off x="3376179" y="4800600"/>
            <a:ext cx="4572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5C94FB0-6662-416F-A182-2E732D3B2DE9}"/>
              </a:ext>
            </a:extLst>
          </p:cNvPr>
          <p:cNvGrpSpPr/>
          <p:nvPr/>
        </p:nvGrpSpPr>
        <p:grpSpPr>
          <a:xfrm>
            <a:off x="2133600" y="3695700"/>
            <a:ext cx="7666199" cy="342900"/>
            <a:chOff x="2133600" y="3695700"/>
            <a:chExt cx="7666199" cy="342900"/>
          </a:xfrm>
        </p:grpSpPr>
        <p:cxnSp>
          <p:nvCxnSpPr>
            <p:cNvPr id="4" name="Straight Arrow Connector 3">
              <a:extLst>
                <a:ext uri="{FF2B5EF4-FFF2-40B4-BE49-F238E27FC236}">
                  <a16:creationId xmlns:a16="http://schemas.microsoft.com/office/drawing/2014/main" id="{96D1CB93-6099-4933-BC83-C4B812D6AB3A}"/>
                </a:ext>
              </a:extLst>
            </p:cNvPr>
            <p:cNvCxnSpPr>
              <a:cxnSpLocks/>
            </p:cNvCxnSpPr>
            <p:nvPr/>
          </p:nvCxnSpPr>
          <p:spPr>
            <a:xfrm flipV="1">
              <a:off x="2133600" y="3810000"/>
              <a:ext cx="4572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2EC0D4E-79E7-4CDC-8C0D-58FA4E4EEFBD}"/>
                </a:ext>
              </a:extLst>
            </p:cNvPr>
            <p:cNvCxnSpPr>
              <a:cxnSpLocks/>
            </p:cNvCxnSpPr>
            <p:nvPr/>
          </p:nvCxnSpPr>
          <p:spPr>
            <a:xfrm flipV="1">
              <a:off x="9342599" y="3695700"/>
              <a:ext cx="4572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26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99D6D-3C05-4E78-BE89-2AAC6F981193}"/>
              </a:ext>
            </a:extLst>
          </p:cNvPr>
          <p:cNvSpPr>
            <a:spLocks noGrp="1"/>
          </p:cNvSpPr>
          <p:nvPr>
            <p:ph type="title"/>
          </p:nvPr>
        </p:nvSpPr>
        <p:spPr/>
        <p:txBody>
          <a:bodyPr/>
          <a:lstStyle/>
          <a:p>
            <a:r>
              <a:rPr lang="en-US" sz="5400" dirty="0"/>
              <a:t>BENEFITS</a:t>
            </a:r>
            <a:endParaRPr lang="en-US" dirty="0"/>
          </a:p>
        </p:txBody>
      </p:sp>
      <p:sp>
        <p:nvSpPr>
          <p:cNvPr id="4" name="Content Placeholder 3">
            <a:extLst>
              <a:ext uri="{FF2B5EF4-FFF2-40B4-BE49-F238E27FC236}">
                <a16:creationId xmlns:a16="http://schemas.microsoft.com/office/drawing/2014/main" id="{03F9E037-DB67-4F80-B22E-C0850F673EC5}"/>
              </a:ext>
            </a:extLst>
          </p:cNvPr>
          <p:cNvSpPr>
            <a:spLocks noGrp="1"/>
          </p:cNvSpPr>
          <p:nvPr>
            <p:ph idx="1"/>
          </p:nvPr>
        </p:nvSpPr>
        <p:spPr/>
        <p:txBody>
          <a:bodyPr/>
          <a:lstStyle/>
          <a:p>
            <a:r>
              <a:rPr lang="en-US" dirty="0"/>
              <a:t>Expand and improve genetic tools for viruses that impact human and animal health</a:t>
            </a:r>
          </a:p>
          <a:p>
            <a:r>
              <a:rPr lang="en-US" dirty="0"/>
              <a:t>Basic biology</a:t>
            </a:r>
          </a:p>
          <a:p>
            <a:r>
              <a:rPr lang="en-US" dirty="0"/>
              <a:t>Therapeutics</a:t>
            </a:r>
          </a:p>
          <a:p>
            <a:pPr lvl="1"/>
            <a:r>
              <a:rPr lang="en-US" dirty="0"/>
              <a:t>Vectors for gene therapy and heterologous vaccine</a:t>
            </a:r>
          </a:p>
          <a:p>
            <a:pPr lvl="1"/>
            <a:r>
              <a:rPr lang="en-US" dirty="0"/>
              <a:t>Oncolytic viruses</a:t>
            </a:r>
          </a:p>
          <a:p>
            <a:r>
              <a:rPr lang="en-US" dirty="0"/>
              <a:t>Diagnostic tools </a:t>
            </a:r>
          </a:p>
          <a:p>
            <a:r>
              <a:rPr lang="en-US" dirty="0"/>
              <a:t>Rationally attenuated vaccines</a:t>
            </a:r>
          </a:p>
        </p:txBody>
      </p:sp>
    </p:spTree>
    <p:extLst>
      <p:ext uri="{BB962C8B-B14F-4D97-AF65-F5344CB8AC3E}">
        <p14:creationId xmlns:p14="http://schemas.microsoft.com/office/powerpoint/2010/main" val="191848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C5CEFEF-2F1C-48B1-BC12-1F5F32746680}"/>
              </a:ext>
            </a:extLst>
          </p:cNvPr>
          <p:cNvPicPr>
            <a:picLocks noGrp="1" noChangeAspect="1"/>
          </p:cNvPicPr>
          <p:nvPr>
            <p:ph sz="quarter" idx="4"/>
          </p:nvPr>
        </p:nvPicPr>
        <p:blipFill>
          <a:blip r:embed="rId2"/>
          <a:stretch>
            <a:fillRect/>
          </a:stretch>
        </p:blipFill>
        <p:spPr>
          <a:xfrm>
            <a:off x="6047483" y="2844793"/>
            <a:ext cx="6095497" cy="2932861"/>
          </a:xfrm>
          <a:prstGeom prst="rect">
            <a:avLst/>
          </a:prstGeom>
        </p:spPr>
      </p:pic>
      <p:sp>
        <p:nvSpPr>
          <p:cNvPr id="4" name="Title 3">
            <a:extLst>
              <a:ext uri="{FF2B5EF4-FFF2-40B4-BE49-F238E27FC236}">
                <a16:creationId xmlns:a16="http://schemas.microsoft.com/office/drawing/2014/main" id="{30EB1ED3-F811-4801-A309-63DB85F21926}"/>
              </a:ext>
            </a:extLst>
          </p:cNvPr>
          <p:cNvSpPr>
            <a:spLocks noGrp="1"/>
          </p:cNvSpPr>
          <p:nvPr>
            <p:ph type="title"/>
          </p:nvPr>
        </p:nvSpPr>
        <p:spPr/>
        <p:txBody>
          <a:bodyPr/>
          <a:lstStyle/>
          <a:p>
            <a:r>
              <a:rPr lang="en-US" dirty="0"/>
              <a:t>Synthetic viruses</a:t>
            </a:r>
          </a:p>
        </p:txBody>
      </p:sp>
      <p:sp>
        <p:nvSpPr>
          <p:cNvPr id="9" name="Text Placeholder 8">
            <a:extLst>
              <a:ext uri="{FF2B5EF4-FFF2-40B4-BE49-F238E27FC236}">
                <a16:creationId xmlns:a16="http://schemas.microsoft.com/office/drawing/2014/main" id="{AB1BC7AE-2364-42DD-BF68-B6BC241C8338}"/>
              </a:ext>
            </a:extLst>
          </p:cNvPr>
          <p:cNvSpPr>
            <a:spLocks noGrp="1"/>
          </p:cNvSpPr>
          <p:nvPr>
            <p:ph type="body" sz="quarter" idx="3"/>
          </p:nvPr>
        </p:nvSpPr>
        <p:spPr/>
        <p:txBody>
          <a:bodyPr/>
          <a:lstStyle/>
          <a:p>
            <a:r>
              <a:rPr lang="en-US" dirty="0"/>
              <a:t>Deoptimized viruses</a:t>
            </a:r>
          </a:p>
        </p:txBody>
      </p:sp>
      <p:pic>
        <p:nvPicPr>
          <p:cNvPr id="2" name="Picture 1">
            <a:extLst>
              <a:ext uri="{FF2B5EF4-FFF2-40B4-BE49-F238E27FC236}">
                <a16:creationId xmlns:a16="http://schemas.microsoft.com/office/drawing/2014/main" id="{E58E2267-795B-4F89-B1AD-0E84A8A15364}"/>
              </a:ext>
            </a:extLst>
          </p:cNvPr>
          <p:cNvPicPr>
            <a:picLocks noChangeAspect="1"/>
          </p:cNvPicPr>
          <p:nvPr/>
        </p:nvPicPr>
        <p:blipFill>
          <a:blip r:embed="rId3"/>
          <a:stretch>
            <a:fillRect/>
          </a:stretch>
        </p:blipFill>
        <p:spPr>
          <a:xfrm>
            <a:off x="7806576" y="6043844"/>
            <a:ext cx="2595600" cy="226200"/>
          </a:xfrm>
          <a:prstGeom prst="rect">
            <a:avLst/>
          </a:prstGeom>
        </p:spPr>
      </p:pic>
      <p:sp>
        <p:nvSpPr>
          <p:cNvPr id="10" name="Content Placeholder 9">
            <a:extLst>
              <a:ext uri="{FF2B5EF4-FFF2-40B4-BE49-F238E27FC236}">
                <a16:creationId xmlns:a16="http://schemas.microsoft.com/office/drawing/2014/main" id="{9335E980-ACCD-481D-B214-1DCA532C01FA}"/>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8917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1493</Words>
  <Application>Microsoft Office PowerPoint</Application>
  <PresentationFormat>Widescreen</PresentationFormat>
  <Paragraphs>175</Paragraphs>
  <Slides>30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Wingdings</vt:lpstr>
      <vt:lpstr>Office Theme</vt:lpstr>
      <vt:lpstr>PowerPoint Presentation</vt:lpstr>
      <vt:lpstr>PowerPoint Presentation</vt:lpstr>
      <vt:lpstr>Synthetic viruses</vt:lpstr>
      <vt:lpstr>Human herpesviruses</vt:lpstr>
      <vt:lpstr>Human herpesviruses</vt:lpstr>
      <vt:lpstr>Replication kinetics confirm that KOSYA is similar to WT KOS</vt:lpstr>
      <vt:lpstr>Double deletion of UL16+UL21 prevents nuclear egress and primary envelopment of HSV-1</vt:lpstr>
      <vt:lpstr>BENEFITS</vt:lpstr>
      <vt:lpstr>Synthetic viruses</vt:lpstr>
      <vt:lpstr>Synthetic Bacteria</vt:lpstr>
      <vt:lpstr>Steps toward the creation of a hypothetical minimal genome</vt:lpstr>
      <vt:lpstr>First synthetic cell, JCVI-syn1.0, created in 2010</vt:lpstr>
      <vt:lpstr>Synthetic bacteria</vt:lpstr>
      <vt:lpstr>PowerPoint Presentation</vt:lpstr>
      <vt:lpstr>Synthetic bacteria</vt:lpstr>
      <vt:lpstr>Synthetic Eukaryotes</vt:lpstr>
      <vt:lpstr>Synthetic Yeast (Sc2.0) The World’s First Synthetic Eukaryotic Genome </vt:lpstr>
      <vt:lpstr>Sc2.0 designer genome sequence</vt:lpstr>
      <vt:lpstr>synIXR and synIII – functional, designer  eukaryotic chromosomes</vt:lpstr>
      <vt:lpstr>Karyotype engineering by chromosome fusion  leads to reproductive isolation in yeast</vt:lpstr>
      <vt:lpstr>Lessons from synVI (and Sc2.0) to be  applied to genome writing in general</vt:lpstr>
      <vt:lpstr>Where to next?</vt:lpstr>
      <vt:lpstr>Genome Project (GP) Write: the next step,  writing mammalian genomes</vt:lpstr>
      <vt:lpstr>Challenges for building mammalian  synthetic chromosomes</vt:lpstr>
      <vt:lpstr>GenomeFoundry@ISG</vt:lpstr>
      <vt:lpstr>GenomeFoundry@ISG (NYU)</vt:lpstr>
      <vt:lpstr>Genome writing pipeline</vt:lpstr>
      <vt:lpstr>Ethical conundrums……</vt:lpstr>
      <vt:lpstr>PowerPoint Presentation</vt:lpstr>
      <vt:lpstr>Synthetic viral genomics biosecurity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Scheifele</dc:creator>
  <cp:lastModifiedBy>Lisa Scheifele</cp:lastModifiedBy>
  <cp:revision>6</cp:revision>
  <dcterms:created xsi:type="dcterms:W3CDTF">2019-09-14T11:05:49Z</dcterms:created>
  <dcterms:modified xsi:type="dcterms:W3CDTF">2019-09-14T15:07:23Z</dcterms:modified>
</cp:coreProperties>
</file>