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8" r:id="rId9"/>
    <p:sldId id="261" r:id="rId10"/>
    <p:sldId id="262" r:id="rId11"/>
    <p:sldId id="267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8"/>
    <p:restoredTop sz="95392"/>
  </p:normalViewPr>
  <p:slideViewPr>
    <p:cSldViewPr snapToGrid="0" snapToObjects="1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A851-A7A2-4444-B8D2-B000B203F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48B4A-25B3-194F-9F9F-C17847BFA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5A79B-6335-3940-BE8C-42A669D9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64678-1424-8744-A266-FEB161C6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1D271-15F2-1648-9CE4-7CF38CF1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7F82-7DE2-D24E-9DCF-D6923D37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BE3CC-F781-384A-A678-B28E1DDB3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1218E-54C3-FB41-8BC6-52CAE7B1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5D88B-49EA-2046-A873-049F83DF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A430B-395F-AC44-9DE0-A361EEFF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68C2A-2079-1D49-B269-C1EA10C16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7CA7C-69D0-724D-AE53-7A8C31C99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19CA7-280A-8045-B64F-7EC96778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C72CA-8B31-9B48-9833-A64A71D6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3CE95-7710-A94B-9F3A-C55DC6F3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7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5DF7-8217-0B43-8CE9-6308DA99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65DD8-7DD2-C640-837A-308AEE91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C715B-12A4-BF4F-8CFE-AC53720A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16821-1027-454D-8383-C97959CF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4BD0B-D653-304F-9EB8-7D1C631B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0E10-3B43-D645-86AE-19F73F76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2A72E-5333-8447-B8D6-8143E2768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18D5C-A696-4249-AEE1-C4E82F11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5B655-C888-1F4E-A8E0-AF6A318B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D9617-3E51-C04C-ADAA-0C038032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4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2DD4-6E8A-B542-B6D5-B422A7D4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979C2-FEBB-214A-AC8C-DD352CAE5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6DBE-07B4-2B44-AC7F-2E9B4F36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B53DB-77C9-8E42-9ACC-7A8233AE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D4B72-CE74-3B49-9C15-6BC78F41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A2249-0823-344C-8916-A5E11EDE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0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31B0-8596-8648-8D9A-87CD00D9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C614D-C411-4649-8294-C2A60FAD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D0937-433E-4E43-8EEF-3DE345D8C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A4D2E-CC51-2948-BF39-6DD069FBA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05C3-EB42-984B-B2B4-6CA1262F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684B1-79A4-EB45-B255-4AFA9E7E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CBE79-7120-F54A-ABF4-5D0FFEA6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6B619-4B57-E64C-B8C2-3EF10C3F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1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BCEE-32B1-9847-A3E8-41CCC9CB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BD9F2-F2B6-F14A-8133-C3A9C40B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0D771-37FF-E748-A480-DB10B2D5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689ED-E7FB-504E-BF2E-8E809354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6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AB74E-9DBA-DD46-B9F2-FB92619B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66FE4-B78A-934D-A627-A7697831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54B7C-A12E-1C44-9213-44BEC4A3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29F3-A1D2-8246-8AF8-438202C1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F6BAC-4F3D-CC40-8AE2-C572C88F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0A85A-C460-0949-9F4F-9C76A9905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C5C7B-374D-5941-BFC5-4DE6B678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3F3AE-FB0E-624A-AD26-6F74E08D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3A653-DDCA-0645-A753-AA1D2B8C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3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42D0-295A-514C-BF0B-C57E71A2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305AC-F05A-F64C-818A-4FE2EB62A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5D21-F218-D54C-8C22-6661650D0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C624F-AA89-AF44-9E4C-CEDB08CE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F0C66-0BDA-7C44-BB95-033D6857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74E11-2550-EF4B-AD1B-55A54D0F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3945E-6B31-E14C-9E7B-45A501B1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5EB8D-D8D8-214F-B54D-0835C536B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B36AF-D4B6-2B48-9D8F-425133EB8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F1572-ED63-1944-948B-8742B055C58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73955-FDC0-8442-8A81-3B8DAF7CA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AE49-E170-F54A-951F-C7A48470E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https://www.doc.govt.nz/thumbs/gallery/globalassets/images/nature/native-animals/birds/kea/kea-daniel-pietzsch-120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1BBE-8AAD-4B44-9A1F-972B5DD7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984" y="2070100"/>
            <a:ext cx="9144000" cy="2387600"/>
          </a:xfrm>
        </p:spPr>
        <p:txBody>
          <a:bodyPr/>
          <a:lstStyle/>
          <a:p>
            <a:r>
              <a:rPr lang="en-US" dirty="0"/>
              <a:t>Ethics of Synthetic Genetics in Conservation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12C86-13DC-DC46-BB5D-271D7A76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2" y="235060"/>
            <a:ext cx="3594519" cy="23876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DFB88-F3AA-C245-9B35-E22B7F3F7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8" y="259745"/>
            <a:ext cx="3695700" cy="2589593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4796DD-3ACC-FF4F-B0B8-2E384F7B8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895" y="3810000"/>
            <a:ext cx="3316086" cy="1869471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321082-2F6B-B544-96BC-F5500D4D9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46" y="3539093"/>
            <a:ext cx="3124827" cy="2411284"/>
          </a:xfrm>
          <a:prstGeom prst="rect">
            <a:avLst/>
          </a:prstGeom>
          <a:effectLst>
            <a:softEdge rad="1524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7D4C67-AA22-8D4E-BD95-7E8BF5272BD7}"/>
              </a:ext>
            </a:extLst>
          </p:cNvPr>
          <p:cNvGrpSpPr/>
          <p:nvPr/>
        </p:nvGrpSpPr>
        <p:grpSpPr>
          <a:xfrm>
            <a:off x="6434667" y="5868998"/>
            <a:ext cx="5300552" cy="952054"/>
            <a:chOff x="6434667" y="5868998"/>
            <a:chExt cx="5300552" cy="9520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DE972F-A9E1-C84A-ABF8-9724EEC9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667" y="5868998"/>
              <a:ext cx="938203" cy="93820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5BF37A-2577-0E41-88A4-233A9CC97481}"/>
                </a:ext>
              </a:extLst>
            </p:cNvPr>
            <p:cNvSpPr txBox="1"/>
            <p:nvPr/>
          </p:nvSpPr>
          <p:spPr>
            <a:xfrm>
              <a:off x="7510072" y="5897722"/>
              <a:ext cx="42251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Research Coordination Network in Undergraduate Biology Education: Build a Genome Network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9B7869B-EAA7-B444-92DC-CAF16C57DC70}"/>
              </a:ext>
            </a:extLst>
          </p:cNvPr>
          <p:cNvSpPr txBox="1"/>
          <p:nvPr/>
        </p:nvSpPr>
        <p:spPr>
          <a:xfrm>
            <a:off x="300146" y="5868998"/>
            <a:ext cx="423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Fran Sandmeier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Colorado State University - Pueblo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franziska.sandmeier@csupueblo.edu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7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Conservation Applications? (Option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012030"/>
            <a:ext cx="7302500" cy="50839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Synthetic genetics, with gene drives have only been PROPOSED as a conservation strategies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We will work through one of the proposals with a lot of support from scientists, government, and portions of the public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272BF5"/>
                </a:solidFill>
              </a:rPr>
              <a:t>Eradicating European rats from New Zealand via gene drives.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How is this done (theoretically?):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Engineer rats to only produce females – eventually the population will shrink to such a small size that it will crash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Engineer rats with low fertility/sterility – similar result, but works best with several gene drives (daisy chain)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1867A-3C27-8948-B30D-CDAEBDAA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0" y="1187449"/>
            <a:ext cx="2781300" cy="1847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4BA39-F707-D04B-8121-7C9B9C48D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148" y="3388914"/>
            <a:ext cx="3323551" cy="27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8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are Rats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0890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New Zealand is unique in having endemic species, found nowhere else, that evolved without mammalian predators (the only native mammals are bats)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Bird species, in particular, are very diverse, spectacular, and many have gone extinct, or declined to the brink of extinction due to </a:t>
            </a:r>
            <a:r>
              <a:rPr lang="en-US" sz="2000"/>
              <a:t>mammalian predators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E1B8622-E85C-1342-B136-A0628DBF2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10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9EB4EE-C36F-6843-8632-00B6E1477479}"/>
              </a:ext>
            </a:extLst>
          </p:cNvPr>
          <p:cNvGrpSpPr/>
          <p:nvPr/>
        </p:nvGrpSpPr>
        <p:grpSpPr>
          <a:xfrm>
            <a:off x="3683000" y="3067417"/>
            <a:ext cx="5143500" cy="3474720"/>
            <a:chOff x="3683000" y="2881154"/>
            <a:chExt cx="5143500" cy="34747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649309-61A3-ED40-9E80-1E795660743E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0" y="2881154"/>
              <a:ext cx="241300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3" name="Picture 3" descr="Curious kea on the Milford Track.">
              <a:extLst>
                <a:ext uri="{FF2B5EF4-FFF2-40B4-BE49-F238E27FC236}">
                  <a16:creationId xmlns:a16="http://schemas.microsoft.com/office/drawing/2014/main" id="{5CD2CC6D-BBFA-2943-B7BE-E63DE2B85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092" y="2881154"/>
              <a:ext cx="2773408" cy="180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C304D3-5313-8044-8E39-F21AC7336691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75"/>
            <a:stretch/>
          </p:blipFill>
          <p:spPr bwMode="auto">
            <a:xfrm>
              <a:off x="3683000" y="4687094"/>
              <a:ext cx="2377440" cy="1668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323AA4-FBFB-8148-962F-2F4A7D0F430C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440" y="4500038"/>
              <a:ext cx="2766060" cy="185186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089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Current Conservation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0890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Currently, large-scale, expensive measures are being employed to rid offshore islands of mammals and re-introduce native species that are part of captive breeding programs (ex. Kakapo captive breeding has produced an increasing population – currently at &gt; 200 birds)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Captive breeding programs have a common problem of running out of suitable habitat (e.g., predator-free)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7921B-7E77-9D40-A766-07806139C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37" y="3823069"/>
            <a:ext cx="4120564" cy="2817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7744E-4A39-E240-9C5D-823E2F67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3400158"/>
            <a:ext cx="4692063" cy="32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4" y="1048937"/>
            <a:ext cx="7603066" cy="52502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72BF5"/>
                </a:solidFill>
              </a:rPr>
              <a:t>Rats engineered with gene drives could humanely, and without polluting chemicals, reduce rat populations and drive them to extinction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72BF5"/>
                </a:solidFill>
              </a:rPr>
              <a:t>Predator Free 2050 </a:t>
            </a:r>
            <a:r>
              <a:rPr lang="en-US" sz="2000" dirty="0"/>
              <a:t>is a movement that has garnered support from conservationists, the government, and local communities (including some Maori communities) – but not without legitimate concerns that more harm than good may result from a failure of containment of engineered rats, loss of funds/effort in other conservation-measures, unknown ecological ramifications, etc.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Follow through the case study to evaluate both the scientific and ethical arguments for and against the use of gene drives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4D751-E6EC-6F47-878D-F498D3F9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648" y="2150240"/>
            <a:ext cx="2800131" cy="28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7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An Ethical Dilemma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1"/>
            <a:ext cx="11201400" cy="251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Many conservation biologists agree that we live in the Anthropocene, an new era marked by a human-caused 6</a:t>
            </a:r>
            <a:r>
              <a:rPr lang="en-US" sz="2000" baseline="30000" dirty="0"/>
              <a:t>th</a:t>
            </a:r>
            <a:r>
              <a:rPr lang="en-US" sz="2000" dirty="0"/>
              <a:t> mass extinction, unprecedented human population growth &amp; land conversion, and a changing climate. Synthetic genetics is forcing us to answer: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272BF5"/>
                </a:solidFill>
              </a:rPr>
              <a:t>Is it ethical to alter the genome of a species for conservation of biodiversity?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272BF5"/>
                </a:solidFill>
              </a:rPr>
              <a:t>Is it ethical to have the technology to keep a species from going extinct, and not use it?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F5A49-FA3F-454D-8988-A82E046A1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3784600"/>
            <a:ext cx="6096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Recent Changes in Synthetic Genetics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33" y="1317624"/>
            <a:ext cx="7188200" cy="486727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GMOs (genetically modified organisms): common and currently regulated by national &amp; international laws/agreements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Agriculture: enhanced nutrition/resistance to herbicides/etc.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Synthesis of natural products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New technology (e.g., CRISPR/CAS9) has greatly accelerated the ability to genetically engineer organisms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Target specific genes and induce change</a:t>
            </a:r>
          </a:p>
          <a:p>
            <a:pPr lvl="1">
              <a:lnSpc>
                <a:spcPct val="150000"/>
              </a:lnSpc>
            </a:pPr>
            <a:r>
              <a:rPr lang="en-US" sz="2000" i="1" dirty="0"/>
              <a:t>De novo</a:t>
            </a:r>
            <a:r>
              <a:rPr lang="en-US" sz="2000" dirty="0"/>
              <a:t> create new sequences (e.g., synthetic yeast genome)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Gene drives that perpetuate changes by also altering sequence of sperm/eggs – and patterns of inheritance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E9927-15B3-F64F-9A73-7A3BD0C6B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433" y="1746250"/>
            <a:ext cx="2338137" cy="168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A5E8FE-EB3D-1544-9012-0503BD1B8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813" y="4181473"/>
            <a:ext cx="3636854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8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CRISPR/CAS9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436688"/>
            <a:ext cx="6642100" cy="50677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Derived from immune responses of bacteria, to infecting viruses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 system that cleaves DNA at a specific location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 synthetic biology, we can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Cause a loss of function in a gene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Add a new sequence in the cleaved location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Homologous repair mechanisms then change both strands of DNA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0A252-C907-9F40-ADE9-85BFC68D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1085296"/>
            <a:ext cx="4751941" cy="47519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64D870-DDCA-0348-9A48-31F31D66F42A}"/>
              </a:ext>
            </a:extLst>
          </p:cNvPr>
          <p:cNvGrpSpPr/>
          <p:nvPr/>
        </p:nvGrpSpPr>
        <p:grpSpPr>
          <a:xfrm>
            <a:off x="8777841" y="6135132"/>
            <a:ext cx="3086100" cy="369332"/>
            <a:chOff x="8470900" y="6135132"/>
            <a:chExt cx="3086100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FA20C4-74DC-B14E-8763-03B17D05132B}"/>
                </a:ext>
              </a:extLst>
            </p:cNvPr>
            <p:cNvSpPr txBox="1"/>
            <p:nvPr/>
          </p:nvSpPr>
          <p:spPr>
            <a:xfrm>
              <a:off x="9029700" y="6135132"/>
              <a:ext cx="252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Cribbs and </a:t>
              </a:r>
              <a:r>
                <a:rPr lang="en-US" dirty="0" err="1"/>
                <a:t>Parrera</a:t>
              </a:r>
              <a:r>
                <a:rPr lang="en-US" dirty="0"/>
                <a:t>, 2017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27EEE69-5D69-1F46-AF9B-A8DDA7DDB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0900" y="6264196"/>
              <a:ext cx="558800" cy="19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37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5359400" cy="465137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Inserting genes for resistance to disease from preserved DNA of dead individuals into the genome of endangered ferrets 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Similar resistance to disease by adding specific genes from European chestnuts into seedlings of the functionally-extinct American chestnut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07ED5-D252-F544-A7B0-A6330EE4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0" y="3804356"/>
            <a:ext cx="3778250" cy="2602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61257-32FF-3F4B-8FBC-4F9256596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913605"/>
            <a:ext cx="3778250" cy="23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1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Gene Drives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025"/>
            <a:ext cx="10515600" cy="51602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Gene drives use CRISPR/CAS and cause animals to pass this gene on to every one of its offspring (or nearly every offspring) (germline alteration refers to alteration in gametes/sex cells)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Mechanism: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3B142A-4107-C54A-998F-4DB15FB247B9}"/>
              </a:ext>
            </a:extLst>
          </p:cNvPr>
          <p:cNvGrpSpPr/>
          <p:nvPr/>
        </p:nvGrpSpPr>
        <p:grpSpPr>
          <a:xfrm>
            <a:off x="6379634" y="6327596"/>
            <a:ext cx="3860799" cy="369332"/>
            <a:chOff x="2683934" y="6313553"/>
            <a:chExt cx="3860799" cy="3693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C54ACF-B4BC-F247-A1D7-8F04867E545B}"/>
                </a:ext>
              </a:extLst>
            </p:cNvPr>
            <p:cNvSpPr txBox="1"/>
            <p:nvPr/>
          </p:nvSpPr>
          <p:spPr>
            <a:xfrm>
              <a:off x="3395133" y="6313553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Esvelt</a:t>
              </a:r>
              <a:r>
                <a:rPr lang="en-US" dirty="0"/>
                <a:t> and Gemmell, 2017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3D27C3-17CF-6E42-B859-548B1680F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3934" y="6313553"/>
              <a:ext cx="558800" cy="190500"/>
            </a:xfrm>
            <a:prstGeom prst="rect">
              <a:avLst/>
            </a:prstGeom>
          </p:spPr>
        </p:pic>
      </p:grpSp>
      <p:pic>
        <p:nvPicPr>
          <p:cNvPr id="1025" name="Picture 1" descr="page3image14055440">
            <a:extLst>
              <a:ext uri="{FF2B5EF4-FFF2-40B4-BE49-F238E27FC236}">
                <a16:creationId xmlns:a16="http://schemas.microsoft.com/office/drawing/2014/main" id="{1BF34694-A71A-0D45-B42B-185E6A298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25"/>
          <a:stretch/>
        </p:blipFill>
        <p:spPr bwMode="auto">
          <a:xfrm>
            <a:off x="3471333" y="2851511"/>
            <a:ext cx="6908800" cy="33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3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Gene Drives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818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Green individuals could have disease resistance (endangered animals) or become all female/have reduced fertility (invasive animals that are the cause for the endangerment of other species)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Outcome: non-Mendelian inheritance</a:t>
            </a:r>
          </a:p>
        </p:txBody>
      </p:sp>
      <p:pic>
        <p:nvPicPr>
          <p:cNvPr id="2049" name="Picture 1" descr="page3image14055440">
            <a:extLst>
              <a:ext uri="{FF2B5EF4-FFF2-40B4-BE49-F238E27FC236}">
                <a16:creationId xmlns:a16="http://schemas.microsoft.com/office/drawing/2014/main" id="{99CC573F-94BA-5141-BDFD-54E0464CE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82" b="-51682"/>
          <a:stretch/>
        </p:blipFill>
        <p:spPr bwMode="auto">
          <a:xfrm>
            <a:off x="2137833" y="2910682"/>
            <a:ext cx="7581900" cy="64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03237E4-D027-2547-BB71-44EA858F330D}"/>
              </a:ext>
            </a:extLst>
          </p:cNvPr>
          <p:cNvGrpSpPr/>
          <p:nvPr/>
        </p:nvGrpSpPr>
        <p:grpSpPr>
          <a:xfrm>
            <a:off x="6341534" y="6455331"/>
            <a:ext cx="3860799" cy="369332"/>
            <a:chOff x="2683934" y="6313553"/>
            <a:chExt cx="3860799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2AB45C-378F-1C4E-808E-CE647FD34EB3}"/>
                </a:ext>
              </a:extLst>
            </p:cNvPr>
            <p:cNvSpPr txBox="1"/>
            <p:nvPr/>
          </p:nvSpPr>
          <p:spPr>
            <a:xfrm>
              <a:off x="3395133" y="6313553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Esvelt</a:t>
              </a:r>
              <a:r>
                <a:rPr lang="en-US" dirty="0"/>
                <a:t> and Gemmell, 2017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C42AE8-5DFD-7347-BD4C-B7EC70490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3934" y="6313553"/>
              <a:ext cx="558800" cy="19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39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81326" y="68870"/>
            <a:ext cx="10575925" cy="136623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Daisy Chain Gene Drives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" y="1200150"/>
            <a:ext cx="4533901" cy="5288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Spread rapidly at first, but are self-limiting.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Because C is a drive for B, it is lost first, and B increases rapidly but is lost as C decreases. Once B is lost, A acts like a normal Mendelian gene and is lost in ½ of the offspring, on average.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This example explains how an invasive animal population could be controlled if all female offspring of two A carriers would be infertile.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3237E4-D027-2547-BB71-44EA858F330D}"/>
              </a:ext>
            </a:extLst>
          </p:cNvPr>
          <p:cNvGrpSpPr/>
          <p:nvPr/>
        </p:nvGrpSpPr>
        <p:grpSpPr>
          <a:xfrm>
            <a:off x="8191501" y="6488668"/>
            <a:ext cx="3860799" cy="369332"/>
            <a:chOff x="2683934" y="6313553"/>
            <a:chExt cx="3860799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2AB45C-378F-1C4E-808E-CE647FD34EB3}"/>
                </a:ext>
              </a:extLst>
            </p:cNvPr>
            <p:cNvSpPr txBox="1"/>
            <p:nvPr/>
          </p:nvSpPr>
          <p:spPr>
            <a:xfrm>
              <a:off x="3395133" y="6313553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Esvelt</a:t>
              </a:r>
              <a:r>
                <a:rPr lang="en-US" dirty="0"/>
                <a:t> and Gemmell, 2017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C42AE8-5DFD-7347-BD4C-B7EC70490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3934" y="6313553"/>
              <a:ext cx="558800" cy="1905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0598DA5-24FA-C049-AA79-7B3D1B22B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1" y="275219"/>
            <a:ext cx="7200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Conservation Applications? (Option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74725"/>
            <a:ext cx="8051800" cy="5657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Synthetic genetics have only been PROPOSED as conservation strategies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72BF5"/>
                </a:solidFill>
              </a:rPr>
              <a:t>We will work our way through some proposals, that were reviewed by the International Union for the Conservation of Nature in 2019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You will act as a board of scientists, policy makers, and community members to review these project proposals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Working in small groups, give a project a “Yes”, a “Yes, with certain precautions”, or  a “No”.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Go in order through your cards/slides. You may need to adjust your answers as you receive additional data.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We will reconvene as a class to discuss these proposals and your decisions!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9D75A-1E0B-2D46-A372-8A701D7FD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50" y="1449387"/>
            <a:ext cx="3333750" cy="47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9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9977</TotalTime>
  <Words>943</Words>
  <Application>Microsoft Macintosh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Ethics of Synthetic Genetics in Conservation</vt:lpstr>
      <vt:lpstr>An Ethical Dilemma</vt:lpstr>
      <vt:lpstr>Recent Changes in Synthetic Genetics</vt:lpstr>
      <vt:lpstr>CRISPR/CAS9</vt:lpstr>
      <vt:lpstr>Examples</vt:lpstr>
      <vt:lpstr>Gene Drives</vt:lpstr>
      <vt:lpstr>Gene Drives in Action</vt:lpstr>
      <vt:lpstr>Daisy Chain Gene Drives</vt:lpstr>
      <vt:lpstr>Conservation Applications? (Option 1)</vt:lpstr>
      <vt:lpstr>Conservation Applications? (Option 2)</vt:lpstr>
      <vt:lpstr>Why are Rats a Problem?</vt:lpstr>
      <vt:lpstr>Current Conservation Efforts</vt:lpstr>
      <vt:lpstr>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of Synthetic Genetics in Conservation</dc:title>
  <dc:creator>Fran Sandmeier</dc:creator>
  <cp:lastModifiedBy>Fran Sandmeier</cp:lastModifiedBy>
  <cp:revision>43</cp:revision>
  <dcterms:created xsi:type="dcterms:W3CDTF">2020-07-21T23:06:32Z</dcterms:created>
  <dcterms:modified xsi:type="dcterms:W3CDTF">2020-07-29T21:53:46Z</dcterms:modified>
</cp:coreProperties>
</file>