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377" r:id="rId3"/>
    <p:sldId id="371" r:id="rId4"/>
    <p:sldId id="372" r:id="rId5"/>
    <p:sldId id="373" r:id="rId6"/>
    <p:sldId id="374" r:id="rId7"/>
    <p:sldId id="375" r:id="rId8"/>
    <p:sldId id="376" r:id="rId9"/>
    <p:sldId id="398" r:id="rId10"/>
    <p:sldId id="299" r:id="rId11"/>
    <p:sldId id="302" r:id="rId12"/>
    <p:sldId id="308" r:id="rId13"/>
    <p:sldId id="304" r:id="rId14"/>
    <p:sldId id="301" r:id="rId15"/>
    <p:sldId id="378" r:id="rId16"/>
    <p:sldId id="379" r:id="rId17"/>
    <p:sldId id="382" r:id="rId18"/>
    <p:sldId id="328" r:id="rId19"/>
    <p:sldId id="370" r:id="rId20"/>
    <p:sldId id="383" r:id="rId21"/>
    <p:sldId id="384" r:id="rId22"/>
    <p:sldId id="332" r:id="rId23"/>
    <p:sldId id="385" r:id="rId24"/>
    <p:sldId id="392" r:id="rId25"/>
    <p:sldId id="387" r:id="rId26"/>
    <p:sldId id="390" r:id="rId27"/>
    <p:sldId id="391" r:id="rId28"/>
    <p:sldId id="394" r:id="rId29"/>
    <p:sldId id="396" r:id="rId30"/>
    <p:sldId id="395" r:id="rId31"/>
    <p:sldId id="397" r:id="rId32"/>
    <p:sldId id="39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D54027-37AA-6743-833E-9F2614A438F0}">
          <p14:sldIdLst>
            <p14:sldId id="256"/>
            <p14:sldId id="377"/>
            <p14:sldId id="371"/>
            <p14:sldId id="372"/>
            <p14:sldId id="373"/>
            <p14:sldId id="374"/>
            <p14:sldId id="375"/>
            <p14:sldId id="376"/>
            <p14:sldId id="398"/>
            <p14:sldId id="299"/>
            <p14:sldId id="302"/>
            <p14:sldId id="308"/>
            <p14:sldId id="304"/>
            <p14:sldId id="301"/>
            <p14:sldId id="378"/>
            <p14:sldId id="379"/>
            <p14:sldId id="382"/>
            <p14:sldId id="328"/>
            <p14:sldId id="370"/>
            <p14:sldId id="383"/>
            <p14:sldId id="384"/>
            <p14:sldId id="332"/>
            <p14:sldId id="385"/>
            <p14:sldId id="392"/>
            <p14:sldId id="387"/>
            <p14:sldId id="390"/>
            <p14:sldId id="391"/>
            <p14:sldId id="394"/>
            <p14:sldId id="396"/>
            <p14:sldId id="395"/>
            <p14:sldId id="397"/>
            <p14:sldId id="393"/>
          </p14:sldIdLst>
        </p14:section>
      </p14:sectionLst>
    </p:ex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8214"/>
  </p:normalViewPr>
  <p:slideViewPr>
    <p:cSldViewPr snapToGrid="0" snapToObjects="1" showGuides="1">
      <p:cViewPr varScale="1">
        <p:scale>
          <a:sx n="69" d="100"/>
          <a:sy n="69" d="100"/>
        </p:scale>
        <p:origin x="1600" y="184"/>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4DBD4-C54C-2C47-9655-003952AD4984}" type="datetimeFigureOut">
              <a:rPr lang="en-US" smtClean="0"/>
              <a:t>10/9/20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5010F-59DB-9F4C-BEF7-80FB5EFB82F6}" type="slidenum">
              <a:rPr lang="en-US" smtClean="0"/>
              <a:t>‹#›</a:t>
            </a:fld>
            <a:endParaRPr lang="en-US"/>
          </a:p>
        </p:txBody>
      </p:sp>
    </p:spTree>
    <p:extLst>
      <p:ext uri="{BB962C8B-B14F-4D97-AF65-F5344CB8AC3E}">
        <p14:creationId xmlns:p14="http://schemas.microsoft.com/office/powerpoint/2010/main" val="1624767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Autophagy pathway illustrating potential novel interactions that place functionally unclassified proteins in a biological context.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Potential interactions identified by screens of the Sm motif-containing proteins Lsm2, Lsm4 and Lsm8.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The </a:t>
            </a:r>
            <a:r>
              <a:rPr lang="en-US" sz="1200" b="0" i="0" kern="1200" dirty="0" err="1" smtClean="0">
                <a:solidFill>
                  <a:schemeClr val="tx1"/>
                </a:solidFill>
                <a:effectLst/>
                <a:latin typeface="+mn-lt"/>
                <a:ea typeface="+mn-ea"/>
                <a:cs typeface="+mn-cs"/>
              </a:rPr>
              <a:t>Clb</a:t>
            </a:r>
            <a:r>
              <a:rPr lang="en-US" sz="1200" b="0" i="0" kern="1200" dirty="0" smtClean="0">
                <a:solidFill>
                  <a:schemeClr val="tx1"/>
                </a:solidFill>
                <a:effectLst/>
                <a:latin typeface="+mn-lt"/>
                <a:ea typeface="+mn-ea"/>
                <a:cs typeface="+mn-cs"/>
              </a:rPr>
              <a:t>/Cdc28/Cks1 complex shows novel interactions between proteins involved in the same biological function.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The Msh5 pathway illustrates novel interactions that link biological functions together into greater cellular processes.</a:t>
            </a:r>
            <a:endParaRPr lang="en-US" dirty="0"/>
          </a:p>
        </p:txBody>
      </p:sp>
      <p:sp>
        <p:nvSpPr>
          <p:cNvPr id="4" name="Slide Number Placeholder 3"/>
          <p:cNvSpPr>
            <a:spLocks noGrp="1"/>
          </p:cNvSpPr>
          <p:nvPr>
            <p:ph type="sldNum" sz="quarter" idx="10"/>
          </p:nvPr>
        </p:nvSpPr>
        <p:spPr/>
        <p:txBody>
          <a:bodyPr/>
          <a:lstStyle/>
          <a:p>
            <a:fld id="{C8D5010F-59DB-9F4C-BEF7-80FB5EFB82F6}" type="slidenum">
              <a:rPr lang="en-US" smtClean="0"/>
              <a:t>15</a:t>
            </a:fld>
            <a:endParaRPr lang="en-US"/>
          </a:p>
        </p:txBody>
      </p:sp>
    </p:spTree>
    <p:extLst>
      <p:ext uri="{BB962C8B-B14F-4D97-AF65-F5344CB8AC3E}">
        <p14:creationId xmlns:p14="http://schemas.microsoft.com/office/powerpoint/2010/main" val="645815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Higher order </a:t>
            </a:r>
            <a:r>
              <a:rPr lang="en-US" sz="1200" b="1" i="0" kern="1200" dirty="0" err="1" smtClean="0">
                <a:solidFill>
                  <a:schemeClr val="tx1"/>
                </a:solidFill>
                <a:effectLst/>
                <a:latin typeface="+mn-lt"/>
                <a:ea typeface="+mn-ea"/>
                <a:cs typeface="+mn-cs"/>
              </a:rPr>
              <a:t>organisation</a:t>
            </a:r>
            <a:r>
              <a:rPr lang="en-US" sz="1200" b="1" i="0" kern="1200" baseline="0" dirty="0" smtClean="0">
                <a:solidFill>
                  <a:schemeClr val="tx1"/>
                </a:solidFill>
                <a:effectLst/>
                <a:latin typeface="+mn-lt"/>
                <a:ea typeface="+mn-ea"/>
                <a:cs typeface="+mn-cs"/>
              </a:rPr>
              <a:t> of the proteome. Each node is a complex of proteins and connections are made if they share common proteins. Another way to see how connected everything is. Therefore regulation of one might inadvertently lead to regulation of another.</a:t>
            </a:r>
            <a:endParaRPr lang="en-US" dirty="0"/>
          </a:p>
        </p:txBody>
      </p:sp>
      <p:sp>
        <p:nvSpPr>
          <p:cNvPr id="4" name="Slide Number Placeholder 3"/>
          <p:cNvSpPr>
            <a:spLocks noGrp="1"/>
          </p:cNvSpPr>
          <p:nvPr>
            <p:ph type="sldNum" sz="quarter" idx="10"/>
          </p:nvPr>
        </p:nvSpPr>
        <p:spPr/>
        <p:txBody>
          <a:bodyPr/>
          <a:lstStyle/>
          <a:p>
            <a:fld id="{C8D5010F-59DB-9F4C-BEF7-80FB5EFB82F6}" type="slidenum">
              <a:rPr lang="en-US" smtClean="0"/>
              <a:t>16</a:t>
            </a:fld>
            <a:endParaRPr lang="en-US"/>
          </a:p>
        </p:txBody>
      </p:sp>
    </p:spTree>
    <p:extLst>
      <p:ext uri="{BB962C8B-B14F-4D97-AF65-F5344CB8AC3E}">
        <p14:creationId xmlns:p14="http://schemas.microsoft.com/office/powerpoint/2010/main" val="1888905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Higher order </a:t>
            </a:r>
            <a:r>
              <a:rPr lang="en-US" sz="1200" b="1" i="0" kern="1200" dirty="0" err="1" smtClean="0">
                <a:solidFill>
                  <a:schemeClr val="tx1"/>
                </a:solidFill>
                <a:effectLst/>
                <a:latin typeface="+mn-lt"/>
                <a:ea typeface="+mn-ea"/>
                <a:cs typeface="+mn-cs"/>
              </a:rPr>
              <a:t>organisation</a:t>
            </a:r>
            <a:r>
              <a:rPr lang="en-US" sz="1200" b="1" i="0" kern="1200" baseline="0" dirty="0" smtClean="0">
                <a:solidFill>
                  <a:schemeClr val="tx1"/>
                </a:solidFill>
                <a:effectLst/>
                <a:latin typeface="+mn-lt"/>
                <a:ea typeface="+mn-ea"/>
                <a:cs typeface="+mn-cs"/>
              </a:rPr>
              <a:t> of the proteome. Each node is a complex of proteins and connections are made if they share common proteins. Another way to see how connected everything is. Therefore regulation of one might inadvertently lead to regulation of another.</a:t>
            </a:r>
            <a:endParaRPr lang="en-US" dirty="0"/>
          </a:p>
        </p:txBody>
      </p:sp>
      <p:sp>
        <p:nvSpPr>
          <p:cNvPr id="4" name="Slide Number Placeholder 3"/>
          <p:cNvSpPr>
            <a:spLocks noGrp="1"/>
          </p:cNvSpPr>
          <p:nvPr>
            <p:ph type="sldNum" sz="quarter" idx="10"/>
          </p:nvPr>
        </p:nvSpPr>
        <p:spPr/>
        <p:txBody>
          <a:bodyPr/>
          <a:lstStyle/>
          <a:p>
            <a:fld id="{C8D5010F-59DB-9F4C-BEF7-80FB5EFB82F6}" type="slidenum">
              <a:rPr lang="en-US" smtClean="0"/>
              <a:t>17</a:t>
            </a:fld>
            <a:endParaRPr lang="en-US"/>
          </a:p>
        </p:txBody>
      </p:sp>
    </p:spTree>
    <p:extLst>
      <p:ext uri="{BB962C8B-B14F-4D97-AF65-F5344CB8AC3E}">
        <p14:creationId xmlns:p14="http://schemas.microsoft.com/office/powerpoint/2010/main" val="735674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latin typeface="Arial" charset="0"/>
                <a:ea typeface="msgothic" charset="-128"/>
                <a:cs typeface="msgothic" charset="-128"/>
              </a:rPr>
              <a:t>A network of genetically connected gene functions. GO attribute names are colored according to the legend. Pairs of different GO attributes are linked if they are connected by genetic interactions significantly, more often than would be expected by chance (</a:t>
            </a:r>
            <a:r>
              <a:rPr lang="en-GB" altLang="en-US" i="1">
                <a:latin typeface="Arial" charset="0"/>
                <a:ea typeface="msgothic" charset="-128"/>
                <a:cs typeface="msgothic" charset="-128"/>
              </a:rPr>
              <a:t>P</a:t>
            </a:r>
            <a:r>
              <a:rPr lang="en-GB" altLang="en-US">
                <a:latin typeface="Arial" charset="0"/>
                <a:ea typeface="msgothic" charset="-128"/>
                <a:cs typeface="msgothic" charset="-128"/>
              </a:rPr>
              <a:t> &lt; 0.002) (table S7). The subsets of GO attributes were clustered using a network layout algorithm (</a:t>
            </a:r>
            <a:r>
              <a:rPr lang="en-GB" altLang="en-US" i="1">
                <a:latin typeface="Arial" charset="0"/>
                <a:ea typeface="msgothic" charset="-128"/>
                <a:cs typeface="msgothic" charset="-128"/>
              </a:rPr>
              <a:t>5</a:t>
            </a:r>
            <a:r>
              <a:rPr lang="en-GB" altLang="en-US">
                <a:latin typeface="Arial" charset="0"/>
                <a:ea typeface="msgothic" charset="-128"/>
                <a:cs typeface="msgothic" charset="-128"/>
              </a:rPr>
              <a:t>). Because the </a:t>
            </a:r>
            <a:r>
              <a:rPr lang="en-GB" altLang="en-US" i="1">
                <a:latin typeface="Arial" charset="0"/>
                <a:ea typeface="msgothic" charset="-128"/>
                <a:cs typeface="msgothic" charset="-128"/>
              </a:rPr>
              <a:t>P</a:t>
            </a:r>
            <a:r>
              <a:rPr lang="en-GB" altLang="en-US">
                <a:latin typeface="Arial" charset="0"/>
                <a:ea typeface="msgothic" charset="-128"/>
                <a:cs typeface="msgothic" charset="-128"/>
              </a:rPr>
              <a:t> values have been corrected for multiple hypothesis testing by resampling (</a:t>
            </a:r>
            <a:r>
              <a:rPr lang="en-GB" altLang="en-US" i="1">
                <a:latin typeface="Arial" charset="0"/>
                <a:ea typeface="msgothic" charset="-128"/>
                <a:cs typeface="msgothic" charset="-128"/>
              </a:rPr>
              <a:t>5</a:t>
            </a:r>
            <a:r>
              <a:rPr lang="en-GB" altLang="en-US">
                <a:latin typeface="Arial" charset="0"/>
                <a:ea typeface="msgothic" charset="-128"/>
                <a:cs typeface="msgothic" charset="-128"/>
              </a:rPr>
              <a:t>), it would be unlikely (</a:t>
            </a:r>
            <a:r>
              <a:rPr lang="en-GB" altLang="en-US" i="1">
                <a:latin typeface="Arial" charset="0"/>
                <a:ea typeface="msgothic" charset="-128"/>
                <a:cs typeface="msgothic" charset="-128"/>
              </a:rPr>
              <a:t>P</a:t>
            </a:r>
            <a:r>
              <a:rPr lang="en-GB" altLang="en-US">
                <a:latin typeface="Arial" charset="0"/>
                <a:ea typeface="msgothic" charset="-128"/>
                <a:cs typeface="msgothic" charset="-128"/>
              </a:rPr>
              <a:t> &lt; 0.002) to find any lines in this network if synthetic interaction and GO annotation were unrelated. A section of the complete map on the left (outlined in red) is shown in greater detail on the right. Additional views of this map may be found in figs. S9 and S10. Significance is based on the Fisher's exact test of association, and the </a:t>
            </a:r>
            <a:r>
              <a:rPr lang="en-GB" altLang="en-US" i="1">
                <a:latin typeface="Arial" charset="0"/>
                <a:ea typeface="msgothic" charset="-128"/>
                <a:cs typeface="msgothic" charset="-128"/>
              </a:rPr>
              <a:t>P</a:t>
            </a:r>
            <a:r>
              <a:rPr lang="en-GB" altLang="en-US">
                <a:latin typeface="Arial" charset="0"/>
                <a:ea typeface="msgothic" charset="-128"/>
                <a:cs typeface="msgothic" charset="-128"/>
              </a:rPr>
              <a:t> value is corrected for multiple hypothesis testing by resampling (</a:t>
            </a:r>
            <a:r>
              <a:rPr lang="en-GB" altLang="en-US" i="1">
                <a:latin typeface="Arial" charset="0"/>
                <a:ea typeface="msgothic" charset="-128"/>
                <a:cs typeface="msgothic" charset="-128"/>
              </a:rPr>
              <a:t>29</a:t>
            </a:r>
            <a:r>
              <a:rPr lang="en-GB" altLang="en-US">
                <a:latin typeface="Arial" charset="0"/>
                <a:ea typeface="msgothic" charset="-128"/>
                <a:cs typeface="msgothic" charset="-128"/>
              </a:rPr>
              <a:t>).</a:t>
            </a:r>
          </a:p>
        </p:txBody>
      </p:sp>
    </p:spTree>
    <p:extLst>
      <p:ext uri="{BB962C8B-B14F-4D97-AF65-F5344CB8AC3E}">
        <p14:creationId xmlns:p14="http://schemas.microsoft.com/office/powerpoint/2010/main" val="819347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dirty="0">
                <a:latin typeface="Arial" charset="0"/>
                <a:ea typeface="msgothic" charset="-128"/>
                <a:cs typeface="msgothic" charset="-128"/>
              </a:rPr>
              <a:t>(</a:t>
            </a:r>
            <a:r>
              <a:rPr lang="en-GB" altLang="en-US" sz="1400" b="1" dirty="0">
                <a:latin typeface="Arial" charset="0"/>
                <a:ea typeface="msgothic" charset="-128"/>
                <a:cs typeface="msgothic" charset="-128"/>
              </a:rPr>
              <a:t>A</a:t>
            </a:r>
            <a:r>
              <a:rPr lang="en-GB" altLang="en-US" dirty="0">
                <a:latin typeface="Arial" charset="0"/>
                <a:ea typeface="msgothic" charset="-128"/>
                <a:cs typeface="msgothic" charset="-128"/>
              </a:rPr>
              <a:t>) The degree distribution of SGA array genes not also used as query genes. The number of genes with each degree (number of interaction partners) is shown on linear and log-log (inset) scales. </a:t>
            </a:r>
            <a:r>
              <a:rPr lang="en-GB" altLang="en-US" b="1" i="1" u="sng" dirty="0">
                <a:latin typeface="Arial" charset="0"/>
                <a:ea typeface="msgothic" charset="-128"/>
                <a:cs typeface="msgothic" charset="-128"/>
              </a:rPr>
              <a:t>The fit to a straight line in the log-log plot indicates a power-law degree distribution, a characteristic of a “scale-free” network</a:t>
            </a:r>
            <a:r>
              <a:rPr lang="en-GB" altLang="en-US" dirty="0">
                <a:latin typeface="Arial" charset="0"/>
                <a:ea typeface="msgothic" charset="-128"/>
                <a:cs typeface="msgothic" charset="-128"/>
              </a:rPr>
              <a:t>. An analysis of the degree distribution of the query genes is included in the supplementary material (</a:t>
            </a:r>
            <a:r>
              <a:rPr lang="en-GB" altLang="en-US" i="1" dirty="0">
                <a:latin typeface="Arial" charset="0"/>
                <a:ea typeface="msgothic" charset="-128"/>
                <a:cs typeface="msgothic" charset="-128"/>
              </a:rPr>
              <a:t>5</a:t>
            </a:r>
            <a:r>
              <a:rPr lang="en-GB" altLang="en-US" dirty="0">
                <a:latin typeface="Arial" charset="0"/>
                <a:ea typeface="msgothic" charset="-128"/>
                <a:cs typeface="msgothic" charset="-128"/>
              </a:rPr>
              <a:t>) (fig. S11). (</a:t>
            </a:r>
            <a:r>
              <a:rPr lang="en-GB" altLang="en-US" sz="1400" b="1" dirty="0">
                <a:latin typeface="Arial" charset="0"/>
                <a:ea typeface="msgothic" charset="-128"/>
                <a:cs typeface="msgothic" charset="-128"/>
              </a:rPr>
              <a:t>B</a:t>
            </a:r>
            <a:r>
              <a:rPr lang="en-GB" altLang="en-US" dirty="0">
                <a:latin typeface="Arial" charset="0"/>
                <a:ea typeface="msgothic" charset="-128"/>
                <a:cs typeface="msgothic" charset="-128"/>
              </a:rPr>
              <a:t>) The topology of the genetic network of </a:t>
            </a:r>
            <a:r>
              <a:rPr lang="en-GB" altLang="en-US" dirty="0" err="1">
                <a:latin typeface="Arial" charset="0"/>
                <a:ea typeface="msgothic" charset="-128"/>
                <a:cs typeface="msgothic" charset="-128"/>
              </a:rPr>
              <a:t>neighborhood</a:t>
            </a:r>
            <a:r>
              <a:rPr lang="en-GB" altLang="en-US" dirty="0">
                <a:latin typeface="Arial" charset="0"/>
                <a:ea typeface="msgothic" charset="-128"/>
                <a:cs typeface="msgothic" charset="-128"/>
              </a:rPr>
              <a:t> of three query genes (</a:t>
            </a:r>
            <a:r>
              <a:rPr lang="en-GB" altLang="en-US" i="1" dirty="0">
                <a:latin typeface="Arial" charset="0"/>
                <a:ea typeface="msgothic" charset="-128"/>
                <a:cs typeface="msgothic" charset="-128"/>
              </a:rPr>
              <a:t>SGS1, RAD27</a:t>
            </a:r>
            <a:r>
              <a:rPr lang="en-GB" altLang="en-US" dirty="0">
                <a:latin typeface="Arial" charset="0"/>
                <a:ea typeface="msgothic" charset="-128"/>
                <a:cs typeface="msgothic" charset="-128"/>
              </a:rPr>
              <a:t>, and </a:t>
            </a:r>
            <a:r>
              <a:rPr lang="en-GB" altLang="en-US" i="1" dirty="0">
                <a:latin typeface="Arial" charset="0"/>
                <a:ea typeface="msgothic" charset="-128"/>
                <a:cs typeface="msgothic" charset="-128"/>
              </a:rPr>
              <a:t>BIM1</a:t>
            </a:r>
            <a:r>
              <a:rPr lang="en-GB" altLang="en-US" dirty="0">
                <a:latin typeface="Arial" charset="0"/>
                <a:ea typeface="msgothic" charset="-128"/>
                <a:cs typeface="msgothic" charset="-128"/>
              </a:rPr>
              <a:t>). Genes are represented as nodes and synthetic genetic interactions are represented as edges connecting the nodes. The nodes are </a:t>
            </a:r>
            <a:r>
              <a:rPr lang="en-GB" altLang="en-US" dirty="0" err="1">
                <a:latin typeface="Arial" charset="0"/>
                <a:ea typeface="msgothic" charset="-128"/>
                <a:cs typeface="msgothic" charset="-128"/>
              </a:rPr>
              <a:t>colored</a:t>
            </a:r>
            <a:r>
              <a:rPr lang="en-GB" altLang="en-US" dirty="0">
                <a:latin typeface="Arial" charset="0"/>
                <a:ea typeface="msgothic" charset="-128"/>
                <a:cs typeface="msgothic" charset="-128"/>
              </a:rPr>
              <a:t> according to a defined subset of GO functional annotations (table S8). 95% of the nodes were tested for synthetic genetic interactions against each other.</a:t>
            </a:r>
          </a:p>
        </p:txBody>
      </p:sp>
    </p:spTree>
    <p:extLst>
      <p:ext uri="{BB962C8B-B14F-4D97-AF65-F5344CB8AC3E}">
        <p14:creationId xmlns:p14="http://schemas.microsoft.com/office/powerpoint/2010/main" val="179484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dirty="0">
                <a:latin typeface="Arial" charset="0"/>
                <a:ea typeface="msgothic" charset="-128"/>
                <a:cs typeface="msgothic" charset="-128"/>
              </a:rPr>
              <a:t>Representative conserved network regions. Shown are conserved clusters (a–k) and paths (l and m) identified within the networks of yeast, worm, and fly. Each region contains one or more overlapping clusters or paths (see Fig. 3). Proteins from yeast (orange ovals), worm (green rectangles), or fly (blue hexagons) are connected by direct (thick line) or indirect (connection via a common network </a:t>
            </a:r>
            <a:r>
              <a:rPr lang="en-GB" altLang="en-US" dirty="0" err="1">
                <a:latin typeface="Arial" charset="0"/>
                <a:ea typeface="msgothic" charset="-128"/>
                <a:cs typeface="msgothic" charset="-128"/>
              </a:rPr>
              <a:t>neighbor</a:t>
            </a:r>
            <a:r>
              <a:rPr lang="en-GB" altLang="en-US" dirty="0">
                <a:latin typeface="Arial" charset="0"/>
                <a:ea typeface="msgothic" charset="-128"/>
                <a:cs typeface="msgothic" charset="-128"/>
              </a:rPr>
              <a:t>; thin line) protein interactions. Horizontal dotted </a:t>
            </a:r>
            <a:r>
              <a:rPr lang="en-GB" altLang="en-US" dirty="0" err="1">
                <a:latin typeface="Arial" charset="0"/>
                <a:ea typeface="msgothic" charset="-128"/>
                <a:cs typeface="msgothic" charset="-128"/>
              </a:rPr>
              <a:t>gray</a:t>
            </a:r>
            <a:r>
              <a:rPr lang="en-GB" altLang="en-US" dirty="0">
                <a:latin typeface="Arial" charset="0"/>
                <a:ea typeface="msgothic" charset="-128"/>
                <a:cs typeface="msgothic" charset="-128"/>
              </a:rPr>
              <a:t> links indicate cross-species sequence similarity between proteins (similar proteins are typically placed on the same row of the alignment). Automated layout of network alignments was performed by using a specialized plug-in to the </a:t>
            </a:r>
            <a:r>
              <a:rPr lang="en-GB" altLang="en-US" dirty="0" err="1">
                <a:latin typeface="Arial" charset="0"/>
                <a:ea typeface="msgothic" charset="-128"/>
                <a:cs typeface="msgothic" charset="-128"/>
              </a:rPr>
              <a:t>cytoscape</a:t>
            </a:r>
            <a:r>
              <a:rPr lang="en-GB" altLang="en-US" dirty="0">
                <a:latin typeface="Arial" charset="0"/>
                <a:ea typeface="msgothic" charset="-128"/>
                <a:cs typeface="msgothic" charset="-128"/>
              </a:rPr>
              <a:t> software (34) as described in Supporting Text.</a:t>
            </a:r>
          </a:p>
        </p:txBody>
      </p:sp>
    </p:spTree>
    <p:extLst>
      <p:ext uri="{BB962C8B-B14F-4D97-AF65-F5344CB8AC3E}">
        <p14:creationId xmlns:p14="http://schemas.microsoft.com/office/powerpoint/2010/main" val="886546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Until now, no genetic interaction studies have been performed</a:t>
            </a:r>
            <a:r>
              <a:rPr lang="en-US" baseline="0" dirty="0" smtClean="0"/>
              <a:t> on yeast variants obtained from </a:t>
            </a:r>
            <a:r>
              <a:rPr lang="en-US" baseline="0" dirty="0" err="1" smtClean="0"/>
              <a:t>SCRaMBLE</a:t>
            </a:r>
            <a:r>
              <a:rPr lang="en-US" baseline="0" dirty="0" smtClean="0"/>
              <a:t>. I think we are still at a stage where we are sequencing and identifying genes that result in a particular mutation. The next step obviously, will be to identify interactions. For example, can we make the tiny colonies that grew on 7% ethanol, grow better. These are called rescue mutations, where you are selecting for mutations that rescues the fitness defect.  </a:t>
            </a:r>
            <a:endParaRPr lang="en-US" dirty="0"/>
          </a:p>
        </p:txBody>
      </p:sp>
      <p:sp>
        <p:nvSpPr>
          <p:cNvPr id="4" name="Slide Number Placeholder 3"/>
          <p:cNvSpPr>
            <a:spLocks noGrp="1"/>
          </p:cNvSpPr>
          <p:nvPr>
            <p:ph type="sldNum" sz="quarter" idx="10"/>
          </p:nvPr>
        </p:nvSpPr>
        <p:spPr/>
        <p:txBody>
          <a:bodyPr/>
          <a:lstStyle/>
          <a:p>
            <a:fld id="{C8D5010F-59DB-9F4C-BEF7-80FB5EFB82F6}" type="slidenum">
              <a:rPr lang="en-US" smtClean="0"/>
              <a:t>24</a:t>
            </a:fld>
            <a:endParaRPr lang="en-US"/>
          </a:p>
        </p:txBody>
      </p:sp>
    </p:spTree>
    <p:extLst>
      <p:ext uri="{BB962C8B-B14F-4D97-AF65-F5344CB8AC3E}">
        <p14:creationId xmlns:p14="http://schemas.microsoft.com/office/powerpoint/2010/main" val="510951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3C46B2-7D25-9347-8058-5077DBC7B7CC}"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6C1AF-3CBA-414B-8649-953268406E9F}" type="slidenum">
              <a:rPr lang="en-US" smtClean="0"/>
              <a:t>‹#›</a:t>
            </a:fld>
            <a:endParaRPr lang="en-US"/>
          </a:p>
        </p:txBody>
      </p:sp>
    </p:spTree>
    <p:extLst>
      <p:ext uri="{BB962C8B-B14F-4D97-AF65-F5344CB8AC3E}">
        <p14:creationId xmlns:p14="http://schemas.microsoft.com/office/powerpoint/2010/main" val="58637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C46B2-7D25-9347-8058-5077DBC7B7CC}"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6C1AF-3CBA-414B-8649-953268406E9F}" type="slidenum">
              <a:rPr lang="en-US" smtClean="0"/>
              <a:t>‹#›</a:t>
            </a:fld>
            <a:endParaRPr lang="en-US"/>
          </a:p>
        </p:txBody>
      </p:sp>
    </p:spTree>
    <p:extLst>
      <p:ext uri="{BB962C8B-B14F-4D97-AF65-F5344CB8AC3E}">
        <p14:creationId xmlns:p14="http://schemas.microsoft.com/office/powerpoint/2010/main" val="220271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C46B2-7D25-9347-8058-5077DBC7B7CC}"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6C1AF-3CBA-414B-8649-953268406E9F}" type="slidenum">
              <a:rPr lang="en-US" smtClean="0"/>
              <a:t>‹#›</a:t>
            </a:fld>
            <a:endParaRPr lang="en-US"/>
          </a:p>
        </p:txBody>
      </p:sp>
    </p:spTree>
    <p:extLst>
      <p:ext uri="{BB962C8B-B14F-4D97-AF65-F5344CB8AC3E}">
        <p14:creationId xmlns:p14="http://schemas.microsoft.com/office/powerpoint/2010/main" val="1994289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6684" y="1827213"/>
            <a:ext cx="477308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he-IL"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he-IL" alt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BD5B4F33-8360-354E-87F8-D39D1EDEDBB0}" type="slidenum">
              <a:rPr lang="he-IL" altLang="en-US"/>
              <a:pPr/>
              <a:t>‹#›</a:t>
            </a:fld>
            <a:endParaRPr lang="he-IL" altLang="en-US"/>
          </a:p>
        </p:txBody>
      </p:sp>
    </p:spTree>
    <p:extLst>
      <p:ext uri="{BB962C8B-B14F-4D97-AF65-F5344CB8AC3E}">
        <p14:creationId xmlns:p14="http://schemas.microsoft.com/office/powerpoint/2010/main" val="121579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C46B2-7D25-9347-8058-5077DBC7B7CC}"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6C1AF-3CBA-414B-8649-953268406E9F}" type="slidenum">
              <a:rPr lang="en-US" smtClean="0"/>
              <a:t>‹#›</a:t>
            </a:fld>
            <a:endParaRPr lang="en-US"/>
          </a:p>
        </p:txBody>
      </p:sp>
    </p:spTree>
    <p:extLst>
      <p:ext uri="{BB962C8B-B14F-4D97-AF65-F5344CB8AC3E}">
        <p14:creationId xmlns:p14="http://schemas.microsoft.com/office/powerpoint/2010/main" val="89464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C46B2-7D25-9347-8058-5077DBC7B7CC}"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6C1AF-3CBA-414B-8649-953268406E9F}" type="slidenum">
              <a:rPr lang="en-US" smtClean="0"/>
              <a:t>‹#›</a:t>
            </a:fld>
            <a:endParaRPr lang="en-US"/>
          </a:p>
        </p:txBody>
      </p:sp>
    </p:spTree>
    <p:extLst>
      <p:ext uri="{BB962C8B-B14F-4D97-AF65-F5344CB8AC3E}">
        <p14:creationId xmlns:p14="http://schemas.microsoft.com/office/powerpoint/2010/main" val="183018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3C46B2-7D25-9347-8058-5077DBC7B7CC}" type="datetimeFigureOut">
              <a:rPr lang="en-US" smtClean="0"/>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6C1AF-3CBA-414B-8649-953268406E9F}" type="slidenum">
              <a:rPr lang="en-US" smtClean="0"/>
              <a:t>‹#›</a:t>
            </a:fld>
            <a:endParaRPr lang="en-US"/>
          </a:p>
        </p:txBody>
      </p:sp>
    </p:spTree>
    <p:extLst>
      <p:ext uri="{BB962C8B-B14F-4D97-AF65-F5344CB8AC3E}">
        <p14:creationId xmlns:p14="http://schemas.microsoft.com/office/powerpoint/2010/main" val="1567171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3C46B2-7D25-9347-8058-5077DBC7B7CC}" type="datetimeFigureOut">
              <a:rPr lang="en-US" smtClean="0"/>
              <a:t>10/9/20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06C1AF-3CBA-414B-8649-953268406E9F}" type="slidenum">
              <a:rPr lang="en-US" smtClean="0"/>
              <a:t>‹#›</a:t>
            </a:fld>
            <a:endParaRPr lang="en-US"/>
          </a:p>
        </p:txBody>
      </p:sp>
    </p:spTree>
    <p:extLst>
      <p:ext uri="{BB962C8B-B14F-4D97-AF65-F5344CB8AC3E}">
        <p14:creationId xmlns:p14="http://schemas.microsoft.com/office/powerpoint/2010/main" val="55952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3C46B2-7D25-9347-8058-5077DBC7B7CC}" type="datetimeFigureOut">
              <a:rPr lang="en-US" smtClean="0"/>
              <a:t>10/9/20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06C1AF-3CBA-414B-8649-953268406E9F}" type="slidenum">
              <a:rPr lang="en-US" smtClean="0"/>
              <a:t>‹#›</a:t>
            </a:fld>
            <a:endParaRPr lang="en-US"/>
          </a:p>
        </p:txBody>
      </p:sp>
    </p:spTree>
    <p:extLst>
      <p:ext uri="{BB962C8B-B14F-4D97-AF65-F5344CB8AC3E}">
        <p14:creationId xmlns:p14="http://schemas.microsoft.com/office/powerpoint/2010/main" val="16943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C46B2-7D25-9347-8058-5077DBC7B7CC}" type="datetimeFigureOut">
              <a:rPr lang="en-US" smtClean="0"/>
              <a:t>10/9/20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06C1AF-3CBA-414B-8649-953268406E9F}" type="slidenum">
              <a:rPr lang="en-US" smtClean="0"/>
              <a:t>‹#›</a:t>
            </a:fld>
            <a:endParaRPr lang="en-US"/>
          </a:p>
        </p:txBody>
      </p:sp>
    </p:spTree>
    <p:extLst>
      <p:ext uri="{BB962C8B-B14F-4D97-AF65-F5344CB8AC3E}">
        <p14:creationId xmlns:p14="http://schemas.microsoft.com/office/powerpoint/2010/main" val="95367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C46B2-7D25-9347-8058-5077DBC7B7CC}" type="datetimeFigureOut">
              <a:rPr lang="en-US" smtClean="0"/>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6C1AF-3CBA-414B-8649-953268406E9F}" type="slidenum">
              <a:rPr lang="en-US" smtClean="0"/>
              <a:t>‹#›</a:t>
            </a:fld>
            <a:endParaRPr lang="en-US"/>
          </a:p>
        </p:txBody>
      </p:sp>
    </p:spTree>
    <p:extLst>
      <p:ext uri="{BB962C8B-B14F-4D97-AF65-F5344CB8AC3E}">
        <p14:creationId xmlns:p14="http://schemas.microsoft.com/office/powerpoint/2010/main" val="81288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C46B2-7D25-9347-8058-5077DBC7B7CC}" type="datetimeFigureOut">
              <a:rPr lang="en-US" smtClean="0"/>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6C1AF-3CBA-414B-8649-953268406E9F}" type="slidenum">
              <a:rPr lang="en-US" smtClean="0"/>
              <a:t>‹#›</a:t>
            </a:fld>
            <a:endParaRPr lang="en-US"/>
          </a:p>
        </p:txBody>
      </p:sp>
    </p:spTree>
    <p:extLst>
      <p:ext uri="{BB962C8B-B14F-4D97-AF65-F5344CB8AC3E}">
        <p14:creationId xmlns:p14="http://schemas.microsoft.com/office/powerpoint/2010/main" val="20884655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C46B2-7D25-9347-8058-5077DBC7B7CC}" type="datetimeFigureOut">
              <a:rPr lang="en-US" smtClean="0"/>
              <a:t>10/9/20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6C1AF-3CBA-414B-8649-953268406E9F}" type="slidenum">
              <a:rPr lang="en-US" smtClean="0"/>
              <a:t>‹#›</a:t>
            </a:fld>
            <a:endParaRPr lang="en-US"/>
          </a:p>
        </p:txBody>
      </p:sp>
    </p:spTree>
    <p:extLst>
      <p:ext uri="{BB962C8B-B14F-4D97-AF65-F5344CB8AC3E}">
        <p14:creationId xmlns:p14="http://schemas.microsoft.com/office/powerpoint/2010/main" val="1938098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tiff"/></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 Id="rId3" Type="http://schemas.openxmlformats.org/officeDocument/2006/relationships/image" Target="../media/image2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tiff"/><Relationship Id="rId3" Type="http://schemas.openxmlformats.org/officeDocument/2006/relationships/image" Target="../media/image2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2.tiff"/></Relationships>
</file>

<file path=ppt/slides/_rels/slide30.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24.tiff"/><Relationship Id="rId1" Type="http://schemas.openxmlformats.org/officeDocument/2006/relationships/slideLayout" Target="../slideLayouts/slideLayout7.xml"/><Relationship Id="rId2" Type="http://schemas.openxmlformats.org/officeDocument/2006/relationships/image" Target="../media/image3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tiff"/><Relationship Id="rId3" Type="http://schemas.openxmlformats.org/officeDocument/2006/relationships/image" Target="../media/image3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1454" y="1718367"/>
            <a:ext cx="5109091" cy="2123658"/>
          </a:xfrm>
          <a:prstGeom prst="rect">
            <a:avLst/>
          </a:prstGeom>
          <a:noFill/>
        </p:spPr>
        <p:txBody>
          <a:bodyPr wrap="none" rtlCol="0">
            <a:spAutoFit/>
          </a:bodyPr>
          <a:lstStyle/>
          <a:p>
            <a:r>
              <a:rPr lang="en-US" sz="4400" u="sng" dirty="0" smtClean="0">
                <a:latin typeface="Arial" charset="0"/>
                <a:ea typeface="Arial" charset="0"/>
                <a:cs typeface="Arial" charset="0"/>
              </a:rPr>
              <a:t>Biological Networks</a:t>
            </a:r>
          </a:p>
          <a:p>
            <a:endParaRPr lang="en-US" sz="4400" u="sng" dirty="0">
              <a:latin typeface="Arial" charset="0"/>
              <a:ea typeface="Arial" charset="0"/>
              <a:cs typeface="Arial" charset="0"/>
            </a:endParaRPr>
          </a:p>
          <a:p>
            <a:endParaRPr lang="en-US" sz="4400" u="sng" dirty="0" smtClean="0">
              <a:latin typeface="Arial" charset="0"/>
              <a:ea typeface="Arial" charset="0"/>
              <a:cs typeface="Arial" charset="0"/>
            </a:endParaRPr>
          </a:p>
        </p:txBody>
      </p:sp>
      <p:sp>
        <p:nvSpPr>
          <p:cNvPr id="2" name="Rectangle 1"/>
          <p:cNvSpPr/>
          <p:nvPr/>
        </p:nvSpPr>
        <p:spPr>
          <a:xfrm>
            <a:off x="2554545" y="4136568"/>
            <a:ext cx="6096000" cy="923330"/>
          </a:xfrm>
          <a:prstGeom prst="rect">
            <a:avLst/>
          </a:prstGeom>
        </p:spPr>
        <p:txBody>
          <a:bodyPr>
            <a:spAutoFit/>
          </a:bodyPr>
          <a:lstStyle/>
          <a:p>
            <a:pPr algn="r"/>
            <a:r>
              <a:rPr lang="en-US" u="sng" dirty="0">
                <a:latin typeface="Arial" charset="0"/>
                <a:ea typeface="Arial" charset="0"/>
                <a:cs typeface="Arial" charset="0"/>
              </a:rPr>
              <a:t>Soma Ghosh</a:t>
            </a:r>
          </a:p>
          <a:p>
            <a:pPr algn="r"/>
            <a:r>
              <a:rPr lang="en-US" u="sng" dirty="0">
                <a:latin typeface="Arial" charset="0"/>
                <a:ea typeface="Arial" charset="0"/>
                <a:cs typeface="Arial" charset="0"/>
              </a:rPr>
              <a:t>Postdoctoral Research Fellow</a:t>
            </a:r>
          </a:p>
          <a:p>
            <a:pPr algn="r"/>
            <a:r>
              <a:rPr lang="en-US" u="sng" dirty="0">
                <a:latin typeface="Arial" charset="0"/>
                <a:ea typeface="Arial" charset="0"/>
                <a:cs typeface="Arial" charset="0"/>
              </a:rPr>
              <a:t>Johns Hopkins </a:t>
            </a:r>
            <a:r>
              <a:rPr lang="en-US" u="sng" dirty="0" smtClean="0">
                <a:latin typeface="Arial" charset="0"/>
                <a:ea typeface="Arial" charset="0"/>
                <a:cs typeface="Arial" charset="0"/>
              </a:rPr>
              <a:t>University</a:t>
            </a:r>
            <a:endParaRPr lang="en-US" u="sng" dirty="0">
              <a:latin typeface="Arial" charset="0"/>
              <a:ea typeface="Arial" charset="0"/>
              <a:cs typeface="Arial" charset="0"/>
            </a:endParaRPr>
          </a:p>
        </p:txBody>
      </p:sp>
    </p:spTree>
    <p:extLst>
      <p:ext uri="{BB962C8B-B14F-4D97-AF65-F5344CB8AC3E}">
        <p14:creationId xmlns:p14="http://schemas.microsoft.com/office/powerpoint/2010/main" val="353226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3472" y="2263514"/>
            <a:ext cx="5161413" cy="523220"/>
          </a:xfrm>
          <a:prstGeom prst="rect">
            <a:avLst/>
          </a:prstGeom>
          <a:noFill/>
        </p:spPr>
        <p:txBody>
          <a:bodyPr wrap="none" rtlCol="0">
            <a:spAutoFit/>
          </a:bodyPr>
          <a:lstStyle/>
          <a:p>
            <a:r>
              <a:rPr lang="en-US" sz="2800" dirty="0" smtClean="0"/>
              <a:t>Yeast Genetic Interaction Network</a:t>
            </a:r>
            <a:endParaRPr lang="en-US" sz="2800" dirty="0"/>
          </a:p>
        </p:txBody>
      </p:sp>
    </p:spTree>
    <p:extLst>
      <p:ext uri="{BB962C8B-B14F-4D97-AF65-F5344CB8AC3E}">
        <p14:creationId xmlns:p14="http://schemas.microsoft.com/office/powerpoint/2010/main" val="1928632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17609" y="329951"/>
            <a:ext cx="1837362" cy="535531"/>
          </a:xfrm>
          <a:noFill/>
        </p:spPr>
        <p:txBody>
          <a:bodyPr wrap="none" rtlCol="0">
            <a:spAutoFit/>
          </a:bodyPr>
          <a:lstStyle/>
          <a:p>
            <a:r>
              <a:rPr lang="en-US" altLang="en-US" sz="3200" dirty="0">
                <a:latin typeface="+mn-lt"/>
                <a:ea typeface="+mn-ea"/>
                <a:cs typeface="+mn-cs"/>
              </a:rPr>
              <a:t>Genomics</a:t>
            </a:r>
          </a:p>
        </p:txBody>
      </p:sp>
      <p:sp>
        <p:nvSpPr>
          <p:cNvPr id="11267" name="Rectangle 3"/>
          <p:cNvSpPr>
            <a:spLocks noGrp="1" noChangeArrowheads="1"/>
          </p:cNvSpPr>
          <p:nvPr>
            <p:ph type="body" sz="half" idx="1"/>
          </p:nvPr>
        </p:nvSpPr>
        <p:spPr>
          <a:xfrm>
            <a:off x="885332" y="1409700"/>
            <a:ext cx="3589337" cy="4114800"/>
          </a:xfrm>
        </p:spPr>
        <p:txBody>
          <a:bodyPr/>
          <a:lstStyle/>
          <a:p>
            <a:pPr algn="l" rtl="0">
              <a:lnSpc>
                <a:spcPct val="125000"/>
              </a:lnSpc>
            </a:pPr>
            <a:r>
              <a:rPr lang="en-US" altLang="en-US" sz="2500"/>
              <a:t>Genomics </a:t>
            </a:r>
            <a:r>
              <a:rPr lang="en-US" altLang="en-US" sz="2500">
                <a:latin typeface="Arial" charset="0"/>
              </a:rPr>
              <a:t>–</a:t>
            </a:r>
            <a:r>
              <a:rPr lang="en-US" altLang="en-US" sz="2500"/>
              <a:t> </a:t>
            </a:r>
            <a:r>
              <a:rPr lang="en-US" altLang="en-US" sz="2500">
                <a:latin typeface="Arial" charset="0"/>
              </a:rPr>
              <a:t>“</a:t>
            </a:r>
            <a:r>
              <a:rPr lang="en-US" altLang="en-US" sz="2500"/>
              <a:t>The large scale study of genomes and their  functions</a:t>
            </a:r>
            <a:r>
              <a:rPr lang="en-US" altLang="en-US" sz="2500">
                <a:latin typeface="Arial" charset="0"/>
              </a:rPr>
              <a:t>”</a:t>
            </a:r>
            <a:r>
              <a:rPr lang="en-US" altLang="en-US" sz="2500"/>
              <a:t/>
            </a:r>
            <a:br>
              <a:rPr lang="en-US" altLang="en-US" sz="2500"/>
            </a:br>
            <a:r>
              <a:rPr lang="en-US" altLang="en-US" sz="2500"/>
              <a:t> </a:t>
            </a:r>
          </a:p>
          <a:p>
            <a:pPr algn="l" rtl="0">
              <a:lnSpc>
                <a:spcPct val="125000"/>
              </a:lnSpc>
            </a:pPr>
            <a:r>
              <a:rPr lang="en-US" altLang="en-US" sz="2500" dirty="0"/>
              <a:t>Why protein network?</a:t>
            </a:r>
          </a:p>
        </p:txBody>
      </p:sp>
      <p:pic>
        <p:nvPicPr>
          <p:cNvPr id="11274" name="Picture 1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45399" y="837782"/>
            <a:ext cx="5213706" cy="5907791"/>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5" name="Rectangle 3"/>
          <p:cNvSpPr txBox="1">
            <a:spLocks noChangeArrowheads="1"/>
          </p:cNvSpPr>
          <p:nvPr/>
        </p:nvSpPr>
        <p:spPr>
          <a:xfrm>
            <a:off x="279236" y="4746963"/>
            <a:ext cx="5447101" cy="19986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ct val="0"/>
              </a:spcBef>
            </a:pPr>
            <a:r>
              <a:rPr lang="en-US" altLang="en-US" sz="2100" smtClean="0"/>
              <a:t>Assemblies represent more than the sum of their parts.</a:t>
            </a:r>
          </a:p>
          <a:p>
            <a:pPr>
              <a:spcBef>
                <a:spcPct val="0"/>
              </a:spcBef>
            </a:pPr>
            <a:endParaRPr lang="en-US" altLang="en-US" sz="2100" dirty="0" smtClean="0"/>
          </a:p>
          <a:p>
            <a:pPr>
              <a:spcBef>
                <a:spcPct val="0"/>
              </a:spcBef>
            </a:pPr>
            <a:r>
              <a:rPr lang="en-US" altLang="en-US" sz="2100" dirty="0" smtClean="0"/>
              <a:t>`complexity' may partly rely on the contextual combination of the gene products.</a:t>
            </a:r>
            <a:endParaRPr lang="en-US" altLang="en-US" sz="2100" dirty="0"/>
          </a:p>
        </p:txBody>
      </p:sp>
    </p:spTree>
    <p:extLst>
      <p:ext uri="{BB962C8B-B14F-4D97-AF65-F5344CB8AC3E}">
        <p14:creationId xmlns:p14="http://schemas.microsoft.com/office/powerpoint/2010/main" val="5648739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5623" y="0"/>
            <a:ext cx="10515600" cy="970070"/>
          </a:xfrm>
        </p:spPr>
        <p:txBody>
          <a:bodyPr>
            <a:normAutofit/>
          </a:bodyPr>
          <a:lstStyle/>
          <a:p>
            <a:r>
              <a:rPr lang="en-US" altLang="en-US" sz="3200" dirty="0">
                <a:latin typeface="+mn-lt"/>
                <a:ea typeface="+mn-ea"/>
                <a:cs typeface="+mn-cs"/>
              </a:rPr>
              <a:t>M</a:t>
            </a:r>
            <a:r>
              <a:rPr lang="en-US" altLang="en-US" sz="3200" dirty="0" smtClean="0">
                <a:latin typeface="+mn-lt"/>
                <a:ea typeface="+mn-ea"/>
                <a:cs typeface="+mn-cs"/>
              </a:rPr>
              <a:t>ethodologies </a:t>
            </a:r>
            <a:r>
              <a:rPr lang="en-US" altLang="en-US" sz="3200" dirty="0">
                <a:latin typeface="+mn-lt"/>
                <a:ea typeface="+mn-ea"/>
                <a:cs typeface="+mn-cs"/>
              </a:rPr>
              <a:t>for </a:t>
            </a:r>
            <a:r>
              <a:rPr lang="en-US" altLang="en-US" sz="3200" dirty="0" smtClean="0">
                <a:latin typeface="+mn-lt"/>
                <a:ea typeface="+mn-ea"/>
                <a:cs typeface="+mn-cs"/>
              </a:rPr>
              <a:t>high </a:t>
            </a:r>
            <a:r>
              <a:rPr lang="en-US" altLang="en-US" sz="3200" dirty="0">
                <a:latin typeface="+mn-lt"/>
                <a:ea typeface="+mn-ea"/>
                <a:cs typeface="+mn-cs"/>
              </a:rPr>
              <a:t>throughput research</a:t>
            </a:r>
          </a:p>
        </p:txBody>
      </p:sp>
      <p:sp>
        <p:nvSpPr>
          <p:cNvPr id="5123" name="Rectangle 3"/>
          <p:cNvSpPr>
            <a:spLocks noGrp="1" noChangeArrowheads="1"/>
          </p:cNvSpPr>
          <p:nvPr>
            <p:ph type="body" idx="1"/>
          </p:nvPr>
        </p:nvSpPr>
        <p:spPr>
          <a:xfrm>
            <a:off x="215623" y="1333964"/>
            <a:ext cx="8229600" cy="5053717"/>
          </a:xfrm>
        </p:spPr>
        <p:txBody>
          <a:bodyPr>
            <a:normAutofit lnSpcReduction="10000"/>
          </a:bodyPr>
          <a:lstStyle/>
          <a:p>
            <a:pPr algn="l" rtl="0"/>
            <a:r>
              <a:rPr lang="en-US" altLang="en-US" dirty="0" smtClean="0"/>
              <a:t>Pairwise test for protein interactions </a:t>
            </a:r>
          </a:p>
          <a:p>
            <a:pPr marL="0" indent="0" algn="l" rtl="0">
              <a:buNone/>
            </a:pPr>
            <a:r>
              <a:rPr lang="en-US" altLang="en-US" dirty="0" smtClean="0"/>
              <a:t>(Yeast 2 hybrid)</a:t>
            </a:r>
            <a:endParaRPr lang="en-US" altLang="en-US" dirty="0"/>
          </a:p>
          <a:p>
            <a:pPr algn="l" rtl="0"/>
            <a:endParaRPr lang="en-US" altLang="en-US" dirty="0"/>
          </a:p>
          <a:p>
            <a:pPr algn="l" rtl="0"/>
            <a:r>
              <a:rPr lang="en-US" altLang="en-US" dirty="0" smtClean="0"/>
              <a:t>Purify protein complexes and identify binding partners</a:t>
            </a:r>
            <a:endParaRPr lang="en-US" altLang="en-US" dirty="0"/>
          </a:p>
          <a:p>
            <a:pPr algn="l" rtl="0"/>
            <a:endParaRPr lang="en-US" altLang="en-US" dirty="0"/>
          </a:p>
          <a:p>
            <a:pPr algn="l" rtl="0"/>
            <a:r>
              <a:rPr lang="en-US" altLang="en-US" dirty="0" smtClean="0"/>
              <a:t>Screen for genetic interactions between proteins </a:t>
            </a:r>
          </a:p>
          <a:p>
            <a:pPr marL="0" indent="0" algn="l" rtl="0">
              <a:buNone/>
            </a:pPr>
            <a:r>
              <a:rPr lang="en-US" altLang="en-US" dirty="0" smtClean="0"/>
              <a:t>(synthetic lethality)</a:t>
            </a:r>
            <a:endParaRPr lang="en-US" altLang="en-US" dirty="0"/>
          </a:p>
          <a:p>
            <a:pPr marL="0" indent="0" algn="l" rtl="0">
              <a:buNone/>
            </a:pPr>
            <a:endParaRPr lang="en-US" altLang="en-US" dirty="0"/>
          </a:p>
          <a:p>
            <a:pPr algn="l" rtl="0"/>
            <a:r>
              <a:rPr lang="en-US" altLang="en-US" dirty="0" smtClean="0"/>
              <a:t>Large scale tests for protein interactions</a:t>
            </a:r>
          </a:p>
          <a:p>
            <a:pPr marL="0" indent="0" algn="l" rtl="0">
              <a:buNone/>
            </a:pPr>
            <a:r>
              <a:rPr lang="en-US" altLang="en-US" dirty="0" smtClean="0"/>
              <a:t>(protein chips)</a:t>
            </a:r>
            <a:endParaRPr lang="en-US" altLang="en-US" dirty="0" smtClean="0"/>
          </a:p>
          <a:p>
            <a:pPr marL="0" indent="0" algn="l" rtl="0">
              <a:buNone/>
            </a:pPr>
            <a:endParaRPr lang="en-US" altLang="en-US" dirty="0"/>
          </a:p>
        </p:txBody>
      </p:sp>
      <p:pic>
        <p:nvPicPr>
          <p:cNvPr id="4" name="Content Placeholder 5">
            <a:extLst>
              <a:ext uri="{FF2B5EF4-FFF2-40B4-BE49-F238E27FC236}">
                <a16:creationId xmlns:a16="http://schemas.microsoft.com/office/drawing/2014/main" xmlns="" id="{7E22AB9B-C247-479C-870C-51741337BF13}"/>
              </a:ext>
            </a:extLst>
          </p:cNvPr>
          <p:cNvPicPr>
            <a:picLocks noChangeAspect="1"/>
          </p:cNvPicPr>
          <p:nvPr/>
        </p:nvPicPr>
        <p:blipFill rotWithShape="1">
          <a:blip r:embed="rId2"/>
          <a:srcRect r="7846" b="3129"/>
          <a:stretch/>
        </p:blipFill>
        <p:spPr>
          <a:xfrm>
            <a:off x="8445223" y="432707"/>
            <a:ext cx="2774214" cy="5992586"/>
          </a:xfrm>
          <a:prstGeom prst="rect">
            <a:avLst/>
          </a:prstGeom>
        </p:spPr>
      </p:pic>
      <p:sp>
        <p:nvSpPr>
          <p:cNvPr id="2" name="TextBox 1"/>
          <p:cNvSpPr txBox="1"/>
          <p:nvPr/>
        </p:nvSpPr>
        <p:spPr>
          <a:xfrm>
            <a:off x="9576049" y="6456494"/>
            <a:ext cx="2397836" cy="369332"/>
          </a:xfrm>
          <a:prstGeom prst="rect">
            <a:avLst/>
          </a:prstGeom>
          <a:noFill/>
        </p:spPr>
        <p:txBody>
          <a:bodyPr wrap="none" rtlCol="0">
            <a:spAutoFit/>
          </a:bodyPr>
          <a:lstStyle/>
          <a:p>
            <a:r>
              <a:rPr lang="en-US" dirty="0" smtClean="0"/>
              <a:t>Image </a:t>
            </a:r>
            <a:r>
              <a:rPr lang="en-US" smtClean="0"/>
              <a:t>courtesy: BUGGS</a:t>
            </a:r>
            <a:endParaRPr lang="en-US" dirty="0"/>
          </a:p>
        </p:txBody>
      </p:sp>
    </p:spTree>
    <p:extLst>
      <p:ext uri="{BB962C8B-B14F-4D97-AF65-F5344CB8AC3E}">
        <p14:creationId xmlns:p14="http://schemas.microsoft.com/office/powerpoint/2010/main" val="1619894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68574" y="235994"/>
            <a:ext cx="2943498" cy="535531"/>
          </a:xfrm>
          <a:noFill/>
        </p:spPr>
        <p:txBody>
          <a:bodyPr vert="horz" wrap="none" lIns="91440" tIns="45720" rIns="91440" bIns="45720" rtlCol="0" anchor="ctr">
            <a:spAutoFit/>
          </a:bodyPr>
          <a:lstStyle/>
          <a:p>
            <a:r>
              <a:rPr lang="en-US" altLang="en-US" sz="3200" dirty="0">
                <a:latin typeface="+mn-lt"/>
                <a:ea typeface="+mn-ea"/>
                <a:cs typeface="+mn-cs"/>
              </a:rPr>
              <a:t>Yeast as a model</a:t>
            </a:r>
          </a:p>
        </p:txBody>
      </p:sp>
      <p:sp>
        <p:nvSpPr>
          <p:cNvPr id="44035" name="Rectangle 3"/>
          <p:cNvSpPr>
            <a:spLocks noGrp="1" noChangeArrowheads="1"/>
          </p:cNvSpPr>
          <p:nvPr>
            <p:ph type="body" idx="1"/>
          </p:nvPr>
        </p:nvSpPr>
        <p:spPr/>
        <p:txBody>
          <a:bodyPr/>
          <a:lstStyle/>
          <a:p>
            <a:pPr algn="l" rtl="0">
              <a:lnSpc>
                <a:spcPct val="125000"/>
              </a:lnSpc>
            </a:pPr>
            <a:r>
              <a:rPr lang="en-US" altLang="en-US"/>
              <a:t>Why yeast genomics? </a:t>
            </a:r>
            <a:br>
              <a:rPr lang="en-US" altLang="en-US"/>
            </a:br>
            <a:r>
              <a:rPr lang="en-US" altLang="en-US" dirty="0"/>
              <a:t>A model eukaryote organism </a:t>
            </a:r>
            <a:r>
              <a:rPr lang="en-US" altLang="en-US" dirty="0">
                <a:latin typeface="Arial" charset="0"/>
              </a:rPr>
              <a:t>…</a:t>
            </a:r>
            <a:r>
              <a:rPr lang="en-US" altLang="en-US" dirty="0"/>
              <a:t> </a:t>
            </a:r>
          </a:p>
          <a:p>
            <a:pPr algn="l" rtl="0">
              <a:lnSpc>
                <a:spcPct val="125000"/>
              </a:lnSpc>
              <a:buFont typeface="Wingdings" charset="2"/>
              <a:buNone/>
            </a:pPr>
            <a:r>
              <a:rPr lang="en-US" altLang="en-US" dirty="0"/>
              <a:t>					</a:t>
            </a:r>
          </a:p>
        </p:txBody>
      </p:sp>
      <p:grpSp>
        <p:nvGrpSpPr>
          <p:cNvPr id="44036" name="Group 4"/>
          <p:cNvGrpSpPr>
            <a:grpSpLocks/>
          </p:cNvGrpSpPr>
          <p:nvPr/>
        </p:nvGrpSpPr>
        <p:grpSpPr bwMode="auto">
          <a:xfrm>
            <a:off x="2424113" y="3933825"/>
            <a:ext cx="6580986" cy="2592388"/>
            <a:chOff x="672" y="480"/>
            <a:chExt cx="7272" cy="3072"/>
          </a:xfrm>
        </p:grpSpPr>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480"/>
              <a:ext cx="2023" cy="3072"/>
            </a:xfrm>
            <a:prstGeom prst="rect">
              <a:avLst/>
            </a:prstGeom>
            <a:noFill/>
            <a:extLst>
              <a:ext uri="{909E8E84-426E-40DD-AFC4-6F175D3DCCD1}">
                <a14:hiddenFill xmlns:a14="http://schemas.microsoft.com/office/drawing/2010/main">
                  <a:solidFill>
                    <a:srgbClr val="FFFFFF"/>
                  </a:solidFill>
                </a14:hiddenFill>
              </a:ext>
            </a:extLst>
          </p:spPr>
        </p:pic>
        <p:grpSp>
          <p:nvGrpSpPr>
            <p:cNvPr id="44038" name="Group 6"/>
            <p:cNvGrpSpPr>
              <a:grpSpLocks/>
            </p:cNvGrpSpPr>
            <p:nvPr/>
          </p:nvGrpSpPr>
          <p:grpSpPr bwMode="auto">
            <a:xfrm>
              <a:off x="3561" y="960"/>
              <a:ext cx="1527" cy="988"/>
              <a:chOff x="3561" y="960"/>
              <a:chExt cx="1527" cy="988"/>
            </a:xfrm>
          </p:grpSpPr>
          <p:sp>
            <p:nvSpPr>
              <p:cNvPr id="44039" name="Oval 7"/>
              <p:cNvSpPr>
                <a:spLocks noChangeArrowheads="1"/>
              </p:cNvSpPr>
              <p:nvPr/>
            </p:nvSpPr>
            <p:spPr bwMode="auto">
              <a:xfrm>
                <a:off x="3561" y="1020"/>
                <a:ext cx="1456" cy="928"/>
              </a:xfrm>
              <a:prstGeom prst="ellipse">
                <a:avLst/>
              </a:prstGeom>
              <a:gradFill rotWithShape="0">
                <a:gsLst>
                  <a:gs pos="0">
                    <a:srgbClr val="00FF00">
                      <a:gamma/>
                      <a:shade val="29804"/>
                      <a:invGamma/>
                    </a:srgbClr>
                  </a:gs>
                  <a:gs pos="100000">
                    <a:srgbClr val="00FF00"/>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0" name="Oval 8"/>
              <p:cNvSpPr>
                <a:spLocks noChangeArrowheads="1"/>
              </p:cNvSpPr>
              <p:nvPr/>
            </p:nvSpPr>
            <p:spPr bwMode="auto">
              <a:xfrm>
                <a:off x="4813" y="960"/>
                <a:ext cx="275" cy="280"/>
              </a:xfrm>
              <a:prstGeom prst="ellipse">
                <a:avLst/>
              </a:prstGeom>
              <a:gradFill rotWithShape="0">
                <a:gsLst>
                  <a:gs pos="0">
                    <a:srgbClr val="00FF00">
                      <a:gamma/>
                      <a:shade val="29804"/>
                      <a:invGamma/>
                    </a:srgbClr>
                  </a:gs>
                  <a:gs pos="100000">
                    <a:srgbClr val="00FF00"/>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1" name="Oval 9"/>
              <p:cNvSpPr>
                <a:spLocks noChangeArrowheads="1"/>
              </p:cNvSpPr>
              <p:nvPr/>
            </p:nvSpPr>
            <p:spPr bwMode="auto">
              <a:xfrm>
                <a:off x="4600" y="1188"/>
                <a:ext cx="123" cy="124"/>
              </a:xfrm>
              <a:prstGeom prst="ellipse">
                <a:avLst/>
              </a:prstGeom>
              <a:solidFill>
                <a:srgbClr val="00CC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2" name="Arc 10"/>
              <p:cNvSpPr>
                <a:spLocks/>
              </p:cNvSpPr>
              <p:nvPr/>
            </p:nvSpPr>
            <p:spPr bwMode="auto">
              <a:xfrm>
                <a:off x="4602" y="1556"/>
                <a:ext cx="350" cy="14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1" y="11929"/>
                      <a:pt x="-1" y="-1"/>
                    </a:cubicBezTo>
                  </a:path>
                  <a:path w="21600" h="21600" stroke="0" extrusionOk="0">
                    <a:moveTo>
                      <a:pt x="21600" y="21599"/>
                    </a:moveTo>
                    <a:cubicBezTo>
                      <a:pt x="9670" y="21599"/>
                      <a:pt x="-1" y="11929"/>
                      <a:pt x="-1" y="-1"/>
                    </a:cubicBezTo>
                    <a:lnTo>
                      <a:pt x="21600" y="0"/>
                    </a:lnTo>
                    <a:close/>
                  </a:path>
                </a:pathLst>
              </a:custGeom>
              <a:noFill/>
              <a:ln w="50800" cap="rnd">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4043" name="Rectangle 11"/>
            <p:cNvSpPr>
              <a:spLocks noChangeArrowheads="1"/>
            </p:cNvSpPr>
            <p:nvPr/>
          </p:nvSpPr>
          <p:spPr bwMode="auto">
            <a:xfrm>
              <a:off x="2786" y="2160"/>
              <a:ext cx="5158" cy="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lvl1pPr algn="l" defTabSz="762000" rtl="0">
                <a:defRPr>
                  <a:solidFill>
                    <a:schemeClr val="tx1"/>
                  </a:solidFill>
                  <a:latin typeface="Arial" charset="0"/>
                  <a:ea typeface="Arial" charset="0"/>
                  <a:cs typeface="Arial" charset="0"/>
                </a:defRPr>
              </a:lvl1pPr>
              <a:lvl2pPr marL="571500" algn="l" defTabSz="762000" rtl="0">
                <a:defRPr>
                  <a:solidFill>
                    <a:schemeClr val="tx1"/>
                  </a:solidFill>
                  <a:latin typeface="Arial" charset="0"/>
                  <a:ea typeface="Arial" charset="0"/>
                  <a:cs typeface="Arial" charset="0"/>
                </a:defRPr>
              </a:lvl2pPr>
              <a:lvl3pPr marL="1143000" algn="l" defTabSz="762000" rtl="0">
                <a:defRPr>
                  <a:solidFill>
                    <a:schemeClr val="tx1"/>
                  </a:solidFill>
                  <a:latin typeface="Arial" charset="0"/>
                  <a:ea typeface="Arial" charset="0"/>
                  <a:cs typeface="Arial" charset="0"/>
                </a:defRPr>
              </a:lvl3pPr>
              <a:lvl4pPr marL="1714500" algn="l" defTabSz="762000" rtl="0">
                <a:defRPr>
                  <a:solidFill>
                    <a:schemeClr val="tx1"/>
                  </a:solidFill>
                  <a:latin typeface="Arial" charset="0"/>
                  <a:ea typeface="Arial" charset="0"/>
                  <a:cs typeface="Arial" charset="0"/>
                </a:defRPr>
              </a:lvl4pPr>
              <a:lvl5pPr marL="2286000" algn="l" defTabSz="762000" rtl="0">
                <a:defRPr>
                  <a:solidFill>
                    <a:schemeClr val="tx1"/>
                  </a:solidFill>
                  <a:latin typeface="Arial" charset="0"/>
                  <a:ea typeface="Arial" charset="0"/>
                  <a:cs typeface="Arial" charset="0"/>
                </a:defRPr>
              </a:lvl5pPr>
              <a:lvl6pPr marL="2743200" defTabSz="762000" fontAlgn="base">
                <a:spcBef>
                  <a:spcPct val="0"/>
                </a:spcBef>
                <a:spcAft>
                  <a:spcPct val="0"/>
                </a:spcAft>
                <a:defRPr>
                  <a:solidFill>
                    <a:schemeClr val="tx1"/>
                  </a:solidFill>
                  <a:latin typeface="Arial" charset="0"/>
                  <a:ea typeface="Arial" charset="0"/>
                  <a:cs typeface="Arial" charset="0"/>
                </a:defRPr>
              </a:lvl6pPr>
              <a:lvl7pPr marL="3200400" defTabSz="762000" fontAlgn="base">
                <a:spcBef>
                  <a:spcPct val="0"/>
                </a:spcBef>
                <a:spcAft>
                  <a:spcPct val="0"/>
                </a:spcAft>
                <a:defRPr>
                  <a:solidFill>
                    <a:schemeClr val="tx1"/>
                  </a:solidFill>
                  <a:latin typeface="Arial" charset="0"/>
                  <a:ea typeface="Arial" charset="0"/>
                  <a:cs typeface="Arial" charset="0"/>
                </a:defRPr>
              </a:lvl7pPr>
              <a:lvl8pPr marL="3657600" defTabSz="762000" fontAlgn="base">
                <a:spcBef>
                  <a:spcPct val="0"/>
                </a:spcBef>
                <a:spcAft>
                  <a:spcPct val="0"/>
                </a:spcAft>
                <a:defRPr>
                  <a:solidFill>
                    <a:schemeClr val="tx1"/>
                  </a:solidFill>
                  <a:latin typeface="Arial" charset="0"/>
                  <a:ea typeface="Arial" charset="0"/>
                  <a:cs typeface="Arial" charset="0"/>
                </a:defRPr>
              </a:lvl8pPr>
              <a:lvl9pPr marL="4114800" defTabSz="762000" fontAlgn="base">
                <a:spcBef>
                  <a:spcPct val="0"/>
                </a:spcBef>
                <a:spcAft>
                  <a:spcPct val="0"/>
                </a:spcAft>
                <a:defRPr>
                  <a:solidFill>
                    <a:schemeClr val="tx1"/>
                  </a:solidFill>
                  <a:latin typeface="Arial" charset="0"/>
                  <a:ea typeface="Arial" charset="0"/>
                  <a:cs typeface="Arial" charset="0"/>
                </a:defRPr>
              </a:lvl9pPr>
            </a:lstStyle>
            <a:p>
              <a:pPr eaLnBrk="0" hangingPunct="0"/>
              <a:r>
                <a:rPr lang="en-US" altLang="en-US" sz="2800" b="1" i="1">
                  <a:solidFill>
                    <a:srgbClr val="7FFF00"/>
                  </a:solidFill>
                  <a:effectLst>
                    <a:outerShdw blurRad="38100" dist="38100" dir="2700000" algn="tl">
                      <a:srgbClr val="C0C0C0"/>
                    </a:outerShdw>
                  </a:effectLst>
                  <a:latin typeface="Comic Sans MS" charset="0"/>
                </a:rPr>
                <a:t>Saccharomyces cerevisiae</a:t>
              </a:r>
            </a:p>
          </p:txBody>
        </p:sp>
      </p:grpSp>
      <p:sp>
        <p:nvSpPr>
          <p:cNvPr id="2" name="Rectangle 1"/>
          <p:cNvSpPr/>
          <p:nvPr/>
        </p:nvSpPr>
        <p:spPr>
          <a:xfrm>
            <a:off x="6096000" y="170708"/>
            <a:ext cx="6096000" cy="1588127"/>
          </a:xfrm>
          <a:prstGeom prst="rect">
            <a:avLst/>
          </a:prstGeom>
        </p:spPr>
        <p:txBody>
          <a:bodyPr>
            <a:spAutoFit/>
          </a:bodyPr>
          <a:lstStyle/>
          <a:p>
            <a:pPr>
              <a:lnSpc>
                <a:spcPct val="125000"/>
              </a:lnSpc>
              <a:spcBef>
                <a:spcPct val="20000"/>
              </a:spcBef>
              <a:buClr>
                <a:schemeClr val="tx2"/>
              </a:buClr>
              <a:buSzPct val="70000"/>
              <a:buFont typeface="Wingdings" charset="2"/>
              <a:buChar char="¡"/>
            </a:pPr>
            <a:r>
              <a:rPr lang="en-US" altLang="en-US" dirty="0" smtClean="0">
                <a:latin typeface="Verdana" charset="0"/>
              </a:rPr>
              <a:t> Smaller genome</a:t>
            </a:r>
          </a:p>
          <a:p>
            <a:pPr>
              <a:lnSpc>
                <a:spcPct val="125000"/>
              </a:lnSpc>
              <a:spcBef>
                <a:spcPct val="20000"/>
              </a:spcBef>
              <a:buClr>
                <a:schemeClr val="tx2"/>
              </a:buClr>
              <a:buSzPct val="70000"/>
              <a:buFont typeface="Wingdings" charset="2"/>
              <a:buChar char="¡"/>
            </a:pPr>
            <a:endParaRPr lang="en-US" altLang="en-US" dirty="0">
              <a:latin typeface="Verdana" charset="0"/>
            </a:endParaRPr>
          </a:p>
          <a:p>
            <a:pPr>
              <a:lnSpc>
                <a:spcPct val="125000"/>
              </a:lnSpc>
              <a:spcBef>
                <a:spcPct val="20000"/>
              </a:spcBef>
              <a:buClr>
                <a:schemeClr val="tx2"/>
              </a:buClr>
              <a:buSzPct val="70000"/>
              <a:buFont typeface="Wingdings" charset="2"/>
              <a:buChar char="¡"/>
            </a:pPr>
            <a:r>
              <a:rPr lang="en-US" altLang="en-US" dirty="0" smtClean="0">
                <a:latin typeface="Verdana" charset="0"/>
              </a:rPr>
              <a:t> All </a:t>
            </a:r>
            <a:r>
              <a:rPr lang="en-US" altLang="en-US" dirty="0">
                <a:latin typeface="Verdana" charset="0"/>
              </a:rPr>
              <a:t>the essential functions are </a:t>
            </a:r>
            <a:r>
              <a:rPr lang="en-US" altLang="en-US" dirty="0">
                <a:latin typeface="Verdana" charset="0"/>
                <a:hlinkClick r:id="" action="ppaction://noaction"/>
              </a:rPr>
              <a:t>conserved </a:t>
            </a:r>
            <a:r>
              <a:rPr lang="en-US" altLang="en-US" dirty="0">
                <a:latin typeface="Verdana" charset="0"/>
              </a:rPr>
              <a:t>from yeast to humans.</a:t>
            </a:r>
          </a:p>
        </p:txBody>
      </p:sp>
    </p:spTree>
    <p:extLst>
      <p:ext uri="{BB962C8B-B14F-4D97-AF65-F5344CB8AC3E}">
        <p14:creationId xmlns:p14="http://schemas.microsoft.com/office/powerpoint/2010/main" val="2009529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259174" y="1541410"/>
            <a:ext cx="9578715" cy="4409685"/>
          </a:xfrm>
        </p:spPr>
        <p:txBody>
          <a:bodyPr/>
          <a:lstStyle/>
          <a:p>
            <a:pPr algn="l" rtl="0">
              <a:lnSpc>
                <a:spcPct val="80000"/>
              </a:lnSpc>
              <a:buFont typeface="Wingdings" charset="2"/>
              <a:buChar char="¡"/>
            </a:pPr>
            <a:r>
              <a:rPr lang="en-US" altLang="en-US" sz="1500" dirty="0"/>
              <a:t> </a:t>
            </a:r>
            <a:r>
              <a:rPr lang="en-US" altLang="en-US" sz="1500" dirty="0">
                <a:latin typeface="Arial" charset="0"/>
              </a:rPr>
              <a:t>“</a:t>
            </a:r>
            <a:r>
              <a:rPr lang="en-US" altLang="en-US" sz="1500" dirty="0"/>
              <a:t>A comprehensive analysis of protein-protein interactions in Saccharomyces </a:t>
            </a:r>
            <a:r>
              <a:rPr lang="en-US" altLang="en-US" sz="1500" dirty="0" err="1"/>
              <a:t>cerevisiae</a:t>
            </a:r>
            <a:r>
              <a:rPr lang="en-US" altLang="en-US" sz="1500" dirty="0" err="1">
                <a:latin typeface="Arial" charset="0"/>
              </a:rPr>
              <a:t>”</a:t>
            </a:r>
            <a:r>
              <a:rPr lang="en-US" altLang="en-US" sz="1500" dirty="0" err="1"/>
              <a:t>P.Utez</a:t>
            </a:r>
            <a:r>
              <a:rPr lang="en-US" altLang="en-US" sz="1500" dirty="0"/>
              <a:t> et al, Nature 2000</a:t>
            </a:r>
          </a:p>
          <a:p>
            <a:pPr algn="l" rtl="0">
              <a:lnSpc>
                <a:spcPct val="80000"/>
              </a:lnSpc>
            </a:pPr>
            <a:endParaRPr lang="en-US" altLang="en-US" sz="1500" dirty="0"/>
          </a:p>
          <a:p>
            <a:pPr algn="l" rtl="0">
              <a:lnSpc>
                <a:spcPct val="80000"/>
              </a:lnSpc>
              <a:buFont typeface="Wingdings" charset="2"/>
              <a:buChar char="¡"/>
            </a:pPr>
            <a:r>
              <a:rPr lang="en-US" altLang="en-US" sz="1500" dirty="0"/>
              <a:t> </a:t>
            </a:r>
            <a:r>
              <a:rPr lang="en-US" altLang="en-US" sz="1500" dirty="0">
                <a:latin typeface="Arial" charset="0"/>
              </a:rPr>
              <a:t>“</a:t>
            </a:r>
            <a:r>
              <a:rPr lang="en-US" altLang="en-US" sz="1500" dirty="0"/>
              <a:t>Functional </a:t>
            </a:r>
            <a:r>
              <a:rPr lang="en-US" altLang="en-US" sz="1500" dirty="0" err="1"/>
              <a:t>organisation</a:t>
            </a:r>
            <a:r>
              <a:rPr lang="en-US" altLang="en-US" sz="1500" dirty="0"/>
              <a:t> of the yeast proteome by systematic analysis of protein complexes</a:t>
            </a:r>
            <a:r>
              <a:rPr lang="en-US" altLang="en-US" sz="1500" dirty="0">
                <a:latin typeface="Arial" charset="0"/>
              </a:rPr>
              <a:t>”</a:t>
            </a:r>
            <a:r>
              <a:rPr lang="en-US" altLang="en-US" sz="1500" dirty="0"/>
              <a:t> G. Gavin et al, Nature 2002</a:t>
            </a:r>
          </a:p>
          <a:p>
            <a:pPr algn="l" rtl="0">
              <a:lnSpc>
                <a:spcPct val="80000"/>
              </a:lnSpc>
            </a:pPr>
            <a:r>
              <a:rPr lang="en-US" altLang="en-US" sz="1500" dirty="0"/>
              <a:t> </a:t>
            </a:r>
          </a:p>
          <a:p>
            <a:pPr algn="l" rtl="0">
              <a:lnSpc>
                <a:spcPct val="80000"/>
              </a:lnSpc>
              <a:buFont typeface="Wingdings" charset="2"/>
              <a:buChar char="¡"/>
            </a:pPr>
            <a:r>
              <a:rPr lang="en-US" altLang="en-US" sz="1500" dirty="0"/>
              <a:t> </a:t>
            </a:r>
            <a:r>
              <a:rPr lang="en-US" altLang="en-US" sz="1500" dirty="0">
                <a:latin typeface="Arial" charset="0"/>
              </a:rPr>
              <a:t>“</a:t>
            </a:r>
            <a:r>
              <a:rPr lang="en-US" altLang="en-US" sz="1500" dirty="0"/>
              <a:t>Global Mapping of the Yeast Genetic Interaction Network</a:t>
            </a:r>
            <a:r>
              <a:rPr lang="en-US" altLang="en-US" sz="1500" dirty="0">
                <a:latin typeface="Arial" charset="0"/>
              </a:rPr>
              <a:t>”</a:t>
            </a:r>
            <a:r>
              <a:rPr lang="en-US" altLang="en-US" sz="1500" dirty="0"/>
              <a:t> Tong et al, Science 2004</a:t>
            </a:r>
          </a:p>
          <a:p>
            <a:pPr algn="l" rtl="0">
              <a:lnSpc>
                <a:spcPct val="80000"/>
              </a:lnSpc>
            </a:pPr>
            <a:endParaRPr lang="en-US" altLang="en-US" sz="1500" dirty="0"/>
          </a:p>
          <a:p>
            <a:pPr algn="l" rtl="0">
              <a:lnSpc>
                <a:spcPct val="80000"/>
              </a:lnSpc>
              <a:buFont typeface="Wingdings" charset="2"/>
              <a:buChar char="¡"/>
            </a:pPr>
            <a:r>
              <a:rPr lang="en-US" altLang="en-US" sz="1500" dirty="0"/>
              <a:t> </a:t>
            </a:r>
            <a:r>
              <a:rPr lang="en-US" altLang="en-US" sz="1500" dirty="0">
                <a:latin typeface="Arial" charset="0"/>
              </a:rPr>
              <a:t>“</a:t>
            </a:r>
            <a:r>
              <a:rPr lang="en-US" altLang="en-US" sz="1500" dirty="0"/>
              <a:t>Conserved patterns of protein interaction in multiple species</a:t>
            </a:r>
            <a:r>
              <a:rPr lang="en-US" altLang="en-US" sz="1500" dirty="0">
                <a:latin typeface="Arial" charset="0"/>
              </a:rPr>
              <a:t>”</a:t>
            </a:r>
            <a:r>
              <a:rPr lang="en-US" altLang="en-US" sz="1500" dirty="0"/>
              <a:t> R. </a:t>
            </a:r>
            <a:r>
              <a:rPr lang="en-US" altLang="en-US" sz="1500" dirty="0" err="1"/>
              <a:t>Sharan</a:t>
            </a:r>
            <a:r>
              <a:rPr lang="en-US" altLang="en-US" sz="1500" dirty="0"/>
              <a:t> et al, PNAS 2005</a:t>
            </a:r>
          </a:p>
        </p:txBody>
      </p:sp>
      <p:sp>
        <p:nvSpPr>
          <p:cNvPr id="5" name="TextBox 4"/>
          <p:cNvSpPr txBox="1"/>
          <p:nvPr/>
        </p:nvSpPr>
        <p:spPr>
          <a:xfrm>
            <a:off x="3343531" y="509666"/>
            <a:ext cx="5161413" cy="523220"/>
          </a:xfrm>
          <a:prstGeom prst="rect">
            <a:avLst/>
          </a:prstGeom>
          <a:noFill/>
        </p:spPr>
        <p:txBody>
          <a:bodyPr wrap="none" rtlCol="0">
            <a:spAutoFit/>
          </a:bodyPr>
          <a:lstStyle/>
          <a:p>
            <a:r>
              <a:rPr lang="en-US" sz="2800" dirty="0" smtClean="0"/>
              <a:t>Yeast </a:t>
            </a:r>
            <a:r>
              <a:rPr lang="en-US" sz="2800" smtClean="0"/>
              <a:t>Genetic Interaction Network</a:t>
            </a:r>
            <a:endParaRPr lang="en-US" sz="2800"/>
          </a:p>
        </p:txBody>
      </p:sp>
    </p:spTree>
    <p:extLst>
      <p:ext uri="{BB962C8B-B14F-4D97-AF65-F5344CB8AC3E}">
        <p14:creationId xmlns:p14="http://schemas.microsoft.com/office/powerpoint/2010/main" val="12868759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52550"/>
            <a:ext cx="12192000" cy="461665"/>
          </a:xfrm>
          <a:prstGeom prst="rect">
            <a:avLst/>
          </a:prstGeom>
        </p:spPr>
        <p:txBody>
          <a:bodyPr wrap="square">
            <a:spAutoFit/>
          </a:bodyPr>
          <a:lstStyle/>
          <a:p>
            <a:pPr algn="ctr"/>
            <a:r>
              <a:rPr lang="en-US" sz="2400" dirty="0" smtClean="0">
                <a:solidFill>
                  <a:srgbClr val="222222"/>
                </a:solidFill>
                <a:latin typeface="Harding" charset="0"/>
              </a:rPr>
              <a:t>Pairwise testing of protein interactions in yeast reveals </a:t>
            </a:r>
            <a:r>
              <a:rPr lang="en-US" sz="2400" smtClean="0">
                <a:solidFill>
                  <a:srgbClr val="222222"/>
                </a:solidFill>
                <a:latin typeface="Harding" charset="0"/>
              </a:rPr>
              <a:t>several important yeast hubs</a:t>
            </a:r>
            <a:endParaRPr lang="en-US" sz="2400" dirty="0">
              <a:solidFill>
                <a:srgbClr val="222222"/>
              </a:solidFill>
              <a:latin typeface="Harding" charset="0"/>
            </a:endParaRPr>
          </a:p>
        </p:txBody>
      </p:sp>
      <p:pic>
        <p:nvPicPr>
          <p:cNvPr id="8" name="Picture 7"/>
          <p:cNvPicPr>
            <a:picLocks noChangeAspect="1"/>
          </p:cNvPicPr>
          <p:nvPr/>
        </p:nvPicPr>
        <p:blipFill rotWithShape="1">
          <a:blip r:embed="rId3"/>
          <a:srcRect b="46190"/>
          <a:stretch/>
        </p:blipFill>
        <p:spPr>
          <a:xfrm>
            <a:off x="220072" y="1260864"/>
            <a:ext cx="5772514" cy="4731721"/>
          </a:xfrm>
          <a:prstGeom prst="rect">
            <a:avLst/>
          </a:prstGeom>
        </p:spPr>
      </p:pic>
      <p:pic>
        <p:nvPicPr>
          <p:cNvPr id="11" name="Picture 10"/>
          <p:cNvPicPr>
            <a:picLocks noChangeAspect="1"/>
          </p:cNvPicPr>
          <p:nvPr/>
        </p:nvPicPr>
        <p:blipFill rotWithShape="1">
          <a:blip r:embed="rId3"/>
          <a:srcRect l="283" t="53810" r="-283" b="-47"/>
          <a:stretch/>
        </p:blipFill>
        <p:spPr>
          <a:xfrm>
            <a:off x="6134100" y="1593817"/>
            <a:ext cx="5772514" cy="4065813"/>
          </a:xfrm>
          <a:prstGeom prst="rect">
            <a:avLst/>
          </a:prstGeom>
        </p:spPr>
      </p:pic>
    </p:spTree>
    <p:extLst>
      <p:ext uri="{BB962C8B-B14F-4D97-AF65-F5344CB8AC3E}">
        <p14:creationId xmlns:p14="http://schemas.microsoft.com/office/powerpoint/2010/main" val="1866353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79534" y="52550"/>
            <a:ext cx="5812465" cy="646331"/>
          </a:xfrm>
          <a:prstGeom prst="rect">
            <a:avLst/>
          </a:prstGeom>
        </p:spPr>
        <p:txBody>
          <a:bodyPr wrap="square">
            <a:spAutoFit/>
          </a:bodyPr>
          <a:lstStyle/>
          <a:p>
            <a:r>
              <a:rPr lang="en-US" altLang="en-US" dirty="0"/>
              <a:t>Functional </a:t>
            </a:r>
            <a:r>
              <a:rPr lang="en-US" altLang="en-US" dirty="0" smtClean="0"/>
              <a:t>organization </a:t>
            </a:r>
            <a:r>
              <a:rPr lang="en-US" altLang="en-US" dirty="0"/>
              <a:t>of the yeast proteome by systematic analysis of protein complexes</a:t>
            </a:r>
            <a:endParaRPr lang="en-US" dirty="0">
              <a:solidFill>
                <a:srgbClr val="222222"/>
              </a:solidFill>
              <a:latin typeface="Harding" charset="0"/>
            </a:endParaRPr>
          </a:p>
        </p:txBody>
      </p:sp>
      <p:pic>
        <p:nvPicPr>
          <p:cNvPr id="2" name="Picture 1"/>
          <p:cNvPicPr>
            <a:picLocks noChangeAspect="1"/>
          </p:cNvPicPr>
          <p:nvPr/>
        </p:nvPicPr>
        <p:blipFill>
          <a:blip r:embed="rId3"/>
          <a:stretch>
            <a:fillRect/>
          </a:stretch>
        </p:blipFill>
        <p:spPr>
          <a:xfrm>
            <a:off x="0" y="0"/>
            <a:ext cx="6379535" cy="6858000"/>
          </a:xfrm>
          <a:prstGeom prst="rect">
            <a:avLst/>
          </a:prstGeom>
        </p:spPr>
      </p:pic>
      <p:pic>
        <p:nvPicPr>
          <p:cNvPr id="3" name="Picture 2"/>
          <p:cNvPicPr>
            <a:picLocks noChangeAspect="1"/>
          </p:cNvPicPr>
          <p:nvPr/>
        </p:nvPicPr>
        <p:blipFill rotWithShape="1">
          <a:blip r:embed="rId4"/>
          <a:srcRect b="66905"/>
          <a:stretch/>
        </p:blipFill>
        <p:spPr>
          <a:xfrm>
            <a:off x="6750290" y="898071"/>
            <a:ext cx="2691171" cy="2530929"/>
          </a:xfrm>
          <a:prstGeom prst="rect">
            <a:avLst/>
          </a:prstGeom>
        </p:spPr>
      </p:pic>
      <p:pic>
        <p:nvPicPr>
          <p:cNvPr id="7" name="Picture 6"/>
          <p:cNvPicPr>
            <a:picLocks noChangeAspect="1"/>
          </p:cNvPicPr>
          <p:nvPr/>
        </p:nvPicPr>
        <p:blipFill rotWithShape="1">
          <a:blip r:embed="rId4"/>
          <a:srcRect l="2030" t="34048" r="-2030" b="32857"/>
          <a:stretch/>
        </p:blipFill>
        <p:spPr>
          <a:xfrm>
            <a:off x="9285766" y="2036989"/>
            <a:ext cx="2960287" cy="2784021"/>
          </a:xfrm>
          <a:prstGeom prst="rect">
            <a:avLst/>
          </a:prstGeom>
        </p:spPr>
      </p:pic>
      <p:pic>
        <p:nvPicPr>
          <p:cNvPr id="9" name="Picture 8"/>
          <p:cNvPicPr>
            <a:picLocks noChangeAspect="1"/>
          </p:cNvPicPr>
          <p:nvPr/>
        </p:nvPicPr>
        <p:blipFill rotWithShape="1">
          <a:blip r:embed="rId4"/>
          <a:srcRect l="677" t="66428" r="-677" b="477"/>
          <a:stretch/>
        </p:blipFill>
        <p:spPr>
          <a:xfrm>
            <a:off x="6750290" y="4041321"/>
            <a:ext cx="2995013" cy="2816679"/>
          </a:xfrm>
          <a:prstGeom prst="rect">
            <a:avLst/>
          </a:prstGeom>
        </p:spPr>
      </p:pic>
    </p:spTree>
    <p:extLst>
      <p:ext uri="{BB962C8B-B14F-4D97-AF65-F5344CB8AC3E}">
        <p14:creationId xmlns:p14="http://schemas.microsoft.com/office/powerpoint/2010/main" val="534715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79534" y="52550"/>
            <a:ext cx="5812465" cy="646331"/>
          </a:xfrm>
          <a:prstGeom prst="rect">
            <a:avLst/>
          </a:prstGeom>
        </p:spPr>
        <p:txBody>
          <a:bodyPr wrap="square">
            <a:spAutoFit/>
          </a:bodyPr>
          <a:lstStyle/>
          <a:p>
            <a:r>
              <a:rPr lang="en-US" altLang="en-US" dirty="0"/>
              <a:t>Functional </a:t>
            </a:r>
            <a:r>
              <a:rPr lang="en-US" altLang="en-US" dirty="0" smtClean="0"/>
              <a:t>organization </a:t>
            </a:r>
            <a:r>
              <a:rPr lang="en-US" altLang="en-US" dirty="0"/>
              <a:t>of the yeast proteome by systematic analysis of protein complexes</a:t>
            </a:r>
            <a:endParaRPr lang="en-US" dirty="0">
              <a:solidFill>
                <a:srgbClr val="222222"/>
              </a:solidFill>
              <a:latin typeface="Harding" charset="0"/>
            </a:endParaRPr>
          </a:p>
        </p:txBody>
      </p:sp>
      <p:pic>
        <p:nvPicPr>
          <p:cNvPr id="2" name="Picture 1"/>
          <p:cNvPicPr>
            <a:picLocks noChangeAspect="1"/>
          </p:cNvPicPr>
          <p:nvPr/>
        </p:nvPicPr>
        <p:blipFill>
          <a:blip r:embed="rId3"/>
          <a:stretch>
            <a:fillRect/>
          </a:stretch>
        </p:blipFill>
        <p:spPr>
          <a:xfrm>
            <a:off x="0" y="0"/>
            <a:ext cx="6379535" cy="6858000"/>
          </a:xfrm>
          <a:prstGeom prst="rect">
            <a:avLst/>
          </a:prstGeom>
        </p:spPr>
      </p:pic>
      <p:sp>
        <p:nvSpPr>
          <p:cNvPr id="5" name="TextBox 4"/>
          <p:cNvSpPr txBox="1"/>
          <p:nvPr/>
        </p:nvSpPr>
        <p:spPr>
          <a:xfrm>
            <a:off x="7184571" y="2073729"/>
            <a:ext cx="4180115" cy="2308324"/>
          </a:xfrm>
          <a:prstGeom prst="rect">
            <a:avLst/>
          </a:prstGeom>
          <a:noFill/>
        </p:spPr>
        <p:txBody>
          <a:bodyPr wrap="square" rtlCol="0">
            <a:spAutoFit/>
          </a:bodyPr>
          <a:lstStyle/>
          <a:p>
            <a:r>
              <a:rPr lang="en-US" dirty="0" smtClean="0"/>
              <a:t>Focus was on physical interactions. </a:t>
            </a:r>
          </a:p>
          <a:p>
            <a:endParaRPr lang="en-US" dirty="0"/>
          </a:p>
          <a:p>
            <a:r>
              <a:rPr lang="en-US" dirty="0" smtClean="0"/>
              <a:t>However, true genetic interactions are not always a result of physical interactions.</a:t>
            </a:r>
          </a:p>
          <a:p>
            <a:endParaRPr lang="en-US" dirty="0"/>
          </a:p>
          <a:p>
            <a:r>
              <a:rPr lang="en-US" dirty="0" smtClean="0"/>
              <a:t>So, two genes might be far apart in the genome, might not physically interact and still influence the activity of each other</a:t>
            </a:r>
          </a:p>
        </p:txBody>
      </p:sp>
    </p:spTree>
    <p:extLst>
      <p:ext uri="{BB962C8B-B14F-4D97-AF65-F5344CB8AC3E}">
        <p14:creationId xmlns:p14="http://schemas.microsoft.com/office/powerpoint/2010/main" val="1835633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62643" y="384584"/>
            <a:ext cx="3182346" cy="535531"/>
          </a:xfrm>
          <a:noFill/>
        </p:spPr>
        <p:txBody>
          <a:bodyPr vert="horz" wrap="none" lIns="91440" tIns="45720" rIns="91440" bIns="45720" rtlCol="0" anchor="ctr">
            <a:spAutoFit/>
          </a:bodyPr>
          <a:lstStyle/>
          <a:p>
            <a:r>
              <a:rPr lang="en-US" altLang="en-US" sz="3200" dirty="0">
                <a:latin typeface="+mn-lt"/>
                <a:ea typeface="+mn-ea"/>
                <a:cs typeface="+mn-cs"/>
              </a:rPr>
              <a:t>Synthetic lethality</a:t>
            </a:r>
            <a:endParaRPr lang="he-IL" altLang="en-US" sz="3200" dirty="0">
              <a:latin typeface="+mn-lt"/>
              <a:ea typeface="+mn-ea"/>
              <a:cs typeface="+mn-cs"/>
            </a:endParaRPr>
          </a:p>
        </p:txBody>
      </p:sp>
      <p:sp>
        <p:nvSpPr>
          <p:cNvPr id="119812" name="Rectangle 4"/>
          <p:cNvSpPr>
            <a:spLocks noChangeArrowheads="1"/>
          </p:cNvSpPr>
          <p:nvPr/>
        </p:nvSpPr>
        <p:spPr bwMode="auto">
          <a:xfrm>
            <a:off x="1600200" y="1798186"/>
            <a:ext cx="9699171"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tx2"/>
              </a:buClr>
              <a:buSzPct val="70000"/>
              <a:buFont typeface="Wingdings" charset="2"/>
              <a:buChar char="¡"/>
              <a:defRPr sz="2500">
                <a:solidFill>
                  <a:schemeClr val="tx1"/>
                </a:solidFill>
                <a:latin typeface="Verdana" charset="0"/>
                <a:ea typeface="Arial" charset="0"/>
                <a:cs typeface="Arial" charset="0"/>
              </a:defRPr>
            </a:lvl1pPr>
            <a:lvl2pPr marL="742950" indent="-285750">
              <a:spcBef>
                <a:spcPct val="20000"/>
              </a:spcBef>
              <a:buClr>
                <a:schemeClr val="accent2"/>
              </a:buClr>
              <a:buSzPct val="70000"/>
              <a:buFont typeface="Wingdings" charset="2"/>
              <a:buChar char="l"/>
              <a:defRPr sz="2100">
                <a:solidFill>
                  <a:schemeClr val="tx1"/>
                </a:solidFill>
                <a:latin typeface="Verdana" charset="0"/>
                <a:ea typeface="Arial" charset="0"/>
                <a:cs typeface="Arial" charset="0"/>
              </a:defRPr>
            </a:lvl2pPr>
            <a:lvl3pPr marL="1143000" indent="-228600">
              <a:spcBef>
                <a:spcPct val="20000"/>
              </a:spcBef>
              <a:buClr>
                <a:schemeClr val="tx2"/>
              </a:buClr>
              <a:buSzPct val="65000"/>
              <a:buFont typeface="Wingdings" charset="2"/>
              <a:buChar char="¡"/>
              <a:defRPr sz="2000">
                <a:solidFill>
                  <a:schemeClr val="tx1"/>
                </a:solidFill>
                <a:latin typeface="Verdana" charset="0"/>
                <a:ea typeface="Arial" charset="0"/>
                <a:cs typeface="Arial" charset="0"/>
              </a:defRPr>
            </a:lvl3pPr>
            <a:lvl4pPr marL="1600200" indent="-228600">
              <a:spcBef>
                <a:spcPct val="20000"/>
              </a:spcBef>
              <a:buClr>
                <a:schemeClr val="accent2"/>
              </a:buClr>
              <a:buSzPct val="70000"/>
              <a:buFont typeface="Wingdings" charset="2"/>
              <a:buChar char="l"/>
              <a:defRPr sz="1700">
                <a:solidFill>
                  <a:schemeClr val="tx1"/>
                </a:solidFill>
                <a:latin typeface="Verdana" charset="0"/>
                <a:ea typeface="Arial" charset="0"/>
                <a:cs typeface="Arial" charset="0"/>
              </a:defRPr>
            </a:lvl4pPr>
            <a:lvl5pPr marL="2057400" indent="-228600">
              <a:spcBef>
                <a:spcPct val="20000"/>
              </a:spcBef>
              <a:buClr>
                <a:schemeClr val="tx2"/>
              </a:buClr>
              <a:buSzPct val="60000"/>
              <a:buFont typeface="Wingdings" charset="2"/>
              <a:buChar char="¡"/>
              <a:defRPr sz="1700">
                <a:solidFill>
                  <a:schemeClr val="tx1"/>
                </a:solidFill>
                <a:latin typeface="Verdana" charset="0"/>
                <a:ea typeface="Arial" charset="0"/>
                <a:cs typeface="Arial" charset="0"/>
              </a:defRPr>
            </a:lvl5pPr>
            <a:lvl6pPr marL="2514600" indent="-228600" algn="r" rtl="1" fontAlgn="base">
              <a:spcBef>
                <a:spcPct val="20000"/>
              </a:spcBef>
              <a:spcAft>
                <a:spcPct val="0"/>
              </a:spcAft>
              <a:buClr>
                <a:schemeClr val="tx2"/>
              </a:buClr>
              <a:buSzPct val="60000"/>
              <a:buFont typeface="Wingdings" charset="2"/>
              <a:buChar char="¡"/>
              <a:defRPr sz="1700">
                <a:solidFill>
                  <a:schemeClr val="tx1"/>
                </a:solidFill>
                <a:latin typeface="Verdana" charset="0"/>
                <a:ea typeface="Arial" charset="0"/>
                <a:cs typeface="Arial" charset="0"/>
              </a:defRPr>
            </a:lvl6pPr>
            <a:lvl7pPr marL="2971800" indent="-228600" algn="r" rtl="1" fontAlgn="base">
              <a:spcBef>
                <a:spcPct val="20000"/>
              </a:spcBef>
              <a:spcAft>
                <a:spcPct val="0"/>
              </a:spcAft>
              <a:buClr>
                <a:schemeClr val="tx2"/>
              </a:buClr>
              <a:buSzPct val="60000"/>
              <a:buFont typeface="Wingdings" charset="2"/>
              <a:buChar char="¡"/>
              <a:defRPr sz="1700">
                <a:solidFill>
                  <a:schemeClr val="tx1"/>
                </a:solidFill>
                <a:latin typeface="Verdana" charset="0"/>
                <a:ea typeface="Arial" charset="0"/>
                <a:cs typeface="Arial" charset="0"/>
              </a:defRPr>
            </a:lvl7pPr>
            <a:lvl8pPr marL="3429000" indent="-228600" algn="r" rtl="1" fontAlgn="base">
              <a:spcBef>
                <a:spcPct val="20000"/>
              </a:spcBef>
              <a:spcAft>
                <a:spcPct val="0"/>
              </a:spcAft>
              <a:buClr>
                <a:schemeClr val="tx2"/>
              </a:buClr>
              <a:buSzPct val="60000"/>
              <a:buFont typeface="Wingdings" charset="2"/>
              <a:buChar char="¡"/>
              <a:defRPr sz="1700">
                <a:solidFill>
                  <a:schemeClr val="tx1"/>
                </a:solidFill>
                <a:latin typeface="Verdana" charset="0"/>
                <a:ea typeface="Arial" charset="0"/>
                <a:cs typeface="Arial" charset="0"/>
              </a:defRPr>
            </a:lvl8pPr>
            <a:lvl9pPr marL="3886200" indent="-228600" algn="r" rtl="1" fontAlgn="base">
              <a:spcBef>
                <a:spcPct val="20000"/>
              </a:spcBef>
              <a:spcAft>
                <a:spcPct val="0"/>
              </a:spcAft>
              <a:buClr>
                <a:schemeClr val="tx2"/>
              </a:buClr>
              <a:buSzPct val="60000"/>
              <a:buFont typeface="Wingdings" charset="2"/>
              <a:buChar char="¡"/>
              <a:defRPr sz="1700">
                <a:solidFill>
                  <a:schemeClr val="tx1"/>
                </a:solidFill>
                <a:latin typeface="Verdana" charset="0"/>
                <a:ea typeface="Arial" charset="0"/>
                <a:cs typeface="Arial" charset="0"/>
              </a:defRPr>
            </a:lvl9pPr>
          </a:lstStyle>
          <a:p>
            <a:pPr algn="l" rtl="0"/>
            <a:r>
              <a:rPr lang="en-US" altLang="en-US" dirty="0"/>
              <a:t>High genetic redundancy hardens the discovery of many gene functions (30%).</a:t>
            </a:r>
          </a:p>
          <a:p>
            <a:pPr algn="l" rtl="0"/>
            <a:r>
              <a:rPr lang="en-US" altLang="en-US" dirty="0"/>
              <a:t>Only the double mutation is lethal, either of the single mutations is viable.</a:t>
            </a:r>
          </a:p>
          <a:p>
            <a:pPr algn="l" rtl="0"/>
            <a:r>
              <a:rPr lang="en-US" altLang="en-US" dirty="0"/>
              <a:t>Why?</a:t>
            </a:r>
          </a:p>
          <a:p>
            <a:pPr lvl="1" algn="l" rtl="0"/>
            <a:r>
              <a:rPr lang="en-US" altLang="en-US" dirty="0"/>
              <a:t>Single biochemical pathway.</a:t>
            </a:r>
          </a:p>
          <a:p>
            <a:pPr lvl="1" algn="l" rtl="0"/>
            <a:r>
              <a:rPr lang="en-US" altLang="en-US" dirty="0"/>
              <a:t>Two distinct pathways for one process. </a:t>
            </a:r>
            <a:endParaRPr lang="en-US" altLang="en-US" dirty="0" smtClean="0"/>
          </a:p>
          <a:p>
            <a:pPr lvl="1" algn="l" rtl="0"/>
            <a:r>
              <a:rPr lang="en-US" altLang="en-US" dirty="0" smtClean="0"/>
              <a:t>Transcriptional regulation</a:t>
            </a:r>
          </a:p>
          <a:p>
            <a:pPr lvl="1" algn="l" rtl="0"/>
            <a:r>
              <a:rPr lang="en-US" altLang="en-US" dirty="0" smtClean="0"/>
              <a:t>Feed-forward/ feedback loops</a:t>
            </a:r>
            <a:endParaRPr lang="en-US" altLang="en-US" dirty="0"/>
          </a:p>
        </p:txBody>
      </p:sp>
    </p:spTree>
    <p:extLst>
      <p:ext uri="{BB962C8B-B14F-4D97-AF65-F5344CB8AC3E}">
        <p14:creationId xmlns:p14="http://schemas.microsoft.com/office/powerpoint/2010/main" val="481886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0349" y="238482"/>
            <a:ext cx="8494878" cy="6381036"/>
          </a:xfrm>
          <a:prstGeom prst="rect">
            <a:avLst/>
          </a:prstGeom>
        </p:spPr>
      </p:pic>
      <p:sp>
        <p:nvSpPr>
          <p:cNvPr id="2" name="Rectangle 1"/>
          <p:cNvSpPr/>
          <p:nvPr/>
        </p:nvSpPr>
        <p:spPr>
          <a:xfrm>
            <a:off x="6607627" y="4803636"/>
            <a:ext cx="4914901" cy="1815882"/>
          </a:xfrm>
          <a:prstGeom prst="rect">
            <a:avLst/>
          </a:prstGeom>
        </p:spPr>
        <p:txBody>
          <a:bodyPr wrap="square">
            <a:spAutoFit/>
          </a:bodyPr>
          <a:lstStyle/>
          <a:p>
            <a:r>
              <a:rPr lang="en-US" sz="2800" smtClean="0">
                <a:solidFill>
                  <a:srgbClr val="333333"/>
                </a:solidFill>
                <a:latin typeface="Roboto" charset="0"/>
              </a:rPr>
              <a:t>Help identify </a:t>
            </a:r>
            <a:r>
              <a:rPr lang="en-US" sz="2800" dirty="0">
                <a:solidFill>
                  <a:srgbClr val="333333"/>
                </a:solidFill>
                <a:latin typeface="Roboto" charset="0"/>
              </a:rPr>
              <a:t>genes whose products buffer one another and impinge on the same essential biological process</a:t>
            </a:r>
            <a:endParaRPr lang="en-US" sz="2800" dirty="0"/>
          </a:p>
        </p:txBody>
      </p:sp>
    </p:spTree>
    <p:extLst>
      <p:ext uri="{BB962C8B-B14F-4D97-AF65-F5344CB8AC3E}">
        <p14:creationId xmlns:p14="http://schemas.microsoft.com/office/powerpoint/2010/main" val="1850931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51929" y="2263514"/>
            <a:ext cx="3050643" cy="523220"/>
          </a:xfrm>
          <a:prstGeom prst="rect">
            <a:avLst/>
          </a:prstGeom>
          <a:noFill/>
        </p:spPr>
        <p:txBody>
          <a:bodyPr wrap="none" rtlCol="0">
            <a:spAutoFit/>
          </a:bodyPr>
          <a:lstStyle/>
          <a:p>
            <a:r>
              <a:rPr lang="en-US" sz="2800" smtClean="0"/>
              <a:t>Network topologies</a:t>
            </a:r>
            <a:endParaRPr lang="en-US" sz="2800" dirty="0"/>
          </a:p>
        </p:txBody>
      </p:sp>
    </p:spTree>
    <p:extLst>
      <p:ext uri="{BB962C8B-B14F-4D97-AF65-F5344CB8AC3E}">
        <p14:creationId xmlns:p14="http://schemas.microsoft.com/office/powerpoint/2010/main" val="151038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r>
              <a:rPr lang="en-GB" altLang="en-US" sz="1452" b="1">
                <a:latin typeface="Arial" charset="0"/>
              </a:rPr>
              <a:t>Fig. 1. A network of genetically connected gene functions.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191" y="6120644"/>
            <a:ext cx="1182364" cy="5155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768" y="979304"/>
            <a:ext cx="6706785"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744769" y="5972308"/>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r>
              <a:rPr lang="en-GB" altLang="en-US" sz="1089" b="1">
                <a:latin typeface="Arial" charset="0"/>
              </a:rPr>
              <a:t>Amy Hin Yan Tong et al. Science 2004;303:808-813</a:t>
            </a:r>
          </a:p>
        </p:txBody>
      </p:sp>
      <p:sp>
        <p:nvSpPr>
          <p:cNvPr id="3077" name="Text Box 5"/>
          <p:cNvSpPr txBox="1">
            <a:spLocks noChangeArrowheads="1"/>
          </p:cNvSpPr>
          <p:nvPr/>
        </p:nvSpPr>
        <p:spPr bwMode="auto">
          <a:xfrm>
            <a:off x="1621451" y="6433157"/>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r>
              <a:rPr lang="en-GB" altLang="en-US" sz="907">
                <a:latin typeface="Arial" charset="0"/>
              </a:rPr>
              <a:t>American Association for the Advancement of Science</a:t>
            </a:r>
          </a:p>
        </p:txBody>
      </p:sp>
    </p:spTree>
    <p:extLst>
      <p:ext uri="{BB962C8B-B14F-4D97-AF65-F5344CB8AC3E}">
        <p14:creationId xmlns:p14="http://schemas.microsoft.com/office/powerpoint/2010/main" val="20109428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r>
              <a:rPr lang="en-GB" altLang="en-US" sz="1452" b="1">
                <a:latin typeface="Arial" charset="0"/>
              </a:rPr>
              <a:t>Fig. 4. (A) The degree distribution of SGA array genes not also used as query genes.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191" y="6120644"/>
            <a:ext cx="1182364" cy="5155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886" y="979304"/>
            <a:ext cx="4474549"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3860887" y="5972308"/>
            <a:ext cx="3918651"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r>
              <a:rPr lang="en-GB" altLang="en-US" sz="1089" b="1">
                <a:latin typeface="Arial" charset="0"/>
              </a:rPr>
              <a:t>Amy Hin Yan Tong et al. Science 2004;303:808-813</a:t>
            </a:r>
          </a:p>
        </p:txBody>
      </p:sp>
      <p:sp>
        <p:nvSpPr>
          <p:cNvPr id="3077" name="Text Box 5"/>
          <p:cNvSpPr txBox="1">
            <a:spLocks noChangeArrowheads="1"/>
          </p:cNvSpPr>
          <p:nvPr/>
        </p:nvSpPr>
        <p:spPr bwMode="auto">
          <a:xfrm>
            <a:off x="1621451" y="6433157"/>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r>
              <a:rPr lang="en-GB" altLang="en-US" sz="907">
                <a:latin typeface="Arial" charset="0"/>
              </a:rPr>
              <a:t>American Association for the Advancement of Science</a:t>
            </a:r>
          </a:p>
        </p:txBody>
      </p:sp>
      <p:sp>
        <p:nvSpPr>
          <p:cNvPr id="2" name="TextBox 1"/>
          <p:cNvSpPr txBox="1"/>
          <p:nvPr/>
        </p:nvSpPr>
        <p:spPr>
          <a:xfrm>
            <a:off x="8767299" y="3902528"/>
            <a:ext cx="3151415" cy="646331"/>
          </a:xfrm>
          <a:prstGeom prst="rect">
            <a:avLst/>
          </a:prstGeom>
          <a:noFill/>
        </p:spPr>
        <p:txBody>
          <a:bodyPr wrap="square" rtlCol="0">
            <a:spAutoFit/>
          </a:bodyPr>
          <a:lstStyle/>
          <a:p>
            <a:r>
              <a:rPr lang="en-US" dirty="0" smtClean="0"/>
              <a:t>Example of </a:t>
            </a:r>
            <a:r>
              <a:rPr lang="en-US" smtClean="0"/>
              <a:t>preferential attachments</a:t>
            </a:r>
            <a:endParaRPr lang="en-US"/>
          </a:p>
        </p:txBody>
      </p:sp>
    </p:spTree>
    <p:extLst>
      <p:ext uri="{BB962C8B-B14F-4D97-AF65-F5344CB8AC3E}">
        <p14:creationId xmlns:p14="http://schemas.microsoft.com/office/powerpoint/2010/main" val="13340586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0" y="-36444"/>
            <a:ext cx="9751483" cy="886235"/>
          </a:xfrm>
        </p:spPr>
        <p:txBody>
          <a:bodyPr>
            <a:normAutofit/>
          </a:bodyPr>
          <a:lstStyle/>
          <a:p>
            <a:r>
              <a:rPr lang="en-US" altLang="en-US" sz="3200" dirty="0" smtClean="0">
                <a:latin typeface="+mn-lt"/>
                <a:ea typeface="+mn-ea"/>
                <a:cs typeface="+mn-cs"/>
              </a:rPr>
              <a:t>Synthetic lethality map</a:t>
            </a:r>
            <a:endParaRPr lang="en-US" altLang="en-US" sz="3200" dirty="0">
              <a:latin typeface="+mn-lt"/>
              <a:ea typeface="+mn-ea"/>
              <a:cs typeface="+mn-cs"/>
            </a:endParaRPr>
          </a:p>
        </p:txBody>
      </p:sp>
      <p:sp>
        <p:nvSpPr>
          <p:cNvPr id="123907" name="Rectangle 3"/>
          <p:cNvSpPr>
            <a:spLocks noGrp="1" noChangeArrowheads="1"/>
          </p:cNvSpPr>
          <p:nvPr>
            <p:ph type="body" sz="half" idx="1"/>
          </p:nvPr>
        </p:nvSpPr>
        <p:spPr>
          <a:xfrm>
            <a:off x="7756071" y="2522298"/>
            <a:ext cx="4435929" cy="1181100"/>
          </a:xfrm>
        </p:spPr>
        <p:txBody>
          <a:bodyPr>
            <a:noAutofit/>
          </a:bodyPr>
          <a:lstStyle/>
          <a:p>
            <a:r>
              <a:rPr lang="en-US" sz="2000" dirty="0" smtClean="0"/>
              <a:t>synthetic lethality analysis</a:t>
            </a:r>
          </a:p>
          <a:p>
            <a:r>
              <a:rPr lang="en-US" altLang="en-US" sz="2000" dirty="0" smtClean="0"/>
              <a:t>8 </a:t>
            </a:r>
            <a:r>
              <a:rPr lang="en-US" altLang="en-US" sz="2000" dirty="0"/>
              <a:t>genes against all produced a network of synthetic lethal pairs.</a:t>
            </a:r>
          </a:p>
        </p:txBody>
      </p:sp>
      <p:pic>
        <p:nvPicPr>
          <p:cNvPr id="123908" name="Picture 4" descr="sl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44272" y="849791"/>
            <a:ext cx="7773904" cy="59372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Rectangle 1"/>
          <p:cNvSpPr/>
          <p:nvPr/>
        </p:nvSpPr>
        <p:spPr>
          <a:xfrm>
            <a:off x="7918176" y="6122861"/>
            <a:ext cx="4750074" cy="523220"/>
          </a:xfrm>
          <a:prstGeom prst="rect">
            <a:avLst/>
          </a:prstGeom>
        </p:spPr>
        <p:txBody>
          <a:bodyPr wrap="square">
            <a:spAutoFit/>
          </a:bodyPr>
          <a:lstStyle/>
          <a:p>
            <a:r>
              <a:rPr lang="en-US" sz="1400" dirty="0">
                <a:solidFill>
                  <a:srgbClr val="333333"/>
                </a:solidFill>
                <a:latin typeface="Roboto Condensed" charset="0"/>
              </a:rPr>
              <a:t>Systematic Genetic Analysis with Ordered Arrays of Yeast </a:t>
            </a:r>
            <a:r>
              <a:rPr lang="en-US" sz="1400">
                <a:solidFill>
                  <a:srgbClr val="333333"/>
                </a:solidFill>
                <a:latin typeface="Roboto Condensed" charset="0"/>
              </a:rPr>
              <a:t>Deletion </a:t>
            </a:r>
            <a:r>
              <a:rPr lang="en-US" sz="1400" smtClean="0">
                <a:solidFill>
                  <a:srgbClr val="333333"/>
                </a:solidFill>
                <a:latin typeface="Roboto Condensed" charset="0"/>
              </a:rPr>
              <a:t>Mutants</a:t>
            </a:r>
            <a:endParaRPr lang="en-US" sz="1400" dirty="0">
              <a:solidFill>
                <a:srgbClr val="333333"/>
              </a:solidFill>
              <a:latin typeface="Roboto Condensed" charset="0"/>
            </a:endParaRPr>
          </a:p>
        </p:txBody>
      </p:sp>
    </p:spTree>
    <p:extLst>
      <p:ext uri="{BB962C8B-B14F-4D97-AF65-F5344CB8AC3E}">
        <p14:creationId xmlns:p14="http://schemas.microsoft.com/office/powerpoint/2010/main" val="1701575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826" y="6157039"/>
            <a:ext cx="1991729" cy="633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3481"/>
          <a:stretch/>
        </p:blipFill>
        <p:spPr bwMode="auto">
          <a:xfrm>
            <a:off x="0" y="1424342"/>
            <a:ext cx="5882408" cy="36825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4174774" y="6558842"/>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r>
              <a:rPr lang="en-GB" altLang="en-US" sz="1089" b="1" dirty="0" err="1">
                <a:latin typeface="Arial" charset="0"/>
              </a:rPr>
              <a:t>Roded</a:t>
            </a:r>
            <a:r>
              <a:rPr lang="en-GB" altLang="en-US" sz="1089" b="1" dirty="0">
                <a:latin typeface="Arial" charset="0"/>
              </a:rPr>
              <a:t> </a:t>
            </a:r>
            <a:r>
              <a:rPr lang="en-GB" altLang="en-US" sz="1089" b="1" dirty="0" err="1">
                <a:latin typeface="Arial" charset="0"/>
              </a:rPr>
              <a:t>Sharan</a:t>
            </a:r>
            <a:r>
              <a:rPr lang="en-GB" altLang="en-US" sz="1089" b="1" dirty="0">
                <a:latin typeface="Arial" charset="0"/>
              </a:rPr>
              <a:t> et al. PNAS 2005;102:6:1974-1979</a:t>
            </a:r>
          </a:p>
        </p:txBody>
      </p:sp>
      <p:sp>
        <p:nvSpPr>
          <p:cNvPr id="3077" name="Text Box 5"/>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r>
              <a:rPr lang="en-GB" altLang="en-US" sz="907">
                <a:latin typeface="Arial" charset="0"/>
              </a:rPr>
              <a:t>©2005 by National Academy of Sciences</a:t>
            </a:r>
          </a:p>
        </p:txBody>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6435"/>
          <a:stretch/>
        </p:blipFill>
        <p:spPr bwMode="auto">
          <a:xfrm>
            <a:off x="6064326" y="1424342"/>
            <a:ext cx="6057900" cy="43667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a:xfrm>
            <a:off x="13622" y="206345"/>
            <a:ext cx="7746351" cy="461665"/>
          </a:xfrm>
          <a:prstGeom prst="rect">
            <a:avLst/>
          </a:prstGeom>
        </p:spPr>
        <p:txBody>
          <a:bodyPr wrap="none">
            <a:spAutoFit/>
          </a:bodyPr>
          <a:lstStyle/>
          <a:p>
            <a:r>
              <a:rPr lang="en-US" altLang="en-US" sz="2400"/>
              <a:t>Conserved patterns of protein interaction in multiple species</a:t>
            </a:r>
            <a:endParaRPr lang="en-US" sz="2400"/>
          </a:p>
        </p:txBody>
      </p:sp>
    </p:spTree>
    <p:extLst>
      <p:ext uri="{BB962C8B-B14F-4D97-AF65-F5344CB8AC3E}">
        <p14:creationId xmlns:p14="http://schemas.microsoft.com/office/powerpoint/2010/main" val="13277437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36600" y="1746250"/>
            <a:ext cx="10718800" cy="3365500"/>
          </a:xfrm>
          <a:prstGeom prst="rect">
            <a:avLst/>
          </a:prstGeom>
        </p:spPr>
      </p:pic>
    </p:spTree>
    <p:extLst>
      <p:ext uri="{BB962C8B-B14F-4D97-AF65-F5344CB8AC3E}">
        <p14:creationId xmlns:p14="http://schemas.microsoft.com/office/powerpoint/2010/main" val="1019266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1186" y="571500"/>
            <a:ext cx="10464800" cy="2857500"/>
          </a:xfrm>
          <a:prstGeom prst="rect">
            <a:avLst/>
          </a:prstGeom>
        </p:spPr>
      </p:pic>
    </p:spTree>
    <p:extLst>
      <p:ext uri="{BB962C8B-B14F-4D97-AF65-F5344CB8AC3E}">
        <p14:creationId xmlns:p14="http://schemas.microsoft.com/office/powerpoint/2010/main" val="159396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939800"/>
            <a:ext cx="8229600" cy="4978400"/>
          </a:xfrm>
          <a:prstGeom prst="rect">
            <a:avLst/>
          </a:prstGeom>
        </p:spPr>
      </p:pic>
      <p:pic>
        <p:nvPicPr>
          <p:cNvPr id="3" name="Picture 2"/>
          <p:cNvPicPr>
            <a:picLocks noChangeAspect="1"/>
          </p:cNvPicPr>
          <p:nvPr/>
        </p:nvPicPr>
        <p:blipFill>
          <a:blip r:embed="rId3"/>
          <a:stretch>
            <a:fillRect/>
          </a:stretch>
        </p:blipFill>
        <p:spPr>
          <a:xfrm>
            <a:off x="642150" y="364671"/>
            <a:ext cx="5118100" cy="215900"/>
          </a:xfrm>
          <a:prstGeom prst="rect">
            <a:avLst/>
          </a:prstGeom>
        </p:spPr>
      </p:pic>
    </p:spTree>
    <p:extLst>
      <p:ext uri="{BB962C8B-B14F-4D97-AF65-F5344CB8AC3E}">
        <p14:creationId xmlns:p14="http://schemas.microsoft.com/office/powerpoint/2010/main" val="118488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4928" y="277585"/>
            <a:ext cx="3233770" cy="369332"/>
          </a:xfrm>
          <a:prstGeom prst="rect">
            <a:avLst/>
          </a:prstGeom>
          <a:noFill/>
        </p:spPr>
        <p:txBody>
          <a:bodyPr wrap="none" rtlCol="0">
            <a:spAutoFit/>
          </a:bodyPr>
          <a:lstStyle/>
          <a:p>
            <a:r>
              <a:rPr lang="en-US" dirty="0" smtClean="0"/>
              <a:t>Mechanism </a:t>
            </a:r>
            <a:r>
              <a:rPr lang="en-US" smtClean="0"/>
              <a:t>of ethanol tolerance</a:t>
            </a:r>
            <a:endParaRPr lang="en-US"/>
          </a:p>
        </p:txBody>
      </p:sp>
      <p:pic>
        <p:nvPicPr>
          <p:cNvPr id="4" name="Picture 3"/>
          <p:cNvPicPr>
            <a:picLocks noChangeAspect="1"/>
          </p:cNvPicPr>
          <p:nvPr/>
        </p:nvPicPr>
        <p:blipFill>
          <a:blip r:embed="rId2"/>
          <a:stretch>
            <a:fillRect/>
          </a:stretch>
        </p:blipFill>
        <p:spPr>
          <a:xfrm>
            <a:off x="405493" y="1182915"/>
            <a:ext cx="4495800" cy="2997200"/>
          </a:xfrm>
          <a:prstGeom prst="rect">
            <a:avLst/>
          </a:prstGeom>
        </p:spPr>
      </p:pic>
      <p:pic>
        <p:nvPicPr>
          <p:cNvPr id="5" name="Picture 4"/>
          <p:cNvPicPr>
            <a:picLocks noChangeAspect="1"/>
          </p:cNvPicPr>
          <p:nvPr/>
        </p:nvPicPr>
        <p:blipFill>
          <a:blip r:embed="rId3"/>
          <a:stretch>
            <a:fillRect/>
          </a:stretch>
        </p:blipFill>
        <p:spPr>
          <a:xfrm>
            <a:off x="6134100" y="1182915"/>
            <a:ext cx="5166604" cy="3217636"/>
          </a:xfrm>
          <a:prstGeom prst="rect">
            <a:avLst/>
          </a:prstGeom>
        </p:spPr>
      </p:pic>
    </p:spTree>
    <p:extLst>
      <p:ext uri="{BB962C8B-B14F-4D97-AF65-F5344CB8AC3E}">
        <p14:creationId xmlns:p14="http://schemas.microsoft.com/office/powerpoint/2010/main" val="1984956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928" y="277585"/>
            <a:ext cx="4296433" cy="369332"/>
          </a:xfrm>
          <a:prstGeom prst="rect">
            <a:avLst/>
          </a:prstGeom>
          <a:noFill/>
        </p:spPr>
        <p:txBody>
          <a:bodyPr wrap="none" rtlCol="0">
            <a:spAutoFit/>
          </a:bodyPr>
          <a:lstStyle/>
          <a:p>
            <a:r>
              <a:rPr lang="en-US" dirty="0" smtClean="0"/>
              <a:t>Protein protein interaction network of Yeast</a:t>
            </a:r>
            <a:endParaRPr lang="en-US" dirty="0"/>
          </a:p>
        </p:txBody>
      </p:sp>
      <p:pic>
        <p:nvPicPr>
          <p:cNvPr id="3" name="Picture 2"/>
          <p:cNvPicPr>
            <a:picLocks noChangeAspect="1"/>
          </p:cNvPicPr>
          <p:nvPr/>
        </p:nvPicPr>
        <p:blipFill>
          <a:blip r:embed="rId2"/>
          <a:stretch>
            <a:fillRect/>
          </a:stretch>
        </p:blipFill>
        <p:spPr>
          <a:xfrm>
            <a:off x="1681842" y="905329"/>
            <a:ext cx="7733393" cy="5652610"/>
          </a:xfrm>
          <a:prstGeom prst="rect">
            <a:avLst/>
          </a:prstGeom>
        </p:spPr>
      </p:pic>
    </p:spTree>
    <p:extLst>
      <p:ext uri="{BB962C8B-B14F-4D97-AF65-F5344CB8AC3E}">
        <p14:creationId xmlns:p14="http://schemas.microsoft.com/office/powerpoint/2010/main" val="182932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928" y="277585"/>
            <a:ext cx="4296433" cy="923330"/>
          </a:xfrm>
          <a:prstGeom prst="rect">
            <a:avLst/>
          </a:prstGeom>
          <a:noFill/>
        </p:spPr>
        <p:txBody>
          <a:bodyPr wrap="none" rtlCol="0">
            <a:spAutoFit/>
          </a:bodyPr>
          <a:lstStyle/>
          <a:p>
            <a:r>
              <a:rPr lang="en-US" dirty="0" smtClean="0"/>
              <a:t>Protein protein interaction network of Yeast</a:t>
            </a:r>
          </a:p>
          <a:p>
            <a:endParaRPr lang="en-US" dirty="0"/>
          </a:p>
          <a:p>
            <a:r>
              <a:rPr lang="en-US" dirty="0" smtClean="0"/>
              <a:t>Identify connections specific to </a:t>
            </a:r>
            <a:r>
              <a:rPr lang="en-US" i="1" dirty="0" smtClean="0"/>
              <a:t>Ace2</a:t>
            </a:r>
            <a:endParaRPr lang="en-US" i="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63" r="29004"/>
          <a:stretch/>
        </p:blipFill>
        <p:spPr>
          <a:xfrm>
            <a:off x="1583871" y="1200915"/>
            <a:ext cx="8523515" cy="5456555"/>
          </a:xfrm>
          <a:prstGeom prst="rect">
            <a:avLst/>
          </a:prstGeom>
        </p:spPr>
      </p:pic>
    </p:spTree>
    <p:extLst>
      <p:ext uri="{BB962C8B-B14F-4D97-AF65-F5344CB8AC3E}">
        <p14:creationId xmlns:p14="http://schemas.microsoft.com/office/powerpoint/2010/main" val="944504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1195" y="60608"/>
            <a:ext cx="6199133" cy="584775"/>
          </a:xfrm>
          <a:prstGeom prst="rect">
            <a:avLst/>
          </a:prstGeom>
          <a:noFill/>
        </p:spPr>
        <p:txBody>
          <a:bodyPr wrap="none" rtlCol="0">
            <a:spAutoFit/>
          </a:bodyPr>
          <a:lstStyle/>
          <a:p>
            <a:r>
              <a:rPr lang="en-US" sz="3200" u="sng" dirty="0" smtClean="0">
                <a:latin typeface="Arial" charset="0"/>
                <a:ea typeface="Arial" charset="0"/>
                <a:cs typeface="Arial" charset="0"/>
              </a:rPr>
              <a:t>Properties of Biological Networks</a:t>
            </a:r>
          </a:p>
        </p:txBody>
      </p:sp>
      <p:sp>
        <p:nvSpPr>
          <p:cNvPr id="2" name="TextBox 1"/>
          <p:cNvSpPr txBox="1"/>
          <p:nvPr/>
        </p:nvSpPr>
        <p:spPr>
          <a:xfrm>
            <a:off x="301195" y="1049311"/>
            <a:ext cx="2977033" cy="461665"/>
          </a:xfrm>
          <a:prstGeom prst="rect">
            <a:avLst/>
          </a:prstGeom>
          <a:noFill/>
        </p:spPr>
        <p:txBody>
          <a:bodyPr wrap="none" rtlCol="0">
            <a:spAutoFit/>
          </a:bodyPr>
          <a:lstStyle/>
          <a:p>
            <a:r>
              <a:rPr lang="en-US" sz="2400" b="1" i="1" u="sng" dirty="0" smtClean="0">
                <a:solidFill>
                  <a:srgbClr val="7030A0"/>
                </a:solidFill>
              </a:rPr>
              <a:t>1. Scale free networks</a:t>
            </a:r>
            <a:endParaRPr lang="en-US" sz="2400" b="1" i="1" u="sng" dirty="0">
              <a:solidFill>
                <a:srgbClr val="7030A0"/>
              </a:solidFill>
            </a:endParaRPr>
          </a:p>
        </p:txBody>
      </p:sp>
      <p:pic>
        <p:nvPicPr>
          <p:cNvPr id="4" name="Picture 3"/>
          <p:cNvPicPr>
            <a:picLocks noChangeAspect="1"/>
          </p:cNvPicPr>
          <p:nvPr/>
        </p:nvPicPr>
        <p:blipFill rotWithShape="1">
          <a:blip r:embed="rId2"/>
          <a:srcRect l="25942" t="41351" r="37910"/>
          <a:stretch/>
        </p:blipFill>
        <p:spPr>
          <a:xfrm>
            <a:off x="301195" y="2485975"/>
            <a:ext cx="3549224" cy="3090365"/>
          </a:xfrm>
          <a:prstGeom prst="rect">
            <a:avLst/>
          </a:prstGeom>
        </p:spPr>
      </p:pic>
      <p:sp>
        <p:nvSpPr>
          <p:cNvPr id="3" name="TextBox 2"/>
          <p:cNvSpPr txBox="1"/>
          <p:nvPr/>
        </p:nvSpPr>
        <p:spPr>
          <a:xfrm>
            <a:off x="301195" y="1914904"/>
            <a:ext cx="3837012" cy="369332"/>
          </a:xfrm>
          <a:prstGeom prst="rect">
            <a:avLst/>
          </a:prstGeom>
          <a:noFill/>
        </p:spPr>
        <p:txBody>
          <a:bodyPr wrap="none" rtlCol="0">
            <a:spAutoFit/>
          </a:bodyPr>
          <a:lstStyle/>
          <a:p>
            <a:r>
              <a:rPr lang="en-US" b="1" dirty="0" smtClean="0"/>
              <a:t>Degree distribution follows power law</a:t>
            </a:r>
            <a:endParaRPr lang="en-US" b="1" dirty="0"/>
          </a:p>
        </p:txBody>
      </p:sp>
      <p:pic>
        <p:nvPicPr>
          <p:cNvPr id="7" name="Picture 6"/>
          <p:cNvPicPr>
            <a:picLocks noChangeAspect="1"/>
          </p:cNvPicPr>
          <p:nvPr/>
        </p:nvPicPr>
        <p:blipFill rotWithShape="1">
          <a:blip r:embed="rId3"/>
          <a:srcRect l="6689" t="36722" r="34860" b="1421"/>
          <a:stretch/>
        </p:blipFill>
        <p:spPr>
          <a:xfrm>
            <a:off x="5022626" y="1510976"/>
            <a:ext cx="6385810" cy="4242216"/>
          </a:xfrm>
          <a:prstGeom prst="rect">
            <a:avLst/>
          </a:prstGeom>
        </p:spPr>
      </p:pic>
    </p:spTree>
    <p:extLst>
      <p:ext uri="{BB962C8B-B14F-4D97-AF65-F5344CB8AC3E}">
        <p14:creationId xmlns:p14="http://schemas.microsoft.com/office/powerpoint/2010/main" val="13617292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431" y="2511814"/>
            <a:ext cx="6744225" cy="2161402"/>
          </a:xfrm>
          <a:prstGeom prst="rect">
            <a:avLst/>
          </a:prstGeom>
        </p:spPr>
      </p:pic>
      <p:pic>
        <p:nvPicPr>
          <p:cNvPr id="4" name="Picture 3"/>
          <p:cNvPicPr>
            <a:picLocks noChangeAspect="1"/>
          </p:cNvPicPr>
          <p:nvPr/>
        </p:nvPicPr>
        <p:blipFill rotWithShape="1">
          <a:blip r:embed="rId3"/>
          <a:srcRect t="15736"/>
          <a:stretch/>
        </p:blipFill>
        <p:spPr>
          <a:xfrm>
            <a:off x="0" y="4816928"/>
            <a:ext cx="7281340" cy="2041072"/>
          </a:xfrm>
          <a:prstGeom prst="rect">
            <a:avLst/>
          </a:prstGeom>
        </p:spPr>
      </p:pic>
      <p:pic>
        <p:nvPicPr>
          <p:cNvPr id="5" name="Picture 4"/>
          <p:cNvPicPr>
            <a:picLocks noChangeAspect="1"/>
          </p:cNvPicPr>
          <p:nvPr/>
        </p:nvPicPr>
        <p:blipFill>
          <a:blip r:embed="rId4"/>
          <a:stretch>
            <a:fillRect/>
          </a:stretch>
        </p:blipFill>
        <p:spPr>
          <a:xfrm>
            <a:off x="391886" y="117475"/>
            <a:ext cx="8242300" cy="2250628"/>
          </a:xfrm>
          <a:prstGeom prst="rect">
            <a:avLst/>
          </a:prstGeom>
        </p:spPr>
      </p:pic>
      <p:sp>
        <p:nvSpPr>
          <p:cNvPr id="6" name="TextBox 5"/>
          <p:cNvSpPr txBox="1"/>
          <p:nvPr/>
        </p:nvSpPr>
        <p:spPr>
          <a:xfrm>
            <a:off x="10284668" y="2368103"/>
            <a:ext cx="1045479" cy="2246769"/>
          </a:xfrm>
          <a:prstGeom prst="rect">
            <a:avLst/>
          </a:prstGeom>
          <a:noFill/>
        </p:spPr>
        <p:txBody>
          <a:bodyPr wrap="none" rtlCol="0">
            <a:spAutoFit/>
          </a:bodyPr>
          <a:lstStyle/>
          <a:p>
            <a:r>
              <a:rPr lang="en-US" sz="2800" i="1" dirty="0" smtClean="0"/>
              <a:t>Sec24</a:t>
            </a:r>
          </a:p>
          <a:p>
            <a:r>
              <a:rPr lang="en-US" sz="2800" i="1" dirty="0" smtClean="0"/>
              <a:t>Fps1</a:t>
            </a:r>
          </a:p>
          <a:p>
            <a:r>
              <a:rPr lang="en-US" sz="2800" i="1" dirty="0" smtClean="0"/>
              <a:t>Ace2</a:t>
            </a:r>
          </a:p>
          <a:p>
            <a:r>
              <a:rPr lang="en-US" sz="2800" i="1" dirty="0" smtClean="0"/>
              <a:t>Psd1</a:t>
            </a:r>
          </a:p>
          <a:p>
            <a:r>
              <a:rPr lang="en-US" sz="2800" i="1" dirty="0" smtClean="0"/>
              <a:t>Mgs1</a:t>
            </a:r>
            <a:endParaRPr lang="en-US" sz="2800" i="1" dirty="0"/>
          </a:p>
        </p:txBody>
      </p:sp>
    </p:spTree>
    <p:extLst>
      <p:ext uri="{BB962C8B-B14F-4D97-AF65-F5344CB8AC3E}">
        <p14:creationId xmlns:p14="http://schemas.microsoft.com/office/powerpoint/2010/main" val="694000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022867" y="972187"/>
            <a:ext cx="1045479" cy="2246769"/>
          </a:xfrm>
          <a:prstGeom prst="rect">
            <a:avLst/>
          </a:prstGeom>
          <a:noFill/>
        </p:spPr>
        <p:txBody>
          <a:bodyPr wrap="none" rtlCol="0">
            <a:spAutoFit/>
          </a:bodyPr>
          <a:lstStyle/>
          <a:p>
            <a:r>
              <a:rPr lang="en-US" sz="2800" i="1" dirty="0" smtClean="0"/>
              <a:t>Sec24</a:t>
            </a:r>
          </a:p>
          <a:p>
            <a:r>
              <a:rPr lang="en-US" sz="2800" i="1" dirty="0" smtClean="0"/>
              <a:t>Fps1</a:t>
            </a:r>
          </a:p>
          <a:p>
            <a:r>
              <a:rPr lang="en-US" sz="2800" i="1" dirty="0" smtClean="0"/>
              <a:t>Ace2</a:t>
            </a:r>
          </a:p>
          <a:p>
            <a:r>
              <a:rPr lang="en-US" sz="2800" i="1" dirty="0" smtClean="0"/>
              <a:t>Psd1</a:t>
            </a:r>
          </a:p>
          <a:p>
            <a:r>
              <a:rPr lang="en-US" sz="2800" i="1" dirty="0" smtClean="0"/>
              <a:t>Mgs1</a:t>
            </a:r>
            <a:endParaRPr lang="en-US" sz="2800" i="1"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988" t="7137" r="22240"/>
          <a:stretch/>
        </p:blipFill>
        <p:spPr>
          <a:xfrm>
            <a:off x="0" y="1086615"/>
            <a:ext cx="11022867" cy="5551714"/>
          </a:xfrm>
          <a:prstGeom prst="rect">
            <a:avLst/>
          </a:prstGeom>
        </p:spPr>
      </p:pic>
      <p:sp>
        <p:nvSpPr>
          <p:cNvPr id="7" name="TextBox 6"/>
          <p:cNvSpPr txBox="1"/>
          <p:nvPr/>
        </p:nvSpPr>
        <p:spPr>
          <a:xfrm>
            <a:off x="244928" y="163285"/>
            <a:ext cx="5657446" cy="1200329"/>
          </a:xfrm>
          <a:prstGeom prst="rect">
            <a:avLst/>
          </a:prstGeom>
          <a:noFill/>
        </p:spPr>
        <p:txBody>
          <a:bodyPr wrap="none" rtlCol="0">
            <a:spAutoFit/>
          </a:bodyPr>
          <a:lstStyle/>
          <a:p>
            <a:r>
              <a:rPr lang="en-US" sz="2400" dirty="0" smtClean="0"/>
              <a:t>Protein protein interaction network of Yeast</a:t>
            </a:r>
          </a:p>
          <a:p>
            <a:endParaRPr lang="en-US" sz="2400" dirty="0"/>
          </a:p>
          <a:p>
            <a:r>
              <a:rPr lang="en-US" sz="2400" dirty="0" smtClean="0"/>
              <a:t>Genes involved in ethanol resistance</a:t>
            </a:r>
            <a:endParaRPr lang="en-US" sz="2400" i="1" dirty="0"/>
          </a:p>
        </p:txBody>
      </p:sp>
    </p:spTree>
    <p:extLst>
      <p:ext uri="{BB962C8B-B14F-4D97-AF65-F5344CB8AC3E}">
        <p14:creationId xmlns:p14="http://schemas.microsoft.com/office/powerpoint/2010/main" val="43308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6744225" cy="2161402"/>
          </a:xfrm>
          <a:prstGeom prst="rect">
            <a:avLst/>
          </a:prstGeom>
        </p:spPr>
      </p:pic>
      <p:pic>
        <p:nvPicPr>
          <p:cNvPr id="4" name="Picture 3"/>
          <p:cNvPicPr>
            <a:picLocks noChangeAspect="1"/>
          </p:cNvPicPr>
          <p:nvPr/>
        </p:nvPicPr>
        <p:blipFill>
          <a:blip r:embed="rId3"/>
          <a:stretch>
            <a:fillRect/>
          </a:stretch>
        </p:blipFill>
        <p:spPr>
          <a:xfrm>
            <a:off x="5736106" y="1831816"/>
            <a:ext cx="6455894" cy="5026184"/>
          </a:xfrm>
          <a:prstGeom prst="rect">
            <a:avLst/>
          </a:prstGeom>
        </p:spPr>
      </p:pic>
    </p:spTree>
    <p:extLst>
      <p:ext uri="{BB962C8B-B14F-4D97-AF65-F5344CB8AC3E}">
        <p14:creationId xmlns:p14="http://schemas.microsoft.com/office/powerpoint/2010/main" val="2072592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1195" y="60608"/>
            <a:ext cx="6199133" cy="584775"/>
          </a:xfrm>
          <a:prstGeom prst="rect">
            <a:avLst/>
          </a:prstGeom>
          <a:noFill/>
        </p:spPr>
        <p:txBody>
          <a:bodyPr wrap="none" rtlCol="0">
            <a:spAutoFit/>
          </a:bodyPr>
          <a:lstStyle/>
          <a:p>
            <a:r>
              <a:rPr lang="en-US" sz="3200" u="sng" dirty="0" smtClean="0">
                <a:latin typeface="Arial" charset="0"/>
                <a:ea typeface="Arial" charset="0"/>
                <a:cs typeface="Arial" charset="0"/>
              </a:rPr>
              <a:t>Properties of Biological Networks</a:t>
            </a:r>
          </a:p>
        </p:txBody>
      </p:sp>
      <p:sp>
        <p:nvSpPr>
          <p:cNvPr id="2" name="TextBox 1"/>
          <p:cNvSpPr txBox="1"/>
          <p:nvPr/>
        </p:nvSpPr>
        <p:spPr>
          <a:xfrm>
            <a:off x="301195" y="1049311"/>
            <a:ext cx="2977033" cy="461665"/>
          </a:xfrm>
          <a:prstGeom prst="rect">
            <a:avLst/>
          </a:prstGeom>
          <a:noFill/>
        </p:spPr>
        <p:txBody>
          <a:bodyPr wrap="none" rtlCol="0">
            <a:spAutoFit/>
          </a:bodyPr>
          <a:lstStyle/>
          <a:p>
            <a:r>
              <a:rPr lang="en-US" sz="2400" b="1" i="1" u="sng" dirty="0" smtClean="0">
                <a:solidFill>
                  <a:srgbClr val="7030A0"/>
                </a:solidFill>
              </a:rPr>
              <a:t>1. Scale free networks</a:t>
            </a:r>
            <a:endParaRPr lang="en-US" sz="2400" b="1" i="1" u="sng" dirty="0">
              <a:solidFill>
                <a:srgbClr val="7030A0"/>
              </a:solidFill>
            </a:endParaRPr>
          </a:p>
        </p:txBody>
      </p:sp>
      <p:sp>
        <p:nvSpPr>
          <p:cNvPr id="6" name="TextBox 5"/>
          <p:cNvSpPr txBox="1"/>
          <p:nvPr/>
        </p:nvSpPr>
        <p:spPr>
          <a:xfrm>
            <a:off x="7178030" y="1034320"/>
            <a:ext cx="3073277" cy="400110"/>
          </a:xfrm>
          <a:prstGeom prst="rect">
            <a:avLst/>
          </a:prstGeom>
          <a:noFill/>
        </p:spPr>
        <p:txBody>
          <a:bodyPr wrap="none" rtlCol="0">
            <a:spAutoFit/>
          </a:bodyPr>
          <a:lstStyle/>
          <a:p>
            <a:r>
              <a:rPr lang="en-US" sz="2000" i="1" u="sng" dirty="0" smtClean="0">
                <a:latin typeface="Arial" charset="0"/>
                <a:ea typeface="Arial" charset="0"/>
                <a:cs typeface="Arial" charset="0"/>
              </a:rPr>
              <a:t>“</a:t>
            </a:r>
            <a:r>
              <a:rPr lang="en-US" sz="2000" i="1" u="sng" smtClean="0">
                <a:latin typeface="Arial" charset="0"/>
                <a:ea typeface="Arial" charset="0"/>
                <a:cs typeface="Arial" charset="0"/>
              </a:rPr>
              <a:t>Preferential attachment“</a:t>
            </a:r>
            <a:endParaRPr lang="en-US" sz="2000" i="1" u="sng" dirty="0">
              <a:latin typeface="Arial" charset="0"/>
              <a:ea typeface="Arial" charset="0"/>
              <a:cs typeface="Arial" charset="0"/>
            </a:endParaRPr>
          </a:p>
        </p:txBody>
      </p:sp>
      <p:pic>
        <p:nvPicPr>
          <p:cNvPr id="8" name="Picture 7"/>
          <p:cNvPicPr>
            <a:picLocks noChangeAspect="1"/>
          </p:cNvPicPr>
          <p:nvPr/>
        </p:nvPicPr>
        <p:blipFill rotWithShape="1">
          <a:blip r:embed="rId2"/>
          <a:srcRect t="4451" b="37487"/>
          <a:stretch/>
        </p:blipFill>
        <p:spPr>
          <a:xfrm>
            <a:off x="696713" y="1838358"/>
            <a:ext cx="10487742" cy="3981952"/>
          </a:xfrm>
          <a:prstGeom prst="rect">
            <a:avLst/>
          </a:prstGeom>
        </p:spPr>
      </p:pic>
      <p:sp>
        <p:nvSpPr>
          <p:cNvPr id="9" name="Rectangle 8"/>
          <p:cNvSpPr/>
          <p:nvPr/>
        </p:nvSpPr>
        <p:spPr>
          <a:xfrm>
            <a:off x="6500328" y="6147692"/>
            <a:ext cx="6096000" cy="338554"/>
          </a:xfrm>
          <a:prstGeom prst="rect">
            <a:avLst/>
          </a:prstGeom>
        </p:spPr>
        <p:txBody>
          <a:bodyPr>
            <a:spAutoFit/>
          </a:bodyPr>
          <a:lstStyle/>
          <a:p>
            <a:r>
              <a:rPr lang="en-US" sz="1600" dirty="0" smtClean="0">
                <a:solidFill>
                  <a:srgbClr val="666666"/>
                </a:solidFill>
                <a:latin typeface="Arial" charset="0"/>
                <a:ea typeface="Arial" charset="0"/>
                <a:cs typeface="Arial" charset="0"/>
              </a:rPr>
              <a:t>Albert-</a:t>
            </a:r>
            <a:r>
              <a:rPr lang="en-US" sz="1600" dirty="0" err="1" smtClean="0">
                <a:solidFill>
                  <a:srgbClr val="666666"/>
                </a:solidFill>
                <a:latin typeface="Arial" charset="0"/>
                <a:ea typeface="Arial" charset="0"/>
                <a:cs typeface="Arial" charset="0"/>
              </a:rPr>
              <a:t>László</a:t>
            </a:r>
            <a:r>
              <a:rPr lang="en-US" sz="1600" dirty="0" smtClean="0">
                <a:solidFill>
                  <a:srgbClr val="666666"/>
                </a:solidFill>
                <a:latin typeface="Arial" charset="0"/>
                <a:ea typeface="Arial" charset="0"/>
                <a:cs typeface="Arial" charset="0"/>
              </a:rPr>
              <a:t> </a:t>
            </a:r>
            <a:r>
              <a:rPr lang="en-US" sz="1600" dirty="0" err="1" smtClean="0">
                <a:solidFill>
                  <a:srgbClr val="666666"/>
                </a:solidFill>
                <a:latin typeface="Arial" charset="0"/>
                <a:ea typeface="Arial" charset="0"/>
                <a:cs typeface="Arial" charset="0"/>
              </a:rPr>
              <a:t>Barabási</a:t>
            </a:r>
            <a:r>
              <a:rPr lang="en-US" sz="1600" dirty="0" smtClean="0">
                <a:solidFill>
                  <a:srgbClr val="666666"/>
                </a:solidFill>
                <a:latin typeface="Arial" charset="0"/>
                <a:ea typeface="Arial" charset="0"/>
                <a:cs typeface="Arial" charset="0"/>
              </a:rPr>
              <a:t>, </a:t>
            </a:r>
            <a:r>
              <a:rPr lang="en-US" sz="1600" i="1" dirty="0" smtClean="0">
                <a:solidFill>
                  <a:srgbClr val="666666"/>
                </a:solidFill>
                <a:latin typeface="Arial" charset="0"/>
                <a:ea typeface="Arial" charset="0"/>
                <a:cs typeface="Arial" charset="0"/>
              </a:rPr>
              <a:t>Science</a:t>
            </a:r>
            <a:r>
              <a:rPr lang="en-US" sz="1600" i="1" dirty="0">
                <a:solidFill>
                  <a:srgbClr val="666666"/>
                </a:solidFill>
                <a:latin typeface="Arial" charset="0"/>
                <a:ea typeface="Arial" charset="0"/>
                <a:cs typeface="Arial" charset="0"/>
              </a:rPr>
              <a:t> </a:t>
            </a:r>
            <a:r>
              <a:rPr lang="en-US" sz="1600" dirty="0">
                <a:solidFill>
                  <a:srgbClr val="666666"/>
                </a:solidFill>
                <a:latin typeface="Arial" charset="0"/>
                <a:ea typeface="Arial" charset="0"/>
                <a:cs typeface="Arial" charset="0"/>
              </a:rPr>
              <a:t> </a:t>
            </a:r>
            <a:r>
              <a:rPr lang="en-US" sz="1600" dirty="0" smtClean="0">
                <a:solidFill>
                  <a:srgbClr val="666666"/>
                </a:solidFill>
                <a:latin typeface="Arial" charset="0"/>
                <a:ea typeface="Arial" charset="0"/>
                <a:cs typeface="Arial" charset="0"/>
              </a:rPr>
              <a:t>325 (5939) 2009</a:t>
            </a:r>
            <a:endParaRPr lang="en-US" sz="1600" dirty="0">
              <a:effectLst/>
              <a:latin typeface="Arial" charset="0"/>
              <a:ea typeface="Arial" charset="0"/>
              <a:cs typeface="Arial" charset="0"/>
            </a:endParaRPr>
          </a:p>
        </p:txBody>
      </p:sp>
    </p:spTree>
    <p:extLst>
      <p:ext uri="{BB962C8B-B14F-4D97-AF65-F5344CB8AC3E}">
        <p14:creationId xmlns:p14="http://schemas.microsoft.com/office/powerpoint/2010/main" val="8502450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1195" y="60608"/>
            <a:ext cx="6199133" cy="584775"/>
          </a:xfrm>
          <a:prstGeom prst="rect">
            <a:avLst/>
          </a:prstGeom>
          <a:noFill/>
        </p:spPr>
        <p:txBody>
          <a:bodyPr wrap="none" rtlCol="0">
            <a:spAutoFit/>
          </a:bodyPr>
          <a:lstStyle/>
          <a:p>
            <a:r>
              <a:rPr lang="en-US" sz="3200" u="sng" dirty="0" smtClean="0">
                <a:latin typeface="Arial" charset="0"/>
                <a:ea typeface="Arial" charset="0"/>
                <a:cs typeface="Arial" charset="0"/>
              </a:rPr>
              <a:t>Properties of Biological Networks</a:t>
            </a:r>
          </a:p>
        </p:txBody>
      </p:sp>
      <p:sp>
        <p:nvSpPr>
          <p:cNvPr id="2" name="TextBox 1"/>
          <p:cNvSpPr txBox="1"/>
          <p:nvPr/>
        </p:nvSpPr>
        <p:spPr>
          <a:xfrm>
            <a:off x="301195" y="1049311"/>
            <a:ext cx="1370247" cy="461665"/>
          </a:xfrm>
          <a:prstGeom prst="rect">
            <a:avLst/>
          </a:prstGeom>
          <a:noFill/>
        </p:spPr>
        <p:txBody>
          <a:bodyPr wrap="none" rtlCol="0">
            <a:spAutoFit/>
          </a:bodyPr>
          <a:lstStyle/>
          <a:p>
            <a:r>
              <a:rPr lang="en-US" sz="2400" b="1" i="1" u="sng" dirty="0" smtClean="0">
                <a:solidFill>
                  <a:srgbClr val="7030A0"/>
                </a:solidFill>
              </a:rPr>
              <a:t>2. Robust</a:t>
            </a:r>
            <a:endParaRPr lang="en-US" sz="2400" b="1" i="1" u="sng" dirty="0">
              <a:solidFill>
                <a:srgbClr val="7030A0"/>
              </a:solidFill>
            </a:endParaRPr>
          </a:p>
        </p:txBody>
      </p:sp>
      <p:sp>
        <p:nvSpPr>
          <p:cNvPr id="6" name="TextBox 5"/>
          <p:cNvSpPr txBox="1"/>
          <p:nvPr/>
        </p:nvSpPr>
        <p:spPr>
          <a:xfrm>
            <a:off x="6263630" y="1880854"/>
            <a:ext cx="4679190" cy="1631216"/>
          </a:xfrm>
          <a:prstGeom prst="rect">
            <a:avLst/>
          </a:prstGeom>
          <a:noFill/>
        </p:spPr>
        <p:txBody>
          <a:bodyPr wrap="square" rtlCol="0">
            <a:spAutoFit/>
          </a:bodyPr>
          <a:lstStyle/>
          <a:p>
            <a:r>
              <a:rPr lang="en-US" sz="2000" i="1" u="sng" dirty="0" smtClean="0">
                <a:latin typeface="Arial" charset="0"/>
                <a:ea typeface="Arial" charset="0"/>
                <a:cs typeface="Arial" charset="0"/>
              </a:rPr>
              <a:t>“Preferential attachment“</a:t>
            </a:r>
          </a:p>
          <a:p>
            <a:endParaRPr lang="en-US" sz="2000" i="1" u="sng" dirty="0">
              <a:latin typeface="Arial" charset="0"/>
              <a:ea typeface="Arial" charset="0"/>
              <a:cs typeface="Arial" charset="0"/>
            </a:endParaRPr>
          </a:p>
          <a:p>
            <a:pPr algn="just"/>
            <a:r>
              <a:rPr lang="en-US" sz="2000" dirty="0" smtClean="0">
                <a:latin typeface="Arial" charset="0"/>
                <a:ea typeface="Arial" charset="0"/>
                <a:cs typeface="Arial" charset="0"/>
              </a:rPr>
              <a:t>Ensures protection from random attacks, but still vulnerable to targeted attacks</a:t>
            </a:r>
            <a:endParaRPr lang="en-US" sz="2000" dirty="0">
              <a:latin typeface="Arial" charset="0"/>
              <a:ea typeface="Arial" charset="0"/>
              <a:cs typeface="Arial" charset="0"/>
            </a:endParaRPr>
          </a:p>
        </p:txBody>
      </p:sp>
      <p:pic>
        <p:nvPicPr>
          <p:cNvPr id="10" name="Picture 9"/>
          <p:cNvPicPr>
            <a:picLocks noChangeAspect="1"/>
          </p:cNvPicPr>
          <p:nvPr/>
        </p:nvPicPr>
        <p:blipFill>
          <a:blip r:embed="rId2"/>
          <a:stretch>
            <a:fillRect/>
          </a:stretch>
        </p:blipFill>
        <p:spPr>
          <a:xfrm>
            <a:off x="660476" y="2069126"/>
            <a:ext cx="4521200" cy="3517900"/>
          </a:xfrm>
          <a:prstGeom prst="rect">
            <a:avLst/>
          </a:prstGeom>
        </p:spPr>
      </p:pic>
    </p:spTree>
    <p:extLst>
      <p:ext uri="{BB962C8B-B14F-4D97-AF65-F5344CB8AC3E}">
        <p14:creationId xmlns:p14="http://schemas.microsoft.com/office/powerpoint/2010/main" val="712485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1195" y="60608"/>
            <a:ext cx="6199133" cy="584775"/>
          </a:xfrm>
          <a:prstGeom prst="rect">
            <a:avLst/>
          </a:prstGeom>
          <a:noFill/>
        </p:spPr>
        <p:txBody>
          <a:bodyPr wrap="none" rtlCol="0">
            <a:spAutoFit/>
          </a:bodyPr>
          <a:lstStyle/>
          <a:p>
            <a:r>
              <a:rPr lang="en-US" sz="3200" u="sng" dirty="0" smtClean="0">
                <a:latin typeface="Arial" charset="0"/>
                <a:ea typeface="Arial" charset="0"/>
                <a:cs typeface="Arial" charset="0"/>
              </a:rPr>
              <a:t>Properties of Biological Networks</a:t>
            </a:r>
          </a:p>
        </p:txBody>
      </p:sp>
      <p:sp>
        <p:nvSpPr>
          <p:cNvPr id="2" name="TextBox 1"/>
          <p:cNvSpPr txBox="1"/>
          <p:nvPr/>
        </p:nvSpPr>
        <p:spPr>
          <a:xfrm>
            <a:off x="301195" y="1049311"/>
            <a:ext cx="1601721" cy="461665"/>
          </a:xfrm>
          <a:prstGeom prst="rect">
            <a:avLst/>
          </a:prstGeom>
          <a:noFill/>
        </p:spPr>
        <p:txBody>
          <a:bodyPr wrap="none" rtlCol="0">
            <a:spAutoFit/>
          </a:bodyPr>
          <a:lstStyle/>
          <a:p>
            <a:r>
              <a:rPr lang="en-US" sz="2400" b="1" i="1" u="sng" dirty="0">
                <a:solidFill>
                  <a:srgbClr val="7030A0"/>
                </a:solidFill>
              </a:rPr>
              <a:t>3</a:t>
            </a:r>
            <a:r>
              <a:rPr lang="en-US" sz="2400" b="1" i="1" u="sng" dirty="0" smtClean="0">
                <a:solidFill>
                  <a:srgbClr val="7030A0"/>
                </a:solidFill>
              </a:rPr>
              <a:t>. Dynamic</a:t>
            </a:r>
            <a:endParaRPr lang="en-US" sz="2400" b="1" i="1" u="sng" dirty="0">
              <a:solidFill>
                <a:srgbClr val="7030A0"/>
              </a:solidFill>
            </a:endParaRPr>
          </a:p>
        </p:txBody>
      </p:sp>
      <p:sp>
        <p:nvSpPr>
          <p:cNvPr id="6" name="TextBox 5"/>
          <p:cNvSpPr txBox="1"/>
          <p:nvPr/>
        </p:nvSpPr>
        <p:spPr>
          <a:xfrm>
            <a:off x="117661" y="2135688"/>
            <a:ext cx="4649211" cy="2862322"/>
          </a:xfrm>
          <a:prstGeom prst="rect">
            <a:avLst/>
          </a:prstGeom>
          <a:noFill/>
        </p:spPr>
        <p:txBody>
          <a:bodyPr wrap="square" rtlCol="0">
            <a:spAutoFit/>
          </a:bodyPr>
          <a:lstStyle/>
          <a:p>
            <a:pPr algn="just"/>
            <a:r>
              <a:rPr lang="en-US" sz="2000" dirty="0" smtClean="0">
                <a:latin typeface="Arial" charset="0"/>
                <a:ea typeface="Arial" charset="0"/>
                <a:cs typeface="Arial" charset="0"/>
              </a:rPr>
              <a:t>Networks capture the response of the system to environmental stimuli, genetic perturbations or drug treatment.</a:t>
            </a:r>
          </a:p>
          <a:p>
            <a:pPr algn="just"/>
            <a:endParaRPr lang="en-US" sz="2000" dirty="0">
              <a:latin typeface="Arial" charset="0"/>
              <a:ea typeface="Arial" charset="0"/>
              <a:cs typeface="Arial" charset="0"/>
            </a:endParaRPr>
          </a:p>
          <a:p>
            <a:pPr algn="just"/>
            <a:endParaRPr lang="en-US" sz="2000" dirty="0">
              <a:latin typeface="Arial" charset="0"/>
              <a:ea typeface="Arial" charset="0"/>
              <a:cs typeface="Arial" charset="0"/>
            </a:endParaRPr>
          </a:p>
          <a:p>
            <a:pPr algn="just"/>
            <a:r>
              <a:rPr lang="en-US" sz="2000" dirty="0">
                <a:latin typeface="Arial" charset="0"/>
                <a:ea typeface="Arial" charset="0"/>
                <a:cs typeface="Arial" charset="0"/>
              </a:rPr>
              <a:t>Understanding network dynamics </a:t>
            </a:r>
            <a:r>
              <a:rPr lang="en-US" sz="2000" dirty="0" smtClean="0">
                <a:latin typeface="Arial" charset="0"/>
                <a:ea typeface="Arial" charset="0"/>
                <a:cs typeface="Arial" charset="0"/>
              </a:rPr>
              <a:t>provide the means </a:t>
            </a:r>
            <a:r>
              <a:rPr lang="en-US" sz="2000" dirty="0">
                <a:latin typeface="Arial" charset="0"/>
                <a:ea typeface="Arial" charset="0"/>
                <a:cs typeface="Arial" charset="0"/>
              </a:rPr>
              <a:t>of perturbing the network to achieve desired (or suppress undesired) phenotypes. </a:t>
            </a:r>
          </a:p>
        </p:txBody>
      </p:sp>
      <p:pic>
        <p:nvPicPr>
          <p:cNvPr id="3" name="Picture 2"/>
          <p:cNvPicPr>
            <a:picLocks noChangeAspect="1"/>
          </p:cNvPicPr>
          <p:nvPr/>
        </p:nvPicPr>
        <p:blipFill rotWithShape="1">
          <a:blip r:embed="rId2"/>
          <a:srcRect t="9837" b="4699"/>
          <a:stretch/>
        </p:blipFill>
        <p:spPr>
          <a:xfrm>
            <a:off x="4990475" y="645383"/>
            <a:ext cx="6858000" cy="5861155"/>
          </a:xfrm>
          <a:prstGeom prst="rect">
            <a:avLst/>
          </a:prstGeom>
        </p:spPr>
      </p:pic>
      <p:sp>
        <p:nvSpPr>
          <p:cNvPr id="7" name="Rectangle 6"/>
          <p:cNvSpPr/>
          <p:nvPr/>
        </p:nvSpPr>
        <p:spPr>
          <a:xfrm>
            <a:off x="8073532" y="6519446"/>
            <a:ext cx="6096000" cy="338554"/>
          </a:xfrm>
          <a:prstGeom prst="rect">
            <a:avLst/>
          </a:prstGeom>
        </p:spPr>
        <p:txBody>
          <a:bodyPr>
            <a:spAutoFit/>
          </a:bodyPr>
          <a:lstStyle/>
          <a:p>
            <a:r>
              <a:rPr lang="en-US" sz="1600" dirty="0" smtClean="0">
                <a:solidFill>
                  <a:srgbClr val="666666"/>
                </a:solidFill>
                <a:latin typeface="Arial" charset="0"/>
                <a:ea typeface="Arial" charset="0"/>
                <a:cs typeface="Arial" charset="0"/>
              </a:rPr>
              <a:t>Goode, D.K</a:t>
            </a:r>
            <a:r>
              <a:rPr lang="en-US" sz="1600" i="1" dirty="0" smtClean="0">
                <a:solidFill>
                  <a:srgbClr val="666666"/>
                </a:solidFill>
                <a:latin typeface="Arial" charset="0"/>
                <a:ea typeface="Arial" charset="0"/>
                <a:cs typeface="Arial" charset="0"/>
              </a:rPr>
              <a:t> et. al.</a:t>
            </a:r>
            <a:r>
              <a:rPr lang="en-US" sz="1600" dirty="0" smtClean="0">
                <a:solidFill>
                  <a:srgbClr val="666666"/>
                </a:solidFill>
                <a:latin typeface="Arial" charset="0"/>
                <a:ea typeface="Arial" charset="0"/>
                <a:cs typeface="Arial" charset="0"/>
              </a:rPr>
              <a:t>, </a:t>
            </a:r>
            <a:r>
              <a:rPr lang="en-US" sz="1600" i="1" dirty="0" smtClean="0">
                <a:solidFill>
                  <a:srgbClr val="666666"/>
                </a:solidFill>
                <a:latin typeface="Arial" charset="0"/>
                <a:ea typeface="Arial" charset="0"/>
                <a:cs typeface="Arial" charset="0"/>
              </a:rPr>
              <a:t>Dev. Cell</a:t>
            </a:r>
            <a:r>
              <a:rPr lang="en-US" sz="1600" i="1" dirty="0">
                <a:solidFill>
                  <a:srgbClr val="666666"/>
                </a:solidFill>
                <a:latin typeface="Arial" charset="0"/>
                <a:ea typeface="Arial" charset="0"/>
                <a:cs typeface="Arial" charset="0"/>
              </a:rPr>
              <a:t> </a:t>
            </a:r>
            <a:r>
              <a:rPr lang="en-US" sz="1600" dirty="0">
                <a:solidFill>
                  <a:srgbClr val="666666"/>
                </a:solidFill>
                <a:latin typeface="Arial" charset="0"/>
                <a:ea typeface="Arial" charset="0"/>
                <a:cs typeface="Arial" charset="0"/>
              </a:rPr>
              <a:t> </a:t>
            </a:r>
            <a:r>
              <a:rPr lang="en-US" sz="1600" dirty="0" smtClean="0">
                <a:solidFill>
                  <a:srgbClr val="666666"/>
                </a:solidFill>
                <a:latin typeface="Arial" charset="0"/>
                <a:ea typeface="Arial" charset="0"/>
                <a:cs typeface="Arial" charset="0"/>
              </a:rPr>
              <a:t>36 (5), 2016</a:t>
            </a:r>
            <a:endParaRPr lang="en-US" sz="1600" dirty="0">
              <a:effectLst/>
              <a:latin typeface="Arial" charset="0"/>
              <a:ea typeface="Arial" charset="0"/>
              <a:cs typeface="Arial" charset="0"/>
            </a:endParaRPr>
          </a:p>
        </p:txBody>
      </p:sp>
    </p:spTree>
    <p:extLst>
      <p:ext uri="{BB962C8B-B14F-4D97-AF65-F5344CB8AC3E}">
        <p14:creationId xmlns:p14="http://schemas.microsoft.com/office/powerpoint/2010/main" val="381050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1195" y="60608"/>
            <a:ext cx="6199133" cy="584775"/>
          </a:xfrm>
          <a:prstGeom prst="rect">
            <a:avLst/>
          </a:prstGeom>
          <a:noFill/>
        </p:spPr>
        <p:txBody>
          <a:bodyPr wrap="none" rtlCol="0">
            <a:spAutoFit/>
          </a:bodyPr>
          <a:lstStyle/>
          <a:p>
            <a:r>
              <a:rPr lang="en-US" sz="3200" u="sng" dirty="0" smtClean="0">
                <a:latin typeface="Arial" charset="0"/>
                <a:ea typeface="Arial" charset="0"/>
                <a:cs typeface="Arial" charset="0"/>
              </a:rPr>
              <a:t>Properties of Biological Networks</a:t>
            </a:r>
          </a:p>
        </p:txBody>
      </p:sp>
      <p:sp>
        <p:nvSpPr>
          <p:cNvPr id="2" name="TextBox 1"/>
          <p:cNvSpPr txBox="1"/>
          <p:nvPr/>
        </p:nvSpPr>
        <p:spPr>
          <a:xfrm>
            <a:off x="301195" y="1049311"/>
            <a:ext cx="1592103" cy="461665"/>
          </a:xfrm>
          <a:prstGeom prst="rect">
            <a:avLst/>
          </a:prstGeom>
          <a:noFill/>
        </p:spPr>
        <p:txBody>
          <a:bodyPr wrap="none" rtlCol="0">
            <a:spAutoFit/>
          </a:bodyPr>
          <a:lstStyle/>
          <a:p>
            <a:r>
              <a:rPr lang="en-US" sz="2400" b="1" i="1" u="sng" dirty="0">
                <a:solidFill>
                  <a:srgbClr val="7030A0"/>
                </a:solidFill>
              </a:rPr>
              <a:t>4</a:t>
            </a:r>
            <a:r>
              <a:rPr lang="en-US" sz="2400" b="1" i="1" u="sng" dirty="0" smtClean="0">
                <a:solidFill>
                  <a:srgbClr val="7030A0"/>
                </a:solidFill>
              </a:rPr>
              <a:t>. Modular</a:t>
            </a:r>
            <a:endParaRPr lang="en-US" sz="2400" b="1" i="1" u="sng" dirty="0">
              <a:solidFill>
                <a:srgbClr val="7030A0"/>
              </a:solidFill>
            </a:endParaRPr>
          </a:p>
        </p:txBody>
      </p:sp>
      <p:grpSp>
        <p:nvGrpSpPr>
          <p:cNvPr id="4" name="Group 3"/>
          <p:cNvGrpSpPr/>
          <p:nvPr/>
        </p:nvGrpSpPr>
        <p:grpSpPr>
          <a:xfrm>
            <a:off x="6531651" y="290281"/>
            <a:ext cx="4377127" cy="6319804"/>
            <a:chOff x="6745574" y="405296"/>
            <a:chExt cx="4377127" cy="6319804"/>
          </a:xfrm>
        </p:grpSpPr>
        <p:pic>
          <p:nvPicPr>
            <p:cNvPr id="3" name="Picture 2"/>
            <p:cNvPicPr>
              <a:picLocks noChangeAspect="1"/>
            </p:cNvPicPr>
            <p:nvPr/>
          </p:nvPicPr>
          <p:blipFill rotWithShape="1">
            <a:blip r:embed="rId2"/>
            <a:srcRect t="9081" r="49713"/>
            <a:stretch/>
          </p:blipFill>
          <p:spPr>
            <a:xfrm>
              <a:off x="6895476" y="645383"/>
              <a:ext cx="3492708" cy="2974255"/>
            </a:xfrm>
            <a:prstGeom prst="rect">
              <a:avLst/>
            </a:prstGeom>
          </p:spPr>
        </p:pic>
        <p:pic>
          <p:nvPicPr>
            <p:cNvPr id="10" name="Picture 9"/>
            <p:cNvPicPr>
              <a:picLocks noChangeAspect="1"/>
            </p:cNvPicPr>
            <p:nvPr/>
          </p:nvPicPr>
          <p:blipFill rotWithShape="1">
            <a:blip r:embed="rId2"/>
            <a:srcRect l="52877" t="10456" r="-3164" b="-1375"/>
            <a:stretch/>
          </p:blipFill>
          <p:spPr>
            <a:xfrm>
              <a:off x="6745574" y="3750845"/>
              <a:ext cx="3492708" cy="2974255"/>
            </a:xfrm>
            <a:prstGeom prst="rect">
              <a:avLst/>
            </a:prstGeom>
          </p:spPr>
        </p:pic>
        <p:sp>
          <p:nvSpPr>
            <p:cNvPr id="12" name="TextBox 11"/>
            <p:cNvSpPr txBox="1"/>
            <p:nvPr/>
          </p:nvSpPr>
          <p:spPr>
            <a:xfrm>
              <a:off x="9607565" y="405296"/>
              <a:ext cx="1261434" cy="400110"/>
            </a:xfrm>
            <a:prstGeom prst="rect">
              <a:avLst/>
            </a:prstGeom>
            <a:noFill/>
          </p:spPr>
          <p:txBody>
            <a:bodyPr wrap="square" rtlCol="0">
              <a:spAutoFit/>
            </a:bodyPr>
            <a:lstStyle/>
            <a:p>
              <a:pPr algn="just"/>
              <a:r>
                <a:rPr lang="en-US" sz="2000" b="1" i="1" u="sng" smtClean="0">
                  <a:latin typeface="Arial" charset="0"/>
                  <a:ea typeface="Arial" charset="0"/>
                  <a:cs typeface="Arial" charset="0"/>
                </a:rPr>
                <a:t>Modular</a:t>
              </a:r>
              <a:endParaRPr lang="en-US" sz="2000" b="1" i="1" u="sng" dirty="0">
                <a:latin typeface="Arial" charset="0"/>
                <a:ea typeface="Arial" charset="0"/>
                <a:cs typeface="Arial" charset="0"/>
              </a:endParaRPr>
            </a:p>
          </p:txBody>
        </p:sp>
        <p:sp>
          <p:nvSpPr>
            <p:cNvPr id="13" name="TextBox 12"/>
            <p:cNvSpPr txBox="1"/>
            <p:nvPr/>
          </p:nvSpPr>
          <p:spPr>
            <a:xfrm>
              <a:off x="9861267" y="3670781"/>
              <a:ext cx="1261434" cy="400110"/>
            </a:xfrm>
            <a:prstGeom prst="rect">
              <a:avLst/>
            </a:prstGeom>
            <a:noFill/>
          </p:spPr>
          <p:txBody>
            <a:bodyPr wrap="square" rtlCol="0">
              <a:spAutoFit/>
            </a:bodyPr>
            <a:lstStyle/>
            <a:p>
              <a:pPr algn="just"/>
              <a:r>
                <a:rPr lang="en-US" sz="2000" b="1" i="1" u="sng" dirty="0" smtClean="0">
                  <a:latin typeface="Arial" charset="0"/>
                  <a:ea typeface="Arial" charset="0"/>
                  <a:cs typeface="Arial" charset="0"/>
                </a:rPr>
                <a:t>Random</a:t>
              </a:r>
              <a:endParaRPr lang="en-US" sz="2000" b="1" i="1" u="sng" dirty="0">
                <a:latin typeface="Arial" charset="0"/>
                <a:ea typeface="Arial" charset="0"/>
                <a:cs typeface="Arial" charset="0"/>
              </a:endParaRPr>
            </a:p>
          </p:txBody>
        </p:sp>
      </p:grpSp>
      <p:sp>
        <p:nvSpPr>
          <p:cNvPr id="14" name="Text Box 4"/>
          <p:cNvSpPr txBox="1">
            <a:spLocks noChangeArrowheads="1"/>
          </p:cNvSpPr>
          <p:nvPr/>
        </p:nvSpPr>
        <p:spPr bwMode="auto">
          <a:xfrm>
            <a:off x="7401080" y="6587403"/>
            <a:ext cx="91821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1400" dirty="0" smtClean="0">
                <a:latin typeface="Arial" charset="0"/>
                <a:ea typeface="Arial" charset="0"/>
                <a:cs typeface="Arial" charset="0"/>
              </a:rPr>
              <a:t>Wang Z, Zhang J, PLOS </a:t>
            </a:r>
            <a:r>
              <a:rPr lang="en-US" altLang="en-US" sz="1400" dirty="0">
                <a:latin typeface="Arial" charset="0"/>
                <a:ea typeface="Arial" charset="0"/>
                <a:cs typeface="Arial" charset="0"/>
              </a:rPr>
              <a:t>Computational Biology 3(6</a:t>
            </a:r>
            <a:r>
              <a:rPr lang="en-US" altLang="en-US" sz="1400">
                <a:latin typeface="Arial" charset="0"/>
                <a:ea typeface="Arial" charset="0"/>
                <a:cs typeface="Arial" charset="0"/>
              </a:rPr>
              <a:t>): </a:t>
            </a:r>
            <a:r>
              <a:rPr lang="en-US" altLang="en-US" sz="1400" smtClean="0">
                <a:latin typeface="Arial" charset="0"/>
                <a:ea typeface="Arial" charset="0"/>
                <a:cs typeface="Arial" charset="0"/>
              </a:rPr>
              <a:t>2007</a:t>
            </a:r>
            <a:endParaRPr lang="en-US" altLang="en-US" sz="1400" dirty="0">
              <a:latin typeface="Arial" charset="0"/>
              <a:ea typeface="Arial" charset="0"/>
              <a:cs typeface="Arial" charset="0"/>
            </a:endParaRPr>
          </a:p>
        </p:txBody>
      </p:sp>
      <p:sp>
        <p:nvSpPr>
          <p:cNvPr id="15" name="TextBox 14"/>
          <p:cNvSpPr txBox="1"/>
          <p:nvPr/>
        </p:nvSpPr>
        <p:spPr>
          <a:xfrm>
            <a:off x="474495" y="2184566"/>
            <a:ext cx="4649211" cy="2246769"/>
          </a:xfrm>
          <a:prstGeom prst="rect">
            <a:avLst/>
          </a:prstGeom>
          <a:noFill/>
        </p:spPr>
        <p:txBody>
          <a:bodyPr wrap="square" rtlCol="0">
            <a:spAutoFit/>
          </a:bodyPr>
          <a:lstStyle/>
          <a:p>
            <a:pPr algn="just"/>
            <a:r>
              <a:rPr lang="en-US" sz="2000" dirty="0" smtClean="0">
                <a:latin typeface="Arial" charset="0"/>
                <a:ea typeface="Arial" charset="0"/>
                <a:cs typeface="Arial" charset="0"/>
              </a:rPr>
              <a:t>Ensures robustness/ </a:t>
            </a:r>
            <a:r>
              <a:rPr lang="en-US" sz="2000" dirty="0" err="1" smtClean="0">
                <a:latin typeface="Arial" charset="0"/>
                <a:ea typeface="Arial" charset="0"/>
                <a:cs typeface="Arial" charset="0"/>
              </a:rPr>
              <a:t>evolvability</a:t>
            </a:r>
            <a:endParaRPr lang="en-US" sz="2000" dirty="0" smtClean="0">
              <a:latin typeface="Arial" charset="0"/>
              <a:ea typeface="Arial" charset="0"/>
              <a:cs typeface="Arial" charset="0"/>
            </a:endParaRPr>
          </a:p>
          <a:p>
            <a:pPr algn="just"/>
            <a:endParaRPr lang="en-US" sz="2000" dirty="0">
              <a:latin typeface="Arial" charset="0"/>
              <a:ea typeface="Arial" charset="0"/>
              <a:cs typeface="Arial" charset="0"/>
            </a:endParaRPr>
          </a:p>
          <a:p>
            <a:pPr algn="just"/>
            <a:r>
              <a:rPr lang="en-US" sz="2000" dirty="0" smtClean="0">
                <a:latin typeface="Arial" charset="0"/>
                <a:ea typeface="Arial" charset="0"/>
                <a:cs typeface="Arial" charset="0"/>
              </a:rPr>
              <a:t>Functional redundancy</a:t>
            </a:r>
          </a:p>
          <a:p>
            <a:pPr algn="just"/>
            <a:endParaRPr lang="en-US" sz="2000" dirty="0">
              <a:latin typeface="Arial" charset="0"/>
              <a:ea typeface="Arial" charset="0"/>
              <a:cs typeface="Arial" charset="0"/>
            </a:endParaRPr>
          </a:p>
          <a:p>
            <a:pPr algn="just"/>
            <a:r>
              <a:rPr lang="en-US" sz="2000" dirty="0" smtClean="0">
                <a:latin typeface="Arial" charset="0"/>
                <a:ea typeface="Arial" charset="0"/>
                <a:cs typeface="Arial" charset="0"/>
              </a:rPr>
              <a:t>Can be used to predict functions of unannotated proteins based on “guilt by association”</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5137197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1195" y="60608"/>
            <a:ext cx="6199133" cy="584775"/>
          </a:xfrm>
          <a:prstGeom prst="rect">
            <a:avLst/>
          </a:prstGeom>
          <a:noFill/>
        </p:spPr>
        <p:txBody>
          <a:bodyPr wrap="none" rtlCol="0">
            <a:spAutoFit/>
          </a:bodyPr>
          <a:lstStyle/>
          <a:p>
            <a:r>
              <a:rPr lang="en-US" sz="3200" u="sng" dirty="0" smtClean="0">
                <a:latin typeface="Arial" charset="0"/>
                <a:ea typeface="Arial" charset="0"/>
                <a:cs typeface="Arial" charset="0"/>
              </a:rPr>
              <a:t>Properties of Biological Networks</a:t>
            </a:r>
          </a:p>
        </p:txBody>
      </p:sp>
      <p:sp>
        <p:nvSpPr>
          <p:cNvPr id="2" name="TextBox 1"/>
          <p:cNvSpPr txBox="1"/>
          <p:nvPr/>
        </p:nvSpPr>
        <p:spPr>
          <a:xfrm>
            <a:off x="136303" y="818478"/>
            <a:ext cx="4048352" cy="461665"/>
          </a:xfrm>
          <a:prstGeom prst="rect">
            <a:avLst/>
          </a:prstGeom>
          <a:noFill/>
        </p:spPr>
        <p:txBody>
          <a:bodyPr wrap="none" rtlCol="0">
            <a:spAutoFit/>
          </a:bodyPr>
          <a:lstStyle/>
          <a:p>
            <a:r>
              <a:rPr lang="en-US" sz="2400" b="1" i="1" u="sng" dirty="0" smtClean="0">
                <a:solidFill>
                  <a:srgbClr val="7030A0"/>
                </a:solidFill>
              </a:rPr>
              <a:t>5. Exhibit emergent properties</a:t>
            </a:r>
            <a:endParaRPr lang="en-US" sz="2400" b="1" i="1" u="sng" dirty="0">
              <a:solidFill>
                <a:srgbClr val="7030A0"/>
              </a:solidFill>
            </a:endParaRPr>
          </a:p>
        </p:txBody>
      </p:sp>
      <p:sp>
        <p:nvSpPr>
          <p:cNvPr id="15" name="TextBox 14"/>
          <p:cNvSpPr txBox="1"/>
          <p:nvPr/>
        </p:nvSpPr>
        <p:spPr>
          <a:xfrm>
            <a:off x="1" y="5500266"/>
            <a:ext cx="12191999" cy="1323439"/>
          </a:xfrm>
          <a:prstGeom prst="rect">
            <a:avLst/>
          </a:prstGeom>
          <a:noFill/>
        </p:spPr>
        <p:txBody>
          <a:bodyPr wrap="square" rtlCol="0">
            <a:spAutoFit/>
          </a:bodyPr>
          <a:lstStyle/>
          <a:p>
            <a:pPr algn="ctr"/>
            <a:r>
              <a:rPr lang="en-US" sz="2000" dirty="0">
                <a:latin typeface="Arial" charset="0"/>
                <a:ea typeface="Arial" charset="0"/>
                <a:cs typeface="Arial" charset="0"/>
              </a:rPr>
              <a:t>N</a:t>
            </a:r>
            <a:r>
              <a:rPr lang="en-US" sz="2000" dirty="0" smtClean="0">
                <a:latin typeface="Arial" charset="0"/>
                <a:ea typeface="Arial" charset="0"/>
                <a:cs typeface="Arial" charset="0"/>
              </a:rPr>
              <a:t>etworks </a:t>
            </a:r>
            <a:r>
              <a:rPr lang="en-US" sz="2000" dirty="0">
                <a:latin typeface="Arial" charset="0"/>
                <a:ea typeface="Arial" charset="0"/>
                <a:cs typeface="Arial" charset="0"/>
              </a:rPr>
              <a:t>can be used to generate mathematical models that enable the prediction of complex behaviors</a:t>
            </a:r>
            <a:r>
              <a:rPr lang="en-US" sz="2000" dirty="0" smtClean="0">
                <a:latin typeface="Arial" charset="0"/>
                <a:ea typeface="Arial" charset="0"/>
                <a:cs typeface="Arial" charset="0"/>
              </a:rPr>
              <a:t>.</a:t>
            </a:r>
          </a:p>
          <a:p>
            <a:pPr algn="ctr"/>
            <a:endParaRPr lang="en-US" sz="2000" dirty="0">
              <a:latin typeface="Arial" charset="0"/>
              <a:ea typeface="Arial" charset="0"/>
              <a:cs typeface="Arial" charset="0"/>
            </a:endParaRPr>
          </a:p>
          <a:p>
            <a:pPr algn="ctr"/>
            <a:r>
              <a:rPr lang="en-US" sz="2000" dirty="0" smtClean="0">
                <a:latin typeface="Arial" charset="0"/>
                <a:ea typeface="Arial" charset="0"/>
                <a:cs typeface="Arial" charset="0"/>
              </a:rPr>
              <a:t>Modeling methods: Differential equations, Boolean networks, Agent based modeling</a:t>
            </a:r>
          </a:p>
          <a:p>
            <a:pPr algn="ctr"/>
            <a:endParaRPr lang="en-US" sz="2000" dirty="0">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301195" y="1597523"/>
            <a:ext cx="4448956" cy="2950603"/>
          </a:xfrm>
          <a:prstGeom prst="rect">
            <a:avLst/>
          </a:prstGeom>
        </p:spPr>
      </p:pic>
      <p:sp>
        <p:nvSpPr>
          <p:cNvPr id="7" name="Rectangle 6"/>
          <p:cNvSpPr/>
          <p:nvPr/>
        </p:nvSpPr>
        <p:spPr>
          <a:xfrm>
            <a:off x="136303" y="4548126"/>
            <a:ext cx="4813163" cy="461665"/>
          </a:xfrm>
          <a:prstGeom prst="rect">
            <a:avLst/>
          </a:prstGeom>
        </p:spPr>
        <p:txBody>
          <a:bodyPr wrap="square">
            <a:spAutoFit/>
          </a:bodyPr>
          <a:lstStyle/>
          <a:p>
            <a:r>
              <a:rPr lang="en-US" sz="1200" dirty="0" err="1" smtClean="0">
                <a:solidFill>
                  <a:srgbClr val="323232"/>
                </a:solidFill>
                <a:latin typeface="Arial" charset="0"/>
                <a:ea typeface="Arial" charset="0"/>
                <a:cs typeface="Arial" charset="0"/>
              </a:rPr>
              <a:t>Faingold</a:t>
            </a:r>
            <a:r>
              <a:rPr lang="en-US" sz="1200" dirty="0" smtClean="0">
                <a:solidFill>
                  <a:srgbClr val="323232"/>
                </a:solidFill>
                <a:latin typeface="Arial" charset="0"/>
                <a:ea typeface="Arial" charset="0"/>
                <a:cs typeface="Arial" charset="0"/>
              </a:rPr>
              <a:t>, C.L, Neuronal </a:t>
            </a:r>
            <a:r>
              <a:rPr lang="en-US" sz="1200" dirty="0">
                <a:solidFill>
                  <a:srgbClr val="323232"/>
                </a:solidFill>
                <a:latin typeface="Arial" charset="0"/>
                <a:ea typeface="Arial" charset="0"/>
                <a:cs typeface="Arial" charset="0"/>
              </a:rPr>
              <a:t>Networks in Brain Function, CNS Disorders, and Therapeutics, Page: 419-428</a:t>
            </a:r>
            <a:endParaRPr lang="en-US" sz="1200" dirty="0">
              <a:latin typeface="Arial" charset="0"/>
              <a:ea typeface="Arial" charset="0"/>
              <a:cs typeface="Arial" charset="0"/>
            </a:endParaRPr>
          </a:p>
        </p:txBody>
      </p:sp>
      <p:pic>
        <p:nvPicPr>
          <p:cNvPr id="8" name="Picture 7"/>
          <p:cNvPicPr>
            <a:picLocks noChangeAspect="1"/>
          </p:cNvPicPr>
          <p:nvPr/>
        </p:nvPicPr>
        <p:blipFill>
          <a:blip r:embed="rId3"/>
          <a:stretch>
            <a:fillRect/>
          </a:stretch>
        </p:blipFill>
        <p:spPr>
          <a:xfrm>
            <a:off x="6134100" y="841911"/>
            <a:ext cx="5198699" cy="3255260"/>
          </a:xfrm>
          <a:prstGeom prst="rect">
            <a:avLst/>
          </a:prstGeom>
        </p:spPr>
      </p:pic>
      <p:sp>
        <p:nvSpPr>
          <p:cNvPr id="9" name="Rectangle 8"/>
          <p:cNvSpPr/>
          <p:nvPr/>
        </p:nvSpPr>
        <p:spPr>
          <a:xfrm>
            <a:off x="6134100" y="4086461"/>
            <a:ext cx="5308967" cy="461665"/>
          </a:xfrm>
          <a:prstGeom prst="rect">
            <a:avLst/>
          </a:prstGeom>
        </p:spPr>
        <p:txBody>
          <a:bodyPr wrap="square">
            <a:spAutoFit/>
          </a:bodyPr>
          <a:lstStyle/>
          <a:p>
            <a:r>
              <a:rPr lang="en-US" sz="1200" dirty="0">
                <a:solidFill>
                  <a:srgbClr val="323232"/>
                </a:solidFill>
                <a:latin typeface="Arial" charset="0"/>
                <a:ea typeface="Arial" charset="0"/>
                <a:cs typeface="Arial" charset="0"/>
              </a:rPr>
              <a:t>Muhammad, D et. al., Biochimica et Biophysica Acta (BBA) - Gene Regulatory Mechanisms,1860(1) 2017</a:t>
            </a:r>
          </a:p>
        </p:txBody>
      </p:sp>
    </p:spTree>
    <p:extLst>
      <p:ext uri="{BB962C8B-B14F-4D97-AF65-F5344CB8AC3E}">
        <p14:creationId xmlns:p14="http://schemas.microsoft.com/office/powerpoint/2010/main" val="12032579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2946" name="Picture 2" descr="ig.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542" r="61867" b="8254"/>
          <a:stretch/>
        </p:blipFill>
        <p:spPr bwMode="auto">
          <a:xfrm>
            <a:off x="4039221" y="4189"/>
            <a:ext cx="4189758" cy="6853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116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7828</TotalTime>
  <Words>1393</Words>
  <Application>Microsoft Macintosh PowerPoint</Application>
  <PresentationFormat>Widescreen</PresentationFormat>
  <Paragraphs>135</Paragraphs>
  <Slides>32</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Calibri</vt:lpstr>
      <vt:lpstr>Calibri Light</vt:lpstr>
      <vt:lpstr>Comic Sans MS</vt:lpstr>
      <vt:lpstr>Harding</vt:lpstr>
      <vt:lpstr>msgothic</vt:lpstr>
      <vt:lpstr>Roboto</vt:lpstr>
      <vt:lpstr>Roboto Condensed</vt:lpstr>
      <vt:lpstr>Verdana</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Genomics</vt:lpstr>
      <vt:lpstr>Methodologies for high throughput research</vt:lpstr>
      <vt:lpstr>Yeast as a model</vt:lpstr>
      <vt:lpstr>PowerPoint Presentation</vt:lpstr>
      <vt:lpstr>PowerPoint Presentation</vt:lpstr>
      <vt:lpstr>PowerPoint Presentation</vt:lpstr>
      <vt:lpstr>PowerPoint Presentation</vt:lpstr>
      <vt:lpstr>Synthetic lethality</vt:lpstr>
      <vt:lpstr>PowerPoint Presentation</vt:lpstr>
      <vt:lpstr>PowerPoint Presentation</vt:lpstr>
      <vt:lpstr>PowerPoint Presentation</vt:lpstr>
      <vt:lpstr>Synthetic lethality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goodgoingsoma@gmail.com</dc:creator>
  <cp:lastModifiedBy>goodgoingsoma@gmail.com</cp:lastModifiedBy>
  <cp:revision>109</cp:revision>
  <dcterms:created xsi:type="dcterms:W3CDTF">2020-08-03T18:45:17Z</dcterms:created>
  <dcterms:modified xsi:type="dcterms:W3CDTF">2020-10-09T23:30:47Z</dcterms:modified>
</cp:coreProperties>
</file>