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6e\Documents\Teaching\ESA_Data_Discovery\Phenology\ExampleData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6e\Documents\Teaching\ESA_Data_Discovery\Phenology\ExampleData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Line Graph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numRef>
              <c:f>Sheet1!$A$2:$A$12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20</c:v>
                </c:pt>
                <c:pt idx="1">
                  <c:v>23</c:v>
                </c:pt>
                <c:pt idx="2">
                  <c:v>26</c:v>
                </c:pt>
                <c:pt idx="3">
                  <c:v>29</c:v>
                </c:pt>
                <c:pt idx="4">
                  <c:v>32</c:v>
                </c:pt>
                <c:pt idx="5">
                  <c:v>35</c:v>
                </c:pt>
                <c:pt idx="6">
                  <c:v>38</c:v>
                </c:pt>
                <c:pt idx="7">
                  <c:v>41</c:v>
                </c:pt>
                <c:pt idx="8">
                  <c:v>44</c:v>
                </c:pt>
                <c:pt idx="9">
                  <c:v>47</c:v>
                </c:pt>
                <c:pt idx="10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6973920"/>
        <c:axId val="296974312"/>
      </c:lineChart>
      <c:catAx>
        <c:axId val="296973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974312"/>
        <c:crosses val="autoZero"/>
        <c:auto val="1"/>
        <c:lblAlgn val="ctr"/>
        <c:lblOffset val="100"/>
        <c:noMultiLvlLbl val="0"/>
      </c:catAx>
      <c:valAx>
        <c:axId val="296974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973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Line Graph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bg1"/>
                </a:solidFill>
              </a:ln>
              <a:effectLst/>
            </c:spPr>
          </c:marker>
          <c:cat>
            <c:numRef>
              <c:f>Sheet1!$B$16:$B$26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Sheet1!$C$16:$C$26</c:f>
              <c:numCache>
                <c:formatCode>General</c:formatCode>
                <c:ptCount val="11"/>
                <c:pt idx="0">
                  <c:v>17.2</c:v>
                </c:pt>
                <c:pt idx="1">
                  <c:v>18.899999999999999</c:v>
                </c:pt>
                <c:pt idx="2">
                  <c:v>24.3</c:v>
                </c:pt>
                <c:pt idx="3">
                  <c:v>28.4</c:v>
                </c:pt>
                <c:pt idx="4">
                  <c:v>29.1</c:v>
                </c:pt>
                <c:pt idx="5">
                  <c:v>36.1</c:v>
                </c:pt>
                <c:pt idx="6">
                  <c:v>39.1</c:v>
                </c:pt>
                <c:pt idx="7">
                  <c:v>40.6</c:v>
                </c:pt>
                <c:pt idx="8">
                  <c:v>41.2</c:v>
                </c:pt>
                <c:pt idx="9">
                  <c:v>45.9</c:v>
                </c:pt>
                <c:pt idx="10">
                  <c:v>49.1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5344480"/>
        <c:axId val="325345264"/>
      </c:lineChart>
      <c:catAx>
        <c:axId val="325344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345264"/>
        <c:crosses val="autoZero"/>
        <c:auto val="1"/>
        <c:lblAlgn val="ctr"/>
        <c:lblOffset val="100"/>
        <c:noMultiLvlLbl val="0"/>
      </c:catAx>
      <c:valAx>
        <c:axId val="32534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344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Line Graph with </a:t>
            </a:r>
            <a:r>
              <a:rPr lang="en-US" sz="1800" dirty="0" err="1" smtClean="0">
                <a:solidFill>
                  <a:schemeClr val="bg1"/>
                </a:solidFill>
              </a:rPr>
              <a:t>Trendline</a:t>
            </a:r>
            <a:endParaRPr lang="en-US" sz="180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bg1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1810542432195975"/>
                  <c:y val="0.39673592884222808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cat>
            <c:numRef>
              <c:f>Sheet1!$B$16:$B$26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</c:numCache>
            </c:numRef>
          </c:cat>
          <c:val>
            <c:numRef>
              <c:f>Sheet1!$C$16:$C$26</c:f>
              <c:numCache>
                <c:formatCode>General</c:formatCode>
                <c:ptCount val="11"/>
                <c:pt idx="0">
                  <c:v>17.2</c:v>
                </c:pt>
                <c:pt idx="1">
                  <c:v>18.899999999999999</c:v>
                </c:pt>
                <c:pt idx="2">
                  <c:v>24.3</c:v>
                </c:pt>
                <c:pt idx="3">
                  <c:v>28.4</c:v>
                </c:pt>
                <c:pt idx="4">
                  <c:v>29.1</c:v>
                </c:pt>
                <c:pt idx="5">
                  <c:v>36.1</c:v>
                </c:pt>
                <c:pt idx="6">
                  <c:v>39.1</c:v>
                </c:pt>
                <c:pt idx="7">
                  <c:v>40.6</c:v>
                </c:pt>
                <c:pt idx="8">
                  <c:v>41.2</c:v>
                </c:pt>
                <c:pt idx="9">
                  <c:v>45.9</c:v>
                </c:pt>
                <c:pt idx="10">
                  <c:v>49.1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597936"/>
        <c:axId val="327762912"/>
      </c:lineChart>
      <c:catAx>
        <c:axId val="470597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7762912"/>
        <c:crosses val="autoZero"/>
        <c:auto val="1"/>
        <c:lblAlgn val="ctr"/>
        <c:lblOffset val="100"/>
        <c:noMultiLvlLbl val="0"/>
      </c:catAx>
      <c:valAx>
        <c:axId val="3277629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59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Scatter Plot</a:t>
            </a:r>
            <a:r>
              <a:rPr lang="en-US" sz="1800" baseline="0" dirty="0">
                <a:solidFill>
                  <a:schemeClr val="bg1"/>
                </a:solidFill>
              </a:rPr>
              <a:t> of Weight vs Height</a:t>
            </a:r>
            <a:endParaRPr lang="en-US" sz="180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bg1"/>
                </a:solidFill>
              </a:ln>
              <a:effectLst/>
            </c:spPr>
          </c:marker>
          <c:xVal>
            <c:numRef>
              <c:f>Sheet1!$C$16:$C$26</c:f>
              <c:numCache>
                <c:formatCode>General</c:formatCode>
                <c:ptCount val="11"/>
                <c:pt idx="0">
                  <c:v>17.2</c:v>
                </c:pt>
                <c:pt idx="1">
                  <c:v>18.899999999999999</c:v>
                </c:pt>
                <c:pt idx="2">
                  <c:v>24.3</c:v>
                </c:pt>
                <c:pt idx="3">
                  <c:v>28.4</c:v>
                </c:pt>
                <c:pt idx="4">
                  <c:v>29.1</c:v>
                </c:pt>
                <c:pt idx="5">
                  <c:v>36.1</c:v>
                </c:pt>
                <c:pt idx="6">
                  <c:v>39.1</c:v>
                </c:pt>
                <c:pt idx="7">
                  <c:v>40.6</c:v>
                </c:pt>
                <c:pt idx="8">
                  <c:v>41.2</c:v>
                </c:pt>
                <c:pt idx="9">
                  <c:v>45.9</c:v>
                </c:pt>
                <c:pt idx="10">
                  <c:v>49.1</c:v>
                </c:pt>
              </c:numCache>
            </c:numRef>
          </c:xVal>
          <c:yVal>
            <c:numRef>
              <c:f>Sheet1!$D$16:$D$26</c:f>
              <c:numCache>
                <c:formatCode>General</c:formatCode>
                <c:ptCount val="11"/>
                <c:pt idx="0">
                  <c:v>7.1</c:v>
                </c:pt>
                <c:pt idx="1">
                  <c:v>31.2</c:v>
                </c:pt>
                <c:pt idx="2">
                  <c:v>39.6</c:v>
                </c:pt>
                <c:pt idx="3">
                  <c:v>43.2</c:v>
                </c:pt>
                <c:pt idx="4">
                  <c:v>45.1</c:v>
                </c:pt>
                <c:pt idx="5">
                  <c:v>60.2</c:v>
                </c:pt>
                <c:pt idx="6">
                  <c:v>63.1</c:v>
                </c:pt>
                <c:pt idx="7">
                  <c:v>65.8</c:v>
                </c:pt>
                <c:pt idx="8">
                  <c:v>69.099999999999994</c:v>
                </c:pt>
                <c:pt idx="9">
                  <c:v>71.2</c:v>
                </c:pt>
                <c:pt idx="10">
                  <c:v>71.900000000000006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9908664"/>
        <c:axId val="219907880"/>
      </c:scatterChart>
      <c:valAx>
        <c:axId val="219908664"/>
        <c:scaling>
          <c:orientation val="minMax"/>
          <c:max val="50"/>
          <c:min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Height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907880"/>
        <c:crosses val="autoZero"/>
        <c:crossBetween val="midCat"/>
      </c:valAx>
      <c:valAx>
        <c:axId val="219907880"/>
        <c:scaling>
          <c:orientation val="minMax"/>
          <c:max val="80"/>
          <c:min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Weight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990866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bg1"/>
                </a:solidFill>
              </a:rPr>
              <a:t>Scatter Plot</a:t>
            </a:r>
            <a:r>
              <a:rPr lang="en-US" sz="1800" baseline="0" dirty="0">
                <a:solidFill>
                  <a:schemeClr val="bg1"/>
                </a:solidFill>
              </a:rPr>
              <a:t> of Weight vs Height</a:t>
            </a:r>
            <a:endParaRPr lang="en-US" sz="1800" dirty="0">
              <a:solidFill>
                <a:schemeClr val="bg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bg1"/>
                </a:solidFill>
              </a:ln>
              <a:effectLst/>
            </c:spPr>
          </c:marker>
          <c:trendline>
            <c:spPr>
              <a:ln w="12700" cap="rnd">
                <a:solidFill>
                  <a:schemeClr val="tx1"/>
                </a:solidFill>
                <a:prstDash val="solid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6.0148731408573924E-4"/>
                  <c:y val="0.32828703703703704"/>
                </c:manualLayout>
              </c:layout>
              <c:numFmt formatCode="General" sourceLinked="0"/>
              <c:spPr>
                <a:noFill/>
                <a:ln w="12700" cmpd="sng">
                  <a:noFill/>
                  <a:prstDash val="solid"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Sheet1!$C$16:$C$26</c:f>
              <c:numCache>
                <c:formatCode>General</c:formatCode>
                <c:ptCount val="11"/>
                <c:pt idx="0">
                  <c:v>17.2</c:v>
                </c:pt>
                <c:pt idx="1">
                  <c:v>18.899999999999999</c:v>
                </c:pt>
                <c:pt idx="2">
                  <c:v>24.3</c:v>
                </c:pt>
                <c:pt idx="3">
                  <c:v>28.4</c:v>
                </c:pt>
                <c:pt idx="4">
                  <c:v>29.1</c:v>
                </c:pt>
                <c:pt idx="5">
                  <c:v>36.1</c:v>
                </c:pt>
                <c:pt idx="6">
                  <c:v>39.1</c:v>
                </c:pt>
                <c:pt idx="7">
                  <c:v>40.6</c:v>
                </c:pt>
                <c:pt idx="8">
                  <c:v>41.2</c:v>
                </c:pt>
                <c:pt idx="9">
                  <c:v>45.9</c:v>
                </c:pt>
                <c:pt idx="10">
                  <c:v>49.1</c:v>
                </c:pt>
              </c:numCache>
            </c:numRef>
          </c:xVal>
          <c:yVal>
            <c:numRef>
              <c:f>Sheet1!$D$16:$D$26</c:f>
              <c:numCache>
                <c:formatCode>General</c:formatCode>
                <c:ptCount val="11"/>
                <c:pt idx="0">
                  <c:v>7.1</c:v>
                </c:pt>
                <c:pt idx="1">
                  <c:v>31.2</c:v>
                </c:pt>
                <c:pt idx="2">
                  <c:v>39.6</c:v>
                </c:pt>
                <c:pt idx="3">
                  <c:v>43.2</c:v>
                </c:pt>
                <c:pt idx="4">
                  <c:v>45.1</c:v>
                </c:pt>
                <c:pt idx="5">
                  <c:v>60.2</c:v>
                </c:pt>
                <c:pt idx="6">
                  <c:v>63.1</c:v>
                </c:pt>
                <c:pt idx="7">
                  <c:v>65.8</c:v>
                </c:pt>
                <c:pt idx="8">
                  <c:v>69.099999999999994</c:v>
                </c:pt>
                <c:pt idx="9">
                  <c:v>71.2</c:v>
                </c:pt>
                <c:pt idx="10">
                  <c:v>71.900000000000006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9706920"/>
        <c:axId val="329707312"/>
      </c:scatterChart>
      <c:valAx>
        <c:axId val="329706920"/>
        <c:scaling>
          <c:orientation val="minMax"/>
          <c:max val="50"/>
          <c:min val="1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Height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07312"/>
        <c:crosses val="autoZero"/>
        <c:crossBetween val="midCat"/>
      </c:valAx>
      <c:valAx>
        <c:axId val="329707312"/>
        <c:scaling>
          <c:orientation val="minMax"/>
          <c:max val="80"/>
          <c:min val="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>
                    <a:solidFill>
                      <a:schemeClr val="bg1"/>
                    </a:solidFill>
                  </a:rPr>
                  <a:t>Weight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970692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35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803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00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73676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6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9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06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98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66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1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54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1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8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9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71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4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24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DC405-DD0C-43E7-BEF6-1F7638DA5E6E}" type="datetimeFigureOut">
              <a:rPr lang="en-US" smtClean="0"/>
              <a:t>3/23/2016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412D0-0E42-4876-ADDA-133B863131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349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Variables, Graphs, Rates of Change, and regression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Example </a:t>
            </a:r>
            <a:r>
              <a:rPr lang="en-US" sz="2800" dirty="0" smtClean="0"/>
              <a:t>in Excel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31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939141"/>
            <a:ext cx="9905999" cy="4523846"/>
          </a:xfrm>
        </p:spPr>
        <p:txBody>
          <a:bodyPr/>
          <a:lstStyle/>
          <a:p>
            <a:r>
              <a:rPr lang="en-US" dirty="0" smtClean="0"/>
              <a:t>x variable and y variable: represent values that change or vary.</a:t>
            </a:r>
          </a:p>
          <a:p>
            <a:r>
              <a:rPr lang="en-US" dirty="0" smtClean="0"/>
              <a:t>x is called the </a:t>
            </a:r>
            <a:r>
              <a:rPr lang="en-US" b="1" dirty="0" smtClean="0"/>
              <a:t>independent</a:t>
            </a:r>
            <a:r>
              <a:rPr lang="en-US" dirty="0" smtClean="0"/>
              <a:t> </a:t>
            </a:r>
            <a:r>
              <a:rPr lang="en-US" dirty="0" smtClean="0"/>
              <a:t>variable</a:t>
            </a:r>
            <a:endParaRPr lang="en-US" dirty="0" smtClean="0"/>
          </a:p>
          <a:p>
            <a:r>
              <a:rPr lang="en-US" dirty="0" smtClean="0"/>
              <a:t>y is called the </a:t>
            </a:r>
            <a:r>
              <a:rPr lang="en-US" b="1" dirty="0" smtClean="0"/>
              <a:t>dependent</a:t>
            </a:r>
            <a:r>
              <a:rPr lang="en-US" dirty="0" smtClean="0"/>
              <a:t> variable because it depends upon x</a:t>
            </a:r>
          </a:p>
          <a:p>
            <a:pPr lvl="1"/>
            <a:r>
              <a:rPr lang="en-US" dirty="0" smtClean="0"/>
              <a:t>Function: y = f(x)</a:t>
            </a:r>
          </a:p>
          <a:p>
            <a:pPr lvl="1"/>
            <a:r>
              <a:rPr lang="en-US" dirty="0" smtClean="0"/>
              <a:t>y = 2x + 4, y = x</a:t>
            </a:r>
            <a:r>
              <a:rPr lang="en-US" baseline="30000" dirty="0" smtClean="0"/>
              <a:t>2</a:t>
            </a:r>
            <a:r>
              <a:rPr lang="en-US" dirty="0" smtClean="0"/>
              <a:t> - 2x + 5</a:t>
            </a:r>
          </a:p>
          <a:p>
            <a:r>
              <a:rPr lang="en-US" dirty="0" smtClean="0"/>
              <a:t>Graph of functions: x on horizontal axis, y on vertical axis.  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8517465" y="4016398"/>
            <a:ext cx="2733145" cy="2339444"/>
            <a:chOff x="8314266" y="4219598"/>
            <a:chExt cx="2733145" cy="2339444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8832190" y="4588930"/>
              <a:ext cx="18254" cy="1970112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V="1">
              <a:off x="8314266" y="6160533"/>
              <a:ext cx="2336801" cy="3191"/>
            </a:xfrm>
            <a:prstGeom prst="straightConnector1">
              <a:avLst/>
            </a:prstGeom>
            <a:ln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708744" y="5943600"/>
              <a:ext cx="338667" cy="372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693810" y="4219598"/>
              <a:ext cx="3132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9313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</a:t>
            </a:r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42485"/>
            <a:ext cx="9905999" cy="3541714"/>
          </a:xfrm>
        </p:spPr>
        <p:txBody>
          <a:bodyPr/>
          <a:lstStyle/>
          <a:p>
            <a:r>
              <a:rPr lang="en-US" dirty="0" smtClean="0"/>
              <a:t>y = mx + b</a:t>
            </a:r>
          </a:p>
          <a:p>
            <a:pPr lvl="1"/>
            <a:r>
              <a:rPr lang="en-US" dirty="0" smtClean="0"/>
              <a:t>m = slope = rise/run = change in y/change in x = rate of change</a:t>
            </a:r>
          </a:p>
          <a:p>
            <a:pPr lvl="1"/>
            <a:r>
              <a:rPr lang="en-US" dirty="0" smtClean="0"/>
              <a:t>b = y-intercept</a:t>
            </a:r>
            <a:endParaRPr lang="en-US" dirty="0"/>
          </a:p>
        </p:txBody>
      </p:sp>
      <p:pic>
        <p:nvPicPr>
          <p:cNvPr id="2050" name="Picture 2" descr="http://hotmath.com/hotmath_help/topics/slope/genericalg1-lesson-2-4-clip-image0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45" y="3296178"/>
            <a:ext cx="2770188" cy="318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montereyinstitute.org/courses/DevelopmentalMath/COURSE_TEXT2_RESOURCE/U13_L2_T1_text_final_3_files/image07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575" y="4014728"/>
            <a:ext cx="43434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2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42485"/>
            <a:ext cx="9905999" cy="3541714"/>
          </a:xfrm>
        </p:spPr>
        <p:txBody>
          <a:bodyPr/>
          <a:lstStyle/>
          <a:p>
            <a:r>
              <a:rPr lang="en-US" dirty="0" smtClean="0"/>
              <a:t>My height from birth to age </a:t>
            </a:r>
            <a:r>
              <a:rPr lang="en-US" dirty="0" smtClean="0"/>
              <a:t>10</a:t>
            </a:r>
            <a:endParaRPr lang="en-US" dirty="0" smtClean="0"/>
          </a:p>
          <a:p>
            <a:pPr lvl="1"/>
            <a:r>
              <a:rPr lang="en-US" dirty="0"/>
              <a:t>h</a:t>
            </a:r>
            <a:r>
              <a:rPr lang="en-US" dirty="0" smtClean="0"/>
              <a:t>eight is dependent variable, time is independent variable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eight = 3(age) + </a:t>
            </a:r>
            <a:r>
              <a:rPr lang="en-US" dirty="0" smtClean="0"/>
              <a:t>20 or y = mx + b</a:t>
            </a:r>
            <a:endParaRPr lang="en-US" dirty="0" smtClean="0"/>
          </a:p>
          <a:p>
            <a:pPr lvl="1"/>
            <a:r>
              <a:rPr lang="en-US" dirty="0" smtClean="0"/>
              <a:t>slope = 3 = rate of change</a:t>
            </a:r>
          </a:p>
          <a:p>
            <a:pPr lvl="1"/>
            <a:r>
              <a:rPr lang="en-US" dirty="0" smtClean="0"/>
              <a:t>total change in height = 3(10) = 30 inches.</a:t>
            </a:r>
          </a:p>
          <a:p>
            <a:pPr lvl="1"/>
            <a:r>
              <a:rPr lang="en-US" dirty="0" smtClean="0"/>
              <a:t>Line graph b/c variable vs time</a:t>
            </a:r>
          </a:p>
          <a:p>
            <a:endParaRPr lang="en-US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580681"/>
              </p:ext>
            </p:extLst>
          </p:nvPr>
        </p:nvGraphicFramePr>
        <p:xfrm>
          <a:off x="6332536" y="391259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82765"/>
              </p:ext>
            </p:extLst>
          </p:nvPr>
        </p:nvGraphicFramePr>
        <p:xfrm>
          <a:off x="8047038" y="390538"/>
          <a:ext cx="3249612" cy="34131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6130"/>
                <a:gridCol w="1853482"/>
              </a:tblGrid>
              <a:tr h="284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Age (Years)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Height (Inches)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44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36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42484"/>
            <a:ext cx="5448300" cy="5115516"/>
          </a:xfrm>
        </p:spPr>
        <p:txBody>
          <a:bodyPr>
            <a:normAutofit/>
          </a:bodyPr>
          <a:lstStyle/>
          <a:p>
            <a:r>
              <a:rPr lang="en-US" dirty="0" smtClean="0"/>
              <a:t>More realistic data</a:t>
            </a:r>
          </a:p>
          <a:p>
            <a:pPr lvl="1"/>
            <a:r>
              <a:rPr lang="en-US" dirty="0" smtClean="0"/>
              <a:t>Line graph b/c variable vs time</a:t>
            </a:r>
          </a:p>
          <a:p>
            <a:pPr lvl="1"/>
            <a:r>
              <a:rPr lang="en-US" dirty="0" err="1" smtClean="0"/>
              <a:t>Trendline</a:t>
            </a:r>
            <a:r>
              <a:rPr lang="en-US" dirty="0" smtClean="0"/>
              <a:t> = regression line = best fitting line</a:t>
            </a:r>
          </a:p>
          <a:p>
            <a:pPr lvl="1"/>
            <a:r>
              <a:rPr lang="en-US" dirty="0" smtClean="0"/>
              <a:t>Form of a regression line: y = mx + b</a:t>
            </a:r>
          </a:p>
          <a:p>
            <a:pPr lvl="1"/>
            <a:r>
              <a:rPr lang="en-US" dirty="0" smtClean="0"/>
              <a:t>Slope = rate of change = 3.21 which means that my height increases 3.21 inches per year</a:t>
            </a:r>
          </a:p>
          <a:p>
            <a:pPr lvl="1"/>
            <a:r>
              <a:rPr lang="en-US" dirty="0" smtClean="0"/>
              <a:t>Total change in height = 3.21(10) = 32.1 inches</a:t>
            </a:r>
            <a:endParaRPr lang="en-US" dirty="0" smtClean="0"/>
          </a:p>
          <a:p>
            <a:pPr lvl="1"/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= 0.98 means that 98% of the variation in my height is explained by the linear model which means the model is a good fit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057795"/>
              </p:ext>
            </p:extLst>
          </p:nvPr>
        </p:nvGraphicFramePr>
        <p:xfrm>
          <a:off x="7734299" y="286794"/>
          <a:ext cx="3457575" cy="37098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134"/>
                <a:gridCol w="2041441"/>
              </a:tblGrid>
              <a:tr h="309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Age (Years)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Actual Height (Inches)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9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17.2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9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18.9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9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24.3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9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28.4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9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29.1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9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36.1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9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6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39.1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9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7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40.6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9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8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41.2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9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9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45.9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915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49.1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054947"/>
              </p:ext>
            </p:extLst>
          </p:nvPr>
        </p:nvGraphicFramePr>
        <p:xfrm>
          <a:off x="6734175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238829"/>
              </p:ext>
            </p:extLst>
          </p:nvPr>
        </p:nvGraphicFramePr>
        <p:xfrm>
          <a:off x="6734175" y="411261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472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42484"/>
            <a:ext cx="5448300" cy="4886915"/>
          </a:xfrm>
        </p:spPr>
        <p:txBody>
          <a:bodyPr/>
          <a:lstStyle/>
          <a:p>
            <a:r>
              <a:rPr lang="en-US" dirty="0" smtClean="0"/>
              <a:t>My weight vs my height</a:t>
            </a:r>
          </a:p>
          <a:p>
            <a:pPr lvl="1"/>
            <a:r>
              <a:rPr lang="en-US" dirty="0" smtClean="0"/>
              <a:t>Scatter plot since two continuous variables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eight = 1.81(height) – 9.25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ositive relationship: slope = 1.81 so my weight increases by 1.81 </a:t>
            </a:r>
            <a:r>
              <a:rPr lang="en-US" dirty="0" err="1" smtClean="0"/>
              <a:t>lbs</a:t>
            </a:r>
            <a:r>
              <a:rPr lang="en-US" dirty="0"/>
              <a:t> </a:t>
            </a:r>
            <a:r>
              <a:rPr lang="en-US" dirty="0" smtClean="0"/>
              <a:t>for every 1 inch increase in height = rate of change in weight</a:t>
            </a:r>
          </a:p>
          <a:p>
            <a:pPr lvl="1"/>
            <a:r>
              <a:rPr lang="en-US" dirty="0" smtClean="0"/>
              <a:t>91% of variation in weight explained by variation in height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422734"/>
              </p:ext>
            </p:extLst>
          </p:nvPr>
        </p:nvGraphicFramePr>
        <p:xfrm>
          <a:off x="6748272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96868"/>
              </p:ext>
            </p:extLst>
          </p:nvPr>
        </p:nvGraphicFramePr>
        <p:xfrm>
          <a:off x="7772400" y="268288"/>
          <a:ext cx="287655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8831"/>
                <a:gridCol w="1267719"/>
              </a:tblGrid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Height (Inches) 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Weight (lbs)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17.2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7.1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18.9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31.2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24.3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39.6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28.4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43.2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29.1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45.1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36.1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60.2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39.1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63.1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40.6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65.8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41.2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69.1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45.9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71.2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048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solidFill>
                            <a:schemeClr val="bg1"/>
                          </a:solidFill>
                          <a:effectLst/>
                        </a:rPr>
                        <a:t>49.1</a:t>
                      </a:r>
                      <a:endParaRPr lang="en-US" sz="18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71.9</a:t>
                      </a:r>
                      <a:endParaRPr lang="en-US" sz="18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6351662"/>
              </p:ext>
            </p:extLst>
          </p:nvPr>
        </p:nvGraphicFramePr>
        <p:xfrm>
          <a:off x="6748272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680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9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42484"/>
            <a:ext cx="2887662" cy="4886915"/>
          </a:xfrm>
        </p:spPr>
        <p:txBody>
          <a:bodyPr/>
          <a:lstStyle/>
          <a:p>
            <a:r>
              <a:rPr lang="en-US" dirty="0"/>
              <a:t>Generally have lots of </a:t>
            </a:r>
            <a:r>
              <a:rPr lang="en-US" dirty="0" smtClean="0"/>
              <a:t>measurements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" b="2763"/>
          <a:stretch/>
        </p:blipFill>
        <p:spPr>
          <a:xfrm>
            <a:off x="4029075" y="934025"/>
            <a:ext cx="7018336" cy="50286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95875" y="3305175"/>
            <a:ext cx="1428750" cy="1431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48725" y="3458149"/>
            <a:ext cx="1428750" cy="1431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91500" y="3305175"/>
            <a:ext cx="2266950" cy="15297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524750" y="1428750"/>
            <a:ext cx="200025" cy="125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24750" y="3981450"/>
            <a:ext cx="157162" cy="14617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310150" y="3842115"/>
            <a:ext cx="5105400" cy="2933700"/>
            <a:chOff x="3391292" y="3784411"/>
            <a:chExt cx="5105400" cy="293370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/>
            <a:srcRect l="40677" t="30741" r="31407" b="40740"/>
            <a:stretch/>
          </p:blipFill>
          <p:spPr>
            <a:xfrm>
              <a:off x="3391292" y="3784411"/>
              <a:ext cx="5105400" cy="2933700"/>
            </a:xfrm>
            <a:prstGeom prst="rect">
              <a:avLst/>
            </a:prstGeom>
          </p:spPr>
        </p:pic>
        <p:cxnSp>
          <p:nvCxnSpPr>
            <p:cNvPr id="24" name="Straight Arrow Connector 23"/>
            <p:cNvCxnSpPr/>
            <p:nvPr/>
          </p:nvCxnSpPr>
          <p:spPr>
            <a:xfrm>
              <a:off x="5942805" y="6334125"/>
              <a:ext cx="8001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-68810"/>
            <a:ext cx="9905998" cy="781205"/>
          </a:xfrm>
        </p:spPr>
        <p:txBody>
          <a:bodyPr/>
          <a:lstStyle/>
          <a:p>
            <a:r>
              <a:rPr lang="en-US" dirty="0" smtClean="0"/>
              <a:t>In Excel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141412" y="518814"/>
                <a:ext cx="5512779" cy="306258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Insert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Line Chart or Scatter</a:t>
                </a:r>
              </a:p>
              <a:p>
                <a:endParaRPr lang="en-US" dirty="0"/>
              </a:p>
              <a:p>
                <a:endParaRPr lang="en-US" sz="800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Chart Tools</a:t>
                </a:r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Design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Select Data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lvl="8"/>
                <a:endParaRPr lang="en-US" dirty="0" smtClean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41412" y="518814"/>
                <a:ext cx="5512779" cy="3062586"/>
              </a:xfrm>
              <a:blipFill rotWithShape="0">
                <a:blip r:embed="rId3"/>
                <a:stretch>
                  <a:fillRect l="-2210" t="-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/>
          <p:cNvGrpSpPr/>
          <p:nvPr/>
        </p:nvGrpSpPr>
        <p:grpSpPr>
          <a:xfrm>
            <a:off x="5854091" y="2023116"/>
            <a:ext cx="6261512" cy="2963902"/>
            <a:chOff x="5854091" y="2023116"/>
            <a:chExt cx="6261512" cy="296390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/>
            <a:srcRect l="29427" r="13489" b="49630"/>
            <a:stretch/>
          </p:blipFill>
          <p:spPr>
            <a:xfrm>
              <a:off x="6144212" y="2023116"/>
              <a:ext cx="5971391" cy="2963902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5925137" y="2091963"/>
              <a:ext cx="8001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7563437" y="2511063"/>
              <a:ext cx="8001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8767958" y="3444513"/>
              <a:ext cx="8001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5854091" y="2244363"/>
              <a:ext cx="8001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Content Placeholder 4"/>
              <p:cNvSpPr txBox="1">
                <a:spLocks/>
              </p:cNvSpPr>
              <p:nvPr/>
            </p:nvSpPr>
            <p:spPr>
              <a:xfrm>
                <a:off x="5845153" y="5492651"/>
                <a:ext cx="5512779" cy="104149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20000"/>
                  </a:lnSpc>
                  <a:spcBef>
                    <a:spcPts val="1000"/>
                  </a:spcBef>
                  <a:buSzPct val="125000"/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120000"/>
                  </a:lnSpc>
                  <a:spcBef>
                    <a:spcPts val="500"/>
                  </a:spcBef>
                  <a:buSzPct val="125000"/>
                  <a:buFont typeface="Arial" panose="020B0604020202020204" pitchFamily="34" charset="0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Right Click</a:t>
                </a:r>
                <a:r>
                  <a:rPr lang="en-US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Add </a:t>
                </a:r>
                <a:r>
                  <a:rPr lang="en-US" dirty="0" err="1" smtClean="0"/>
                  <a:t>Trendline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 smtClean="0"/>
                  <a:t> Check to show equation and R-squared value</a:t>
                </a:r>
                <a:endParaRPr lang="en-US" dirty="0"/>
              </a:p>
              <a:p>
                <a:endParaRPr lang="en-US" dirty="0" smtClean="0"/>
              </a:p>
              <a:p>
                <a:pPr lvl="8"/>
                <a:endParaRPr lang="en-US" dirty="0" smtClean="0"/>
              </a:p>
            </p:txBody>
          </p:sp>
        </mc:Choice>
        <mc:Fallback>
          <p:sp>
            <p:nvSpPr>
              <p:cNvPr id="29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153" y="5492651"/>
                <a:ext cx="5512779" cy="1041499"/>
              </a:xfrm>
              <a:prstGeom prst="rect">
                <a:avLst/>
              </a:prstGeom>
              <a:blipFill rotWithShape="0">
                <a:blip r:embed="rId5"/>
                <a:stretch>
                  <a:fillRect l="-2323" t="-7602" b="-3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/>
          <p:cNvGrpSpPr/>
          <p:nvPr/>
        </p:nvGrpSpPr>
        <p:grpSpPr>
          <a:xfrm>
            <a:off x="1141412" y="974458"/>
            <a:ext cx="7010400" cy="997217"/>
            <a:chOff x="1141412" y="974458"/>
            <a:chExt cx="7010400" cy="997217"/>
          </a:xfrm>
        </p:grpSpPr>
        <p:grpSp>
          <p:nvGrpSpPr>
            <p:cNvPr id="25" name="Group 24"/>
            <p:cNvGrpSpPr/>
            <p:nvPr/>
          </p:nvGrpSpPr>
          <p:grpSpPr>
            <a:xfrm>
              <a:off x="1141412" y="974458"/>
              <a:ext cx="7010400" cy="997217"/>
              <a:chOff x="1141412" y="974458"/>
              <a:chExt cx="7010400" cy="997217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 rotWithShape="1">
              <a:blip r:embed="rId6"/>
              <a:srcRect l="4211" t="556" r="47232" b="87295"/>
              <a:stretch/>
            </p:blipFill>
            <p:spPr>
              <a:xfrm>
                <a:off x="1141412" y="974458"/>
                <a:ext cx="7010400" cy="997217"/>
              </a:xfrm>
              <a:prstGeom prst="rect">
                <a:avLst/>
              </a:prstGeom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4618037" y="1505460"/>
                <a:ext cx="638175" cy="420384"/>
                <a:chOff x="8620125" y="955184"/>
                <a:chExt cx="638175" cy="420384"/>
              </a:xfrm>
            </p:grpSpPr>
            <p:sp>
              <p:nvSpPr>
                <p:cNvPr id="7" name="Oval 6"/>
                <p:cNvSpPr/>
                <p:nvPr/>
              </p:nvSpPr>
              <p:spPr>
                <a:xfrm>
                  <a:off x="8620125" y="955184"/>
                  <a:ext cx="361950" cy="28575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8896350" y="1089818"/>
                  <a:ext cx="361950" cy="285750"/>
                </a:xfrm>
                <a:prstGeom prst="ellipse">
                  <a:avLst/>
                </a:pr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cxnSp>
          <p:nvCxnSpPr>
            <p:cNvPr id="30" name="Straight Arrow Connector 29"/>
            <p:cNvCxnSpPr/>
            <p:nvPr/>
          </p:nvCxnSpPr>
          <p:spPr>
            <a:xfrm>
              <a:off x="1315619" y="1281195"/>
              <a:ext cx="80010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183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ustom 3">
      <a:dk1>
        <a:sysClr val="windowText" lastClr="000000"/>
      </a:dk1>
      <a:lt1>
        <a:srgbClr val="000000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387</TotalTime>
  <Words>445</Words>
  <Application>Microsoft Office PowerPoint</Application>
  <PresentationFormat>Widescreen</PresentationFormat>
  <Paragraphs>130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Trebuchet MS</vt:lpstr>
      <vt:lpstr>Tw Cen MT</vt:lpstr>
      <vt:lpstr>Circuit</vt:lpstr>
      <vt:lpstr>Variables, Graphs, Rates of Change, and regression lines</vt:lpstr>
      <vt:lpstr>Variables</vt:lpstr>
      <vt:lpstr>Linear Functions</vt:lpstr>
      <vt:lpstr>Graphing</vt:lpstr>
      <vt:lpstr>Graphing</vt:lpstr>
      <vt:lpstr>Graphing</vt:lpstr>
      <vt:lpstr>Graphing</vt:lpstr>
      <vt:lpstr>In Excel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Variables, Graphs, Rates of Change, and regression lines</dc:title>
  <dc:creator>James Vance</dc:creator>
  <cp:lastModifiedBy>James Vance</cp:lastModifiedBy>
  <cp:revision>18</cp:revision>
  <dcterms:created xsi:type="dcterms:W3CDTF">2016-03-21T17:47:43Z</dcterms:created>
  <dcterms:modified xsi:type="dcterms:W3CDTF">2016-03-23T20:12:37Z</dcterms:modified>
</cp:coreProperties>
</file>