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3" r:id="rId5"/>
    <p:sldId id="273" r:id="rId6"/>
    <p:sldId id="264" r:id="rId7"/>
    <p:sldId id="271" r:id="rId8"/>
    <p:sldId id="276" r:id="rId9"/>
    <p:sldId id="272" r:id="rId10"/>
    <p:sldId id="265" r:id="rId11"/>
    <p:sldId id="268" r:id="rId12"/>
    <p:sldId id="266" r:id="rId13"/>
    <p:sldId id="269" r:id="rId14"/>
    <p:sldId id="270" r:id="rId15"/>
    <p:sldId id="267" r:id="rId16"/>
    <p:sldId id="274" r:id="rId17"/>
    <p:sldId id="275" r:id="rId18"/>
    <p:sldId id="260" r:id="rId19"/>
    <p:sldId id="261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54838-5881-504C-A6E0-A0D2F0B559F9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1F675-328F-EB47-97CA-DC083E090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7FD8-C3D8-BC4C-9F6D-94E4BE22BA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7FD8-C3D8-BC4C-9F6D-94E4BE22BA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F675-328F-EB47-97CA-DC083E090A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F675-328F-EB47-97CA-DC083E090A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F675-328F-EB47-97CA-DC083E090A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B4A4-8F36-414C-86F7-5A6A5D9EE81A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7132-2E0C-9D43-8D5B-21FCE399C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B4A4-8F36-414C-86F7-5A6A5D9EE81A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7132-2E0C-9D43-8D5B-21FCE399C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B4A4-8F36-414C-86F7-5A6A5D9EE81A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7132-2E0C-9D43-8D5B-21FCE399C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B4A4-8F36-414C-86F7-5A6A5D9EE81A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7132-2E0C-9D43-8D5B-21FCE399C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B4A4-8F36-414C-86F7-5A6A5D9EE81A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7132-2E0C-9D43-8D5B-21FCE399C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B4A4-8F36-414C-86F7-5A6A5D9EE81A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7132-2E0C-9D43-8D5B-21FCE399C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B4A4-8F36-414C-86F7-5A6A5D9EE81A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7132-2E0C-9D43-8D5B-21FCE399C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B4A4-8F36-414C-86F7-5A6A5D9EE81A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7132-2E0C-9D43-8D5B-21FCE399C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B4A4-8F36-414C-86F7-5A6A5D9EE81A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7132-2E0C-9D43-8D5B-21FCE399C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B4A4-8F36-414C-86F7-5A6A5D9EE81A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7132-2E0C-9D43-8D5B-21FCE399C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B4A4-8F36-414C-86F7-5A6A5D9EE81A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7132-2E0C-9D43-8D5B-21FCE399C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CB4A4-8F36-414C-86F7-5A6A5D9EE81A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7132-2E0C-9D43-8D5B-21FCE399C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www.etsu.edu/cas/biology/eagle-cam/cameras.ph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Josephine_Rodriguez:Desktop:Lab5_Bald%20Eagles.doc!OLE_LINK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70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Exploring the population dynamics of wintering bald eagles through long-term data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8" y="3539067"/>
            <a:ext cx="8458200" cy="3115733"/>
          </a:xfrm>
        </p:spPr>
        <p:txBody>
          <a:bodyPr>
            <a:normAutofit/>
          </a:bodyPr>
          <a:lstStyle/>
          <a:p>
            <a:r>
              <a:rPr lang="en-US" dirty="0" smtClean="0"/>
              <a:t>TIEE Module implemented by: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_eagle_map_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93068"/>
            <a:ext cx="9144000" cy="6131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" y="6570135"/>
            <a:ext cx="2658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Slide courtesy of D. </a:t>
            </a:r>
            <a:r>
              <a:rPr lang="en-US" sz="1000" dirty="0" err="1" smtClean="0"/>
              <a:t>Wilgers</a:t>
            </a:r>
            <a:r>
              <a:rPr lang="en-US" sz="1000" dirty="0" smtClean="0"/>
              <a:t>, McPherson College</a:t>
            </a:r>
            <a:endParaRPr lang="en-US" sz="1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93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_eagle_pop_map_fin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3239" y="0"/>
            <a:ext cx="88741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3805" y="6626752"/>
            <a:ext cx="39934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http://www.fws.gov/home/feature/2007/bald_eagle_pop_map_final.pdf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dall_eagles6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79683" y="3678748"/>
            <a:ext cx="4385327" cy="2064477"/>
          </a:xfrm>
          <a:prstGeom prst="rect">
            <a:avLst/>
          </a:prstGeom>
        </p:spPr>
      </p:pic>
      <p:pic>
        <p:nvPicPr>
          <p:cNvPr id="3" name="Picture 2" descr="Bald_Eagle_h43-1-023_l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01964" y="347719"/>
            <a:ext cx="3454918" cy="2766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7804" y="381409"/>
            <a:ext cx="4755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Sensitive to human activity</a:t>
            </a:r>
          </a:p>
          <a:p>
            <a:r>
              <a:rPr lang="en-US" dirty="0" smtClean="0"/>
              <a:t>-Nests built ~ 1.2 km from low density human  </a:t>
            </a:r>
          </a:p>
          <a:p>
            <a:r>
              <a:rPr lang="en-US" dirty="0"/>
              <a:t> </a:t>
            </a:r>
            <a:r>
              <a:rPr lang="en-US" dirty="0" smtClean="0"/>
              <a:t> disturbance</a:t>
            </a:r>
          </a:p>
          <a:p>
            <a:r>
              <a:rPr lang="en-US" dirty="0" smtClean="0"/>
              <a:t>-1.8 km from medium/high density human </a:t>
            </a:r>
          </a:p>
          <a:p>
            <a:r>
              <a:rPr lang="en-US" dirty="0"/>
              <a:t> </a:t>
            </a:r>
            <a:r>
              <a:rPr lang="en-US" dirty="0" smtClean="0"/>
              <a:t> disturbance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7712" y="5329201"/>
            <a:ext cx="308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Predominantly solitary animals</a:t>
            </a:r>
          </a:p>
          <a:p>
            <a:r>
              <a:rPr lang="en-US" dirty="0" smtClean="0"/>
              <a:t>-migrate individually, but will roost together at stopover points</a:t>
            </a:r>
            <a:endParaRPr lang="en-US" dirty="0"/>
          </a:p>
        </p:txBody>
      </p:sp>
      <p:pic>
        <p:nvPicPr>
          <p:cNvPr id="6" name="Picture 5" descr="art-wolfe-bald-eagle-roosting-in-cottonwoods-chilkat-river-alaska-u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05675" y="2088785"/>
            <a:ext cx="2384945" cy="3179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" y="6570135"/>
            <a:ext cx="2658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Slide courtesy of D. </a:t>
            </a:r>
            <a:r>
              <a:rPr lang="en-US" sz="1000" dirty="0" err="1" smtClean="0"/>
              <a:t>Wilgers</a:t>
            </a:r>
            <a:r>
              <a:rPr lang="en-US" sz="1000" dirty="0" smtClean="0"/>
              <a:t>, McPherson College</a:t>
            </a:r>
            <a:endParaRPr lang="en-US" sz="1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049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10 at 9.32.4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409700"/>
            <a:ext cx="64897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04" y="6612948"/>
            <a:ext cx="5429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http://www.ccbbirds.org/what-we-do/research/species-of-concern/virginia-eagles/status-in-virginia/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10 at 9.44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1468973"/>
            <a:ext cx="7404100" cy="5067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890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http://www.etsu.edu/cas/biology/eagle-cam/cameras.php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-eagles-eat-carrion-seals-ddt_19853_990x7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74417" y="1857916"/>
            <a:ext cx="6860834" cy="4560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062" y="352748"/>
            <a:ext cx="8517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Part I: How does the bald eagle population at a winter stopover change over three decades?</a:t>
            </a:r>
          </a:p>
          <a:p>
            <a:r>
              <a:rPr lang="en-US" sz="2000" b="1" dirty="0" smtClean="0"/>
              <a:t>Part II: How do salmon abundance and December temperatures influence bald eagle numbers?</a:t>
            </a:r>
            <a:endParaRPr lang="en-US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" y="6570135"/>
            <a:ext cx="2658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Slide courtesy of D. </a:t>
            </a:r>
            <a:r>
              <a:rPr lang="en-US" sz="1000" dirty="0" err="1" smtClean="0"/>
              <a:t>Wilgers</a:t>
            </a:r>
            <a:r>
              <a:rPr lang="en-US" sz="1000" dirty="0" smtClean="0"/>
              <a:t>, McPherson College</a:t>
            </a:r>
            <a:endParaRPr lang="en-US" sz="1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59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Long-term data on bald eagles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Bureau of Land Management in Northern Idaho</a:t>
            </a:r>
          </a:p>
          <a:p>
            <a:r>
              <a:rPr lang="en-US" dirty="0" smtClean="0"/>
              <a:t>Since 1974, counted migrating bald eagles every midwinter at Lake Coeur d’Alene</a:t>
            </a:r>
          </a:p>
          <a:p>
            <a:r>
              <a:rPr lang="en-US" dirty="0" smtClean="0"/>
              <a:t>Eagle counts taken on a weekly basis at several sites on the northeast end of the lake</a:t>
            </a:r>
          </a:p>
          <a:p>
            <a:r>
              <a:rPr lang="en-US" dirty="0" smtClean="0"/>
              <a:t>Additional data on:</a:t>
            </a:r>
          </a:p>
          <a:p>
            <a:pPr lvl="1"/>
            <a:r>
              <a:rPr lang="en-US" dirty="0" err="1" smtClean="0"/>
              <a:t>Kokanee</a:t>
            </a:r>
            <a:r>
              <a:rPr lang="en-US" dirty="0" smtClean="0"/>
              <a:t> salmon (</a:t>
            </a:r>
            <a:r>
              <a:rPr lang="en-US" i="1" dirty="0" err="1" smtClean="0"/>
              <a:t>Onorhynchus</a:t>
            </a:r>
            <a:r>
              <a:rPr lang="en-US" i="1" dirty="0" smtClean="0"/>
              <a:t> </a:t>
            </a:r>
            <a:r>
              <a:rPr lang="en-US" i="1" dirty="0" err="1" smtClean="0"/>
              <a:t>nerka</a:t>
            </a:r>
            <a:r>
              <a:rPr lang="en-US" dirty="0" smtClean="0"/>
              <a:t>) abundance</a:t>
            </a:r>
          </a:p>
          <a:p>
            <a:pPr lvl="1"/>
            <a:r>
              <a:rPr lang="en-US" dirty="0" smtClean="0"/>
              <a:t>Weather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835150" y="1562100"/>
          <a:ext cx="5473700" cy="3733800"/>
        </p:xfrm>
        <a:graphic>
          <a:graphicData uri="http://schemas.openxmlformats.org/presentationml/2006/ole">
            <p:oleObj spid="_x0000_s37890" name="Document" r:id="rId3" imgW="5473700" imgH="3733800" progId="Word.Documen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Part I: How does the bald eagle population at a winter stopover change over three decades?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Part II: How do salmon abundance and December temperatures influence bald eagle numbers?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921"/>
            <a:ext cx="8229600" cy="4525963"/>
          </a:xfrm>
        </p:spPr>
        <p:txBody>
          <a:bodyPr/>
          <a:lstStyle/>
          <a:p>
            <a:r>
              <a:rPr lang="en-US" dirty="0" smtClean="0"/>
              <a:t>TIEE</a:t>
            </a:r>
          </a:p>
          <a:p>
            <a:r>
              <a:rPr lang="en-US" dirty="0" smtClean="0"/>
              <a:t>ESA</a:t>
            </a:r>
          </a:p>
          <a:p>
            <a:r>
              <a:rPr lang="en-US" dirty="0" smtClean="0"/>
              <a:t>QUBES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reen Shot 2016-03-30 at 1.55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18163"/>
            <a:ext cx="7962900" cy="508000"/>
          </a:xfrm>
          <a:prstGeom prst="rect">
            <a:avLst/>
          </a:prstGeom>
        </p:spPr>
      </p:pic>
      <p:pic>
        <p:nvPicPr>
          <p:cNvPr id="5" name="Picture 4" descr="Screen Shot 2016-03-30 at 1.55.4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49" y="3406905"/>
            <a:ext cx="2413000" cy="1409700"/>
          </a:xfrm>
          <a:prstGeom prst="rect">
            <a:avLst/>
          </a:prstGeom>
        </p:spPr>
      </p:pic>
      <p:pic>
        <p:nvPicPr>
          <p:cNvPr id="6" name="Picture 5" descr="Screen Shot 2016-03-30 at 1.55.33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630" y="4410205"/>
            <a:ext cx="3924300" cy="812800"/>
          </a:xfrm>
          <a:prstGeom prst="rect">
            <a:avLst/>
          </a:prstGeom>
        </p:spPr>
      </p:pic>
      <p:pic>
        <p:nvPicPr>
          <p:cNvPr id="8" name="Picture 7" descr="Screen Shot 2016-03-30 at 1.57.16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588" y="606555"/>
            <a:ext cx="50673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1-page proposal (30-points)</a:t>
            </a:r>
            <a:br>
              <a:rPr lang="en-US" dirty="0" smtClean="0"/>
            </a:br>
            <a:r>
              <a:rPr lang="en-US" dirty="0" smtClean="0"/>
              <a:t>Due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Question related to </a:t>
            </a:r>
            <a:r>
              <a:rPr lang="en-US" dirty="0" err="1" smtClean="0"/>
              <a:t>phenology</a:t>
            </a:r>
            <a:r>
              <a:rPr lang="en-US" dirty="0" smtClean="0"/>
              <a:t> or eagles</a:t>
            </a:r>
          </a:p>
          <a:p>
            <a:r>
              <a:rPr lang="en-US" dirty="0" smtClean="0"/>
              <a:t>Hypothesis (If):</a:t>
            </a:r>
          </a:p>
          <a:p>
            <a:r>
              <a:rPr lang="en-US" dirty="0" smtClean="0"/>
              <a:t>Prediction (then):</a:t>
            </a:r>
          </a:p>
          <a:p>
            <a:r>
              <a:rPr lang="en-US" dirty="0" smtClean="0"/>
              <a:t>Experimental design</a:t>
            </a:r>
          </a:p>
          <a:p>
            <a:pPr lvl="1"/>
            <a:r>
              <a:rPr lang="en-US" dirty="0" smtClean="0"/>
              <a:t>Independent </a:t>
            </a:r>
            <a:r>
              <a:rPr lang="en-US" dirty="0" err="1" smtClean="0"/>
              <a:t>variable(s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Dependent </a:t>
            </a:r>
            <a:r>
              <a:rPr lang="en-US" dirty="0" err="1" smtClean="0"/>
              <a:t>variable(s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Type of graph</a:t>
            </a:r>
          </a:p>
          <a:p>
            <a:pPr lvl="1"/>
            <a:r>
              <a:rPr lang="en-US" dirty="0" smtClean="0"/>
              <a:t>Type of statistical analysis</a:t>
            </a:r>
          </a:p>
          <a:p>
            <a:r>
              <a:rPr lang="en-US" dirty="0" smtClean="0"/>
              <a:t>Typed, group assignment, 11 font, 1 inch margins</a:t>
            </a:r>
          </a:p>
          <a:p>
            <a:pPr lvl="1"/>
            <a:r>
              <a:rPr lang="en-US" dirty="0" smtClean="0"/>
              <a:t>Introduction, background, “build up” to question</a:t>
            </a:r>
          </a:p>
          <a:p>
            <a:pPr lvl="1"/>
            <a:r>
              <a:rPr lang="en-US" dirty="0" smtClean="0"/>
              <a:t>Experimental design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5 at 10.43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3" y="152397"/>
            <a:ext cx="8217323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Bald Eagle (</a:t>
            </a:r>
            <a:r>
              <a:rPr lang="en-US" i="1" dirty="0" err="1" smtClean="0"/>
              <a:t>Haliaeetus</a:t>
            </a:r>
            <a:r>
              <a:rPr lang="en-US" i="1" dirty="0" smtClean="0"/>
              <a:t> </a:t>
            </a:r>
            <a:r>
              <a:rPr lang="en-US" i="1" dirty="0" err="1" smtClean="0"/>
              <a:t>leucocephalus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Bald and Golden Eagle Protection Act (Eagle Act) and the Migratory Bird Treaty Act (MBTA)</a:t>
            </a:r>
          </a:p>
          <a:p>
            <a:pPr lvl="1"/>
            <a:r>
              <a:rPr lang="en-US" dirty="0" smtClean="0"/>
              <a:t>Protect bald eagles from a variety of harmful actions and impacts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35" y="6604002"/>
            <a:ext cx="3775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http://www.fws.gov/alaska/eaglepermit/pdf/national_guidelines.pdf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Bald Eagle (</a:t>
            </a:r>
            <a:r>
              <a:rPr lang="en-US" i="1" dirty="0" err="1" smtClean="0"/>
              <a:t>Haliaeetus</a:t>
            </a:r>
            <a:r>
              <a:rPr lang="en-US" i="1" dirty="0" smtClean="0"/>
              <a:t> </a:t>
            </a:r>
            <a:r>
              <a:rPr lang="en-US" i="1" dirty="0" err="1" smtClean="0"/>
              <a:t>leucocephalus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Capable of breeding at 4-5 years of age</a:t>
            </a:r>
          </a:p>
          <a:p>
            <a:pPr lvl="1"/>
            <a:r>
              <a:rPr lang="en-US" dirty="0" smtClean="0"/>
              <a:t>In healthy populations, may not start breeding until much older</a:t>
            </a:r>
          </a:p>
          <a:p>
            <a:r>
              <a:rPr lang="en-US" dirty="0" smtClean="0"/>
              <a:t>Bald eagles may live 15-25 years in the wild</a:t>
            </a:r>
          </a:p>
          <a:p>
            <a:r>
              <a:rPr lang="en-US" dirty="0" smtClean="0"/>
              <a:t>Adults weigh 8-14 pounds (occasionally reaching 16 pounds in Alaska)</a:t>
            </a:r>
          </a:p>
          <a:p>
            <a:pPr lvl="1"/>
            <a:r>
              <a:rPr lang="en-US" dirty="0" smtClean="0"/>
              <a:t>Wingspans of 5-8 feet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35" y="6604002"/>
            <a:ext cx="3775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http://www.fws.gov/alaska/eaglepermit/pdf/national_guidelines.pdf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-eagle-grabs-duck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147308" y="2507175"/>
            <a:ext cx="2743200" cy="2081784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10451" y="351929"/>
            <a:ext cx="3048000" cy="2667000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740" y="771029"/>
            <a:ext cx="3606800" cy="2247900"/>
          </a:xfrm>
          <a:prstGeom prst="rect">
            <a:avLst/>
          </a:prstGeom>
        </p:spPr>
      </p:pic>
      <p:pic>
        <p:nvPicPr>
          <p:cNvPr id="5" name="Picture 4" descr="bald_eagle-fish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520" y="3068999"/>
            <a:ext cx="4074743" cy="2791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60" y="167263"/>
            <a:ext cx="387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Eating Habits (opportunistic carnivores)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2528" y="771029"/>
            <a:ext cx="55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2863" y="3189943"/>
            <a:ext cx="123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fowl</a:t>
            </a:r>
            <a:endParaRPr lang="en-US" dirty="0"/>
          </a:p>
        </p:txBody>
      </p:sp>
      <p:pic>
        <p:nvPicPr>
          <p:cNvPr id="10" name="Picture 9" descr="carrion-eag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44853" y="4588958"/>
            <a:ext cx="3399147" cy="2269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3613" y="6458725"/>
            <a:ext cx="79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Carion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" y="6570135"/>
            <a:ext cx="2658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Slide courtesy of D. </a:t>
            </a:r>
            <a:r>
              <a:rPr lang="en-US" sz="1000" dirty="0" err="1" smtClean="0"/>
              <a:t>Wilgers</a:t>
            </a:r>
            <a:r>
              <a:rPr lang="en-US" sz="1000" dirty="0" smtClean="0"/>
              <a:t>, McPherson College</a:t>
            </a:r>
            <a:endParaRPr lang="en-US" sz="1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212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Historically occurred throughout the contiguous United States and Alaska</a:t>
            </a:r>
          </a:p>
          <a:p>
            <a:r>
              <a:rPr lang="en-US" dirty="0" smtClean="0"/>
              <a:t>Declining in lower 48 States between 1870-1970, have rebounded and re-established breeding territories in each of the lower 48 states</a:t>
            </a:r>
          </a:p>
          <a:p>
            <a:r>
              <a:rPr lang="en-US" dirty="0" smtClean="0"/>
              <a:t>Largest North American breeding populations are in Alaska and Canada</a:t>
            </a:r>
          </a:p>
          <a:p>
            <a:pPr lvl="1"/>
            <a:r>
              <a:rPr lang="en-US" dirty="0" smtClean="0"/>
              <a:t>Also: Florida, Pacific Northwest, Greater Yellowstone area, the Great Lakes states, Chesapeake Bay region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7643" y="6597792"/>
            <a:ext cx="3775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http://www.fws.gov/alaska/eaglepermit/pdf/national_guidelines.pdf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History: distribution varies seasonally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Bald eagles that nest in southern latitudes frequently </a:t>
            </a:r>
            <a:r>
              <a:rPr lang="en-US" b="1" dirty="0" smtClean="0"/>
              <a:t>move northward</a:t>
            </a:r>
            <a:r>
              <a:rPr lang="en-US" dirty="0" smtClean="0"/>
              <a:t> in late spring and early summer, often summering as far north as Canada</a:t>
            </a:r>
          </a:p>
          <a:p>
            <a:r>
              <a:rPr lang="en-US" dirty="0" smtClean="0"/>
              <a:t>Most eagles that breed at northern latitudes </a:t>
            </a:r>
            <a:r>
              <a:rPr lang="en-US" b="1" dirty="0" smtClean="0"/>
              <a:t>migrate southward</a:t>
            </a:r>
            <a:r>
              <a:rPr lang="en-US" dirty="0" smtClean="0"/>
              <a:t> during winter, or to coastal areas where waters remain unfrozen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7643" y="6597792"/>
            <a:ext cx="3775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http://www.fws.gov/alaska/eaglepermit/pdf/national_guidelines.pdf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History: distribution varies seasonally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Migrants frequently concentrate in large numbers at sites where food is abundant and they often roost together communally</a:t>
            </a:r>
          </a:p>
          <a:p>
            <a:r>
              <a:rPr lang="en-US" dirty="0" smtClean="0"/>
              <a:t>In some cases, concentration areas are used year-round: in summer by southern eagles and in winter by northern eagles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7643" y="6597792"/>
            <a:ext cx="3775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http://www.fws.gov/alaska/eaglepermit/pdf/national_guidelines.pdf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690</Words>
  <Application>Microsoft Macintosh PowerPoint</Application>
  <PresentationFormat>On-screen Show (4:3)</PresentationFormat>
  <Paragraphs>77</Paragraphs>
  <Slides>20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Macintosh HD:Users:Josephine_Rodriguez:Desktop:Lab5_Bald Eagles.doc!OLE_LINK1</vt:lpstr>
      <vt:lpstr>Exploring the population dynamics of wintering bald eagles through long-term data  </vt:lpstr>
      <vt:lpstr>Slide 2</vt:lpstr>
      <vt:lpstr>Slide 3</vt:lpstr>
      <vt:lpstr>Bald Eagle (Haliaeetus leucocephalus) </vt:lpstr>
      <vt:lpstr>Bald Eagle (Haliaeetus leucocephalus) </vt:lpstr>
      <vt:lpstr>Slide 6</vt:lpstr>
      <vt:lpstr>Natural History</vt:lpstr>
      <vt:lpstr>Natural History: distribution varies seasonally</vt:lpstr>
      <vt:lpstr>Natural History: distribution varies seasonally</vt:lpstr>
      <vt:lpstr>Slide 10</vt:lpstr>
      <vt:lpstr>Slide 11</vt:lpstr>
      <vt:lpstr>Slide 12</vt:lpstr>
      <vt:lpstr>Slide 13</vt:lpstr>
      <vt:lpstr>Slide 14</vt:lpstr>
      <vt:lpstr>Slide 15</vt:lpstr>
      <vt:lpstr> Long-term data on bald eagles </vt:lpstr>
      <vt:lpstr>Slide 17</vt:lpstr>
      <vt:lpstr>Slide 18</vt:lpstr>
      <vt:lpstr>Slide 19</vt:lpstr>
      <vt:lpstr>1-page proposal (30-points) Due next week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population dynamics of wintering bald eagles through long-term data  </dc:title>
  <dc:creator>Josephine Rodriguez</dc:creator>
  <cp:lastModifiedBy>Josephine Rodriguez</cp:lastModifiedBy>
  <cp:revision>14</cp:revision>
  <dcterms:created xsi:type="dcterms:W3CDTF">2016-05-16T20:52:11Z</dcterms:created>
  <dcterms:modified xsi:type="dcterms:W3CDTF">2016-05-16T20:53:26Z</dcterms:modified>
</cp:coreProperties>
</file>