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sldIdLst>
    <p:sldId id="256" r:id="rId2"/>
    <p:sldId id="257" r:id="rId3"/>
    <p:sldId id="258" r:id="rId4"/>
    <p:sldId id="260" r:id="rId5"/>
    <p:sldId id="296" r:id="rId6"/>
    <p:sldId id="261" r:id="rId7"/>
    <p:sldId id="263" r:id="rId8"/>
    <p:sldId id="262" r:id="rId9"/>
    <p:sldId id="297" r:id="rId10"/>
    <p:sldId id="298" r:id="rId11"/>
    <p:sldId id="269" r:id="rId12"/>
    <p:sldId id="270" r:id="rId13"/>
    <p:sldId id="272" r:id="rId14"/>
    <p:sldId id="273" r:id="rId15"/>
    <p:sldId id="274" r:id="rId16"/>
    <p:sldId id="275" r:id="rId17"/>
    <p:sldId id="276" r:id="rId18"/>
    <p:sldId id="282" r:id="rId19"/>
    <p:sldId id="278" r:id="rId20"/>
    <p:sldId id="279" r:id="rId21"/>
    <p:sldId id="280" r:id="rId22"/>
    <p:sldId id="281"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2" d="100"/>
          <a:sy n="92" d="100"/>
        </p:scale>
        <p:origin x="-7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9201E-D5FA-8C46-B349-6271556043BD}" type="datetimeFigureOut">
              <a:rPr lang="en-US" smtClean="0"/>
              <a:pPr/>
              <a:t>5/16/16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27FD8-C3D8-BC4C-9F6D-94E4BE22BA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Completed in</a:t>
            </a:r>
            <a:r>
              <a:rPr lang="en-US" baseline="0" dirty="0" smtClean="0"/>
              <a:t> a 4 hour lab period (with introductory lectures, it took about 3.5 hours)</a:t>
            </a:r>
            <a:endParaRPr lang="en-US" dirty="0"/>
          </a:p>
        </p:txBody>
      </p:sp>
      <p:sp>
        <p:nvSpPr>
          <p:cNvPr id="4" name="Slide Number Placeholder 3"/>
          <p:cNvSpPr>
            <a:spLocks noGrp="1"/>
          </p:cNvSpPr>
          <p:nvPr>
            <p:ph type="sldNum" sz="quarter" idx="10"/>
          </p:nvPr>
        </p:nvSpPr>
        <p:spPr/>
        <p:txBody>
          <a:bodyPr/>
          <a:lstStyle/>
          <a:p>
            <a:fld id="{9D927FD8-C3D8-BC4C-9F6D-94E4BE22BA1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27FD8-C3D8-BC4C-9F6D-94E4BE22BA1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27FD8-C3D8-BC4C-9F6D-94E4BE22BA1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27FD8-C3D8-BC4C-9F6D-94E4BE22BA1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27FD8-C3D8-BC4C-9F6D-94E4BE22BA1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27FD8-C3D8-BC4C-9F6D-94E4BE22BA1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27FD8-C3D8-BC4C-9F6D-94E4BE22BA12}"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27FD8-C3D8-BC4C-9F6D-94E4BE22BA12}"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James!</a:t>
            </a:r>
            <a:endParaRPr lang="en-US" dirty="0"/>
          </a:p>
        </p:txBody>
      </p:sp>
      <p:sp>
        <p:nvSpPr>
          <p:cNvPr id="4" name="Slide Number Placeholder 3"/>
          <p:cNvSpPr>
            <a:spLocks noGrp="1"/>
          </p:cNvSpPr>
          <p:nvPr>
            <p:ph type="sldNum" sz="quarter" idx="10"/>
          </p:nvPr>
        </p:nvSpPr>
        <p:spPr/>
        <p:txBody>
          <a:bodyPr/>
          <a:lstStyle/>
          <a:p>
            <a:fld id="{9D927FD8-C3D8-BC4C-9F6D-94E4BE22BA12}"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DB5CF-EFB1-ED47-942B-FE2724C1391C}" type="datetimeFigureOut">
              <a:rPr lang="en-US" smtClean="0"/>
              <a:pPr/>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DB5CF-EFB1-ED47-942B-FE2724C1391C}" type="datetimeFigureOut">
              <a:rPr lang="en-US" smtClean="0"/>
              <a:pPr/>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DB5CF-EFB1-ED47-942B-FE2724C1391C}" type="datetimeFigureOut">
              <a:rPr lang="en-US" smtClean="0"/>
              <a:pPr/>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DB5CF-EFB1-ED47-942B-FE2724C1391C}" type="datetimeFigureOut">
              <a:rPr lang="en-US" smtClean="0"/>
              <a:pPr/>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DB5CF-EFB1-ED47-942B-FE2724C1391C}" type="datetimeFigureOut">
              <a:rPr lang="en-US" smtClean="0"/>
              <a:pPr/>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DB5CF-EFB1-ED47-942B-FE2724C1391C}" type="datetimeFigureOut">
              <a:rPr lang="en-US" smtClean="0"/>
              <a:pPr/>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DB5CF-EFB1-ED47-942B-FE2724C1391C}" type="datetimeFigureOut">
              <a:rPr lang="en-US" smtClean="0"/>
              <a:pPr/>
              <a:t>5/16/16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DB5CF-EFB1-ED47-942B-FE2724C1391C}" type="datetimeFigureOut">
              <a:rPr lang="en-US" smtClean="0"/>
              <a:pPr/>
              <a:t>5/16/16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DB5CF-EFB1-ED47-942B-FE2724C1391C}" type="datetimeFigureOut">
              <a:rPr lang="en-US" smtClean="0"/>
              <a:pPr/>
              <a:t>5/16/16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DB5CF-EFB1-ED47-942B-FE2724C1391C}" type="datetimeFigureOut">
              <a:rPr lang="en-US" smtClean="0"/>
              <a:pPr/>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DB5CF-EFB1-ED47-942B-FE2724C1391C}" type="datetimeFigureOut">
              <a:rPr lang="en-US" smtClean="0"/>
              <a:pPr/>
              <a:t>5/16/16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AB556-4353-7147-B296-C741BFAE83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DB5CF-EFB1-ED47-942B-FE2724C1391C}" type="datetimeFigureOut">
              <a:rPr lang="en-US" smtClean="0"/>
              <a:pPr/>
              <a:t>5/16/16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AB556-4353-7147-B296-C741BFAE83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dx.doi.org/10.1126/science.aab0868"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7063"/>
            <a:ext cx="7772400" cy="1470025"/>
          </a:xfrm>
        </p:spPr>
        <p:txBody>
          <a:bodyPr>
            <a:normAutofit fontScale="90000"/>
          </a:bodyPr>
          <a:lstStyle/>
          <a:p>
            <a:r>
              <a:rPr lang="en-US" dirty="0"/>
              <a:t>Investigating the footprint of climate change on </a:t>
            </a:r>
            <a:r>
              <a:rPr lang="en-US" dirty="0" err="1"/>
              <a:t>phenology</a:t>
            </a:r>
            <a:r>
              <a:rPr lang="en-US" dirty="0"/>
              <a:t> and ecological interactions in north-central North America </a:t>
            </a:r>
            <a:r>
              <a:rPr lang="en-US" dirty="0" smtClean="0"/>
              <a:t/>
            </a:r>
            <a:br>
              <a:rPr lang="en-US" dirty="0" smtClean="0"/>
            </a:br>
            <a:endParaRPr lang="en-US" dirty="0"/>
          </a:p>
        </p:txBody>
      </p:sp>
      <p:sp>
        <p:nvSpPr>
          <p:cNvPr id="3" name="Subtitle 2"/>
          <p:cNvSpPr>
            <a:spLocks noGrp="1"/>
          </p:cNvSpPr>
          <p:nvPr>
            <p:ph type="subTitle" idx="1"/>
          </p:nvPr>
        </p:nvSpPr>
        <p:spPr>
          <a:xfrm>
            <a:off x="270928" y="3539067"/>
            <a:ext cx="8458200" cy="3115733"/>
          </a:xfrm>
        </p:spPr>
        <p:txBody>
          <a:bodyPr>
            <a:normAutofit/>
          </a:bodyPr>
          <a:lstStyle/>
          <a:p>
            <a:r>
              <a:rPr lang="en-US" dirty="0" smtClean="0"/>
              <a:t>TIEE Module implemented by:</a:t>
            </a:r>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6-04-02 at 11.36.24 PM.png"/>
          <p:cNvPicPr>
            <a:picLocks noChangeAspect="1"/>
          </p:cNvPicPr>
          <p:nvPr/>
        </p:nvPicPr>
        <p:blipFill>
          <a:blip r:embed="rId3"/>
          <a:stretch>
            <a:fillRect/>
          </a:stretch>
        </p:blipFill>
        <p:spPr>
          <a:xfrm>
            <a:off x="1084263" y="742950"/>
            <a:ext cx="7010400" cy="2882900"/>
          </a:xfrm>
          <a:prstGeom prst="rect">
            <a:avLst/>
          </a:prstGeom>
        </p:spPr>
      </p:pic>
      <p:sp>
        <p:nvSpPr>
          <p:cNvPr id="3" name="TextBox 2"/>
          <p:cNvSpPr txBox="1"/>
          <p:nvPr/>
        </p:nvSpPr>
        <p:spPr>
          <a:xfrm>
            <a:off x="643263" y="4196316"/>
            <a:ext cx="8059738" cy="1569660"/>
          </a:xfrm>
          <a:prstGeom prst="rect">
            <a:avLst/>
          </a:prstGeom>
          <a:noFill/>
        </p:spPr>
        <p:txBody>
          <a:bodyPr wrap="square" rtlCol="0">
            <a:spAutoFit/>
          </a:bodyPr>
          <a:lstStyle/>
          <a:p>
            <a:r>
              <a:rPr lang="en-US" sz="2400" dirty="0" smtClean="0"/>
              <a:t>Warming summers </a:t>
            </a:r>
            <a:r>
              <a:rPr lang="en-US" sz="2400" dirty="0" err="1" smtClean="0">
                <a:sym typeface="Wingdings"/>
              </a:rPr>
              <a:t></a:t>
            </a:r>
            <a:r>
              <a:rPr lang="en-US" sz="2400" dirty="0" smtClean="0"/>
              <a:t> reduced numbers of flowers preferred by “long-tongued” bumble bee species preferred </a:t>
            </a:r>
            <a:r>
              <a:rPr lang="en-US" sz="2400" dirty="0" err="1" smtClean="0">
                <a:sym typeface="Wingdings"/>
              </a:rPr>
              <a:t></a:t>
            </a:r>
            <a:r>
              <a:rPr lang="en-US" sz="2400" dirty="0" smtClean="0"/>
              <a:t> forcing bees to be general foragers capable of feeding across remaining flowers, including many shallow flowers</a:t>
            </a:r>
            <a:endParaRPr lang="en-US" sz="2400" dirty="0"/>
          </a:p>
        </p:txBody>
      </p:sp>
      <p:sp>
        <p:nvSpPr>
          <p:cNvPr id="4" name="TextBox 3"/>
          <p:cNvSpPr txBox="1"/>
          <p:nvPr/>
        </p:nvSpPr>
        <p:spPr>
          <a:xfrm>
            <a:off x="123478" y="6333178"/>
            <a:ext cx="8696391" cy="646331"/>
          </a:xfrm>
          <a:prstGeom prst="rect">
            <a:avLst/>
          </a:prstGeom>
          <a:noFill/>
        </p:spPr>
        <p:txBody>
          <a:bodyPr wrap="square" rtlCol="0">
            <a:spAutoFit/>
          </a:bodyPr>
          <a:lstStyle/>
          <a:p>
            <a:r>
              <a:rPr lang="en-US" sz="1200" dirty="0" smtClean="0"/>
              <a:t>N. E. Miller-</a:t>
            </a:r>
            <a:r>
              <a:rPr lang="en-US" sz="1200" dirty="0" err="1" smtClean="0"/>
              <a:t>Struttmann</a:t>
            </a:r>
            <a:r>
              <a:rPr lang="en-US" sz="1200" dirty="0" smtClean="0"/>
              <a:t>, et al.. Functional mismatch in a bumble bee pollination mutualism under climate change. </a:t>
            </a:r>
          </a:p>
          <a:p>
            <a:r>
              <a:rPr lang="en-US" sz="1200" i="1" dirty="0" smtClean="0"/>
              <a:t>Science, 2015; 349 (6255): 1541 DOI: </a:t>
            </a:r>
            <a:r>
              <a:rPr lang="en-US" sz="1200" i="1" dirty="0" smtClean="0">
                <a:hlinkClick r:id="rId4"/>
              </a:rPr>
              <a:t>10.1126/science.aab0868</a:t>
            </a:r>
            <a:endParaRPr lang="en-US" sz="1200" i="1" dirty="0" smtClean="0"/>
          </a:p>
          <a:p>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you will do…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Get experience </a:t>
            </a:r>
            <a:r>
              <a:rPr lang="en-US" dirty="0"/>
              <a:t>working with large </a:t>
            </a:r>
            <a:r>
              <a:rPr lang="en-US" dirty="0" smtClean="0"/>
              <a:t>datasets</a:t>
            </a:r>
          </a:p>
          <a:p>
            <a:r>
              <a:rPr lang="en-US" dirty="0"/>
              <a:t>U</a:t>
            </a:r>
            <a:r>
              <a:rPr lang="en-US" dirty="0" smtClean="0"/>
              <a:t>se </a:t>
            </a:r>
            <a:r>
              <a:rPr lang="en-US" dirty="0"/>
              <a:t>real ecological data to </a:t>
            </a:r>
            <a:r>
              <a:rPr lang="en-US" dirty="0" smtClean="0"/>
              <a:t>evaluate:</a:t>
            </a:r>
          </a:p>
          <a:p>
            <a:pPr lvl="1"/>
            <a:r>
              <a:rPr lang="en-US" dirty="0" smtClean="0"/>
              <a:t>long</a:t>
            </a:r>
            <a:r>
              <a:rPr lang="en-US" dirty="0"/>
              <a:t>-term temperature change and its impacts on flowering </a:t>
            </a:r>
            <a:r>
              <a:rPr lang="en-US" dirty="0" err="1" smtClean="0"/>
              <a:t>phenology</a:t>
            </a:r>
            <a:endParaRPr lang="en-US" dirty="0" smtClean="0"/>
          </a:p>
          <a:p>
            <a:pPr lvl="1"/>
            <a:r>
              <a:rPr lang="en-US" dirty="0" smtClean="0"/>
              <a:t>pollinator </a:t>
            </a:r>
            <a:r>
              <a:rPr lang="en-US" dirty="0"/>
              <a:t>emergence and arrival </a:t>
            </a:r>
            <a:r>
              <a:rPr lang="en-US" dirty="0" err="1" smtClean="0"/>
              <a:t>phenology</a:t>
            </a:r>
            <a:endParaRPr lang="en-US" dirty="0" smtClean="0"/>
          </a:p>
          <a:p>
            <a:pPr lvl="1"/>
            <a:r>
              <a:rPr lang="en-US" dirty="0" smtClean="0"/>
              <a:t>emergent </a:t>
            </a:r>
            <a:r>
              <a:rPr lang="en-US" dirty="0" err="1"/>
              <a:t>trophic</a:t>
            </a:r>
            <a:r>
              <a:rPr lang="en-US" dirty="0"/>
              <a:t> </a:t>
            </a:r>
            <a:r>
              <a:rPr lang="en-US" dirty="0" smtClean="0"/>
              <a:t>mismatches</a:t>
            </a:r>
          </a:p>
          <a:p>
            <a:r>
              <a:rPr lang="en-US" dirty="0"/>
              <a:t>D</a:t>
            </a:r>
            <a:r>
              <a:rPr lang="en-US" dirty="0" smtClean="0"/>
              <a:t>ata sets: </a:t>
            </a:r>
          </a:p>
          <a:p>
            <a:pPr lvl="1"/>
            <a:r>
              <a:rPr lang="en-US" dirty="0" smtClean="0"/>
              <a:t>U.S</a:t>
            </a:r>
            <a:r>
              <a:rPr lang="en-US" dirty="0"/>
              <a:t>. Historical Climatology Network (USHCN, </a:t>
            </a:r>
            <a:r>
              <a:rPr lang="en-US" dirty="0" err="1"/>
              <a:t>Menne</a:t>
            </a:r>
            <a:r>
              <a:rPr lang="en-US" dirty="0"/>
              <a:t> et al. 2010</a:t>
            </a:r>
            <a:r>
              <a:rPr lang="en-US" dirty="0" smtClean="0"/>
              <a:t>)</a:t>
            </a:r>
          </a:p>
          <a:p>
            <a:pPr lvl="1"/>
            <a:r>
              <a:rPr lang="en-US" dirty="0" smtClean="0"/>
              <a:t>Flowering </a:t>
            </a:r>
            <a:r>
              <a:rPr lang="en-US" dirty="0" err="1"/>
              <a:t>phenology</a:t>
            </a:r>
            <a:r>
              <a:rPr lang="en-US" dirty="0"/>
              <a:t> </a:t>
            </a:r>
            <a:r>
              <a:rPr lang="en-US" dirty="0" smtClean="0"/>
              <a:t>data </a:t>
            </a:r>
            <a:r>
              <a:rPr lang="en-US" dirty="0" err="1" smtClean="0"/>
              <a:t>Calinger</a:t>
            </a:r>
            <a:r>
              <a:rPr lang="en-US" dirty="0" smtClean="0"/>
              <a:t> </a:t>
            </a:r>
            <a:r>
              <a:rPr lang="en-US" dirty="0"/>
              <a:t>et al.</a:t>
            </a:r>
            <a:r>
              <a:rPr lang="en-US" dirty="0" smtClean="0"/>
              <a:t> (2013)</a:t>
            </a:r>
          </a:p>
          <a:p>
            <a:pPr lvl="1"/>
            <a:r>
              <a:rPr lang="en-US" dirty="0"/>
              <a:t>P</a:t>
            </a:r>
            <a:r>
              <a:rPr lang="en-US" dirty="0" smtClean="0"/>
              <a:t>ollinator </a:t>
            </a:r>
            <a:r>
              <a:rPr lang="en-US" dirty="0"/>
              <a:t>arrival and emergence time data from </a:t>
            </a:r>
            <a:r>
              <a:rPr lang="en-US" dirty="0" err="1"/>
              <a:t>Ledneva</a:t>
            </a:r>
            <a:r>
              <a:rPr lang="en-US" dirty="0"/>
              <a:t> et al. (2004</a:t>
            </a:r>
            <a:r>
              <a:rPr lang="en-US"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a:t>
            </a:r>
            <a:endParaRPr lang="en-US" dirty="0"/>
          </a:p>
        </p:txBody>
      </p:sp>
      <p:sp>
        <p:nvSpPr>
          <p:cNvPr id="3" name="Content Placeholder 2"/>
          <p:cNvSpPr>
            <a:spLocks noGrp="1"/>
          </p:cNvSpPr>
          <p:nvPr>
            <p:ph idx="1"/>
          </p:nvPr>
        </p:nvSpPr>
        <p:spPr/>
        <p:txBody>
          <a:bodyPr>
            <a:normAutofit fontScale="92500" lnSpcReduction="20000"/>
          </a:bodyPr>
          <a:lstStyle/>
          <a:p>
            <a:r>
              <a:rPr lang="en-US" dirty="0"/>
              <a:t>Climate change as a result of anthropogenic greenhouse gas (GHG) emissions is clear in both </a:t>
            </a:r>
            <a:r>
              <a:rPr lang="en-US" dirty="0" err="1"/>
              <a:t>climatological</a:t>
            </a:r>
            <a:r>
              <a:rPr lang="en-US" dirty="0"/>
              <a:t> and biological </a:t>
            </a:r>
            <a:r>
              <a:rPr lang="en-US" dirty="0" smtClean="0"/>
              <a:t>data</a:t>
            </a:r>
          </a:p>
          <a:p>
            <a:r>
              <a:rPr lang="en-US" dirty="0" smtClean="0"/>
              <a:t>Global </a:t>
            </a:r>
            <a:r>
              <a:rPr lang="en-US" dirty="0"/>
              <a:t>temperatures have increased by </a:t>
            </a:r>
            <a:r>
              <a:rPr lang="en-US" b="1" u="sng" dirty="0"/>
              <a:t>0.74°C</a:t>
            </a:r>
            <a:r>
              <a:rPr lang="en-US" dirty="0"/>
              <a:t> ± 0.18°C over the </a:t>
            </a:r>
            <a:r>
              <a:rPr lang="en-US" b="1" u="sng" dirty="0"/>
              <a:t>past 100 years</a:t>
            </a:r>
            <a:r>
              <a:rPr lang="en-US" dirty="0"/>
              <a:t> (1906-2005</a:t>
            </a:r>
            <a:r>
              <a:rPr lang="en-US" dirty="0" smtClean="0"/>
              <a:t>)</a:t>
            </a:r>
          </a:p>
          <a:p>
            <a:pPr lvl="1"/>
            <a:r>
              <a:rPr lang="en-US" dirty="0"/>
              <a:t>S</a:t>
            </a:r>
            <a:r>
              <a:rPr lang="en-US" dirty="0" smtClean="0"/>
              <a:t>ome </a:t>
            </a:r>
            <a:r>
              <a:rPr lang="en-US" dirty="0"/>
              <a:t>regions experience locally greater warming (IPCC 2007</a:t>
            </a:r>
            <a:r>
              <a:rPr lang="en-US" dirty="0" smtClean="0"/>
              <a:t>)</a:t>
            </a:r>
            <a:endParaRPr lang="en-US" dirty="0"/>
          </a:p>
          <a:p>
            <a:pPr lvl="1"/>
            <a:r>
              <a:rPr lang="en-US" dirty="0" smtClean="0"/>
              <a:t>Along </a:t>
            </a:r>
            <a:r>
              <a:rPr lang="en-US" dirty="0"/>
              <a:t>with this average increase in temperature, extreme weather events including extreme heat have become more </a:t>
            </a:r>
            <a:r>
              <a:rPr lang="en-US" dirty="0" smtClean="0"/>
              <a:t>common</a:t>
            </a:r>
          </a:p>
          <a:p>
            <a:pPr lvl="1"/>
            <a:r>
              <a:rPr lang="en-US" dirty="0" smtClean="0"/>
              <a:t>The </a:t>
            </a:r>
            <a:r>
              <a:rPr lang="en-US" dirty="0"/>
              <a:t>ten hottest years on record have all occurred since </a:t>
            </a:r>
            <a:r>
              <a:rPr lang="en-US" dirty="0" smtClean="0"/>
              <a:t>1998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a:t>
            </a:r>
            <a:endParaRPr lang="en-US" dirty="0"/>
          </a:p>
        </p:txBody>
      </p:sp>
      <p:sp>
        <p:nvSpPr>
          <p:cNvPr id="3" name="Content Placeholder 2"/>
          <p:cNvSpPr>
            <a:spLocks noGrp="1"/>
          </p:cNvSpPr>
          <p:nvPr>
            <p:ph idx="1"/>
          </p:nvPr>
        </p:nvSpPr>
        <p:spPr/>
        <p:txBody>
          <a:bodyPr>
            <a:normAutofit/>
          </a:bodyPr>
          <a:lstStyle/>
          <a:p>
            <a:r>
              <a:rPr lang="en-US" dirty="0"/>
              <a:t>Scientists use long-term climate</a:t>
            </a:r>
            <a:r>
              <a:rPr lang="en-US" dirty="0" smtClean="0"/>
              <a:t> and </a:t>
            </a:r>
            <a:r>
              <a:rPr lang="en-US" dirty="0"/>
              <a:t>biological </a:t>
            </a:r>
            <a:r>
              <a:rPr lang="en-US" b="1" u="sng" dirty="0"/>
              <a:t>datasets</a:t>
            </a:r>
            <a:r>
              <a:rPr lang="en-US" dirty="0"/>
              <a:t> to assess past and current rates of warming and the </a:t>
            </a:r>
            <a:r>
              <a:rPr lang="en-US" b="1" u="sng" dirty="0"/>
              <a:t>impacts</a:t>
            </a:r>
            <a:r>
              <a:rPr lang="en-US" dirty="0"/>
              <a:t> of this warming on key ecosystem </a:t>
            </a:r>
            <a:r>
              <a:rPr lang="en-US" dirty="0" smtClean="0"/>
              <a:t>functions</a:t>
            </a:r>
          </a:p>
          <a:p>
            <a:r>
              <a:rPr lang="en-US" dirty="0" smtClean="0"/>
              <a:t>Analyses </a:t>
            </a:r>
            <a:r>
              <a:rPr lang="en-US" dirty="0"/>
              <a:t>provide </a:t>
            </a:r>
            <a:r>
              <a:rPr lang="en-US" b="1" u="sng" dirty="0"/>
              <a:t>crucial information</a:t>
            </a:r>
            <a:r>
              <a:rPr lang="en-US" dirty="0"/>
              <a:t> </a:t>
            </a:r>
            <a:r>
              <a:rPr lang="en-US" dirty="0" smtClean="0"/>
              <a:t>for </a:t>
            </a:r>
            <a:r>
              <a:rPr lang="en-US" b="1" u="sng" dirty="0"/>
              <a:t>prediction of future impacts</a:t>
            </a:r>
            <a:r>
              <a:rPr lang="en-US" dirty="0"/>
              <a:t> of warming as</a:t>
            </a:r>
            <a:r>
              <a:rPr lang="en-US" dirty="0" smtClean="0"/>
              <a:t> massive </a:t>
            </a:r>
            <a:r>
              <a:rPr lang="en-US" dirty="0"/>
              <a:t>quantities of </a:t>
            </a:r>
            <a:r>
              <a:rPr lang="en-US" dirty="0" err="1"/>
              <a:t>GHGs</a:t>
            </a:r>
            <a:r>
              <a:rPr lang="en-US" dirty="0" smtClean="0"/>
              <a:t> are released into </a:t>
            </a:r>
            <a:r>
              <a:rPr lang="en-US" dirty="0"/>
              <a:t>the </a:t>
            </a:r>
            <a:r>
              <a:rPr lang="en-US" dirty="0" smtClean="0"/>
              <a:t>atmosphere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Phenological</a:t>
            </a:r>
            <a:r>
              <a:rPr lang="en-US" dirty="0"/>
              <a:t> </a:t>
            </a:r>
            <a:r>
              <a:rPr lang="en-US" dirty="0" smtClean="0"/>
              <a:t>events </a:t>
            </a:r>
            <a:r>
              <a:rPr lang="en-US" dirty="0"/>
              <a:t>include time of flowering,</a:t>
            </a:r>
            <a:br>
              <a:rPr lang="en-US" dirty="0"/>
            </a:br>
            <a:r>
              <a:rPr lang="en-US" dirty="0"/>
              <a:t>mating, </a:t>
            </a:r>
            <a:r>
              <a:rPr lang="en-US" dirty="0" smtClean="0"/>
              <a:t>hibernation </a:t>
            </a:r>
            <a:r>
              <a:rPr lang="en-US" dirty="0"/>
              <a:t>and </a:t>
            </a:r>
            <a:r>
              <a:rPr lang="en-US" dirty="0" smtClean="0"/>
              <a:t>migration</a:t>
            </a:r>
          </a:p>
          <a:p>
            <a:r>
              <a:rPr lang="en-US" dirty="0" err="1" smtClean="0"/>
              <a:t>Phenological</a:t>
            </a:r>
            <a:r>
              <a:rPr lang="en-US" dirty="0" smtClean="0"/>
              <a:t> </a:t>
            </a:r>
            <a:r>
              <a:rPr lang="en-US" dirty="0"/>
              <a:t>events</a:t>
            </a:r>
            <a:r>
              <a:rPr lang="en-US" dirty="0" smtClean="0"/>
              <a:t> strongly driven </a:t>
            </a:r>
            <a:r>
              <a:rPr lang="en-US" dirty="0"/>
              <a:t>by </a:t>
            </a:r>
            <a:r>
              <a:rPr lang="en-US" dirty="0" smtClean="0"/>
              <a:t>temperature</a:t>
            </a:r>
          </a:p>
          <a:p>
            <a:pPr lvl="1"/>
            <a:r>
              <a:rPr lang="en-US" dirty="0" smtClean="0"/>
              <a:t>Warmer temperatures typically resulting </a:t>
            </a:r>
            <a:r>
              <a:rPr lang="en-US" dirty="0"/>
              <a:t>in</a:t>
            </a:r>
            <a:r>
              <a:rPr lang="en-US" dirty="0" smtClean="0"/>
              <a:t> </a:t>
            </a:r>
            <a:r>
              <a:rPr lang="en-US" dirty="0" err="1" smtClean="0">
                <a:sym typeface="Wingdings"/>
              </a:rPr>
              <a:t></a:t>
            </a:r>
            <a:r>
              <a:rPr lang="en-US" dirty="0" smtClean="0">
                <a:sym typeface="Wingdings"/>
              </a:rPr>
              <a:t> </a:t>
            </a:r>
            <a:r>
              <a:rPr lang="en-US" dirty="0" smtClean="0"/>
              <a:t>earlier </a:t>
            </a:r>
            <a:r>
              <a:rPr lang="en-US" dirty="0"/>
              <a:t>occurrence </a:t>
            </a:r>
            <a:r>
              <a:rPr lang="en-US" dirty="0" smtClean="0"/>
              <a:t>of springtime </a:t>
            </a:r>
            <a:r>
              <a:rPr lang="en-US" dirty="0"/>
              <a:t>migration, </a:t>
            </a:r>
            <a:r>
              <a:rPr lang="en-US" dirty="0" smtClean="0"/>
              <a:t>insect emergence </a:t>
            </a:r>
            <a:r>
              <a:rPr lang="en-US" dirty="0"/>
              <a:t>from dormancy, </a:t>
            </a:r>
            <a:r>
              <a:rPr lang="en-US" dirty="0" smtClean="0"/>
              <a:t>and reproductive events</a:t>
            </a:r>
          </a:p>
          <a:p>
            <a:r>
              <a:rPr lang="en-US" dirty="0" smtClean="0"/>
              <a:t>Shifts in </a:t>
            </a:r>
            <a:r>
              <a:rPr lang="en-US" dirty="0" err="1" smtClean="0"/>
              <a:t>phenology</a:t>
            </a:r>
            <a:r>
              <a:rPr lang="en-US" dirty="0" smtClean="0"/>
              <a:t>, predicted </a:t>
            </a:r>
            <a:r>
              <a:rPr lang="en-US" dirty="0"/>
              <a:t>by climate change </a:t>
            </a:r>
            <a:r>
              <a:rPr lang="en-US" dirty="0" smtClean="0"/>
              <a:t>have been </a:t>
            </a:r>
            <a:r>
              <a:rPr lang="en-US" dirty="0"/>
              <a:t>observed </a:t>
            </a:r>
            <a:r>
              <a:rPr lang="en-US" dirty="0" smtClean="0"/>
              <a:t>worldwide</a:t>
            </a:r>
          </a:p>
          <a:p>
            <a:pPr lvl="1"/>
            <a:r>
              <a:rPr lang="en-US" dirty="0" smtClean="0"/>
              <a:t>Climate </a:t>
            </a:r>
            <a:r>
              <a:rPr lang="en-US" dirty="0"/>
              <a:t>change</a:t>
            </a:r>
            <a:r>
              <a:rPr lang="en-US" dirty="0" smtClean="0"/>
              <a:t> </a:t>
            </a:r>
            <a:r>
              <a:rPr lang="en-US" dirty="0" err="1" smtClean="0">
                <a:sym typeface="Wingdings"/>
              </a:rPr>
              <a:t></a:t>
            </a:r>
            <a:r>
              <a:rPr lang="en-US" dirty="0" smtClean="0">
                <a:sym typeface="Wingdings"/>
              </a:rPr>
              <a:t> </a:t>
            </a:r>
            <a:r>
              <a:rPr lang="en-US" dirty="0" smtClean="0"/>
              <a:t>broad </a:t>
            </a:r>
            <a:r>
              <a:rPr lang="en-US" dirty="0"/>
              <a:t>impacts on ecology </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groups…</a:t>
            </a:r>
            <a:endParaRPr lang="en-US" dirty="0"/>
          </a:p>
        </p:txBody>
      </p:sp>
      <p:sp>
        <p:nvSpPr>
          <p:cNvPr id="3" name="Content Placeholder 2"/>
          <p:cNvSpPr>
            <a:spLocks noGrp="1"/>
          </p:cNvSpPr>
          <p:nvPr>
            <p:ph idx="1"/>
          </p:nvPr>
        </p:nvSpPr>
        <p:spPr/>
        <p:txBody>
          <a:bodyPr>
            <a:normAutofit lnSpcReduction="10000"/>
          </a:bodyPr>
          <a:lstStyle/>
          <a:p>
            <a:r>
              <a:rPr lang="en-US" dirty="0" smtClean="0"/>
              <a:t>Analyze </a:t>
            </a:r>
            <a:r>
              <a:rPr lang="en-US" dirty="0"/>
              <a:t>long-term temperature data collected in Ohio by the U.S. Historical Climatology </a:t>
            </a:r>
            <a:r>
              <a:rPr lang="en-US" dirty="0" smtClean="0"/>
              <a:t>Network</a:t>
            </a:r>
          </a:p>
          <a:p>
            <a:pPr lvl="1"/>
            <a:r>
              <a:rPr lang="en-US" dirty="0" smtClean="0"/>
              <a:t>Establish </a:t>
            </a:r>
            <a:r>
              <a:rPr lang="en-US" dirty="0"/>
              <a:t>temperature trends in Ohio over the past 115 </a:t>
            </a:r>
            <a:r>
              <a:rPr lang="en-US" dirty="0" smtClean="0"/>
              <a:t>years</a:t>
            </a:r>
          </a:p>
          <a:p>
            <a:r>
              <a:rPr lang="en-US" dirty="0" smtClean="0"/>
              <a:t>Investigate </a:t>
            </a:r>
            <a:r>
              <a:rPr lang="en-US" dirty="0"/>
              <a:t>temperature effects on </a:t>
            </a:r>
            <a:r>
              <a:rPr lang="en-US" dirty="0" smtClean="0"/>
              <a:t>the:</a:t>
            </a:r>
          </a:p>
          <a:p>
            <a:pPr lvl="1"/>
            <a:r>
              <a:rPr lang="en-US" dirty="0" smtClean="0"/>
              <a:t>Flowering </a:t>
            </a:r>
            <a:r>
              <a:rPr lang="en-US" dirty="0"/>
              <a:t>of six plant </a:t>
            </a:r>
            <a:r>
              <a:rPr lang="en-US" dirty="0" smtClean="0"/>
              <a:t>species</a:t>
            </a:r>
          </a:p>
          <a:p>
            <a:pPr lvl="1"/>
            <a:r>
              <a:rPr lang="en-US" dirty="0" smtClean="0"/>
              <a:t>Arrival </a:t>
            </a:r>
            <a:r>
              <a:rPr lang="en-US" dirty="0"/>
              <a:t>and emergence times of two pollinator </a:t>
            </a:r>
            <a:r>
              <a:rPr lang="en-US" dirty="0" smtClean="0"/>
              <a:t>species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50148"/>
            <a:ext cx="8229600" cy="4525963"/>
          </a:xfrm>
        </p:spPr>
        <p:txBody>
          <a:bodyPr>
            <a:normAutofit fontScale="85000" lnSpcReduction="10000"/>
          </a:bodyPr>
          <a:lstStyle/>
          <a:p>
            <a:r>
              <a:rPr lang="en-US" dirty="0"/>
              <a:t>Look at the Excel file with data</a:t>
            </a:r>
            <a:r>
              <a:rPr lang="en-US" dirty="0" smtClean="0"/>
              <a:t> from </a:t>
            </a:r>
            <a:r>
              <a:rPr lang="en-US" dirty="0" err="1" smtClean="0"/>
              <a:t>Moodle</a:t>
            </a:r>
            <a:endParaRPr lang="en-US" dirty="0" smtClean="0"/>
          </a:p>
          <a:p>
            <a:r>
              <a:rPr lang="en-US" dirty="0" smtClean="0"/>
              <a:t>The </a:t>
            </a:r>
            <a:r>
              <a:rPr lang="en-US" dirty="0"/>
              <a:t>temperature record for each climate division is given in separate </a:t>
            </a:r>
            <a:r>
              <a:rPr lang="en-US" dirty="0" smtClean="0"/>
              <a:t>worksheets</a:t>
            </a:r>
          </a:p>
          <a:p>
            <a:r>
              <a:rPr lang="en-US" dirty="0" smtClean="0"/>
              <a:t>Each </a:t>
            </a:r>
            <a:r>
              <a:rPr lang="en-US" dirty="0"/>
              <a:t>climate division worksheet includes two </a:t>
            </a:r>
            <a:r>
              <a:rPr lang="en-US" dirty="0" smtClean="0"/>
              <a:t>columns</a:t>
            </a:r>
          </a:p>
          <a:p>
            <a:pPr lvl="1"/>
            <a:r>
              <a:rPr lang="en-US" dirty="0" smtClean="0"/>
              <a:t>“</a:t>
            </a:r>
            <a:r>
              <a:rPr lang="en-US" dirty="0"/>
              <a:t>Year” provides the year in which the temperature data were </a:t>
            </a:r>
            <a:r>
              <a:rPr lang="en-US" dirty="0" smtClean="0"/>
              <a:t>collected </a:t>
            </a:r>
          </a:p>
          <a:p>
            <a:pPr lvl="1"/>
            <a:r>
              <a:rPr lang="en-US" dirty="0" smtClean="0"/>
              <a:t>“</a:t>
            </a:r>
            <a:r>
              <a:rPr lang="en-US" dirty="0"/>
              <a:t>Temp (deg C)” provides the </a:t>
            </a:r>
            <a:r>
              <a:rPr lang="en-US" b="1" u="sng" dirty="0"/>
              <a:t>spring time</a:t>
            </a:r>
            <a:r>
              <a:rPr lang="en-US" b="1" dirty="0"/>
              <a:t> </a:t>
            </a:r>
            <a:r>
              <a:rPr lang="en-US" dirty="0"/>
              <a:t>temperature for that year in degrees </a:t>
            </a:r>
            <a:r>
              <a:rPr lang="en-US" dirty="0" smtClean="0"/>
              <a:t>Celsius</a:t>
            </a:r>
          </a:p>
          <a:p>
            <a:pPr lvl="2"/>
            <a:r>
              <a:rPr lang="en-US" dirty="0" smtClean="0"/>
              <a:t>These </a:t>
            </a:r>
            <a:r>
              <a:rPr lang="en-US" dirty="0"/>
              <a:t>division temperatures were calculated by averaging the temperature records for every USHCN weather station in that division for the year of interest from February to May (spring temperatures</a:t>
            </a:r>
            <a:r>
              <a:rPr lang="en-US" dirty="0" smtClean="0"/>
              <a:t>) </a:t>
            </a:r>
          </a:p>
          <a:p>
            <a:endParaRPr lang="en-US" dirty="0"/>
          </a:p>
        </p:txBody>
      </p:sp>
      <p:pic>
        <p:nvPicPr>
          <p:cNvPr id="5" name="Picture 4" descr="Screen Shot 2016-03-30 at 11.58.22 PM.png"/>
          <p:cNvPicPr>
            <a:picLocks noChangeAspect="1"/>
          </p:cNvPicPr>
          <p:nvPr/>
        </p:nvPicPr>
        <p:blipFill>
          <a:blip r:embed="rId3"/>
          <a:stretch>
            <a:fillRect/>
          </a:stretch>
        </p:blipFill>
        <p:spPr>
          <a:xfrm>
            <a:off x="742950" y="188044"/>
            <a:ext cx="7658100" cy="1752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6-03-30 at 11.58.22 PM.png"/>
          <p:cNvPicPr>
            <a:picLocks noChangeAspect="1"/>
          </p:cNvPicPr>
          <p:nvPr/>
        </p:nvPicPr>
        <p:blipFill>
          <a:blip r:embed="rId2"/>
          <a:stretch>
            <a:fillRect/>
          </a:stretch>
        </p:blipFill>
        <p:spPr>
          <a:xfrm>
            <a:off x="742950" y="345172"/>
            <a:ext cx="7658100" cy="1752600"/>
          </a:xfrm>
          <a:prstGeom prst="rect">
            <a:avLst/>
          </a:prstGeom>
        </p:spPr>
      </p:pic>
      <p:pic>
        <p:nvPicPr>
          <p:cNvPr id="4" name="Content Placeholder 3" descr="Screen Shot 2016-03-31 at 12.02.19 AM.png"/>
          <p:cNvPicPr>
            <a:picLocks noGrp="1" noChangeAspect="1"/>
          </p:cNvPicPr>
          <p:nvPr>
            <p:ph idx="1"/>
          </p:nvPr>
        </p:nvPicPr>
        <p:blipFill>
          <a:blip r:embed="rId3"/>
          <a:srcRect t="-290862" b="-290862"/>
          <a:stretch>
            <a:fillRect/>
          </a:stretch>
        </p:blipFill>
        <p:spPr>
          <a:xfrm>
            <a:off x="457200" y="261826"/>
            <a:ext cx="8229600" cy="4525963"/>
          </a:xfrm>
        </p:spPr>
      </p:pic>
      <p:pic>
        <p:nvPicPr>
          <p:cNvPr id="5" name="Picture 4" descr="Screen Shot 2016-03-31 at 12.02.50 AM.png"/>
          <p:cNvPicPr>
            <a:picLocks noChangeAspect="1"/>
          </p:cNvPicPr>
          <p:nvPr/>
        </p:nvPicPr>
        <p:blipFill>
          <a:blip r:embed="rId4"/>
          <a:stretch>
            <a:fillRect/>
          </a:stretch>
        </p:blipFill>
        <p:spPr>
          <a:xfrm>
            <a:off x="457200" y="2792726"/>
            <a:ext cx="8007744" cy="11064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8" name="Content Placeholder 3" descr="Screen Shot 2016-03-31 at 12.03.52 AM.png"/>
          <p:cNvPicPr>
            <a:picLocks noGrp="1" noChangeAspect="1"/>
          </p:cNvPicPr>
          <p:nvPr>
            <p:ph idx="1"/>
          </p:nvPr>
        </p:nvPicPr>
        <p:blipFill>
          <a:blip r:embed="rId2"/>
          <a:srcRect t="-18967" b="-18967"/>
          <a:stretch>
            <a:fillRect/>
          </a:stretch>
        </p:blipFill>
        <p:spPr>
          <a:xfrm>
            <a:off x="457200" y="965200"/>
            <a:ext cx="8229600" cy="4525963"/>
          </a:xfr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04.46 AM.png"/>
          <p:cNvPicPr>
            <a:picLocks noGrp="1" noChangeAspect="1"/>
          </p:cNvPicPr>
          <p:nvPr>
            <p:ph idx="1"/>
          </p:nvPr>
        </p:nvPicPr>
        <p:blipFill>
          <a:blip r:embed="rId2"/>
          <a:srcRect t="-309350" b="-309350"/>
          <a:stretch>
            <a:fillRect/>
          </a:stretch>
        </p:blipFill>
        <p:spPr>
          <a:xfrm>
            <a:off x="457200" y="0"/>
            <a:ext cx="8229600" cy="4525963"/>
          </a:xfr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6921"/>
            <a:ext cx="8229600" cy="4525963"/>
          </a:xfrm>
        </p:spPr>
        <p:txBody>
          <a:bodyPr/>
          <a:lstStyle/>
          <a:p>
            <a:r>
              <a:rPr lang="en-US" dirty="0" smtClean="0"/>
              <a:t>TIEE</a:t>
            </a:r>
          </a:p>
          <a:p>
            <a:r>
              <a:rPr lang="en-US" dirty="0" smtClean="0"/>
              <a:t>ESA</a:t>
            </a:r>
          </a:p>
          <a:p>
            <a:r>
              <a:rPr lang="en-US" dirty="0" smtClean="0"/>
              <a:t>QUBES</a:t>
            </a:r>
          </a:p>
          <a:p>
            <a:pPr>
              <a:buNone/>
            </a:pPr>
            <a:endParaRPr lang="en-US" dirty="0"/>
          </a:p>
        </p:txBody>
      </p:sp>
      <p:pic>
        <p:nvPicPr>
          <p:cNvPr id="4" name="Picture 3" descr="Screen Shot 2016-03-30 at 1.55.46 PM.png"/>
          <p:cNvPicPr>
            <a:picLocks noChangeAspect="1"/>
          </p:cNvPicPr>
          <p:nvPr/>
        </p:nvPicPr>
        <p:blipFill>
          <a:blip r:embed="rId3"/>
          <a:stretch>
            <a:fillRect/>
          </a:stretch>
        </p:blipFill>
        <p:spPr>
          <a:xfrm>
            <a:off x="457200" y="5618163"/>
            <a:ext cx="7962900" cy="508000"/>
          </a:xfrm>
          <a:prstGeom prst="rect">
            <a:avLst/>
          </a:prstGeom>
        </p:spPr>
      </p:pic>
      <p:pic>
        <p:nvPicPr>
          <p:cNvPr id="5" name="Picture 4" descr="Screen Shot 2016-03-30 at 1.55.40 PM.png"/>
          <p:cNvPicPr>
            <a:picLocks noChangeAspect="1"/>
          </p:cNvPicPr>
          <p:nvPr/>
        </p:nvPicPr>
        <p:blipFill>
          <a:blip r:embed="rId4"/>
          <a:stretch>
            <a:fillRect/>
          </a:stretch>
        </p:blipFill>
        <p:spPr>
          <a:xfrm>
            <a:off x="506149" y="3406905"/>
            <a:ext cx="2413000" cy="1409700"/>
          </a:xfrm>
          <a:prstGeom prst="rect">
            <a:avLst/>
          </a:prstGeom>
        </p:spPr>
      </p:pic>
      <p:pic>
        <p:nvPicPr>
          <p:cNvPr id="6" name="Picture 5" descr="Screen Shot 2016-03-30 at 1.55.33 PM.png"/>
          <p:cNvPicPr>
            <a:picLocks noChangeAspect="1"/>
          </p:cNvPicPr>
          <p:nvPr/>
        </p:nvPicPr>
        <p:blipFill>
          <a:blip r:embed="rId5"/>
          <a:stretch>
            <a:fillRect/>
          </a:stretch>
        </p:blipFill>
        <p:spPr>
          <a:xfrm>
            <a:off x="4012630" y="4410205"/>
            <a:ext cx="3924300" cy="812800"/>
          </a:xfrm>
          <a:prstGeom prst="rect">
            <a:avLst/>
          </a:prstGeom>
        </p:spPr>
      </p:pic>
      <p:pic>
        <p:nvPicPr>
          <p:cNvPr id="8" name="Picture 7" descr="Screen Shot 2016-03-30 at 1.57.16 PM.png"/>
          <p:cNvPicPr>
            <a:picLocks noChangeAspect="1"/>
          </p:cNvPicPr>
          <p:nvPr/>
        </p:nvPicPr>
        <p:blipFill>
          <a:blip r:embed="rId6"/>
          <a:stretch>
            <a:fillRect/>
          </a:stretch>
        </p:blipFill>
        <p:spPr>
          <a:xfrm>
            <a:off x="3430588" y="606555"/>
            <a:ext cx="5067300" cy="3505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06.27 AM.png"/>
          <p:cNvPicPr>
            <a:picLocks noGrp="1" noChangeAspect="1"/>
          </p:cNvPicPr>
          <p:nvPr>
            <p:ph idx="1"/>
          </p:nvPr>
        </p:nvPicPr>
        <p:blipFill>
          <a:blip r:embed="rId2"/>
          <a:srcRect t="-17557" b="-17557"/>
          <a:stretch>
            <a:fillRect/>
          </a:stretch>
        </p:blipFill>
        <p:spPr>
          <a:xfrm>
            <a:off x="457200" y="1362075"/>
            <a:ext cx="8229600"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Screen Shot 2016-03-31 at 12.07.19 AM.png"/>
          <p:cNvPicPr>
            <a:picLocks noGrp="1" noChangeAspect="1"/>
          </p:cNvPicPr>
          <p:nvPr>
            <p:ph idx="1"/>
          </p:nvPr>
        </p:nvPicPr>
        <p:blipFill>
          <a:blip r:embed="rId2"/>
          <a:srcRect t="-29200" b="-29200"/>
          <a:stretch>
            <a:fillRect/>
          </a:stretch>
        </p:blipFill>
        <p:spPr>
          <a:xfrm>
            <a:off x="457200" y="885825"/>
            <a:ext cx="8229600" cy="4525963"/>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Screen Shot 2016-03-31 at 12.07.49 AM.png"/>
          <p:cNvPicPr>
            <a:picLocks noGrp="1" noChangeAspect="1"/>
          </p:cNvPicPr>
          <p:nvPr>
            <p:ph idx="1"/>
          </p:nvPr>
        </p:nvPicPr>
        <p:blipFill>
          <a:blip r:embed="rId2"/>
          <a:srcRect t="-277686" b="-277686"/>
          <a:stretch>
            <a:fillRect/>
          </a:stretch>
        </p:blipFill>
        <p:spPr>
          <a:xfrm>
            <a:off x="457200" y="-19050"/>
            <a:ext cx="8229600" cy="4525963"/>
          </a:xfr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Screen Shot 2016-03-31 at 12.13.21 AM.png"/>
          <p:cNvPicPr>
            <a:picLocks noGrp="1" noChangeAspect="1"/>
          </p:cNvPicPr>
          <p:nvPr>
            <p:ph idx="1"/>
          </p:nvPr>
        </p:nvPicPr>
        <p:blipFill>
          <a:blip r:embed="rId2"/>
          <a:srcRect t="-51675" b="-51675"/>
          <a:stretch>
            <a:fillRect/>
          </a:stretch>
        </p:blipFill>
        <p:spPr>
          <a:xfrm>
            <a:off x="457200" y="647700"/>
            <a:ext cx="8229600" cy="4525963"/>
          </a:xfr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Screen Shot 2016-03-31 at 12.22.36 AM.png"/>
          <p:cNvPicPr>
            <a:picLocks noGrp="1" noChangeAspect="1"/>
          </p:cNvPicPr>
          <p:nvPr>
            <p:ph idx="1"/>
          </p:nvPr>
        </p:nvPicPr>
        <p:blipFill>
          <a:blip r:embed="rId3"/>
          <a:srcRect t="-25490" b="-25490"/>
          <a:stretch>
            <a:fillRect/>
          </a:stretch>
        </p:blipFill>
        <p:spPr>
          <a:xfrm>
            <a:off x="457200" y="901700"/>
            <a:ext cx="8229600" cy="4525963"/>
          </a:xfr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Screen Shot 2016-03-31 at 12.23.13 AM.png"/>
          <p:cNvPicPr>
            <a:picLocks noGrp="1" noChangeAspect="1"/>
          </p:cNvPicPr>
          <p:nvPr>
            <p:ph idx="1"/>
          </p:nvPr>
        </p:nvPicPr>
        <p:blipFill>
          <a:blip r:embed="rId2"/>
          <a:srcRect t="-114155" b="-114155"/>
          <a:stretch>
            <a:fillRect/>
          </a:stretch>
        </p:blipFill>
        <p:spPr>
          <a:xfrm>
            <a:off x="457200" y="187325"/>
            <a:ext cx="8229600" cy="4525963"/>
          </a:xfr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Screen Shot 2016-03-31 at 12.24.09 AM.png"/>
          <p:cNvPicPr>
            <a:picLocks noGrp="1" noChangeAspect="1"/>
          </p:cNvPicPr>
          <p:nvPr>
            <p:ph idx="1"/>
          </p:nvPr>
        </p:nvPicPr>
        <p:blipFill>
          <a:blip r:embed="rId2"/>
          <a:srcRect t="-26917" b="-26917"/>
          <a:stretch>
            <a:fillRect/>
          </a:stretch>
        </p:blipFill>
        <p:spPr>
          <a:xfrm>
            <a:off x="457200" y="806450"/>
            <a:ext cx="8229600" cy="4525963"/>
          </a:xfr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25.33 AM.png"/>
          <p:cNvPicPr>
            <a:picLocks noGrp="1" noChangeAspect="1"/>
          </p:cNvPicPr>
          <p:nvPr>
            <p:ph idx="1"/>
          </p:nvPr>
        </p:nvPicPr>
        <p:blipFill>
          <a:blip r:embed="rId2"/>
          <a:srcRect t="-112514" b="-112514"/>
          <a:stretch>
            <a:fillRect/>
          </a:stretch>
        </p:blipFill>
        <p:spPr>
          <a:xfrm>
            <a:off x="457200" y="44450"/>
            <a:ext cx="8229600" cy="4525963"/>
          </a:xfr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28.09 AM.png"/>
          <p:cNvPicPr>
            <a:picLocks noGrp="1" noChangeAspect="1"/>
          </p:cNvPicPr>
          <p:nvPr>
            <p:ph idx="1"/>
          </p:nvPr>
        </p:nvPicPr>
        <p:blipFill>
          <a:blip r:embed="rId2"/>
          <a:srcRect t="-7755" b="-7755"/>
          <a:stretch>
            <a:fillRect/>
          </a:stretch>
        </p:blipFill>
        <p:spPr>
          <a:xfrm>
            <a:off x="457200" y="1250950"/>
            <a:ext cx="8229600" cy="4525963"/>
          </a:xfr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30.58 AM.png"/>
          <p:cNvPicPr>
            <a:picLocks noGrp="1" noChangeAspect="1"/>
          </p:cNvPicPr>
          <p:nvPr>
            <p:ph idx="1"/>
          </p:nvPr>
        </p:nvPicPr>
        <p:blipFill>
          <a:blip r:embed="rId2"/>
          <a:srcRect t="-200491" b="-200491"/>
          <a:stretch>
            <a:fillRect/>
          </a:stretch>
        </p:blipFill>
        <p:spPr>
          <a:xfrm>
            <a:off x="457200" y="-161925"/>
            <a:ext cx="8229600" cy="4525963"/>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6-03-30 at 1.55.02 PM.png"/>
          <p:cNvPicPr>
            <a:picLocks noGrp="1" noChangeAspect="1"/>
          </p:cNvPicPr>
          <p:nvPr>
            <p:ph idx="1"/>
          </p:nvPr>
        </p:nvPicPr>
        <p:blipFill>
          <a:blip r:embed="rId3"/>
          <a:srcRect t="-10655" b="-10655"/>
          <a:stretch>
            <a:fillRect/>
          </a:stretch>
        </p:blipFill>
        <p:spPr/>
      </p:pic>
      <p:pic>
        <p:nvPicPr>
          <p:cNvPr id="5" name="Picture 4" descr="Screen Shot 2016-03-30 at 1.59.35 PM.png"/>
          <p:cNvPicPr>
            <a:picLocks noChangeAspect="1"/>
          </p:cNvPicPr>
          <p:nvPr/>
        </p:nvPicPr>
        <p:blipFill>
          <a:blip r:embed="rId4"/>
          <a:stretch>
            <a:fillRect/>
          </a:stretch>
        </p:blipFill>
        <p:spPr>
          <a:xfrm>
            <a:off x="925512" y="566738"/>
            <a:ext cx="7302501" cy="8509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32.11 AM.png"/>
          <p:cNvPicPr>
            <a:picLocks noGrp="1" noChangeAspect="1"/>
          </p:cNvPicPr>
          <p:nvPr>
            <p:ph idx="1"/>
          </p:nvPr>
        </p:nvPicPr>
        <p:blipFill>
          <a:blip r:embed="rId2"/>
          <a:srcRect t="-21495" b="-21495"/>
          <a:stretch>
            <a:fillRect/>
          </a:stretch>
        </p:blipFill>
        <p:spPr>
          <a:xfrm>
            <a:off x="457200" y="869950"/>
            <a:ext cx="8229600" cy="4525963"/>
          </a:xfr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33.39 AM.png"/>
          <p:cNvPicPr>
            <a:picLocks noGrp="1" noChangeAspect="1"/>
          </p:cNvPicPr>
          <p:nvPr>
            <p:ph idx="1"/>
          </p:nvPr>
        </p:nvPicPr>
        <p:blipFill>
          <a:blip r:embed="rId2"/>
          <a:srcRect t="-51290" b="-51290"/>
          <a:stretch>
            <a:fillRect/>
          </a:stretch>
        </p:blipFill>
        <p:spPr>
          <a:xfrm>
            <a:off x="457200" y="488950"/>
            <a:ext cx="8229600" cy="4525963"/>
          </a:xfr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34.29 AM.png"/>
          <p:cNvPicPr>
            <a:picLocks noGrp="1" noChangeAspect="1"/>
          </p:cNvPicPr>
          <p:nvPr>
            <p:ph idx="1"/>
          </p:nvPr>
        </p:nvPicPr>
        <p:blipFill>
          <a:blip r:embed="rId2"/>
          <a:srcRect t="-2667" b="-2667"/>
          <a:stretch>
            <a:fillRect/>
          </a:stretch>
        </p:blipFill>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35.03 AM.png"/>
          <p:cNvPicPr>
            <a:picLocks noGrp="1" noChangeAspect="1"/>
          </p:cNvPicPr>
          <p:nvPr>
            <p:ph idx="1"/>
          </p:nvPr>
        </p:nvPicPr>
        <p:blipFill>
          <a:blip r:embed="rId2"/>
          <a:srcRect t="-34186" b="-34186"/>
          <a:stretch>
            <a:fillRect/>
          </a:stretch>
        </p:blipFill>
        <p:spPr>
          <a:xfrm>
            <a:off x="457200" y="758825"/>
            <a:ext cx="8229600" cy="4525963"/>
          </a:xfr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35.45 AM.png"/>
          <p:cNvPicPr>
            <a:picLocks noGrp="1" noChangeAspect="1"/>
          </p:cNvPicPr>
          <p:nvPr>
            <p:ph idx="1"/>
          </p:nvPr>
        </p:nvPicPr>
        <p:blipFill>
          <a:blip r:embed="rId2"/>
          <a:srcRect l="-3542" r="-3542"/>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3-31 at 12.36.18 AM.png"/>
          <p:cNvPicPr>
            <a:picLocks noGrp="1" noChangeAspect="1"/>
          </p:cNvPicPr>
          <p:nvPr>
            <p:ph idx="1"/>
          </p:nvPr>
        </p:nvPicPr>
        <p:blipFill>
          <a:blip r:embed="rId2"/>
          <a:srcRect l="-4792" r="-4792"/>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876962"/>
            <a:ext cx="9144000" cy="1143000"/>
          </a:xfrm>
        </p:spPr>
        <p:txBody>
          <a:bodyPr>
            <a:normAutofit fontScale="90000"/>
          </a:bodyPr>
          <a:lstStyle/>
          <a:p>
            <a:r>
              <a:rPr lang="en-US" dirty="0"/>
              <a:t>Investigating the footprint of climate change on </a:t>
            </a:r>
            <a:r>
              <a:rPr lang="en-US" dirty="0" err="1"/>
              <a:t>phenology</a:t>
            </a:r>
            <a:r>
              <a:rPr lang="en-US" dirty="0"/>
              <a:t> and ecological interactions in north-central North America </a:t>
            </a:r>
            <a:r>
              <a:rPr lang="en-US" dirty="0" smtClean="0"/>
              <a:t/>
            </a:r>
            <a:br>
              <a:rPr lang="en-US" dirty="0" smtClean="0"/>
            </a:br>
            <a:endParaRPr lang="en-US" dirty="0"/>
          </a:p>
        </p:txBody>
      </p:sp>
      <p:sp>
        <p:nvSpPr>
          <p:cNvPr id="3" name="Content Placeholder 2"/>
          <p:cNvSpPr>
            <a:spLocks noGrp="1"/>
          </p:cNvSpPr>
          <p:nvPr>
            <p:ph idx="1"/>
          </p:nvPr>
        </p:nvSpPr>
        <p:spPr>
          <a:xfrm>
            <a:off x="470293" y="2359652"/>
            <a:ext cx="8229600" cy="4525963"/>
          </a:xfrm>
        </p:spPr>
        <p:txBody>
          <a:bodyPr>
            <a:normAutofit fontScale="77500" lnSpcReduction="20000"/>
          </a:bodyPr>
          <a:lstStyle/>
          <a:p>
            <a:r>
              <a:rPr lang="en-US" dirty="0" smtClean="0"/>
              <a:t>Use data set from Ohio:</a:t>
            </a:r>
            <a:r>
              <a:rPr lang="en-US" dirty="0" smtClean="0">
                <a:sym typeface="Wingdings"/>
              </a:rPr>
              <a:t> h</a:t>
            </a:r>
            <a:r>
              <a:rPr lang="en-US" dirty="0" smtClean="0"/>
              <a:t>ave </a:t>
            </a:r>
            <a:r>
              <a:rPr lang="en-US" dirty="0"/>
              <a:t>long-term temperatures </a:t>
            </a:r>
            <a:r>
              <a:rPr lang="en-US" dirty="0" smtClean="0"/>
              <a:t>changed? </a:t>
            </a:r>
          </a:p>
          <a:p>
            <a:r>
              <a:rPr lang="en-US" dirty="0" smtClean="0"/>
              <a:t>How </a:t>
            </a:r>
            <a:r>
              <a:rPr lang="en-US" dirty="0"/>
              <a:t>will these temperature changes impact plant and animal </a:t>
            </a:r>
            <a:r>
              <a:rPr lang="en-US" dirty="0" err="1"/>
              <a:t>phenology</a:t>
            </a:r>
            <a:r>
              <a:rPr lang="en-US" dirty="0"/>
              <a:t>, ecological interactions, and, as a result, species diversity</a:t>
            </a:r>
            <a:r>
              <a:rPr lang="en-US" dirty="0" smtClean="0"/>
              <a:t>?</a:t>
            </a:r>
          </a:p>
          <a:p>
            <a:pPr lvl="1"/>
            <a:r>
              <a:rPr lang="en-US" dirty="0" err="1" smtClean="0"/>
              <a:t>Phenology</a:t>
            </a:r>
            <a:r>
              <a:rPr lang="en-US" dirty="0" smtClean="0"/>
              <a:t>: study of the </a:t>
            </a:r>
            <a:r>
              <a:rPr lang="en-US" b="1" u="sng" dirty="0" smtClean="0"/>
              <a:t>timing of recurring seasonal biological events</a:t>
            </a:r>
            <a:r>
              <a:rPr lang="en-US" dirty="0" smtClean="0"/>
              <a:t> (Forrest and Miller-Rushing, 2010)</a:t>
            </a:r>
          </a:p>
          <a:p>
            <a:r>
              <a:rPr lang="en-US" dirty="0" smtClean="0"/>
              <a:t>Exercise designed </a:t>
            </a:r>
            <a:r>
              <a:rPr lang="en-US" dirty="0"/>
              <a:t>to give students experience working with large </a:t>
            </a:r>
            <a:r>
              <a:rPr lang="en-US" dirty="0" smtClean="0"/>
              <a:t>datasets</a:t>
            </a:r>
          </a:p>
          <a:p>
            <a:pPr lvl="1"/>
            <a:r>
              <a:rPr lang="en-US" dirty="0"/>
              <a:t>U</a:t>
            </a:r>
            <a:r>
              <a:rPr lang="en-US" dirty="0" smtClean="0"/>
              <a:t>se </a:t>
            </a:r>
            <a:r>
              <a:rPr lang="en-US" dirty="0"/>
              <a:t>real ecological data to evaluate long-term temperature change </a:t>
            </a:r>
            <a:r>
              <a:rPr lang="en-US" b="1" dirty="0"/>
              <a:t>and</a:t>
            </a:r>
            <a:r>
              <a:rPr lang="en-US" dirty="0"/>
              <a:t> its impacts on flowering </a:t>
            </a:r>
            <a:r>
              <a:rPr lang="en-US" dirty="0" err="1"/>
              <a:t>phenology</a:t>
            </a:r>
            <a:r>
              <a:rPr lang="en-US" dirty="0"/>
              <a:t>, pollinator emergence and arrival </a:t>
            </a:r>
            <a:r>
              <a:rPr lang="en-US" dirty="0" err="1"/>
              <a:t>phenology</a:t>
            </a:r>
            <a:r>
              <a:rPr lang="en-US" dirty="0"/>
              <a:t>, and emergent </a:t>
            </a:r>
            <a:r>
              <a:rPr lang="en-US" dirty="0" err="1"/>
              <a:t>trophic</a:t>
            </a:r>
            <a:r>
              <a:rPr lang="en-US" dirty="0"/>
              <a:t> </a:t>
            </a:r>
            <a:r>
              <a:rPr lang="en-US" dirty="0" smtClean="0"/>
              <a:t>mismatches</a:t>
            </a:r>
          </a:p>
          <a:p>
            <a:pPr>
              <a:buNone/>
            </a:pPr>
            <a:r>
              <a:rPr lang="en-US" dirty="0" smtClean="0"/>
              <a:t>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04-02 at 11.26.45 PM.png"/>
          <p:cNvPicPr>
            <a:picLocks noChangeAspect="1"/>
          </p:cNvPicPr>
          <p:nvPr/>
        </p:nvPicPr>
        <p:blipFill>
          <a:blip r:embed="rId2"/>
          <a:stretch>
            <a:fillRect/>
          </a:stretch>
        </p:blipFill>
        <p:spPr>
          <a:xfrm>
            <a:off x="27610" y="223981"/>
            <a:ext cx="9144000" cy="5597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t>
            </a:r>
            <a:r>
              <a:rPr lang="en-US" dirty="0" err="1" smtClean="0"/>
              <a:t>Phenology</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tudy </a:t>
            </a:r>
            <a:r>
              <a:rPr lang="en-US" dirty="0"/>
              <a:t>of the </a:t>
            </a:r>
            <a:r>
              <a:rPr lang="en-US" b="1" u="sng" dirty="0"/>
              <a:t>timing</a:t>
            </a:r>
            <a:r>
              <a:rPr lang="en-US" dirty="0"/>
              <a:t> of recurring seasonal </a:t>
            </a:r>
            <a:r>
              <a:rPr lang="en-US" b="1" u="sng" dirty="0"/>
              <a:t>biological events</a:t>
            </a:r>
            <a:r>
              <a:rPr lang="en-US" dirty="0" smtClean="0"/>
              <a:t> (Forrest and Miller-Rushing, 2010)</a:t>
            </a:r>
          </a:p>
          <a:p>
            <a:r>
              <a:rPr lang="en-US" dirty="0" smtClean="0"/>
              <a:t>“…temporal </a:t>
            </a:r>
            <a:r>
              <a:rPr lang="en-US" dirty="0"/>
              <a:t>dimension of natural </a:t>
            </a:r>
            <a:r>
              <a:rPr lang="en-US" dirty="0" smtClean="0"/>
              <a:t>history” </a:t>
            </a:r>
          </a:p>
          <a:p>
            <a:r>
              <a:rPr lang="en-US" dirty="0" smtClean="0"/>
              <a:t>Determines </a:t>
            </a:r>
            <a:r>
              <a:rPr lang="en-US" dirty="0"/>
              <a:t>the stage of development reached by an organism or </a:t>
            </a:r>
            <a:r>
              <a:rPr lang="en-US" dirty="0" smtClean="0"/>
              <a:t>population </a:t>
            </a:r>
            <a:r>
              <a:rPr lang="en-US" dirty="0"/>
              <a:t>at the </a:t>
            </a:r>
            <a:r>
              <a:rPr lang="en-US" b="1" u="sng" dirty="0"/>
              <a:t>time</a:t>
            </a:r>
            <a:r>
              <a:rPr lang="en-US" dirty="0"/>
              <a:t> when it intersects with particular </a:t>
            </a:r>
            <a:r>
              <a:rPr lang="en-US" dirty="0" smtClean="0"/>
              <a:t>components </a:t>
            </a:r>
            <a:r>
              <a:rPr lang="en-US" dirty="0"/>
              <a:t>of its environment</a:t>
            </a:r>
            <a:r>
              <a:rPr lang="en-US" dirty="0" smtClean="0"/>
              <a:t>  </a:t>
            </a:r>
          </a:p>
          <a:p>
            <a:endParaRPr lang="en-US" dirty="0"/>
          </a:p>
        </p:txBody>
      </p:sp>
      <p:sp>
        <p:nvSpPr>
          <p:cNvPr id="4" name="TextBox 3"/>
          <p:cNvSpPr txBox="1"/>
          <p:nvPr/>
        </p:nvSpPr>
        <p:spPr>
          <a:xfrm>
            <a:off x="52375" y="6573205"/>
            <a:ext cx="1544012" cy="215444"/>
          </a:xfrm>
          <a:prstGeom prst="rect">
            <a:avLst/>
          </a:prstGeom>
          <a:noFill/>
        </p:spPr>
        <p:txBody>
          <a:bodyPr wrap="none" rtlCol="0">
            <a:spAutoFit/>
          </a:bodyPr>
          <a:lstStyle/>
          <a:p>
            <a:r>
              <a:rPr lang="en-US" sz="800" dirty="0" smtClean="0"/>
              <a:t>Forrest and Miller-Rushing, 2010</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t>
            </a:r>
            <a:r>
              <a:rPr lang="en-US" dirty="0" err="1" smtClean="0"/>
              <a:t>Phenology</a:t>
            </a:r>
            <a:endParaRPr lang="en-US" dirty="0"/>
          </a:p>
        </p:txBody>
      </p:sp>
      <p:sp>
        <p:nvSpPr>
          <p:cNvPr id="3" name="Content Placeholder 2"/>
          <p:cNvSpPr>
            <a:spLocks noGrp="1"/>
          </p:cNvSpPr>
          <p:nvPr>
            <p:ph idx="1"/>
          </p:nvPr>
        </p:nvSpPr>
        <p:spPr/>
        <p:txBody>
          <a:bodyPr>
            <a:normAutofit/>
          </a:bodyPr>
          <a:lstStyle/>
          <a:p>
            <a:r>
              <a:rPr lang="en-US" dirty="0" smtClean="0"/>
              <a:t>Ask questions such as:</a:t>
            </a:r>
          </a:p>
          <a:p>
            <a:pPr lvl="1"/>
            <a:r>
              <a:rPr lang="en-US" dirty="0" smtClean="0"/>
              <a:t>How </a:t>
            </a:r>
            <a:r>
              <a:rPr lang="en-US" dirty="0"/>
              <a:t>does a plant population’s timing of leaf unfolding vary with respect to </a:t>
            </a:r>
            <a:r>
              <a:rPr lang="en-US" dirty="0" smtClean="0"/>
              <a:t>temperature? </a:t>
            </a:r>
          </a:p>
          <a:p>
            <a:pPr lvl="1"/>
            <a:r>
              <a:rPr lang="en-US" dirty="0"/>
              <a:t>H</a:t>
            </a:r>
            <a:r>
              <a:rPr lang="en-US" dirty="0" smtClean="0"/>
              <a:t>as </a:t>
            </a:r>
            <a:r>
              <a:rPr lang="en-US" dirty="0"/>
              <a:t>the date of the first frog call advanced over a period of decades? </a:t>
            </a:r>
            <a:endParaRPr lang="en-US" dirty="0" smtClean="0"/>
          </a:p>
          <a:p>
            <a:pPr lvl="1"/>
            <a:endParaRPr lang="en-US" dirty="0" smtClean="0"/>
          </a:p>
          <a:p>
            <a:endParaRPr lang="en-US" dirty="0"/>
          </a:p>
        </p:txBody>
      </p:sp>
      <p:sp>
        <p:nvSpPr>
          <p:cNvPr id="4" name="TextBox 3"/>
          <p:cNvSpPr txBox="1"/>
          <p:nvPr/>
        </p:nvSpPr>
        <p:spPr>
          <a:xfrm>
            <a:off x="52375" y="6573205"/>
            <a:ext cx="2572489" cy="215444"/>
          </a:xfrm>
          <a:prstGeom prst="rect">
            <a:avLst/>
          </a:prstGeom>
          <a:noFill/>
        </p:spPr>
        <p:txBody>
          <a:bodyPr wrap="none" rtlCol="0">
            <a:spAutoFit/>
          </a:bodyPr>
          <a:lstStyle/>
          <a:p>
            <a:r>
              <a:rPr lang="en-US" sz="800" dirty="0" smtClean="0"/>
              <a:t>Forrest and Miller-Rushing, 2010 (and references therein)</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t>
            </a:r>
            <a:r>
              <a:rPr lang="en-US" dirty="0" err="1" smtClean="0"/>
              <a:t>Phenology</a:t>
            </a:r>
            <a:endParaRPr lang="en-US" dirty="0"/>
          </a:p>
        </p:txBody>
      </p:sp>
      <p:sp>
        <p:nvSpPr>
          <p:cNvPr id="3" name="Content Placeholder 2"/>
          <p:cNvSpPr>
            <a:spLocks noGrp="1"/>
          </p:cNvSpPr>
          <p:nvPr>
            <p:ph idx="1"/>
          </p:nvPr>
        </p:nvSpPr>
        <p:spPr/>
        <p:txBody>
          <a:bodyPr>
            <a:normAutofit/>
          </a:bodyPr>
          <a:lstStyle/>
          <a:p>
            <a:r>
              <a:rPr lang="en-US" dirty="0" smtClean="0"/>
              <a:t>Growing </a:t>
            </a:r>
            <a:r>
              <a:rPr lang="en-US" dirty="0"/>
              <a:t>concern with </a:t>
            </a:r>
            <a:r>
              <a:rPr lang="en-US" dirty="0" smtClean="0"/>
              <a:t>documenting </a:t>
            </a:r>
            <a:r>
              <a:rPr lang="en-US" dirty="0"/>
              <a:t>and </a:t>
            </a:r>
            <a:r>
              <a:rPr lang="en-US" b="1" dirty="0"/>
              <a:t>forecasting the impacts </a:t>
            </a:r>
            <a:r>
              <a:rPr lang="en-US" dirty="0"/>
              <a:t>of climate change has driven increased interest in the role of </a:t>
            </a:r>
            <a:r>
              <a:rPr lang="en-US" dirty="0" err="1" smtClean="0"/>
              <a:t>phenology</a:t>
            </a:r>
            <a:endParaRPr lang="en-US" dirty="0" smtClean="0"/>
          </a:p>
          <a:p>
            <a:r>
              <a:rPr lang="en-US" dirty="0" err="1" smtClean="0"/>
              <a:t>Phenological</a:t>
            </a:r>
            <a:r>
              <a:rPr lang="en-US" dirty="0" smtClean="0"/>
              <a:t> </a:t>
            </a:r>
            <a:r>
              <a:rPr lang="en-US" b="1" dirty="0" smtClean="0"/>
              <a:t>shifts</a:t>
            </a:r>
            <a:r>
              <a:rPr lang="en-US" dirty="0" smtClean="0"/>
              <a:t> thoroughly </a:t>
            </a:r>
            <a:r>
              <a:rPr lang="en-US" dirty="0"/>
              <a:t>documented biological responses to</a:t>
            </a:r>
            <a:r>
              <a:rPr lang="en-US" dirty="0" smtClean="0"/>
              <a:t> climate change for </a:t>
            </a:r>
            <a:r>
              <a:rPr lang="en-US" dirty="0"/>
              <a:t>last 150 years </a:t>
            </a:r>
            <a:endParaRPr lang="en-US" dirty="0" smtClean="0"/>
          </a:p>
          <a:p>
            <a:endParaRPr lang="en-US" dirty="0"/>
          </a:p>
        </p:txBody>
      </p:sp>
      <p:sp>
        <p:nvSpPr>
          <p:cNvPr id="4" name="TextBox 3"/>
          <p:cNvSpPr txBox="1"/>
          <p:nvPr/>
        </p:nvSpPr>
        <p:spPr>
          <a:xfrm>
            <a:off x="52375" y="6573205"/>
            <a:ext cx="2572489" cy="215444"/>
          </a:xfrm>
          <a:prstGeom prst="rect">
            <a:avLst/>
          </a:prstGeom>
          <a:noFill/>
        </p:spPr>
        <p:txBody>
          <a:bodyPr wrap="none" rtlCol="0">
            <a:spAutoFit/>
          </a:bodyPr>
          <a:lstStyle/>
          <a:p>
            <a:r>
              <a:rPr lang="en-US" sz="800" dirty="0" smtClean="0"/>
              <a:t>Forrest and Miller-Rushing, 2010 (and references therein)</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04-02 at 11.28.48 PM.png"/>
          <p:cNvPicPr>
            <a:picLocks noChangeAspect="1"/>
          </p:cNvPicPr>
          <p:nvPr/>
        </p:nvPicPr>
        <p:blipFill>
          <a:blip r:embed="rId3"/>
          <a:srcRect b="52941"/>
          <a:stretch>
            <a:fillRect/>
          </a:stretch>
        </p:blipFill>
        <p:spPr>
          <a:xfrm>
            <a:off x="191981" y="135464"/>
            <a:ext cx="8630292" cy="3012172"/>
          </a:xfrm>
          <a:prstGeom prst="rect">
            <a:avLst/>
          </a:prstGeom>
        </p:spPr>
      </p:pic>
      <p:sp>
        <p:nvSpPr>
          <p:cNvPr id="5" name="TextBox 4"/>
          <p:cNvSpPr txBox="1"/>
          <p:nvPr/>
        </p:nvSpPr>
        <p:spPr>
          <a:xfrm>
            <a:off x="412110" y="3793067"/>
            <a:ext cx="8630292" cy="2677656"/>
          </a:xfrm>
          <a:prstGeom prst="rect">
            <a:avLst/>
          </a:prstGeom>
          <a:noFill/>
        </p:spPr>
        <p:txBody>
          <a:bodyPr wrap="square" rtlCol="0">
            <a:spAutoFit/>
          </a:bodyPr>
          <a:lstStyle/>
          <a:p>
            <a:r>
              <a:rPr lang="en-US" sz="2800" i="1" dirty="0" smtClean="0"/>
              <a:t>“Climate change is causing mismatches in food supplies, snow cover and other factors that could severely impact successful migration and reproduction of avian populations unless they are able to adjust to new conditions.” </a:t>
            </a:r>
          </a:p>
          <a:p>
            <a:endParaRPr lang="en-US" sz="2800" b="1"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1979</TotalTime>
  <Words>849</Words>
  <Application>Microsoft Macintosh PowerPoint</Application>
  <PresentationFormat>On-screen Show (4:3)</PresentationFormat>
  <Paragraphs>78</Paragraphs>
  <Slides>35</Slides>
  <Notes>9</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Investigating the footprint of climate change on phenology and ecological interactions in north-central North America  </vt:lpstr>
      <vt:lpstr>Slide 2</vt:lpstr>
      <vt:lpstr>Slide 3</vt:lpstr>
      <vt:lpstr>Investigating the footprint of climate change on phenology and ecological interactions in north-central North America  </vt:lpstr>
      <vt:lpstr>Slide 5</vt:lpstr>
      <vt:lpstr>Introduction to Phenology</vt:lpstr>
      <vt:lpstr>Introduction to Phenology</vt:lpstr>
      <vt:lpstr>Introduction to Phenology</vt:lpstr>
      <vt:lpstr>Slide 9</vt:lpstr>
      <vt:lpstr>Slide 10</vt:lpstr>
      <vt:lpstr>Exercise you will do…</vt:lpstr>
      <vt:lpstr>Climate change</vt:lpstr>
      <vt:lpstr>Climate change</vt:lpstr>
      <vt:lpstr>Climate change</vt:lpstr>
      <vt:lpstr>In your groups…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footprint of climate change on phenology and ecological interactions in north-central North America  </dc:title>
  <dc:creator>Josephine Rodriguez</dc:creator>
  <cp:lastModifiedBy>Josephine Rodriguez</cp:lastModifiedBy>
  <cp:revision>17</cp:revision>
  <dcterms:created xsi:type="dcterms:W3CDTF">2016-05-16T20:49:10Z</dcterms:created>
  <dcterms:modified xsi:type="dcterms:W3CDTF">2016-05-16T20:52:06Z</dcterms:modified>
</cp:coreProperties>
</file>