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6576000" cy="32918400"/>
  <p:notesSz cx="6858000" cy="9144000"/>
  <p:defaultTextStyle>
    <a:defPPr>
      <a:defRPr lang="en-US"/>
    </a:defPPr>
    <a:lvl1pPr marL="0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1pPr>
    <a:lvl2pPr marL="1985528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2pPr>
    <a:lvl3pPr marL="3971056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3pPr>
    <a:lvl4pPr marL="5956584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4pPr>
    <a:lvl5pPr marL="7942113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5pPr>
    <a:lvl6pPr marL="9927641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6pPr>
    <a:lvl7pPr marL="11913169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7pPr>
    <a:lvl8pPr marL="13898697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8pPr>
    <a:lvl9pPr marL="15884225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15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32" autoAdjust="0"/>
    <p:restoredTop sz="95501" autoAdjust="0"/>
  </p:normalViewPr>
  <p:slideViewPr>
    <p:cSldViewPr>
      <p:cViewPr varScale="1">
        <p:scale>
          <a:sx n="15" d="100"/>
          <a:sy n="15" d="100"/>
        </p:scale>
        <p:origin x="2058" y="12"/>
      </p:cViewPr>
      <p:guideLst>
        <p:guide orient="horz" pos="10368"/>
        <p:guide pos="115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David\AppData\Roaming\Microsoft\Excel\excelsurvivorshipstuff%20(1)%20(version%201)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3200" dirty="0"/>
              <a:t>Figure 1: Twin</a:t>
            </a:r>
            <a:r>
              <a:rPr lang="en-US" sz="3200" baseline="0" dirty="0"/>
              <a:t> Cities Exhibits Higher Survivorship than London</a:t>
            </a:r>
            <a:endParaRPr lang="en-US" sz="3200" dirty="0"/>
          </a:p>
        </c:rich>
      </c:tx>
      <c:layout>
        <c:manualLayout>
          <c:xMode val="edge"/>
          <c:yMode val="edge"/>
          <c:x val="0.11379913502098454"/>
          <c:y val="3.06513409961685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baseline="0">
              <a:solidFill>
                <a:schemeClr val="lt1">
                  <a:lumMod val="8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v>Twin Cities</c:v>
          </c:tx>
          <c:spPr>
            <a:gradFill>
              <a:gsLst>
                <a:gs pos="100000">
                  <a:schemeClr val="accent1"/>
                </a:gs>
                <a:gs pos="0">
                  <a:schemeClr val="accent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>
              <a:innerShdw dist="12700" dir="16200000">
                <a:schemeClr val="lt1">
                  <a:alpha val="75000"/>
                </a:schemeClr>
              </a:innerShdw>
            </a:effectLst>
          </c:spPr>
          <c:cat>
            <c:strRef>
              <c:f>Survivorship!$A$3:$A$23</c:f>
              <c:strCache>
                <c:ptCount val="21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90-94</c:v>
                </c:pt>
                <c:pt idx="19">
                  <c:v>95-99</c:v>
                </c:pt>
                <c:pt idx="20">
                  <c:v>100</c:v>
                </c:pt>
              </c:strCache>
            </c:strRef>
          </c:cat>
          <c:val>
            <c:numRef>
              <c:f>Survivorship!$E$3:$E$23</c:f>
              <c:numCache>
                <c:formatCode>General</c:formatCode>
                <c:ptCount val="21"/>
                <c:pt idx="0">
                  <c:v>1000</c:v>
                </c:pt>
                <c:pt idx="1">
                  <c:v>996.92307692307691</c:v>
                </c:pt>
                <c:pt idx="2">
                  <c:v>993.84615384615381</c:v>
                </c:pt>
                <c:pt idx="3">
                  <c:v>990.76923076923072</c:v>
                </c:pt>
                <c:pt idx="4">
                  <c:v>990.76923076923072</c:v>
                </c:pt>
                <c:pt idx="5">
                  <c:v>984.61538461538464</c:v>
                </c:pt>
                <c:pt idx="6">
                  <c:v>972.30769230769226</c:v>
                </c:pt>
                <c:pt idx="7">
                  <c:v>966.15384615384619</c:v>
                </c:pt>
                <c:pt idx="8">
                  <c:v>966.15384615384619</c:v>
                </c:pt>
                <c:pt idx="9">
                  <c:v>956.92307692307691</c:v>
                </c:pt>
                <c:pt idx="10">
                  <c:v>938.46153846153845</c:v>
                </c:pt>
                <c:pt idx="11">
                  <c:v>904.61538461538464</c:v>
                </c:pt>
                <c:pt idx="12">
                  <c:v>867.69230769230762</c:v>
                </c:pt>
                <c:pt idx="13">
                  <c:v>809.23076923076917</c:v>
                </c:pt>
                <c:pt idx="14">
                  <c:v>744.61538461538453</c:v>
                </c:pt>
                <c:pt idx="15">
                  <c:v>664.61538461538464</c:v>
                </c:pt>
                <c:pt idx="16">
                  <c:v>572.30769230769226</c:v>
                </c:pt>
                <c:pt idx="17">
                  <c:v>464.61538461538458</c:v>
                </c:pt>
                <c:pt idx="18">
                  <c:v>255.38461538461539</c:v>
                </c:pt>
                <c:pt idx="19">
                  <c:v>132.30769230769232</c:v>
                </c:pt>
                <c:pt idx="20">
                  <c:v>18.461538461538463</c:v>
                </c:pt>
              </c:numCache>
            </c:numRef>
          </c:val>
        </c:ser>
        <c:ser>
          <c:idx val="1"/>
          <c:order val="1"/>
          <c:tx>
            <c:v>London</c:v>
          </c:tx>
          <c:spPr>
            <a:gradFill>
              <a:gsLst>
                <a:gs pos="100000">
                  <a:schemeClr val="accent2"/>
                </a:gs>
                <a:gs pos="0">
                  <a:schemeClr val="accent2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>
              <a:innerShdw dist="12700" dir="16200000">
                <a:schemeClr val="lt1">
                  <a:alpha val="75000"/>
                </a:schemeClr>
              </a:innerShdw>
            </a:effectLst>
          </c:spPr>
          <c:cat>
            <c:strRef>
              <c:f>Survivorship!$A$3:$A$23</c:f>
              <c:strCache>
                <c:ptCount val="21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90-94</c:v>
                </c:pt>
                <c:pt idx="19">
                  <c:v>95-99</c:v>
                </c:pt>
                <c:pt idx="20">
                  <c:v>100</c:v>
                </c:pt>
              </c:strCache>
            </c:strRef>
          </c:cat>
          <c:val>
            <c:numRef>
              <c:f>Survivorship!$I$3:$I$23</c:f>
              <c:numCache>
                <c:formatCode>General</c:formatCode>
                <c:ptCount val="21"/>
                <c:pt idx="0">
                  <c:v>1000</c:v>
                </c:pt>
                <c:pt idx="1">
                  <c:v>994.84536082474233</c:v>
                </c:pt>
                <c:pt idx="2">
                  <c:v>994.84536082474233</c:v>
                </c:pt>
                <c:pt idx="3">
                  <c:v>994.84536082474233</c:v>
                </c:pt>
                <c:pt idx="4">
                  <c:v>994.84536082474233</c:v>
                </c:pt>
                <c:pt idx="5">
                  <c:v>984.53608247422687</c:v>
                </c:pt>
                <c:pt idx="6">
                  <c:v>896.90721649484544</c:v>
                </c:pt>
                <c:pt idx="7">
                  <c:v>886.59793814432987</c:v>
                </c:pt>
                <c:pt idx="8">
                  <c:v>876.28865979381442</c:v>
                </c:pt>
                <c:pt idx="9">
                  <c:v>726.80412371134014</c:v>
                </c:pt>
                <c:pt idx="10">
                  <c:v>670.10309278350508</c:v>
                </c:pt>
                <c:pt idx="11">
                  <c:v>639.17525773195871</c:v>
                </c:pt>
                <c:pt idx="12">
                  <c:v>603.09278350515456</c:v>
                </c:pt>
                <c:pt idx="13">
                  <c:v>510.30927835051546</c:v>
                </c:pt>
                <c:pt idx="14">
                  <c:v>474.2268041237113</c:v>
                </c:pt>
                <c:pt idx="15">
                  <c:v>438.14432989690721</c:v>
                </c:pt>
                <c:pt idx="16">
                  <c:v>386.59793814432993</c:v>
                </c:pt>
                <c:pt idx="17">
                  <c:v>324.74226804123714</c:v>
                </c:pt>
                <c:pt idx="18">
                  <c:v>149.48453608247422</c:v>
                </c:pt>
                <c:pt idx="19">
                  <c:v>56.701030927835049</c:v>
                </c:pt>
                <c:pt idx="20">
                  <c:v>25.773195876288657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lt1">
                  <a:alpha val="40000"/>
                </a:schemeClr>
              </a:solidFill>
              <a:round/>
            </a:ln>
            <a:effectLst/>
          </c:spPr>
        </c:dropLines>
        <c:axId val="381208240"/>
        <c:axId val="381209416"/>
      </c:areaChart>
      <c:catAx>
        <c:axId val="3812082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Age Categories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75" cap="flat" cmpd="sng" algn="ctr">
            <a:solidFill>
              <a:schemeClr val="lt1">
                <a:lumMod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209416"/>
        <c:crosses val="autoZero"/>
        <c:auto val="1"/>
        <c:lblAlgn val="ctr"/>
        <c:lblOffset val="100"/>
        <c:noMultiLvlLbl val="0"/>
      </c:catAx>
      <c:valAx>
        <c:axId val="38120941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prstDash val="sysDot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Population</a:t>
                </a:r>
                <a:endParaRPr lang="en-US" sz="1400" baseline="0"/>
              </a:p>
              <a:p>
                <a:pPr>
                  <a:defRPr sz="1400"/>
                </a:pPr>
                <a:r>
                  <a:rPr lang="en-US" sz="1400" baseline="0"/>
                  <a:t>Surviving (out of 1000)</a:t>
                </a:r>
                <a:endParaRPr lang="en-US" sz="14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2082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2074833700802274"/>
          <c:y val="0.19405179955953783"/>
          <c:w val="0.34846967606048018"/>
          <c:h val="6.7053730352671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lt1">
          <a:lumMod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7">
  <cs:axisTitle>
    <cs:lnRef idx="0"/>
    <cs:fillRef idx="0"/>
    <cs:effectRef idx="0"/>
    <cs:fontRef idx="minor">
      <a:schemeClr val="lt1">
        <a:lumMod val="85000"/>
      </a:schemeClr>
    </cs:fontRef>
    <cs:defRPr sz="900" kern="1200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75" cap="flat" cmpd="sng" algn="ctr">
        <a:solidFill>
          <a:schemeClr val="lt1">
            <a:lumMod val="75000"/>
          </a:schemeClr>
        </a:solidFill>
        <a:round/>
        <a:headEnd type="none" w="sm" len="sm"/>
        <a:tailEnd type="none" w="sm" len="sm"/>
      </a:ln>
    </cs:spPr>
    <cs:defRPr sz="900" b="1" kern="1200" cap="all" baseline="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lt1">
            <a:lumMod val="7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85000"/>
      </a:schemeClr>
    </cs:fontRef>
    <cs:spPr>
      <a:solidFill>
        <a:schemeClr val="dk1">
          <a:lumMod val="65000"/>
          <a:lumOff val="35000"/>
        </a:schemeClr>
      </a:solidFill>
      <a:ln>
        <a:solidFill>
          <a:schemeClr val="lt1">
            <a:lumMod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>
        <a:gsLst>
          <a:gs pos="100000">
            <a:schemeClr val="phClr"/>
          </a:gs>
          <a:gs pos="0">
            <a:schemeClr val="phClr">
              <a:lumMod val="75000"/>
            </a:schemeClr>
          </a:gs>
        </a:gsLst>
        <a:lin ang="0" scaled="1"/>
      </a:gradFill>
      <a:effectLst>
        <a:innerShdw dist="12700" dir="16200000">
          <a:schemeClr val="lt1">
            <a:alpha val="75000"/>
          </a:schemeClr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100000">
            <a:schemeClr val="phClr"/>
          </a:gs>
          <a:gs pos="0">
            <a:schemeClr val="phClr">
              <a:lumMod val="75000"/>
            </a:schemeClr>
          </a:gs>
        </a:gsLst>
        <a:lin ang="0" scaled="1"/>
      </a:gradFill>
      <a:effectLst>
        <a:innerShdw dist="12700" dir="16200000">
          <a:schemeClr val="lt1">
            <a:alpha val="75000"/>
          </a:schemeClr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540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50000"/>
      </a:schemeClr>
    </cs:fontRef>
    <cs:spPr>
      <a:ln w="9525">
        <a:solidFill>
          <a:schemeClr val="lt1">
            <a:lumMod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4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4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prstDash val="sysDot"/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6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bg1">
        <a:lumMod val="85000"/>
      </a:schemeClr>
    </cs:fontRef>
    <cs:spPr>
      <a:ln w="19050" cap="flat" cmpd="sng" algn="ctr">
        <a:solidFill>
          <a:schemeClr val="bg1">
            <a:lumMod val="85000"/>
          </a:schemeClr>
        </a:solidFill>
        <a:round/>
        <a:headEnd type="none" w="sm" len="sm"/>
        <a:tailEnd type="none" w="sm" len="sm"/>
      </a:ln>
    </cs:spPr>
    <cs:defRPr sz="900" b="1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ajor">
      <a:schemeClr val="lt1">
        <a:lumMod val="8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6583682"/>
            <a:ext cx="31394400" cy="9250680"/>
          </a:xfrm>
        </p:spPr>
        <p:txBody>
          <a:bodyPr anchor="b">
            <a:noAutofit/>
          </a:bodyPr>
          <a:lstStyle>
            <a:lvl1pPr>
              <a:defRPr sz="235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6824960"/>
            <a:ext cx="25603200" cy="841248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985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71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56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942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927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913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898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884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77BDE-B53A-409B-A76A-85E0853FA5C0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1786-84BE-4113-B8FE-7543D1F4C19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743200" y="16312896"/>
            <a:ext cx="31394400" cy="7622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77BDE-B53A-409B-A76A-85E0853FA5C0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1786-84BE-4113-B8FE-7543D1F4C1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7600" y="2926080"/>
            <a:ext cx="8229600" cy="2816352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2926080"/>
            <a:ext cx="24079200" cy="281635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77BDE-B53A-409B-A76A-85E0853FA5C0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1786-84BE-4113-B8FE-7543D1F4C1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77BDE-B53A-409B-A76A-85E0853FA5C0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1786-84BE-4113-B8FE-7543D1F4C1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2" y="11338562"/>
            <a:ext cx="31089600" cy="10561320"/>
          </a:xfrm>
        </p:spPr>
        <p:txBody>
          <a:bodyPr anchor="b">
            <a:normAutofit/>
          </a:bodyPr>
          <a:lstStyle>
            <a:lvl1pPr algn="l">
              <a:defRPr sz="20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2" y="22208949"/>
            <a:ext cx="31089600" cy="7200898"/>
          </a:xfrm>
        </p:spPr>
        <p:txBody>
          <a:bodyPr anchor="t">
            <a:normAutofit/>
          </a:bodyPr>
          <a:lstStyle>
            <a:lvl1pPr marL="0" indent="0">
              <a:buNone/>
              <a:defRPr sz="10400">
                <a:solidFill>
                  <a:schemeClr val="tx2"/>
                </a:solidFill>
              </a:defRPr>
            </a:lvl1pPr>
            <a:lvl2pPr marL="1985528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2pPr>
            <a:lvl3pPr marL="3971056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56584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4pPr>
            <a:lvl5pPr marL="7942113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5pPr>
            <a:lvl6pPr marL="9927641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6pPr>
            <a:lvl7pPr marL="11913169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7pPr>
            <a:lvl8pPr marL="13898697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8pPr>
            <a:lvl9pPr marL="15884225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77BDE-B53A-409B-A76A-85E0853FA5C0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1786-84BE-4113-B8FE-7543D1F4C19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926080" y="22077274"/>
            <a:ext cx="31394400" cy="7622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8032090"/>
            <a:ext cx="16154400" cy="22647859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92800" y="8032090"/>
            <a:ext cx="16154400" cy="22647859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77BDE-B53A-409B-A76A-85E0853FA5C0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1786-84BE-4113-B8FE-7543D1F4C1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8046720"/>
            <a:ext cx="15727680" cy="3070858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8700" b="0">
                <a:solidFill>
                  <a:schemeClr val="tx2"/>
                </a:solidFill>
              </a:defRPr>
            </a:lvl1pPr>
            <a:lvl2pPr marL="1985528" indent="0">
              <a:buNone/>
              <a:defRPr sz="8700" b="1"/>
            </a:lvl2pPr>
            <a:lvl3pPr marL="3971056" indent="0">
              <a:buNone/>
              <a:defRPr sz="7800" b="1"/>
            </a:lvl3pPr>
            <a:lvl4pPr marL="5956584" indent="0">
              <a:buNone/>
              <a:defRPr sz="6900" b="1"/>
            </a:lvl4pPr>
            <a:lvl5pPr marL="7942113" indent="0">
              <a:buNone/>
              <a:defRPr sz="6900" b="1"/>
            </a:lvl5pPr>
            <a:lvl6pPr marL="9927641" indent="0">
              <a:buNone/>
              <a:defRPr sz="6900" b="1"/>
            </a:lvl6pPr>
            <a:lvl7pPr marL="11913169" indent="0">
              <a:buNone/>
              <a:defRPr sz="6900" b="1"/>
            </a:lvl7pPr>
            <a:lvl8pPr marL="13898697" indent="0">
              <a:buNone/>
              <a:defRPr sz="6900" b="1"/>
            </a:lvl8pPr>
            <a:lvl9pPr marL="15884225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11704320"/>
            <a:ext cx="15727680" cy="18966182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019520" y="8046720"/>
            <a:ext cx="15727680" cy="3070858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87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985528" indent="0">
              <a:buNone/>
              <a:defRPr sz="8700" b="1"/>
            </a:lvl2pPr>
            <a:lvl3pPr marL="3971056" indent="0">
              <a:buNone/>
              <a:defRPr sz="7800" b="1"/>
            </a:lvl3pPr>
            <a:lvl4pPr marL="5956584" indent="0">
              <a:buNone/>
              <a:defRPr sz="6900" b="1"/>
            </a:lvl4pPr>
            <a:lvl5pPr marL="7942113" indent="0">
              <a:buNone/>
              <a:defRPr sz="6900" b="1"/>
            </a:lvl5pPr>
            <a:lvl6pPr marL="9927641" indent="0">
              <a:buNone/>
              <a:defRPr sz="6900" b="1"/>
            </a:lvl6pPr>
            <a:lvl7pPr marL="11913169" indent="0">
              <a:buNone/>
              <a:defRPr sz="6900" b="1"/>
            </a:lvl7pPr>
            <a:lvl8pPr marL="13898697" indent="0">
              <a:buNone/>
              <a:defRPr sz="6900" b="1"/>
            </a:lvl8pPr>
            <a:lvl9pPr marL="15884225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019520" y="11704320"/>
            <a:ext cx="15727680" cy="18966182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77BDE-B53A-409B-A76A-85E0853FA5C0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1786-84BE-4113-B8FE-7543D1F4C19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6987604" y="19420268"/>
            <a:ext cx="22603968" cy="317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77BDE-B53A-409B-A76A-85E0853FA5C0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1786-84BE-4113-B8FE-7543D1F4C1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77BDE-B53A-409B-A76A-85E0853FA5C0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1786-84BE-4113-B8FE-7543D1F4C1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01984"/>
            <a:ext cx="8558784" cy="6056986"/>
          </a:xfrm>
        </p:spPr>
        <p:txBody>
          <a:bodyPr anchor="b">
            <a:noAutofit/>
          </a:bodyPr>
          <a:lstStyle>
            <a:lvl1pPr algn="l">
              <a:defRPr sz="10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7200" y="3801984"/>
            <a:ext cx="22860000" cy="26773632"/>
          </a:xfrm>
        </p:spPr>
        <p:txBody>
          <a:bodyPr/>
          <a:lstStyle>
            <a:lvl1pPr>
              <a:defRPr sz="13900"/>
            </a:lvl1pPr>
            <a:lvl2pPr>
              <a:defRPr sz="12200"/>
            </a:lvl2pPr>
            <a:lvl3pPr>
              <a:defRPr sz="104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4" y="10226652"/>
            <a:ext cx="8558784" cy="20369352"/>
          </a:xfrm>
        </p:spPr>
        <p:txBody>
          <a:bodyPr/>
          <a:lstStyle>
            <a:lvl1pPr marL="0" indent="0">
              <a:buNone/>
              <a:defRPr sz="6100"/>
            </a:lvl1pPr>
            <a:lvl2pPr marL="1985528" indent="0">
              <a:buNone/>
              <a:defRPr sz="5200"/>
            </a:lvl2pPr>
            <a:lvl3pPr marL="3971056" indent="0">
              <a:buNone/>
              <a:defRPr sz="4300"/>
            </a:lvl3pPr>
            <a:lvl4pPr marL="5956584" indent="0">
              <a:buNone/>
              <a:defRPr sz="3900"/>
            </a:lvl4pPr>
            <a:lvl5pPr marL="7942113" indent="0">
              <a:buNone/>
              <a:defRPr sz="3900"/>
            </a:lvl5pPr>
            <a:lvl6pPr marL="9927641" indent="0">
              <a:buNone/>
              <a:defRPr sz="3900"/>
            </a:lvl6pPr>
            <a:lvl7pPr marL="11913169" indent="0">
              <a:buNone/>
              <a:defRPr sz="3900"/>
            </a:lvl7pPr>
            <a:lvl8pPr marL="13898697" indent="0">
              <a:buNone/>
              <a:defRPr sz="3900"/>
            </a:lvl8pPr>
            <a:lvl9pPr marL="15884225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77BDE-B53A-409B-A76A-85E0853FA5C0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1786-84BE-4113-B8FE-7543D1F4C19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2283600" y="17185624"/>
            <a:ext cx="26773632" cy="6352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03904"/>
            <a:ext cx="8570720" cy="6071616"/>
          </a:xfrm>
        </p:spPr>
        <p:txBody>
          <a:bodyPr anchor="b">
            <a:normAutofit/>
          </a:bodyPr>
          <a:lstStyle>
            <a:lvl1pPr algn="l">
              <a:defRPr sz="10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434440" y="4023365"/>
            <a:ext cx="23617560" cy="26402189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13900"/>
            </a:lvl1pPr>
            <a:lvl2pPr marL="1985528" indent="0">
              <a:buNone/>
              <a:defRPr sz="12200"/>
            </a:lvl2pPr>
            <a:lvl3pPr marL="3971056" indent="0">
              <a:buNone/>
              <a:defRPr sz="10400"/>
            </a:lvl3pPr>
            <a:lvl4pPr marL="5956584" indent="0">
              <a:buNone/>
              <a:defRPr sz="8700"/>
            </a:lvl4pPr>
            <a:lvl5pPr marL="7942113" indent="0">
              <a:buNone/>
              <a:defRPr sz="8700"/>
            </a:lvl5pPr>
            <a:lvl6pPr marL="9927641" indent="0">
              <a:buNone/>
              <a:defRPr sz="8700"/>
            </a:lvl6pPr>
            <a:lvl7pPr marL="11913169" indent="0">
              <a:buNone/>
              <a:defRPr sz="8700"/>
            </a:lvl7pPr>
            <a:lvl8pPr marL="13898697" indent="0">
              <a:buNone/>
              <a:defRPr sz="8700"/>
            </a:lvl8pPr>
            <a:lvl9pPr marL="15884225" indent="0">
              <a:buNone/>
              <a:defRPr sz="8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0241280"/>
            <a:ext cx="8558784" cy="20365517"/>
          </a:xfrm>
        </p:spPr>
        <p:txBody>
          <a:bodyPr/>
          <a:lstStyle>
            <a:lvl1pPr marL="0" indent="0">
              <a:buNone/>
              <a:defRPr sz="6100"/>
            </a:lvl1pPr>
            <a:lvl2pPr marL="1985528" indent="0">
              <a:buNone/>
              <a:defRPr sz="5200"/>
            </a:lvl2pPr>
            <a:lvl3pPr marL="3971056" indent="0">
              <a:buNone/>
              <a:defRPr sz="4300"/>
            </a:lvl3pPr>
            <a:lvl4pPr marL="5956584" indent="0">
              <a:buNone/>
              <a:defRPr sz="3900"/>
            </a:lvl4pPr>
            <a:lvl5pPr marL="7942113" indent="0">
              <a:buNone/>
              <a:defRPr sz="3900"/>
            </a:lvl5pPr>
            <a:lvl6pPr marL="9927641" indent="0">
              <a:buNone/>
              <a:defRPr sz="3900"/>
            </a:lvl6pPr>
            <a:lvl7pPr marL="11913169" indent="0">
              <a:buNone/>
              <a:defRPr sz="3900"/>
            </a:lvl7pPr>
            <a:lvl8pPr marL="13898697" indent="0">
              <a:buNone/>
              <a:defRPr sz="3900"/>
            </a:lvl8pPr>
            <a:lvl9pPr marL="15884225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77BDE-B53A-409B-A76A-85E0853FA5C0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1786-84BE-4113-B8FE-7543D1F4C1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059773"/>
            <a:ext cx="36576000" cy="1097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7106" tIns="198553" rIns="397106" bIns="198553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0" y="2560320"/>
            <a:ext cx="32918400" cy="4754880"/>
          </a:xfrm>
          <a:prstGeom prst="rect">
            <a:avLst/>
          </a:prstGeom>
        </p:spPr>
        <p:txBody>
          <a:bodyPr vert="horz" lIns="397106" tIns="198553" rIns="397106" bIns="19855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7680960"/>
            <a:ext cx="32918400" cy="23408640"/>
          </a:xfrm>
          <a:prstGeom prst="rect">
            <a:avLst/>
          </a:prstGeom>
        </p:spPr>
        <p:txBody>
          <a:bodyPr vert="horz" lIns="397106" tIns="198553" rIns="397106" bIns="19855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6576000" cy="1755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7106" tIns="198553" rIns="397106" bIns="198553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0" y="87783"/>
            <a:ext cx="11582400" cy="1580083"/>
          </a:xfrm>
          <a:prstGeom prst="rect">
            <a:avLst/>
          </a:prstGeom>
        </p:spPr>
        <p:txBody>
          <a:bodyPr vert="horz" lIns="397106" tIns="198553" rIns="397106" bIns="198553" rtlCol="0" anchor="ctr"/>
          <a:lstStyle>
            <a:lvl1pPr algn="l">
              <a:defRPr sz="5200">
                <a:solidFill>
                  <a:srgbClr val="FFFFFF"/>
                </a:solidFill>
              </a:defRPr>
            </a:lvl1pPr>
          </a:lstStyle>
          <a:p>
            <a:fld id="{95D77BDE-B53A-409B-A76A-85E0853FA5C0}" type="datetimeFigureOut">
              <a:rPr lang="en-US" smtClean="0"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16000" y="87783"/>
            <a:ext cx="16459200" cy="1580083"/>
          </a:xfrm>
          <a:prstGeom prst="rect">
            <a:avLst/>
          </a:prstGeom>
        </p:spPr>
        <p:txBody>
          <a:bodyPr vert="horz" lIns="397106" tIns="198553" rIns="397106" bIns="198553" rtlCol="0" anchor="ctr"/>
          <a:lstStyle>
            <a:lvl1pPr algn="ctr">
              <a:defRPr sz="5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00" y="87783"/>
            <a:ext cx="4267200" cy="1580083"/>
          </a:xfrm>
          <a:prstGeom prst="rect">
            <a:avLst/>
          </a:prstGeom>
        </p:spPr>
        <p:txBody>
          <a:bodyPr vert="horz" lIns="397106" tIns="198553" rIns="397106" bIns="198553" rtlCol="0" anchor="ctr"/>
          <a:lstStyle>
            <a:lvl1pPr algn="l">
              <a:defRPr sz="6100" b="1">
                <a:solidFill>
                  <a:srgbClr val="FFFFFF"/>
                </a:solidFill>
              </a:defRPr>
            </a:lvl1pPr>
          </a:lstStyle>
          <a:p>
            <a:fld id="{F0521786-84BE-4113-B8FE-7543D1F4C19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971056" rtl="0" eaLnBrk="1" latinLnBrk="0" hangingPunct="1">
        <a:spcBef>
          <a:spcPct val="0"/>
        </a:spcBef>
        <a:buNone/>
        <a:defRPr sz="17400" kern="1200" spc="-434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794211" indent="-794211" algn="l" defTabSz="3971056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1985528" indent="-794211" algn="l" defTabSz="3971056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3176845" indent="-794211" algn="l" defTabSz="3971056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4368162" indent="-794211" algn="l" defTabSz="397105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5162373" indent="-595658" algn="l" defTabSz="3971056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61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5956584" indent="-794211" algn="l" defTabSz="397105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6750796" indent="-794211" algn="l" defTabSz="397105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7545007" indent="-794211" algn="l" defTabSz="397105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8339218" indent="-794211" algn="l" defTabSz="3971056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1pPr>
      <a:lvl2pPr marL="1985528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2pPr>
      <a:lvl3pPr marL="3971056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956584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4pPr>
      <a:lvl5pPr marL="7942113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5pPr>
      <a:lvl6pPr marL="9927641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6pPr>
      <a:lvl7pPr marL="11913169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7pPr>
      <a:lvl8pPr marL="13898697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8pPr>
      <a:lvl9pPr marL="15884225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bc.com/news/uk-england-london-31056626" TargetMode="External"/><Relationship Id="rId3" Type="http://schemas.openxmlformats.org/officeDocument/2006/relationships/hyperlink" Target="http://www.city-data.com/city/Bismarck-North-Dakota.html" TargetMode="External"/><Relationship Id="rId7" Type="http://schemas.openxmlformats.org/officeDocument/2006/relationships/hyperlink" Target="http://www.obitsarchive.com/obituaries?lname=&amp;fname=&amp;formDate=&amp;kwinc=st.paul&amp;sort=dsc&amp;state%5b%5d=minnesota" TargetMode="External"/><Relationship Id="rId2" Type="http://schemas.openxmlformats.org/officeDocument/2006/relationships/hyperlink" Target="http://www.numbeo.com/cost-of-living/compare_cities.jsp?country1=United+Kingdom&amp;country2=United+States&amp;city1=London&amp;city2=Minneapolis,+MN&amp;tracking=getDispatchComparis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erdwallet.com/blog/mortgages/home-search/best-cities-quality-of-life/" TargetMode="External"/><Relationship Id="rId5" Type="http://schemas.openxmlformats.org/officeDocument/2006/relationships/hyperlink" Target="http://www.findagrave.com/cgi-bin/fg.cgi?page=csr&amp;CScn=&amp;CScntry=4&amp;CSst=25&amp;CScnty=1371" TargetMode="External"/><Relationship Id="rId4" Type="http://schemas.openxmlformats.org/officeDocument/2006/relationships/hyperlink" Target="https://familysearch.org/search/record/results?count=20&amp;query=%2Bdeath_place:%22London,%20England%22~%20%2Bdeath_year:2010-2015~" TargetMode="External"/><Relationship Id="rId9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51117" y="720250"/>
            <a:ext cx="32918400" cy="475488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Location Characteristics and Survivorship:</a:t>
            </a:r>
            <a:br>
              <a:rPr lang="en-US" sz="13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8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Comparative Analysis of London and the Twin Cities</a:t>
            </a:r>
            <a:endParaRPr lang="en-US" sz="109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84940" y="381000"/>
            <a:ext cx="3125075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David Schiller, Andrew Fields, Alexa </a:t>
            </a:r>
            <a:r>
              <a:rPr lang="en-US" sz="6600" dirty="0" err="1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Deford</a:t>
            </a:r>
            <a:r>
              <a:rPr lang="en-US" sz="66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-Mason, </a:t>
            </a:r>
            <a:r>
              <a:rPr lang="en-US" sz="6600" dirty="0" err="1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Maha</a:t>
            </a:r>
            <a:r>
              <a:rPr lang="en-US" sz="66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6600" dirty="0" err="1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Abduselam</a:t>
            </a:r>
            <a:endParaRPr lang="en-US" sz="6600" dirty="0" smtClean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en-US" sz="6600" dirty="0">
              <a:solidFill>
                <a:schemeClr val="accent4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732013" y="4012160"/>
            <a:ext cx="13560939" cy="8879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600" b="1" u="sng" dirty="0" smtClean="0">
                <a:solidFill>
                  <a:schemeClr val="accent4">
                    <a:lumMod val="75000"/>
                  </a:schemeClr>
                </a:solidFill>
                <a:cs typeface="Times New Roman" panose="02020603050405020304" pitchFamily="18" charset="0"/>
              </a:rPr>
              <a:t>Abstract</a:t>
            </a:r>
          </a:p>
          <a:p>
            <a:pPr algn="ctr"/>
            <a:r>
              <a:rPr lang="en-US" sz="4000" dirty="0" smtClean="0">
                <a:latin typeface="Calibri" panose="020F0502020204030204" pitchFamily="34" charset="0"/>
              </a:rPr>
              <a:t> </a:t>
            </a:r>
            <a:r>
              <a:rPr lang="en-US" sz="3600" dirty="0" smtClean="0">
                <a:latin typeface="Calibri" panose="020F0502020204030204" pitchFamily="34" charset="0"/>
              </a:rPr>
              <a:t>London, England is one of the largest cities in the world, describable almost as a mega-city, while in Minnesota two sister cities that share metropolitan area, Minneapolis and St. Paul, exhibit but a portion the levels of urbanization London possesses.  In this study, degree of urbanization was hypothesized to affect survivorship.  </a:t>
            </a:r>
            <a:r>
              <a:rPr lang="en-US" sz="3600" dirty="0">
                <a:latin typeface="Calibri" panose="020F0502020204030204" pitchFamily="34" charset="0"/>
              </a:rPr>
              <a:t>T</a:t>
            </a:r>
            <a:r>
              <a:rPr lang="en-US" sz="3600" dirty="0" smtClean="0">
                <a:latin typeface="Calibri" panose="020F0502020204030204" pitchFamily="34" charset="0"/>
              </a:rPr>
              <a:t>he ages of people who died between 2010 and 2015 in </a:t>
            </a:r>
            <a:r>
              <a:rPr lang="en-US" sz="3600" dirty="0">
                <a:latin typeface="Calibri" panose="020F0502020204030204" pitchFamily="34" charset="0"/>
              </a:rPr>
              <a:t>r</a:t>
            </a:r>
            <a:r>
              <a:rPr lang="en-US" sz="3600" dirty="0" smtClean="0">
                <a:latin typeface="Calibri" panose="020F0502020204030204" pitchFamily="34" charset="0"/>
              </a:rPr>
              <a:t>andom population samples of both London and the Twin cities were compared.  Survivorship curves were utilized, demonstrating a negative correlation between survival rates and greater urbanization, supporting our hypothesis.  Correlation is largely attributed to London’s larger population density, creating a crowded and less hospitable environment; as well as higher than normal standard of living conditions in the Twin Cities.</a:t>
            </a:r>
            <a:endParaRPr lang="en-US" sz="3600" dirty="0" smtClean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8350" y="5471487"/>
            <a:ext cx="11616297" cy="12926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u="sng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Introduction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Survivorship is important when determining where to settle down in life.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This study considers a specific aspect of survivorship; level of urbanization.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We hypothesize degree of urbanization a population is exposed to will affect survivorship of the population.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London and the Twin Cities were chosen to examine this relationship: </a:t>
            </a:r>
          </a:p>
          <a:p>
            <a:pPr marL="2442728" lvl="1" indent="-457200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London’s population is nigh five-fold the density of the Twin Cities; 5,100 people per km</a:t>
            </a:r>
            <a:r>
              <a:rPr lang="en-US" sz="3200" baseline="300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2 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(Smith 2015) to 1,070 people per km</a:t>
            </a:r>
            <a:r>
              <a:rPr lang="en-US" sz="3200" baseline="300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3200" dirty="0" err="1">
                <a:latin typeface="Calibri" panose="020F0502020204030204" pitchFamily="34" charset="0"/>
              </a:rPr>
              <a:t>Mladen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Adamovic</a:t>
            </a:r>
            <a:r>
              <a:rPr lang="en-US" sz="3200" dirty="0">
                <a:latin typeface="Calibri" panose="020F0502020204030204" pitchFamily="34" charset="0"/>
              </a:rPr>
              <a:t> 2015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). </a:t>
            </a:r>
          </a:p>
          <a:p>
            <a:pPr marL="2442728" lvl="1" indent="-457200"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London has one of the most extensive underground subways</a:t>
            </a:r>
          </a:p>
          <a:p>
            <a:pPr marL="2442728" lvl="1" indent="-457200"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compared to the Twin Cities predominate bus routes, encompassing a small proportion of the area.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Aspects of urbanization include: population, population density, standard of living, murder rate, suicide rate, developed area, degree of development on area, etc.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ndependent variable, level of urbanization.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Dependent variable, individual ages upon death.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We predict that if degree of urbanization is increased, then survivorship for a population will decrease.</a:t>
            </a:r>
          </a:p>
          <a:p>
            <a:endParaRPr lang="en-US" sz="3600" dirty="0">
              <a:solidFill>
                <a:schemeClr val="accent4">
                  <a:lumMod val="75000"/>
                </a:schemeClr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6989" y="19431000"/>
            <a:ext cx="11616297" cy="11464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600" b="1" u="sng" dirty="0" smtClean="0">
                <a:solidFill>
                  <a:schemeClr val="accent4">
                    <a:lumMod val="75000"/>
                  </a:schemeClr>
                </a:solidFill>
              </a:rPr>
              <a:t>Methods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A random 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sample, from the Pioneer Press Newspaper obituary 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archives, of 200 individuals who died in the Twin Cities between the years of 2010 and 2015, consideration taken for exclusion for indications of rural residence (</a:t>
            </a:r>
            <a:r>
              <a:rPr lang="en-US" sz="3200" dirty="0" err="1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Obitsarchive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Birth year was subtracted from death year for all individuals and ages were tallied into 5-year intervals from 0-4 year, 5-9 years,…, concluding with a 100+ generalized final interval.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P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ercentage of population surviving to each interval was determined by taking the number of individuals surviving in the preceding interval and dividing by the total population.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Data was standardized to 1000 and displayed using survivorship curves, with age intervals on the x-axis and population surviving on the y-axis.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The same procedure was conducted with data obtained under the same conditions with the following alterations: Individuals who died in London were selected, and the search criterion for the database (Family Search) was set to London, England with date ranges from 2010-2015.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</a:rPr>
              <a:t>Curves projected together for better analysis(figure 1).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061886" y="13174936"/>
            <a:ext cx="12954000" cy="1831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u="sng" dirty="0" smtClean="0">
                <a:solidFill>
                  <a:schemeClr val="accent4">
                    <a:lumMod val="75000"/>
                  </a:schemeClr>
                </a:solidFill>
              </a:rPr>
              <a:t>Results</a:t>
            </a:r>
          </a:p>
          <a:p>
            <a:endParaRPr lang="en-US" sz="3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6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6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6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6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6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6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6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Table 1: Percent Difference Curves at Selected Intervals</a:t>
            </a:r>
          </a:p>
          <a:p>
            <a:pPr algn="ctr"/>
            <a:endParaRPr lang="en-US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endParaRPr lang="en-US" sz="1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518828" y="12725400"/>
            <a:ext cx="10831296" cy="14096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u="sng" dirty="0" smtClean="0">
                <a:solidFill>
                  <a:schemeClr val="accent4">
                    <a:lumMod val="75000"/>
                  </a:schemeClr>
                </a:solidFill>
                <a:cs typeface="Times New Roman" panose="02020603050405020304" pitchFamily="18" charset="0"/>
              </a:rPr>
              <a:t>Conclusions</a:t>
            </a:r>
            <a:endParaRPr lang="en-US" sz="3000" b="1" u="sng" dirty="0" smtClean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000" dirty="0" smtClean="0"/>
              <a:t>As hypothesized, degree of urbanization was shown to affect population survivorship.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000" dirty="0" smtClean="0"/>
              <a:t>London’s sample, representing the greater degree of urbanization, exhibited a significantly lower survivorship, lending support to our prediction, that an increase in urbanization will decrease survivorship.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000" dirty="0" smtClean="0"/>
              <a:t>25-29 </a:t>
            </a:r>
            <a:r>
              <a:rPr lang="en-US" sz="3000" dirty="0"/>
              <a:t>year </a:t>
            </a:r>
            <a:r>
              <a:rPr lang="en-US" sz="3000" dirty="0" smtClean="0"/>
              <a:t>interval: </a:t>
            </a:r>
            <a:r>
              <a:rPr lang="en-US" sz="3000" dirty="0"/>
              <a:t>London’s population survivorship starts to decline more rapidly </a:t>
            </a:r>
            <a:r>
              <a:rPr lang="en-US" sz="3000" dirty="0" smtClean="0"/>
              <a:t>than </a:t>
            </a:r>
            <a:r>
              <a:rPr lang="en-US" sz="3000" dirty="0"/>
              <a:t>the Twin Cities </a:t>
            </a:r>
            <a:r>
              <a:rPr lang="en-US" sz="3000" dirty="0" smtClean="0"/>
              <a:t>survivorship until </a:t>
            </a:r>
            <a:r>
              <a:rPr lang="en-US" sz="3000" dirty="0"/>
              <a:t>about </a:t>
            </a:r>
            <a:r>
              <a:rPr lang="en-US" sz="3000" dirty="0" smtClean="0"/>
              <a:t>70-74..</a:t>
            </a:r>
            <a:endParaRPr lang="en-US" sz="3000" b="1" u="sng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000" dirty="0" smtClean="0"/>
              <a:t>Higher survivorship mainly attributed to significantly smaller Twin </a:t>
            </a:r>
            <a:r>
              <a:rPr lang="en-US" sz="3000" dirty="0"/>
              <a:t>Cities population </a:t>
            </a:r>
            <a:r>
              <a:rPr lang="en-US" sz="3000" dirty="0" smtClean="0"/>
              <a:t>density ≈ 1/5.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Population density may have greater affect as population reaches adulthood/middle age, as shown at the 30-34 and 45-49 intervals in table 1 respectively. </a:t>
            </a:r>
            <a:endParaRPr lang="en-US" sz="320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000" dirty="0" smtClean="0"/>
              <a:t>Additional </a:t>
            </a:r>
            <a:r>
              <a:rPr lang="en-US" sz="3000" dirty="0"/>
              <a:t>cities </a:t>
            </a:r>
            <a:r>
              <a:rPr lang="en-US" sz="3000" dirty="0" smtClean="0"/>
              <a:t>with both </a:t>
            </a:r>
            <a:r>
              <a:rPr lang="en-US" sz="3000" dirty="0"/>
              <a:t>larger population density such as New York </a:t>
            </a:r>
            <a:r>
              <a:rPr lang="en-US" sz="3000" dirty="0" smtClean="0"/>
              <a:t>City- exceeding 27,000 </a:t>
            </a:r>
            <a:r>
              <a:rPr lang="en-US" sz="3000" dirty="0"/>
              <a:t>people per </a:t>
            </a:r>
            <a:r>
              <a:rPr lang="en-US" sz="3000" dirty="0" smtClean="0"/>
              <a:t>km</a:t>
            </a:r>
            <a:r>
              <a:rPr lang="en-US" sz="3000" baseline="30000" dirty="0" smtClean="0"/>
              <a:t>2</a:t>
            </a:r>
            <a:r>
              <a:rPr lang="en-US" sz="3000" dirty="0" smtClean="0"/>
              <a:t> </a:t>
            </a:r>
            <a:r>
              <a:rPr lang="en-US" sz="3000" dirty="0"/>
              <a:t>(</a:t>
            </a:r>
            <a:r>
              <a:rPr lang="en-US" sz="3000" dirty="0" err="1"/>
              <a:t>Mckenna</a:t>
            </a:r>
            <a:r>
              <a:rPr lang="en-US" sz="3000" dirty="0"/>
              <a:t> 2016) and </a:t>
            </a:r>
            <a:r>
              <a:rPr lang="en-US" sz="3000" dirty="0" smtClean="0"/>
              <a:t>smaller as in </a:t>
            </a:r>
            <a:r>
              <a:rPr lang="en-US" sz="3000" dirty="0"/>
              <a:t>Bismarck, North </a:t>
            </a:r>
            <a:r>
              <a:rPr lang="en-US" sz="3000" dirty="0" smtClean="0"/>
              <a:t>Dakota- below 800 </a:t>
            </a:r>
            <a:r>
              <a:rPr lang="en-US" sz="3000" dirty="0"/>
              <a:t>people per km</a:t>
            </a:r>
            <a:r>
              <a:rPr lang="en-US" sz="3000" baseline="30000" dirty="0"/>
              <a:t>2</a:t>
            </a:r>
            <a:r>
              <a:rPr lang="en-US" sz="3000" dirty="0"/>
              <a:t> (</a:t>
            </a:r>
            <a:r>
              <a:rPr lang="en-US" sz="3000" dirty="0" err="1"/>
              <a:t>Advameg</a:t>
            </a:r>
            <a:r>
              <a:rPr lang="en-US" sz="3000" dirty="0"/>
              <a:t> 2016</a:t>
            </a:r>
            <a:r>
              <a:rPr lang="en-US" sz="3000" dirty="0" smtClean="0"/>
              <a:t>), should be studied to better understand the relationship of urbanization, and to explore a specific cause for correlation from a specific aspect of urbanization; i.e. population density.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000" dirty="0"/>
              <a:t>In regards to longevity of life, choosing to live in the Twin Cities would be a decision supported by this study</a:t>
            </a:r>
            <a:r>
              <a:rPr lang="en-US" sz="3000" dirty="0" smtClean="0"/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000" dirty="0" smtClean="0"/>
              <a:t>Future studies hold greater potential by possibly gaining insight into “ideal” population density for humans, or density that allows for the greatest overall survivorship.</a:t>
            </a:r>
            <a:endParaRPr lang="en-US" sz="30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b="1" u="sng" dirty="0" smtClean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b="1" u="sng" dirty="0" smtClean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527827" y="25603200"/>
            <a:ext cx="11088305" cy="10064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u="sng" dirty="0" smtClean="0">
                <a:solidFill>
                  <a:schemeClr val="accent4">
                    <a:lumMod val="75000"/>
                  </a:schemeClr>
                </a:solidFill>
                <a:cs typeface="Times New Roman" panose="02020603050405020304" pitchFamily="18" charset="0"/>
              </a:rPr>
              <a:t>Literature Cited</a:t>
            </a:r>
          </a:p>
          <a:p>
            <a:endParaRPr lang="en-US" sz="1400" dirty="0" smtClean="0"/>
          </a:p>
          <a:p>
            <a:r>
              <a:rPr lang="en-US" sz="1400" dirty="0" smtClean="0"/>
              <a:t>Adamovic </a:t>
            </a:r>
            <a:r>
              <a:rPr lang="en-US" sz="1400" dirty="0"/>
              <a:t>Mladen; </a:t>
            </a:r>
            <a:r>
              <a:rPr lang="en-US" sz="1400" dirty="0" err="1"/>
              <a:t>Numbeo</a:t>
            </a:r>
            <a:r>
              <a:rPr lang="en-US" sz="1400" dirty="0"/>
              <a:t>, information about the cost of living [Internet]. 2009, c2016.  Belgrade-</a:t>
            </a:r>
            <a:r>
              <a:rPr lang="en-US" sz="1400" dirty="0" err="1"/>
              <a:t>Zvezdara</a:t>
            </a:r>
            <a:r>
              <a:rPr lang="en-US" sz="1400" dirty="0"/>
              <a:t> Serbia [updated 2016 Feb; cited 2016 Feb 1]. Available from:  </a:t>
            </a:r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www.numbeo.com/cost-of-living/compare_cities.jsp?country1=United+Kingdom&amp;country2=United+States&amp;city1=London&amp;city2=Minneapolis%2C+MN&amp;tracking=getDispatchComparison</a:t>
            </a:r>
            <a:endParaRPr lang="en-US" sz="1400" dirty="0" smtClean="0"/>
          </a:p>
          <a:p>
            <a:endParaRPr lang="en-US" sz="1400" dirty="0"/>
          </a:p>
          <a:p>
            <a:r>
              <a:rPr lang="en-US" sz="1400" dirty="0" err="1"/>
              <a:t>Advameg</a:t>
            </a:r>
            <a:r>
              <a:rPr lang="en-US" sz="1400" dirty="0"/>
              <a:t>, </a:t>
            </a:r>
            <a:r>
              <a:rPr lang="en-US" sz="1400" dirty="0" err="1"/>
              <a:t>Inc</a:t>
            </a:r>
            <a:r>
              <a:rPr lang="en-US" sz="1400" dirty="0"/>
              <a:t>: North Dakota population density [Internet]. 2013, c2016. Public Records online (US): City Data [updated 2013; cited Feb 16] Available from: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www.city-data.com/city/Bismarck-North-Dakota.html</a:t>
            </a:r>
            <a:endParaRPr lang="en-US" sz="1400" dirty="0"/>
          </a:p>
          <a:p>
            <a:r>
              <a:rPr lang="en-US" sz="1400" dirty="0" smtClean="0"/>
              <a:t>  </a:t>
            </a:r>
          </a:p>
          <a:p>
            <a:r>
              <a:rPr lang="en-US" sz="1400" dirty="0"/>
              <a:t>Family search; data on birth and death year (London) [Internet].  c2016. Public records online (UK): The Church of Jesus Christ of Latter-day Saints; [updated 2015 Feb 3; cited 2016 Feb 15]. Available from:</a:t>
            </a:r>
            <a:r>
              <a:rPr lang="en-US" sz="1400" dirty="0">
                <a:hlinkClick r:id="rId4"/>
              </a:rPr>
              <a:t> https://familysearch.org/search/record/results?count=20&amp;query=%2Bdeath_place%3A%22London%2C%20England%22~%20%2Bdeath_year%3A2010-2015~</a:t>
            </a:r>
            <a:endParaRPr lang="en-US" sz="1400" dirty="0"/>
          </a:p>
          <a:p>
            <a:endParaRPr lang="en-US" sz="1400" dirty="0" smtClean="0"/>
          </a:p>
          <a:p>
            <a:r>
              <a:rPr lang="en-US" sz="1400" dirty="0" smtClean="0"/>
              <a:t>Find </a:t>
            </a:r>
            <a:r>
              <a:rPr lang="en-US" sz="1400" dirty="0"/>
              <a:t>a Grave [Internet]. 2016 Feb. Public Records online (US): [updated 2016 Feb 13: cited 2016 Feb 15]. Available from:</a:t>
            </a:r>
            <a:r>
              <a:rPr lang="en-US" sz="1400" dirty="0">
                <a:hlinkClick r:id="rId5"/>
              </a:rPr>
              <a:t> http://www.findagrave.com/cgi-bin/fg.cgi?page=csr&amp;CScn=&amp;CScntry=4&amp;CSst=25&amp;CScnty=1371</a:t>
            </a:r>
            <a:endParaRPr lang="en-US" sz="1400" dirty="0"/>
          </a:p>
          <a:p>
            <a:endParaRPr lang="en-US" sz="1400" dirty="0" smtClean="0"/>
          </a:p>
          <a:p>
            <a:r>
              <a:rPr lang="en-US" sz="1400" dirty="0" smtClean="0"/>
              <a:t>McKenna</a:t>
            </a:r>
            <a:r>
              <a:rPr lang="en-US" sz="1400" dirty="0"/>
              <a:t>, Dennis: population density of American cities [Internet] 2010, c2016. Washington, D.C. 20036; GOVERNING offices; [updated 2016; cited 2016 Feb 16]. Available from: http://www.governing.com/gov-data/population-density-land-area-cities-map.html</a:t>
            </a:r>
          </a:p>
          <a:p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Nerd wallet, Information about the standard of living [Internet]. c2016. San Francisco (CA): Nerd wallet HQ; [updated 2016; cited 2016 Feb 15]. Available from:</a:t>
            </a:r>
            <a:r>
              <a:rPr lang="en-US" sz="1400" dirty="0">
                <a:hlinkClick r:id="rId6"/>
              </a:rPr>
              <a:t> https://www.nerdwallet.com/blog/mortgages/home-search/best-cities-quality-of-life/</a:t>
            </a:r>
            <a:endParaRPr lang="en-US" sz="1400" dirty="0"/>
          </a:p>
          <a:p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err="1"/>
              <a:t>Obitsarchive</a:t>
            </a:r>
            <a:r>
              <a:rPr lang="en-US" sz="1400" dirty="0"/>
              <a:t>; Data on birth and death year [Internet]. c2015. Accumulated newspapers from US cities; [updated 2015; cited 2016 Feb 15]. Available from:</a:t>
            </a:r>
            <a:r>
              <a:rPr lang="en-US" sz="1400" dirty="0">
                <a:hlinkClick r:id="rId7"/>
              </a:rPr>
              <a:t> http://www.obitsarchive.com/obituaries?lname=&amp;fname=&amp;formDate=&amp;kwinc=st.paul&amp;sort=dsc&amp;state%5B%5D=minnesota</a:t>
            </a:r>
            <a:endParaRPr lang="en-US" sz="1400" dirty="0"/>
          </a:p>
          <a:p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Smith, Duncan: London’s population density [Internet]. 2015, c2016. London (UK): BBC News; [updated 2015 Feb 2; cited 2016 Feb 15]. Available from:</a:t>
            </a:r>
            <a:r>
              <a:rPr lang="en-US" sz="1400" dirty="0">
                <a:hlinkClick r:id="rId8"/>
              </a:rPr>
              <a:t> http://www.bbc.com/news/uk-england-london-31056626</a:t>
            </a:r>
            <a:endParaRPr lang="en-US" sz="1400" dirty="0"/>
          </a:p>
          <a:p>
            <a:endParaRPr lang="en-US" sz="14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/>
              <a:t/>
            </a:r>
            <a:br>
              <a:rPr lang="en-US" sz="1600" dirty="0"/>
            </a:br>
            <a:endParaRPr lang="en-US" sz="1600" b="1" dirty="0" smtClean="0">
              <a:solidFill>
                <a:schemeClr val="accent4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1038926"/>
              </p:ext>
            </p:extLst>
          </p:nvPr>
        </p:nvGraphicFramePr>
        <p:xfrm>
          <a:off x="12154842" y="15233726"/>
          <a:ext cx="12768087" cy="7241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963496"/>
              </p:ext>
            </p:extLst>
          </p:nvPr>
        </p:nvGraphicFramePr>
        <p:xfrm>
          <a:off x="12035482" y="24231600"/>
          <a:ext cx="12757252" cy="7856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9313"/>
                <a:gridCol w="3189313"/>
                <a:gridCol w="3189313"/>
                <a:gridCol w="3189313"/>
              </a:tblGrid>
              <a:tr h="1217225"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Interval (</a:t>
                      </a:r>
                      <a:r>
                        <a:rPr lang="en-US" sz="3000" baseline="0" dirty="0" err="1" smtClean="0"/>
                        <a:t>yrs</a:t>
                      </a:r>
                      <a:r>
                        <a:rPr lang="en-US" sz="3000" baseline="0" dirty="0" smtClean="0"/>
                        <a:t>)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Twin Cities (pop of 1000)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London      (pop of 1000)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% Difference</a:t>
                      </a:r>
                      <a:endParaRPr lang="en-US" sz="3000" baseline="0" dirty="0"/>
                    </a:p>
                  </a:txBody>
                  <a:tcPr/>
                </a:tc>
              </a:tr>
              <a:tr h="663941"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25-29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985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985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baseline="0" dirty="0" smtClean="0"/>
                        <a:t>0</a:t>
                      </a:r>
                      <a:endParaRPr lang="en-US" sz="3000" b="1" baseline="0" dirty="0"/>
                    </a:p>
                  </a:txBody>
                  <a:tcPr/>
                </a:tc>
              </a:tr>
              <a:tr h="663941"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30-34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972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897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baseline="0" dirty="0" smtClean="0"/>
                        <a:t>8.07</a:t>
                      </a:r>
                      <a:endParaRPr lang="en-US" sz="3000" b="1" baseline="0" dirty="0"/>
                    </a:p>
                  </a:txBody>
                  <a:tcPr/>
                </a:tc>
              </a:tr>
              <a:tr h="663941">
                <a:tc>
                  <a:txBody>
                    <a:bodyPr/>
                    <a:lstStyle/>
                    <a:p>
                      <a:pPr algn="ctr"/>
                      <a:r>
                        <a:rPr lang="en-US" sz="3000" spc="-100" baseline="0" dirty="0" smtClean="0"/>
                        <a:t>35-39</a:t>
                      </a:r>
                      <a:endParaRPr lang="en-US" sz="3000" spc="-1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966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887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baseline="0" dirty="0" smtClean="0"/>
                        <a:t>8.59</a:t>
                      </a:r>
                      <a:endParaRPr lang="en-US" sz="3000" b="1" baseline="0" dirty="0"/>
                    </a:p>
                  </a:txBody>
                  <a:tcPr/>
                </a:tc>
              </a:tr>
              <a:tr h="663941"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40-44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966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876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baseline="0" dirty="0" smtClean="0"/>
                        <a:t>9.76</a:t>
                      </a:r>
                      <a:endParaRPr lang="en-US" sz="3000" b="1" baseline="0" dirty="0"/>
                    </a:p>
                  </a:txBody>
                  <a:tcPr/>
                </a:tc>
              </a:tr>
              <a:tr h="663941"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45-49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957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727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baseline="0" dirty="0" smtClean="0"/>
                        <a:t>27.33</a:t>
                      </a:r>
                      <a:endParaRPr lang="en-US" sz="3000" b="1" baseline="0" dirty="0"/>
                    </a:p>
                  </a:txBody>
                  <a:tcPr/>
                </a:tc>
              </a:tr>
              <a:tr h="663941"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50-54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938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670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baseline="0" dirty="0" smtClean="0"/>
                        <a:t>33.37</a:t>
                      </a:r>
                      <a:endParaRPr lang="en-US" sz="3000" b="1" baseline="0" dirty="0"/>
                    </a:p>
                  </a:txBody>
                  <a:tcPr/>
                </a:tc>
              </a:tr>
              <a:tr h="663941"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55-59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905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639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baseline="0" dirty="0" smtClean="0"/>
                        <a:t>34.39</a:t>
                      </a:r>
                      <a:endParaRPr lang="en-US" sz="3000" b="1" baseline="0" dirty="0"/>
                    </a:p>
                  </a:txBody>
                  <a:tcPr/>
                </a:tc>
              </a:tr>
              <a:tr h="663941"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60-64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868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603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baseline="0" dirty="0" smtClean="0"/>
                        <a:t>35.98</a:t>
                      </a:r>
                      <a:endParaRPr lang="en-US" sz="3000" b="1" baseline="0" dirty="0"/>
                    </a:p>
                  </a:txBody>
                  <a:tcPr/>
                </a:tc>
              </a:tr>
              <a:tr h="663941"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65-69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809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510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baseline="0" dirty="0" smtClean="0"/>
                        <a:t>45.31</a:t>
                      </a:r>
                      <a:endParaRPr lang="en-US" sz="3000" b="1" baseline="0" dirty="0"/>
                    </a:p>
                  </a:txBody>
                  <a:tcPr/>
                </a:tc>
              </a:tr>
              <a:tr h="663941"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70-74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745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aseline="0" dirty="0" smtClean="0"/>
                        <a:t>474</a:t>
                      </a:r>
                      <a:endParaRPr lang="en-US" sz="3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baseline="0" dirty="0" smtClean="0"/>
                        <a:t>44.37</a:t>
                      </a:r>
                      <a:endParaRPr lang="en-US" sz="3000" b="1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292952" y="5257800"/>
            <a:ext cx="11283048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chemeClr val="accent4">
                    <a:lumMod val="75000"/>
                  </a:schemeClr>
                </a:solidFill>
              </a:rPr>
              <a:t>Results; continued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When 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grouped in 5 year age intervals, population survivorship is greater for the Twin Cities when compared to London (figure 1).</a:t>
            </a:r>
            <a:endParaRPr lang="en-US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Table 1 best illustrates how survivorship dramatically deviates at the 25-29 year interval, jumping 17.5 percentage points, almost tripling the difference in the preceding interval.</a:t>
            </a:r>
            <a:endParaRPr lang="en-US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London’s curve shows more rapid decline than Twin Cities beginning at the 30-34 interval, represented in Table 1 by the first appearance of a percent difference between populations, and continuing to decline at a greater rate than the Twin Cities until the 70-74 year interval at which time the curves begin the inevitable path towards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</a:rPr>
              <a:t>reconvergence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4638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3976</TotalTime>
  <Words>960</Words>
  <Application>Microsoft Office PowerPoint</Application>
  <PresentationFormat>Custom</PresentationFormat>
  <Paragraphs>135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Tahoma</vt:lpstr>
      <vt:lpstr>Times New Roman</vt:lpstr>
      <vt:lpstr>Wingdings</vt:lpstr>
      <vt:lpstr>Clarity</vt:lpstr>
      <vt:lpstr>Location Characteristics and Survivorship: Comparative Analysis of London and the Twin Cities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Toads, Roads and Nodes</dc:title>
  <dc:creator>david schiller</dc:creator>
  <cp:keywords>poster ds</cp:keywords>
  <cp:lastModifiedBy>Kristen Genet</cp:lastModifiedBy>
  <cp:revision>62</cp:revision>
  <dcterms:created xsi:type="dcterms:W3CDTF">2013-02-21T21:40:26Z</dcterms:created>
  <dcterms:modified xsi:type="dcterms:W3CDTF">2016-03-25T01:10:29Z</dcterms:modified>
</cp:coreProperties>
</file>