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270" r:id="rId5"/>
    <p:sldId id="272" r:id="rId6"/>
    <p:sldId id="271" r:id="rId7"/>
  </p:sldIdLst>
  <p:sldSz cx="12188825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663300"/>
    <a:srgbClr val="006666"/>
    <a:srgbClr val="3D414A"/>
    <a:srgbClr val="FF6600"/>
    <a:srgbClr val="00B000"/>
    <a:srgbClr val="56A8FD"/>
    <a:srgbClr val="74747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howGuides="1"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39"/>
        <p:guide pos="1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3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 Kanderian" userId="f26657bca54842b1" providerId="LiveId" clId="{54C3B362-146A-43B4-9CBE-B9340030A1E0}"/>
    <pc:docChg chg="custSel modSld">
      <pc:chgData name="Sami Kanderian" userId="f26657bca54842b1" providerId="LiveId" clId="{54C3B362-146A-43B4-9CBE-B9340030A1E0}" dt="2023-02-10T21:27:20.263" v="119" actId="20577"/>
      <pc:docMkLst>
        <pc:docMk/>
      </pc:docMkLst>
      <pc:sldChg chg="modSp mod">
        <pc:chgData name="Sami Kanderian" userId="f26657bca54842b1" providerId="LiveId" clId="{54C3B362-146A-43B4-9CBE-B9340030A1E0}" dt="2023-02-10T21:03:34.412" v="46" actId="255"/>
        <pc:sldMkLst>
          <pc:docMk/>
          <pc:sldMk cId="506761459" sldId="256"/>
        </pc:sldMkLst>
        <pc:spChg chg="mod">
          <ac:chgData name="Sami Kanderian" userId="f26657bca54842b1" providerId="LiveId" clId="{54C3B362-146A-43B4-9CBE-B9340030A1E0}" dt="2023-02-10T21:03:34.412" v="46" actId="255"/>
          <ac:spMkLst>
            <pc:docMk/>
            <pc:sldMk cId="506761459" sldId="256"/>
            <ac:spMk id="2" creationId="{00000000-0000-0000-0000-000000000000}"/>
          </ac:spMkLst>
        </pc:spChg>
      </pc:sldChg>
      <pc:sldChg chg="modSp mod">
        <pc:chgData name="Sami Kanderian" userId="f26657bca54842b1" providerId="LiveId" clId="{54C3B362-146A-43B4-9CBE-B9340030A1E0}" dt="2023-02-10T21:27:20.263" v="119" actId="20577"/>
        <pc:sldMkLst>
          <pc:docMk/>
          <pc:sldMk cId="1720426387" sldId="267"/>
        </pc:sldMkLst>
        <pc:spChg chg="mod">
          <ac:chgData name="Sami Kanderian" userId="f26657bca54842b1" providerId="LiveId" clId="{54C3B362-146A-43B4-9CBE-B9340030A1E0}" dt="2023-02-10T21:27:20.263" v="119" actId="20577"/>
          <ac:spMkLst>
            <pc:docMk/>
            <pc:sldMk cId="1720426387" sldId="267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8" y="698500"/>
            <a:ext cx="62071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I am not in academia. I left academia over 20 years ago, but I have a passion for mathematical modeling and mentoring. My educational background is in biomedical engineering and mechanical engineering which also describes my career path. To be honest, I didn’t really enjoy my differential equations class as an undergraduate. I didn’t see the point in solving for analytical solutions of differential equations. However, in my career, I’ve spent over a decade modeling insulin kinetics and glucose metabolism in type 1 diabetes and that’s how my interest in differential equations took off. That’s why I think SIMIODE a useful community to make student interested in mathematical modeling early on by demonstrating its applicability in solving real world problems. Enough about me and onto the </a:t>
            </a:r>
            <a:r>
              <a:rPr lang="en-US" sz="1200" kern="1200" dirty="0" err="1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WikiModel</a:t>
            </a:r>
            <a:r>
              <a:rPr lang="en-US" sz="1200" kern="1200" dirty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Software.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14757-464F-4DC3-B7C3-9EA2E2CDE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 baseline="0">
                <a:solidFill>
                  <a:srgbClr val="3D414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FA7B5-D71A-4F3A-A23E-ADE0AE776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>
                <a:solidFill>
                  <a:srgbClr val="747474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1117B-BB0F-4FD8-A94D-BB94123F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D49B8-C7B0-4B43-BF37-ACCE1067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5BB30-9A07-439B-9CB5-B8EC5C7A8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F49-5E15-43FC-B0B4-491AE36BE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8803D-51CF-4258-B65D-F152FBBB5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9E4ED-4007-4909-958E-32747C28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851FA-DCE1-4FB4-9794-A59A514A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788FA-83FB-4D96-BDD8-9C5B19A2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1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30132-3249-4BC1-A96E-85BC83827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80425-DC9D-467B-BD76-2BF696CB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FBEE0-FF4F-4D35-BD55-607376D5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3A27F-2813-453D-859F-4F976A94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1C9BC-E1C4-4E26-84C0-D33404CC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2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D0953-9A05-4826-A93B-ADACBC8E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D8912-66D1-468F-9730-30F758CF5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A25F9-C718-4987-A08D-62B2A078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6D304-481F-4BE3-BC1D-1F3916BD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EF285-9B3F-4033-B409-6AA700243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4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B65E2-4FC4-4FD8-B5B2-EB17413C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B9B4B-2418-4C7F-8347-7D1DD997F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5D1A3-B98C-4AFD-9B65-CCFAEBA4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75F2F-F36D-4A67-9909-396D90B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8DDCB-8131-459B-A3FE-F573516B0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8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BBA7-9596-45B5-AD0B-29C0B3CF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0C75E-D7E9-4F3A-BF64-EA10B2AC5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BBF9A-9D1E-4C12-8667-3E136E0BA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7EA63-5C17-4BD9-BB95-CD9A8EE6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9AD34-D019-48A3-942B-2878782A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49B96-3123-46E4-A698-10684154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0576-A9B8-4CD1-B400-0921C26A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D1F3E-BA51-423B-A764-80B74DE8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654A-3A15-4FF5-BA65-EEEB800AD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8EF212-4145-4FDA-A759-BED78257B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183E31-D1C1-4E50-8074-2BD10EBAF7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8ACCA4-A5A8-41F7-8113-277240AB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5875B-B74F-4296-9550-249FF637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DD2503-496C-4F6D-B79A-54117C080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8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284CF-1FA0-43E6-BC6C-106A23E75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331B1-6FB1-4ED6-AA99-87884EB1D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E4347-7C45-42E8-A69E-92FF856C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F35CF-A803-49AD-8B07-DD486506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F42F0-300B-44B8-A19F-A04A200D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9A79B7-C733-4F7D-B1A9-172806B2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06B84-E832-4821-894A-A1084E2A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2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7F28-01A8-4BA2-98ED-A3399477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6AC30-C863-4482-819E-B62BE4C10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019B0-C90D-4D0B-B383-927D2C51A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87D68-5F47-4780-A905-264E4420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B9915-3DD6-4FEE-99DB-41C433F9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7FF75-6B38-45A8-8340-FB435064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0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6C2D3-110D-4228-BE5B-D5AD0223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7E58E-A987-451F-8868-B61489C7D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95DD7-5E76-44FC-A82D-D6E0625E9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2E654-5DA2-4F3D-87FE-EE55851F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9BB08-9027-476A-B1E8-9F687604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1D0CA-B045-4286-ABAF-F8ED32D0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1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16261-21D2-427F-8BCF-AC81DCE81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C4B65-ADB0-45BF-A7AE-25828E51E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13E1B-04A0-41A0-A0A8-2406F411A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B506D-C20C-4C93-8D19-C7A4D0304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B1746-5D52-41D8-836E-483CF1735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7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mi@wikimodel.com" TargetMode="External"/><Relationship Id="rId7" Type="http://schemas.openxmlformats.org/officeDocument/2006/relationships/hyperlink" Target="https://www.wikimodel.com/about/application-instruc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kimodel.com/about/about-wikimodel" TargetMode="External"/><Relationship Id="rId5" Type="http://schemas.openxmlformats.org/officeDocument/2006/relationships/hyperlink" Target="https://www.wikimodel.com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model.com/workspace/5081879929683968/Second%20Order%20Syste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421-020-0148-0" TargetMode="External"/><Relationship Id="rId7" Type="http://schemas.openxmlformats.org/officeDocument/2006/relationships/hyperlink" Target="http://www.wikimodel.com/workspace/5081879929683968/Electrocardiogram" TargetMode="External"/><Relationship Id="rId2" Type="http://schemas.openxmlformats.org/officeDocument/2006/relationships/hyperlink" Target="http://www.wikimodel.com/workspace/5081879929683968/Predator%20Pr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model.com/workspace/5081879929683968/Hodgkin%20Huxley%20Current%20Clamp" TargetMode="External"/><Relationship Id="rId5" Type="http://schemas.openxmlformats.org/officeDocument/2006/relationships/hyperlink" Target="http://www.wikimodel.com/workspace/5081879929683968/Covid_Hawaii3" TargetMode="External"/><Relationship Id="rId4" Type="http://schemas.openxmlformats.org/officeDocument/2006/relationships/hyperlink" Target="http://www.wikimodel.com/workspace/5081879929683968/Coronavirus_Wuhan_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2769900/" TargetMode="External"/><Relationship Id="rId2" Type="http://schemas.openxmlformats.org/officeDocument/2006/relationships/hyperlink" Target="http://www.wikimodel.com/workspace/5081879929683968/Three%20Compartment%20Bolus%20Respon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model.com/workspace/5081879929683968/Coronavirus_Wuhan_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1143000"/>
            <a:ext cx="10744199" cy="2387600"/>
          </a:xfrm>
        </p:spPr>
        <p:txBody>
          <a:bodyPr>
            <a:noAutofit/>
          </a:bodyPr>
          <a:lstStyle/>
          <a:p>
            <a:r>
              <a:rPr lang="en-US" sz="4800" b="1" dirty="0" err="1">
                <a:solidFill>
                  <a:schemeClr val="accent2">
                    <a:lumMod val="50000"/>
                  </a:schemeClr>
                </a:solidFill>
              </a:rPr>
              <a:t>WikiModel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:</a:t>
            </a:r>
            <a:br>
              <a:rPr lang="en-US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en-US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A Web-based Software Application that Enables Teachers, Students, Scientists and Engineers to Simulate, Fit and Share Mathematical Models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2" y="3973585"/>
            <a:ext cx="3885010" cy="1655762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rgbClr val="3D414A"/>
                </a:solidFill>
              </a:rPr>
              <a:t>SIMIODE Expo 2023</a:t>
            </a:r>
          </a:p>
          <a:p>
            <a:pPr algn="l"/>
            <a:r>
              <a:rPr lang="en-US" sz="1800" dirty="0">
                <a:solidFill>
                  <a:srgbClr val="3D414A"/>
                </a:solidFill>
              </a:rPr>
              <a:t>Sami Kanderian</a:t>
            </a:r>
          </a:p>
          <a:p>
            <a:pPr algn="l"/>
            <a:r>
              <a:rPr lang="en-US" sz="1800" dirty="0" err="1">
                <a:solidFill>
                  <a:srgbClr val="3D414A"/>
                </a:solidFill>
              </a:rPr>
              <a:t>WikiModel</a:t>
            </a:r>
            <a:r>
              <a:rPr lang="en-US" sz="1800" dirty="0">
                <a:solidFill>
                  <a:srgbClr val="3D414A"/>
                </a:solidFill>
              </a:rPr>
              <a:t> LLC</a:t>
            </a:r>
          </a:p>
          <a:p>
            <a:pPr algn="l"/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sami@wikimodel.com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E79793C-57E3-7E67-B5FA-E548233B7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971" y="202297"/>
            <a:ext cx="1887575" cy="103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493C9862-C0FC-B6BA-EFAF-1D080881F15A}"/>
              </a:ext>
            </a:extLst>
          </p:cNvPr>
          <p:cNvSpPr txBox="1">
            <a:spLocks/>
          </p:cNvSpPr>
          <p:nvPr/>
        </p:nvSpPr>
        <p:spPr>
          <a:xfrm>
            <a:off x="5408612" y="3962400"/>
            <a:ext cx="6477001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399" kern="1200">
                <a:solidFill>
                  <a:srgbClr val="747474"/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26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89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51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14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77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440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03" indent="0" algn="ctr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3D414A"/>
                </a:solidFill>
              </a:rPr>
              <a:t>Immediate access to application (no download):</a:t>
            </a:r>
          </a:p>
          <a:p>
            <a:pPr algn="l"/>
            <a:r>
              <a:rPr lang="en-US" sz="19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https://www.wikimodel.com</a:t>
            </a:r>
            <a:endParaRPr lang="en-US" sz="19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en-US" sz="19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https://www.wikimodel.com/about/about-wikimodel</a:t>
            </a:r>
            <a:endParaRPr lang="en-US" sz="19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9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https://www.wikimodel.com/about/application-instructions</a:t>
            </a:r>
            <a:endParaRPr lang="en-US" sz="19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700" i="1" dirty="0">
                <a:solidFill>
                  <a:srgbClr val="663300"/>
                </a:solidFill>
              </a:rPr>
              <a:t>The above two links are clickable links on the top right of the </a:t>
            </a:r>
            <a:r>
              <a:rPr lang="en-US" sz="1700" i="1" dirty="0" err="1">
                <a:solidFill>
                  <a:srgbClr val="663300"/>
                </a:solidFill>
              </a:rPr>
              <a:t>WikiModel</a:t>
            </a:r>
            <a:r>
              <a:rPr lang="en-US" sz="1700" i="1" dirty="0">
                <a:solidFill>
                  <a:srgbClr val="663300"/>
                </a:solidFill>
              </a:rPr>
              <a:t> webpage</a:t>
            </a:r>
          </a:p>
          <a:p>
            <a:endParaRPr lang="en-US" sz="1800" u="sng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3D41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7982" y="0"/>
            <a:ext cx="10512862" cy="1325563"/>
          </a:xfrm>
        </p:spPr>
        <p:txBody>
          <a:bodyPr>
            <a:normAutofit/>
          </a:bodyPr>
          <a:lstStyle/>
          <a:p>
            <a:r>
              <a:rPr lang="en-US" sz="4400" b="1" dirty="0"/>
              <a:t>What is </a:t>
            </a:r>
            <a:r>
              <a:rPr lang="en-US" sz="4400" b="1" dirty="0" err="1"/>
              <a:t>WikiModel</a:t>
            </a:r>
            <a:r>
              <a:rPr lang="en-US" sz="4400" b="1" dirty="0"/>
              <a:t>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7982" y="1325563"/>
            <a:ext cx="10512862" cy="5151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D414A"/>
                </a:solidFill>
              </a:rPr>
              <a:t>A web based software tool for simulating and fitting models</a:t>
            </a:r>
          </a:p>
          <a:p>
            <a:r>
              <a:rPr lang="en-US" dirty="0">
                <a:solidFill>
                  <a:srgbClr val="3D414A"/>
                </a:solidFill>
              </a:rPr>
              <a:t>No download or installation</a:t>
            </a:r>
          </a:p>
          <a:p>
            <a:r>
              <a:rPr lang="en-US" dirty="0">
                <a:solidFill>
                  <a:srgbClr val="3D414A"/>
                </a:solidFill>
              </a:rPr>
              <a:t>Runs on the cloud via your web browser</a:t>
            </a:r>
          </a:p>
          <a:p>
            <a:pPr lvl="1"/>
            <a:r>
              <a:rPr lang="en-US" dirty="0">
                <a:solidFill>
                  <a:srgbClr val="3D414A"/>
                </a:solidFill>
              </a:rPr>
              <a:t>Device/OS agnostic (PC, Mac, tablet, smartphone)</a:t>
            </a:r>
          </a:p>
          <a:p>
            <a:r>
              <a:rPr lang="en-US" dirty="0">
                <a:solidFill>
                  <a:srgbClr val="3D414A"/>
                </a:solidFill>
              </a:rPr>
              <a:t>No programming (enter equations as they appear in a text book)</a:t>
            </a:r>
          </a:p>
          <a:p>
            <a:r>
              <a:rPr lang="en-US" dirty="0">
                <a:solidFill>
                  <a:srgbClr val="3D414A"/>
                </a:solidFill>
              </a:rPr>
              <a:t>Handles any number of differential and/or closed form equations</a:t>
            </a:r>
          </a:p>
          <a:p>
            <a:r>
              <a:rPr lang="en-US" dirty="0">
                <a:solidFill>
                  <a:srgbClr val="3D414A"/>
                </a:solidFill>
              </a:rPr>
              <a:t>Handles discrete inputs (impulse, step, interpolation)</a:t>
            </a:r>
          </a:p>
          <a:p>
            <a:r>
              <a:rPr lang="en-US" dirty="0">
                <a:solidFill>
                  <a:srgbClr val="3D414A"/>
                </a:solidFill>
              </a:rPr>
              <a:t>Simulated results are plotted on the screen</a:t>
            </a:r>
          </a:p>
          <a:p>
            <a:r>
              <a:rPr lang="en-US" dirty="0">
                <a:solidFill>
                  <a:srgbClr val="3D414A"/>
                </a:solidFill>
              </a:rPr>
              <a:t>Fits model to data:</a:t>
            </a:r>
          </a:p>
          <a:p>
            <a:pPr lvl="1"/>
            <a:r>
              <a:rPr lang="en-US" dirty="0">
                <a:solidFill>
                  <a:srgbClr val="3D414A"/>
                </a:solidFill>
              </a:rPr>
              <a:t>Automatically figures out if linear or non-linear least squares is required</a:t>
            </a:r>
          </a:p>
          <a:p>
            <a:r>
              <a:rPr lang="en-US" dirty="0">
                <a:solidFill>
                  <a:srgbClr val="3D414A"/>
                </a:solidFill>
              </a:rPr>
              <a:t>Simulation results can be downloaded</a:t>
            </a:r>
          </a:p>
          <a:p>
            <a:r>
              <a:rPr lang="en-US" dirty="0">
                <a:solidFill>
                  <a:srgbClr val="3D414A"/>
                </a:solidFill>
              </a:rPr>
              <a:t>Workspaces </a:t>
            </a:r>
            <a:r>
              <a:rPr lang="en-US">
                <a:solidFill>
                  <a:srgbClr val="3D414A"/>
                </a:solidFill>
              </a:rPr>
              <a:t>are shareable to </a:t>
            </a:r>
            <a:r>
              <a:rPr lang="en-US" dirty="0">
                <a:solidFill>
                  <a:srgbClr val="3D414A"/>
                </a:solidFill>
              </a:rPr>
              <a:t>the public or private groups</a:t>
            </a:r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7982" y="0"/>
            <a:ext cx="105128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Example 1: A second order spring dashpot system: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3978937"/>
            <a:ext cx="10512862" cy="2574263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rgbClr val="3D414A"/>
                </a:solidFill>
              </a:rPr>
              <a:t>Write second order equation as two first order ODEs: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D414A"/>
                </a:solidFill>
              </a:rPr>
              <a:t>        </a:t>
            </a:r>
            <a:r>
              <a:rPr lang="pl-PL" sz="1800" dirty="0">
                <a:solidFill>
                  <a:srgbClr val="3D414A"/>
                </a:solidFill>
              </a:rPr>
              <a:t>d</a:t>
            </a:r>
            <a:r>
              <a:rPr lang="en-US" sz="1800" dirty="0">
                <a:solidFill>
                  <a:srgbClr val="3D414A"/>
                </a:solidFill>
              </a:rPr>
              <a:t>v</a:t>
            </a:r>
            <a:r>
              <a:rPr lang="pl-PL" sz="1800" dirty="0">
                <a:solidFill>
                  <a:srgbClr val="3D414A"/>
                </a:solidFill>
              </a:rPr>
              <a:t>/dt=-2*eta*w*</a:t>
            </a:r>
            <a:r>
              <a:rPr lang="en-US" sz="1800" dirty="0">
                <a:solidFill>
                  <a:srgbClr val="3D414A"/>
                </a:solidFill>
              </a:rPr>
              <a:t>v</a:t>
            </a:r>
            <a:r>
              <a:rPr lang="pl-PL" sz="1800" dirty="0">
                <a:solidFill>
                  <a:srgbClr val="3D414A"/>
                </a:solidFill>
              </a:rPr>
              <a:t>-w^2*</a:t>
            </a:r>
            <a:r>
              <a:rPr lang="en-US" sz="1800" dirty="0">
                <a:solidFill>
                  <a:srgbClr val="3D414A"/>
                </a:solidFill>
              </a:rPr>
              <a:t>x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D414A"/>
                </a:solidFill>
              </a:rPr>
              <a:t>        dx/dt=v</a:t>
            </a:r>
          </a:p>
          <a:p>
            <a:r>
              <a:rPr lang="en-US" sz="1800" dirty="0">
                <a:solidFill>
                  <a:srgbClr val="3D414A"/>
                </a:solidFill>
              </a:rPr>
              <a:t>Copy and paste model equations into </a:t>
            </a:r>
            <a:r>
              <a:rPr lang="en-US" sz="1800" dirty="0" err="1">
                <a:solidFill>
                  <a:srgbClr val="3D414A"/>
                </a:solidFill>
              </a:rPr>
              <a:t>WikiModel</a:t>
            </a:r>
            <a:r>
              <a:rPr lang="en-US" sz="1800" dirty="0">
                <a:solidFill>
                  <a:srgbClr val="3D414A"/>
                </a:solidFill>
              </a:rPr>
              <a:t> application:</a:t>
            </a:r>
          </a:p>
          <a:p>
            <a:pPr lvl="1"/>
            <a:r>
              <a:rPr lang="en-US" sz="1400" dirty="0">
                <a:solidFill>
                  <a:srgbClr val="3D414A"/>
                </a:solidFill>
              </a:rPr>
              <a:t>Simulate eta &lt;1 (underdamped system)</a:t>
            </a:r>
          </a:p>
          <a:p>
            <a:pPr lvl="1"/>
            <a:r>
              <a:rPr lang="en-US" sz="1400" dirty="0">
                <a:solidFill>
                  <a:srgbClr val="3D414A"/>
                </a:solidFill>
              </a:rPr>
              <a:t>Simulate eta =1 (critically damped system)</a:t>
            </a:r>
          </a:p>
          <a:p>
            <a:pPr lvl="1"/>
            <a:r>
              <a:rPr lang="en-US" sz="1400" dirty="0">
                <a:solidFill>
                  <a:srgbClr val="3D414A"/>
                </a:solidFill>
              </a:rPr>
              <a:t>Simulate eta &gt;1 (overdamped system)</a:t>
            </a:r>
          </a:p>
          <a:p>
            <a:r>
              <a:rPr lang="en-US" sz="1800" dirty="0">
                <a:solidFill>
                  <a:srgbClr val="3D414A"/>
                </a:solidFill>
              </a:rPr>
              <a:t>Fit model to experimental data to identify </a:t>
            </a:r>
            <a:r>
              <a:rPr lang="en-US" sz="1800" i="1" dirty="0">
                <a:solidFill>
                  <a:srgbClr val="3D414A"/>
                </a:solidFill>
              </a:rPr>
              <a:t>eta</a:t>
            </a:r>
            <a:r>
              <a:rPr lang="en-US" sz="1800" dirty="0">
                <a:solidFill>
                  <a:srgbClr val="3D414A"/>
                </a:solidFill>
              </a:rPr>
              <a:t>, </a:t>
            </a:r>
            <a:r>
              <a:rPr lang="en-US" sz="1800" i="1" dirty="0">
                <a:solidFill>
                  <a:srgbClr val="3D414A"/>
                </a:solidFill>
              </a:rPr>
              <a:t>w</a:t>
            </a:r>
            <a:r>
              <a:rPr lang="en-US" sz="1800" dirty="0">
                <a:solidFill>
                  <a:srgbClr val="3D414A"/>
                </a:solidFill>
              </a:rPr>
              <a:t>, and </a:t>
            </a:r>
            <a:r>
              <a:rPr lang="en-US" sz="1800" i="1" dirty="0" err="1">
                <a:solidFill>
                  <a:srgbClr val="3D414A"/>
                </a:solidFill>
              </a:rPr>
              <a:t>x_ini</a:t>
            </a:r>
            <a:endParaRPr lang="en-US" sz="1800" i="1" dirty="0">
              <a:solidFill>
                <a:srgbClr val="3D414A"/>
              </a:solidFill>
            </a:endParaRPr>
          </a:p>
          <a:p>
            <a:pPr marL="457063" lvl="1" indent="0">
              <a:buNone/>
            </a:pPr>
            <a:endParaRPr lang="en-US" sz="1400" dirty="0">
              <a:solidFill>
                <a:srgbClr val="3D414A"/>
              </a:solidFill>
            </a:endParaRPr>
          </a:p>
          <a:p>
            <a:pPr lvl="1"/>
            <a:endParaRPr lang="en-US" sz="1400" dirty="0">
              <a:solidFill>
                <a:srgbClr val="3D414A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180EA6E-C7CE-4615-B504-99AF20360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1524000"/>
            <a:ext cx="1447800" cy="143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95AA8B-E9AE-DA39-B423-4DD9AE3C5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612" y="990600"/>
            <a:ext cx="2769684" cy="27387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AF1941-04F5-C2E5-E1F4-AD1D67205708}"/>
              </a:ext>
            </a:extLst>
          </p:cNvPr>
          <p:cNvSpPr txBox="1"/>
          <p:nvPr/>
        </p:nvSpPr>
        <p:spPr>
          <a:xfrm>
            <a:off x="531812" y="6495057"/>
            <a:ext cx="703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Direct link: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http://www.wikimodel.com/workspace/5081879929683968/Second Order System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08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7982" y="0"/>
            <a:ext cx="105128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Other Modeling Examples: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1143000"/>
            <a:ext cx="10512862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3D414A"/>
                </a:solidFill>
              </a:rPr>
              <a:t>Predator Prey Model:</a:t>
            </a: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http://www.wikimodel.com/workspace/5081879929683968/Predator Prey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3D414A"/>
                </a:solidFill>
              </a:rPr>
              <a:t>Model of Covid outbreak in Wuhan China: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latin typeface="-apple-system"/>
              </a:rPr>
              <a:t>Replication of Nature, Cell </a:t>
            </a:r>
            <a:r>
              <a:rPr lang="en-US" sz="1400" b="0" i="0" dirty="0">
                <a:effectLst/>
                <a:latin typeface="-apple-system"/>
              </a:rPr>
              <a:t>Discovery by Wang, H., Wang, Z., Dong, Y. et al. titled “Phase-adjusted estimation of the number of Coronavirus Disease 2019 cases in Wuhan, China” on 24th of February: </a:t>
            </a:r>
            <a:r>
              <a:rPr lang="en-US" sz="1400" i="0" dirty="0">
                <a:effectLst/>
                <a:latin typeface="-apple-system"/>
                <a:hlinkClick r:id="rId3"/>
              </a:rPr>
              <a:t>https://www.nature.com/articles/s41421-020-0148-0</a:t>
            </a:r>
            <a:endParaRPr lang="en-US" sz="1400" i="0" dirty="0">
              <a:effectLst/>
              <a:latin typeface="-apple-system"/>
            </a:endParaRP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http://www.wikimodel.com/workspace/5081879929683968/Coronavirus_Wuhan_A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3D414A"/>
                </a:solidFill>
              </a:rPr>
              <a:t>Model of Covid cases in Hawaii taking into consideration vaccinations and incoming infected travelers:</a:t>
            </a: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http://www.wikimodel.com/workspace/5081879929683968/Covid_Hawaii3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3D414A"/>
                </a:solidFill>
              </a:rPr>
              <a:t>Hodgkin Huxley Current Clamp:</a:t>
            </a: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http://www.wikimodel.com/workspace/5081879929683968/Hodgkin Huxley Current Clamp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3D414A"/>
                </a:solidFill>
              </a:rPr>
              <a:t>Electrocardiogram: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latin typeface="-apple-system"/>
              </a:rPr>
              <a:t>Replication of </a:t>
            </a:r>
            <a:r>
              <a:rPr lang="en-US" sz="1400" dirty="0" err="1">
                <a:latin typeface="-apple-system"/>
              </a:rPr>
              <a:t>McSharry</a:t>
            </a:r>
            <a:r>
              <a:rPr lang="en-US" sz="1400" dirty="0">
                <a:latin typeface="-apple-system"/>
              </a:rPr>
              <a:t> PE, Clifford GD, </a:t>
            </a:r>
            <a:r>
              <a:rPr lang="en-US" sz="1400" dirty="0" err="1">
                <a:latin typeface="-apple-system"/>
              </a:rPr>
              <a:t>Tarassenko</a:t>
            </a:r>
            <a:r>
              <a:rPr lang="en-US" sz="1400" dirty="0">
                <a:latin typeface="-apple-system"/>
              </a:rPr>
              <a:t> L, Smith LA. A dynamical model for generating synthetic electrocardiogram signals. IEEE Trans Biomed Eng. 2003 Mar;50(3):289-94: </a:t>
            </a:r>
            <a:r>
              <a:rPr lang="en-US" sz="1400" dirty="0">
                <a:solidFill>
                  <a:srgbClr val="7030A0"/>
                </a:solidFill>
                <a:latin typeface="-apple-system"/>
              </a:rPr>
              <a:t>https://ieeexplore.ieee.org/document/1186732</a:t>
            </a: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http://www.wikimodel.com/workspace/5081879929683968/Electrocardiogram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200" i="1" dirty="0">
                <a:solidFill>
                  <a:srgbClr val="663300"/>
                </a:solidFill>
              </a:rPr>
              <a:t>Don’t worry about copying the links! You can search for the models using the Search Bar using any of the words in the saved workspace title </a:t>
            </a:r>
            <a:r>
              <a:rPr lang="en-US" sz="2200" i="1" dirty="0">
                <a:solidFill>
                  <a:srgbClr val="008000"/>
                </a:solidFill>
              </a:rPr>
              <a:t>(after the last / in the link)</a:t>
            </a:r>
            <a:endParaRPr lang="en-US" sz="1800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7982" y="0"/>
            <a:ext cx="105128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Searching for Models using the Search Bar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C2BD06-118A-0F52-66F0-126D25A6A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2" y="2057400"/>
            <a:ext cx="8953500" cy="330517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3223F9-47C6-48C5-7BBA-5A097264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2" y="1360086"/>
            <a:ext cx="10512862" cy="460375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rgbClr val="3D414A"/>
                </a:solidFill>
              </a:rPr>
              <a:t>You can search for models by typing an words that are part of the saved workspace name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0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7982" y="304800"/>
            <a:ext cx="1051286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dirty="0"/>
              <a:t>Examples in Day 2 session</a:t>
            </a:r>
            <a:br>
              <a:rPr lang="en-US" sz="4000" b="1" dirty="0"/>
            </a:br>
            <a:r>
              <a:rPr lang="en-US" sz="4000" b="1" dirty="0">
                <a:solidFill>
                  <a:srgbClr val="7030A0"/>
                </a:solidFill>
              </a:rPr>
              <a:t>Saturday, 11 February 2023 at 5:30pm Eastern</a:t>
            </a:r>
            <a:br>
              <a:rPr lang="en-US" sz="4000" b="1" dirty="0">
                <a:solidFill>
                  <a:srgbClr val="7030A0"/>
                </a:solidFill>
              </a:rPr>
            </a:br>
            <a:r>
              <a:rPr lang="en-US" sz="4000" b="1" dirty="0">
                <a:solidFill>
                  <a:srgbClr val="7030A0"/>
                </a:solidFill>
              </a:rPr>
              <a:t>Main Room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1981200"/>
            <a:ext cx="10512862" cy="2895600"/>
          </a:xfrm>
        </p:spPr>
        <p:txBody>
          <a:bodyPr>
            <a:normAutofit/>
          </a:bodyPr>
          <a:lstStyle/>
          <a:p>
            <a:r>
              <a:rPr lang="en-US" sz="2400" i="1" dirty="0">
                <a:solidFill>
                  <a:srgbClr val="006600"/>
                </a:solidFill>
              </a:rPr>
              <a:t>Implementing a Multicompartment Pharmacokinetic Drug Delivery Model as a Systems of ODEs:</a:t>
            </a:r>
          </a:p>
          <a:p>
            <a:pPr marL="457063" lvl="1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http://www.wikimodel.com/workspace/5081879929683968/Three Compartment Bolus Response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3D414A"/>
                </a:solidFill>
              </a:rPr>
              <a:t>A Virtual Patient with Type 1 Diabetes: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-apple-system"/>
              </a:rPr>
              <a:t>Replication of Kanderian SS, </a:t>
            </a:r>
            <a:r>
              <a:rPr lang="en-US" sz="1400" dirty="0" err="1">
                <a:latin typeface="-apple-system"/>
              </a:rPr>
              <a:t>Weinzimer</a:t>
            </a:r>
            <a:r>
              <a:rPr lang="en-US" sz="1400" dirty="0">
                <a:latin typeface="-apple-system"/>
              </a:rPr>
              <a:t> S, </a:t>
            </a:r>
            <a:r>
              <a:rPr lang="en-US" sz="1400" dirty="0" err="1">
                <a:latin typeface="-apple-system"/>
              </a:rPr>
              <a:t>Voskanyan</a:t>
            </a:r>
            <a:r>
              <a:rPr lang="en-US" sz="1400" dirty="0">
                <a:latin typeface="-apple-system"/>
              </a:rPr>
              <a:t> G, </a:t>
            </a:r>
            <a:r>
              <a:rPr lang="en-US" sz="1400" dirty="0" err="1">
                <a:latin typeface="-apple-system"/>
              </a:rPr>
              <a:t>Steil</a:t>
            </a:r>
            <a:r>
              <a:rPr lang="en-US" sz="1400" dirty="0">
                <a:latin typeface="-apple-system"/>
              </a:rPr>
              <a:t> GM. Identification of intraday metabolic profiles during closed-loop glucose control in individuals with type 1 diabetes. J Diabetes Sci Technol. 2009 Sep 1;3(5):1047-57.</a:t>
            </a:r>
            <a:r>
              <a:rPr lang="en-US" sz="1400" b="0" i="0" dirty="0">
                <a:effectLst/>
                <a:latin typeface="-apple-system"/>
              </a:rPr>
              <a:t>: </a:t>
            </a:r>
            <a:r>
              <a:rPr lang="en-US" sz="1400" i="0" dirty="0">
                <a:effectLst/>
                <a:latin typeface="-apple-system"/>
                <a:hlinkClick r:id="rId3"/>
              </a:rPr>
              <a:t>https://www.ncbi.nlm.nih.gov/pmc/articles/PMC2769900/</a:t>
            </a:r>
            <a:endParaRPr lang="en-US" sz="1400" i="0" dirty="0">
              <a:effectLst/>
              <a:latin typeface="-apple-system"/>
            </a:endParaRPr>
          </a:p>
          <a:p>
            <a:pPr marL="457063" lvl="1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http://www.wikimodel.com/workspace/5081879929683968/Coronavirus_Wuhan_A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457063" lvl="1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3D414A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165289-3602-7282-E129-E6480CE07F10}"/>
              </a:ext>
            </a:extLst>
          </p:cNvPr>
          <p:cNvSpPr txBox="1"/>
          <p:nvPr/>
        </p:nvSpPr>
        <p:spPr>
          <a:xfrm>
            <a:off x="303212" y="5791200"/>
            <a:ext cx="105128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663300"/>
                </a:solidFill>
              </a:rPr>
              <a:t>Don’t worry about copying the links! You can search for the models using the Search Bar using any of the words in the saved workspace title </a:t>
            </a:r>
            <a:r>
              <a:rPr lang="en-US" sz="2000" i="1" dirty="0">
                <a:solidFill>
                  <a:srgbClr val="008000"/>
                </a:solidFill>
              </a:rPr>
              <a:t>(after the last / in the link)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3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893</Words>
  <Application>Microsoft Office PowerPoint</Application>
  <PresentationFormat>Custom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Euphemia</vt:lpstr>
      <vt:lpstr>Office Theme</vt:lpstr>
      <vt:lpstr>WikiModel:   A Web-based Software Application that Enables Teachers, Students, Scientists and Engineers to Simulate, Fit and Share Mathematical Models</vt:lpstr>
      <vt:lpstr>What is WikiModel?</vt:lpstr>
      <vt:lpstr>Example 1: A second order spring dashpot system: </vt:lpstr>
      <vt:lpstr>Other Modeling Examples:</vt:lpstr>
      <vt:lpstr>Searching for Models using the Search Bar</vt:lpstr>
      <vt:lpstr>Examples in Day 2 session Saturday, 11 February 2023 at 5:30pm Eastern Main 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Sami Kanderian</dc:creator>
  <cp:lastModifiedBy>Sami Kanderian</cp:lastModifiedBy>
  <cp:revision>12</cp:revision>
  <cp:lastPrinted>2022-03-07T08:11:38Z</cp:lastPrinted>
  <dcterms:created xsi:type="dcterms:W3CDTF">2022-03-07T00:44:24Z</dcterms:created>
  <dcterms:modified xsi:type="dcterms:W3CDTF">2023-02-10T21:27:27Z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