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457" r:id="rId2"/>
    <p:sldId id="458" r:id="rId3"/>
    <p:sldId id="459" r:id="rId4"/>
    <p:sldId id="256" r:id="rId5"/>
    <p:sldId id="357" r:id="rId6"/>
    <p:sldId id="437" r:id="rId7"/>
    <p:sldId id="455" r:id="rId8"/>
    <p:sldId id="454" r:id="rId9"/>
    <p:sldId id="367" r:id="rId10"/>
    <p:sldId id="362" r:id="rId11"/>
    <p:sldId id="262" r:id="rId12"/>
    <p:sldId id="364" r:id="rId13"/>
    <p:sldId id="365" r:id="rId14"/>
    <p:sldId id="366" r:id="rId15"/>
    <p:sldId id="363" r:id="rId16"/>
    <p:sldId id="267" r:id="rId17"/>
    <p:sldId id="268" r:id="rId18"/>
    <p:sldId id="269" r:id="rId19"/>
    <p:sldId id="270" r:id="rId20"/>
    <p:sldId id="271" r:id="rId21"/>
    <p:sldId id="438" r:id="rId22"/>
    <p:sldId id="272" r:id="rId23"/>
    <p:sldId id="328" r:id="rId24"/>
    <p:sldId id="273" r:id="rId25"/>
    <p:sldId id="274" r:id="rId26"/>
    <p:sldId id="275" r:id="rId27"/>
    <p:sldId id="276" r:id="rId28"/>
    <p:sldId id="309" r:id="rId29"/>
    <p:sldId id="439" r:id="rId30"/>
    <p:sldId id="440" r:id="rId31"/>
    <p:sldId id="441" r:id="rId32"/>
    <p:sldId id="442" r:id="rId33"/>
    <p:sldId id="443" r:id="rId34"/>
    <p:sldId id="444" r:id="rId35"/>
    <p:sldId id="282" r:id="rId36"/>
    <p:sldId id="368" r:id="rId37"/>
    <p:sldId id="413" r:id="rId38"/>
    <p:sldId id="450" r:id="rId39"/>
    <p:sldId id="283" r:id="rId40"/>
    <p:sldId id="284" r:id="rId41"/>
    <p:sldId id="339" r:id="rId42"/>
    <p:sldId id="338" r:id="rId43"/>
    <p:sldId id="341" r:id="rId44"/>
    <p:sldId id="369" r:id="rId45"/>
    <p:sldId id="370" r:id="rId46"/>
    <p:sldId id="451" r:id="rId47"/>
    <p:sldId id="383" r:id="rId48"/>
    <p:sldId id="445" r:id="rId49"/>
    <p:sldId id="446" r:id="rId50"/>
    <p:sldId id="447" r:id="rId51"/>
    <p:sldId id="448" r:id="rId52"/>
    <p:sldId id="384" r:id="rId53"/>
    <p:sldId id="385" r:id="rId54"/>
    <p:sldId id="386" r:id="rId55"/>
    <p:sldId id="387" r:id="rId56"/>
    <p:sldId id="388" r:id="rId57"/>
    <p:sldId id="389" r:id="rId58"/>
    <p:sldId id="390" r:id="rId59"/>
    <p:sldId id="391" r:id="rId60"/>
    <p:sldId id="392" r:id="rId61"/>
    <p:sldId id="399" r:id="rId62"/>
    <p:sldId id="452" r:id="rId63"/>
    <p:sldId id="394" r:id="rId64"/>
    <p:sldId id="395" r:id="rId65"/>
    <p:sldId id="449" r:id="rId66"/>
    <p:sldId id="436" r:id="rId67"/>
    <p:sldId id="398" r:id="rId68"/>
    <p:sldId id="355" r:id="rId69"/>
    <p:sldId id="356" r:id="rId70"/>
    <p:sldId id="317" r:id="rId71"/>
    <p:sldId id="371" r:id="rId72"/>
    <p:sldId id="376" r:id="rId73"/>
    <p:sldId id="433" r:id="rId74"/>
    <p:sldId id="377" r:id="rId75"/>
    <p:sldId id="378" r:id="rId76"/>
    <p:sldId id="379" r:id="rId77"/>
    <p:sldId id="380" r:id="rId78"/>
    <p:sldId id="381" r:id="rId79"/>
    <p:sldId id="407" r:id="rId80"/>
    <p:sldId id="408" r:id="rId81"/>
    <p:sldId id="409" r:id="rId82"/>
    <p:sldId id="410" r:id="rId83"/>
    <p:sldId id="411" r:id="rId84"/>
    <p:sldId id="412" r:id="rId85"/>
    <p:sldId id="429" r:id="rId86"/>
    <p:sldId id="430" r:id="rId87"/>
    <p:sldId id="401" r:id="rId88"/>
    <p:sldId id="305" r:id="rId89"/>
    <p:sldId id="453" r:id="rId90"/>
    <p:sldId id="35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75A"/>
    <a:srgbClr val="0000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60" autoAdjust="0"/>
    <p:restoredTop sz="81250" autoAdjust="0"/>
  </p:normalViewPr>
  <p:slideViewPr>
    <p:cSldViewPr snapToGrid="0" snapToObjects="1">
      <p:cViewPr>
        <p:scale>
          <a:sx n="93" d="100"/>
          <a:sy n="93" d="100"/>
        </p:scale>
        <p:origin x="800" y="144"/>
      </p:cViewPr>
      <p:guideLst>
        <p:guide orient="horz" pos="2160"/>
        <p:guide pos="2880"/>
      </p:guideLst>
    </p:cSldViewPr>
  </p:slideViewPr>
  <p:outlineViewPr>
    <p:cViewPr>
      <p:scale>
        <a:sx n="33" d="100"/>
        <a:sy n="33" d="100"/>
      </p:scale>
      <p:origin x="0" y="9312"/>
    </p:cViewPr>
  </p:outlineViewPr>
  <p:notesTextViewPr>
    <p:cViewPr>
      <p:scale>
        <a:sx n="100" d="100"/>
        <a:sy n="100" d="100"/>
      </p:scale>
      <p:origin x="0" y="0"/>
    </p:cViewPr>
  </p:notesTextViewPr>
  <p:sorterViewPr>
    <p:cViewPr>
      <p:scale>
        <a:sx n="66" d="100"/>
        <a:sy n="66" d="100"/>
      </p:scale>
      <p:origin x="0" y="46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E41718-54B1-E143-B7EC-FAB8AADAA919}" type="datetimeFigureOut">
              <a:rPr lang="en-US" smtClean="0"/>
              <a:t>8/3/23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BD0A95-9EE9-B948-B9CA-E5345E628375}" type="slidenum">
              <a:rPr lang="en-US" smtClean="0"/>
              <a:t>‹#›</a:t>
            </a:fld>
            <a:endParaRPr lang="en-US"/>
          </a:p>
        </p:txBody>
      </p:sp>
    </p:spTree>
    <p:extLst>
      <p:ext uri="{BB962C8B-B14F-4D97-AF65-F5344CB8AC3E}">
        <p14:creationId xmlns:p14="http://schemas.microsoft.com/office/powerpoint/2010/main" val="7759929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D0A95-9EE9-B948-B9CA-E5345E628375}" type="slidenum">
              <a:rPr lang="en-US" smtClean="0"/>
              <a:t>4</a:t>
            </a:fld>
            <a:endParaRPr lang="en-US"/>
          </a:p>
        </p:txBody>
      </p:sp>
    </p:spTree>
    <p:extLst>
      <p:ext uri="{BB962C8B-B14F-4D97-AF65-F5344CB8AC3E}">
        <p14:creationId xmlns:p14="http://schemas.microsoft.com/office/powerpoint/2010/main" val="123764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17</a:t>
            </a:fld>
            <a:endParaRPr lang="en-US"/>
          </a:p>
        </p:txBody>
      </p:sp>
    </p:spTree>
    <p:extLst>
      <p:ext uri="{BB962C8B-B14F-4D97-AF65-F5344CB8AC3E}">
        <p14:creationId xmlns:p14="http://schemas.microsoft.com/office/powerpoint/2010/main" val="921371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18</a:t>
            </a:fld>
            <a:endParaRPr lang="en-US"/>
          </a:p>
        </p:txBody>
      </p:sp>
    </p:spTree>
    <p:extLst>
      <p:ext uri="{BB962C8B-B14F-4D97-AF65-F5344CB8AC3E}">
        <p14:creationId xmlns:p14="http://schemas.microsoft.com/office/powerpoint/2010/main" val="92137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19</a:t>
            </a:fld>
            <a:endParaRPr lang="en-US"/>
          </a:p>
        </p:txBody>
      </p:sp>
    </p:spTree>
    <p:extLst>
      <p:ext uri="{BB962C8B-B14F-4D97-AF65-F5344CB8AC3E}">
        <p14:creationId xmlns:p14="http://schemas.microsoft.com/office/powerpoint/2010/main" val="92137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20</a:t>
            </a:fld>
            <a:endParaRPr lang="en-US"/>
          </a:p>
        </p:txBody>
      </p:sp>
    </p:spTree>
    <p:extLst>
      <p:ext uri="{BB962C8B-B14F-4D97-AF65-F5344CB8AC3E}">
        <p14:creationId xmlns:p14="http://schemas.microsoft.com/office/powerpoint/2010/main" val="921371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21</a:t>
            </a:fld>
            <a:endParaRPr lang="en-US"/>
          </a:p>
        </p:txBody>
      </p:sp>
    </p:spTree>
    <p:extLst>
      <p:ext uri="{BB962C8B-B14F-4D97-AF65-F5344CB8AC3E}">
        <p14:creationId xmlns:p14="http://schemas.microsoft.com/office/powerpoint/2010/main" val="2766720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a:t>
            </a:r>
            <a:r>
              <a:rPr lang="en-US" sz="1200" b="1" dirty="0"/>
              <a:t>Unique PCR tags added to most open reading frames</a:t>
            </a:r>
            <a:r>
              <a:rPr lang="en-US" sz="1200" baseline="0" dirty="0"/>
              <a:t> </a:t>
            </a:r>
            <a:r>
              <a:rPr lang="en-US" dirty="0"/>
              <a:t>To discriminate</a:t>
            </a:r>
            <a:r>
              <a:rPr lang="en-US" baseline="0" dirty="0"/>
              <a:t> the synthetic from wild type sequences</a:t>
            </a:r>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22</a:t>
            </a:fld>
            <a:endParaRPr lang="en-US"/>
          </a:p>
        </p:txBody>
      </p:sp>
    </p:spTree>
    <p:extLst>
      <p:ext uri="{BB962C8B-B14F-4D97-AF65-F5344CB8AC3E}">
        <p14:creationId xmlns:p14="http://schemas.microsoft.com/office/powerpoint/2010/main" val="4130855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a:t>
            </a:r>
            <a:r>
              <a:rPr lang="en-US" sz="1200" b="1" dirty="0"/>
              <a:t>Unique PCR tags added to most open reading frames</a:t>
            </a:r>
            <a:r>
              <a:rPr lang="en-US" sz="1200" baseline="0" dirty="0"/>
              <a:t> </a:t>
            </a:r>
            <a:r>
              <a:rPr lang="en-US" dirty="0"/>
              <a:t>To discriminate</a:t>
            </a:r>
            <a:r>
              <a:rPr lang="en-US" baseline="0" dirty="0"/>
              <a:t> the synthetic from wild type sequences</a:t>
            </a:r>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23</a:t>
            </a:fld>
            <a:endParaRPr lang="en-US"/>
          </a:p>
        </p:txBody>
      </p:sp>
    </p:spTree>
    <p:extLst>
      <p:ext uri="{BB962C8B-B14F-4D97-AF65-F5344CB8AC3E}">
        <p14:creationId xmlns:p14="http://schemas.microsoft.com/office/powerpoint/2010/main" val="413085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Is splicing required for viability of a </a:t>
            </a:r>
            <a:r>
              <a:rPr lang="en-US" dirty="0" err="1"/>
              <a:t>eukarytoic</a:t>
            </a:r>
            <a:r>
              <a:rPr lang="en-US" dirty="0"/>
              <a:t> cell?</a:t>
            </a:r>
          </a:p>
        </p:txBody>
      </p:sp>
      <p:sp>
        <p:nvSpPr>
          <p:cNvPr id="4" name="Slide Number Placeholder 3"/>
          <p:cNvSpPr>
            <a:spLocks noGrp="1"/>
          </p:cNvSpPr>
          <p:nvPr>
            <p:ph type="sldNum" sz="quarter" idx="10"/>
          </p:nvPr>
        </p:nvSpPr>
        <p:spPr/>
        <p:txBody>
          <a:bodyPr/>
          <a:lstStyle/>
          <a:p>
            <a:fld id="{783A507D-50E2-FC45-A516-5E83A7B67B27}" type="slidenum">
              <a:rPr lang="en-US" smtClean="0"/>
              <a:t>24</a:t>
            </a:fld>
            <a:endParaRPr lang="en-US"/>
          </a:p>
        </p:txBody>
      </p:sp>
    </p:spTree>
    <p:extLst>
      <p:ext uri="{BB962C8B-B14F-4D97-AF65-F5344CB8AC3E}">
        <p14:creationId xmlns:p14="http://schemas.microsoft.com/office/powerpoint/2010/main" val="326810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make a “stable” genome without transposons jumping into different sites or highly </a:t>
            </a:r>
            <a:r>
              <a:rPr lang="en-US" dirty="0"/>
              <a:t>Repetitive regions that are “hotspots” for genetic </a:t>
            </a:r>
            <a:r>
              <a:rPr lang="en-US" dirty="0" err="1"/>
              <a:t>instbility</a:t>
            </a:r>
            <a:r>
              <a:rPr lang="en-US" dirty="0"/>
              <a:t>/</a:t>
            </a:r>
            <a:r>
              <a:rPr lang="en-US" dirty="0" err="1"/>
              <a:t>recombinaiton</a:t>
            </a:r>
            <a:endParaRPr lang="en-US" dirty="0"/>
          </a:p>
        </p:txBody>
      </p:sp>
      <p:sp>
        <p:nvSpPr>
          <p:cNvPr id="4" name="Slide Number Placeholder 3"/>
          <p:cNvSpPr>
            <a:spLocks noGrp="1"/>
          </p:cNvSpPr>
          <p:nvPr>
            <p:ph type="sldNum" sz="quarter" idx="10"/>
          </p:nvPr>
        </p:nvSpPr>
        <p:spPr/>
        <p:txBody>
          <a:bodyPr/>
          <a:lstStyle/>
          <a:p>
            <a:fld id="{BFBD0A95-9EE9-B948-B9CA-E5345E628375}" type="slidenum">
              <a:rPr lang="en-US" smtClean="0"/>
              <a:t>25</a:t>
            </a:fld>
            <a:endParaRPr lang="en-US"/>
          </a:p>
        </p:txBody>
      </p:sp>
    </p:spTree>
    <p:extLst>
      <p:ext uri="{BB962C8B-B14F-4D97-AF65-F5344CB8AC3E}">
        <p14:creationId xmlns:p14="http://schemas.microsoft.com/office/powerpoint/2010/main" val="152970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Re-location of </a:t>
            </a:r>
            <a:r>
              <a:rPr lang="en-US" sz="1200" kern="1200" dirty="0" err="1">
                <a:solidFill>
                  <a:schemeClr val="tx1"/>
                </a:solidFill>
                <a:effectLst/>
                <a:latin typeface="+mn-lt"/>
                <a:ea typeface="+mn-ea"/>
                <a:cs typeface="+mn-cs"/>
              </a:rPr>
              <a:t>tDNAs</a:t>
            </a:r>
            <a:r>
              <a:rPr lang="en-US" sz="1200" kern="1200" dirty="0">
                <a:solidFill>
                  <a:schemeClr val="tx1"/>
                </a:solidFill>
                <a:effectLst/>
                <a:latin typeface="+mn-lt"/>
                <a:ea typeface="+mn-ea"/>
                <a:cs typeface="+mn-cs"/>
              </a:rPr>
              <a:t> is important because they are hotspots for transposition and genome rearrangements. As such, the synthetic chromosomes may well be quite resistant to such </a:t>
            </a:r>
            <a:r>
              <a:rPr lang="en-US" sz="1200" kern="1200" dirty="0" err="1">
                <a:solidFill>
                  <a:schemeClr val="tx1"/>
                </a:solidFill>
                <a:effectLst/>
                <a:latin typeface="+mn-lt"/>
                <a:ea typeface="+mn-ea"/>
                <a:cs typeface="+mn-cs"/>
              </a:rPr>
              <a:t>recombinational</a:t>
            </a:r>
            <a:r>
              <a:rPr lang="en-US" sz="1200" kern="1200" dirty="0">
                <a:solidFill>
                  <a:schemeClr val="tx1"/>
                </a:solidFill>
                <a:effectLst/>
                <a:latin typeface="+mn-lt"/>
                <a:ea typeface="+mn-ea"/>
                <a:cs typeface="+mn-cs"/>
              </a:rPr>
              <a:t> events relative to normal chromosomes, and generally produce a more stable genome.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26</a:t>
            </a:fld>
            <a:endParaRPr lang="en-US"/>
          </a:p>
        </p:txBody>
      </p:sp>
    </p:spTree>
    <p:extLst>
      <p:ext uri="{BB962C8B-B14F-4D97-AF65-F5344CB8AC3E}">
        <p14:creationId xmlns:p14="http://schemas.microsoft.com/office/powerpoint/2010/main" val="298659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grew out of our experiences teaching a unique course while postdocs called Build-a Genome. in which students participated in </a:t>
            </a:r>
            <a:r>
              <a:rPr lang="en-US" dirty="0" err="1"/>
              <a:t>constrction</a:t>
            </a:r>
            <a:r>
              <a:rPr lang="en-US" dirty="0"/>
              <a:t> of a fully synthetic yeast genome )first </a:t>
            </a:r>
            <a:r>
              <a:rPr lang="en-US" dirty="0" err="1"/>
              <a:t>eukarytoi</a:t>
            </a:r>
            <a:r>
              <a:rPr lang="en-US" dirty="0"/>
              <a:t> genome) </a:t>
            </a:r>
            <a:r>
              <a:rPr lang="en-US" dirty="0" err="1"/>
              <a:t>whil</a:t>
            </a:r>
            <a:r>
              <a:rPr lang="en-US" dirty="0"/>
              <a:t> </a:t>
            </a:r>
            <a:r>
              <a:rPr lang="en-US" dirty="0" err="1"/>
              <a:t>elearning</a:t>
            </a:r>
            <a:r>
              <a:rPr lang="en-US" dirty="0"/>
              <a:t> </a:t>
            </a:r>
            <a:r>
              <a:rPr lang="en-US" dirty="0" err="1"/>
              <a:t>molec</a:t>
            </a:r>
            <a:r>
              <a:rPr lang="en-US" dirty="0"/>
              <a:t> biol methods.  Although </a:t>
            </a:r>
            <a:r>
              <a:rPr lang="en-US" dirty="0" err="1"/>
              <a:t>synthetis</a:t>
            </a:r>
            <a:r>
              <a:rPr lang="en-US" dirty="0"/>
              <a:t> of the DNA is now complete (and you will hear </a:t>
            </a:r>
            <a:r>
              <a:rPr lang="en-US" dirty="0" err="1"/>
              <a:t>mpre</a:t>
            </a:r>
            <a:r>
              <a:rPr lang="en-US" dirty="0"/>
              <a:t> about how the synthetic DNA is </a:t>
            </a:r>
            <a:r>
              <a:rPr lang="en-US" dirty="0" err="1"/>
              <a:t>incoproated</a:t>
            </a:r>
            <a:r>
              <a:rPr lang="en-US" dirty="0"/>
              <a:t> into the yeast genome later from Jeremy , the methods </a:t>
            </a:r>
            <a:r>
              <a:rPr lang="en-US" dirty="0" err="1"/>
              <a:t>aer</a:t>
            </a:r>
            <a:r>
              <a:rPr lang="en-US" dirty="0"/>
              <a:t> robust and can be utilized for other projects in undergrad labs. Also, I learned some </a:t>
            </a:r>
            <a:r>
              <a:rPr lang="en-US" dirty="0" err="1"/>
              <a:t>valuble</a:t>
            </a:r>
            <a:r>
              <a:rPr lang="en-US" dirty="0"/>
              <a:t> teaching lessons from this </a:t>
            </a:r>
            <a:r>
              <a:rPr lang="en-US" dirty="0" err="1"/>
              <a:t>ocurse</a:t>
            </a:r>
            <a:r>
              <a:rPr lang="en-US" dirty="0"/>
              <a:t> that I try to </a:t>
            </a:r>
            <a:r>
              <a:rPr lang="en-US" dirty="0" err="1"/>
              <a:t>pply</a:t>
            </a:r>
            <a:r>
              <a:rPr lang="en-US" dirty="0"/>
              <a:t> </a:t>
            </a:r>
            <a:r>
              <a:rPr lang="en-US" dirty="0" err="1"/>
              <a:t>ot</a:t>
            </a:r>
            <a:r>
              <a:rPr lang="en-US" dirty="0"/>
              <a:t> current courses… </a:t>
            </a:r>
          </a:p>
        </p:txBody>
      </p:sp>
      <p:sp>
        <p:nvSpPr>
          <p:cNvPr id="4" name="Slide Number Placeholder 3"/>
          <p:cNvSpPr>
            <a:spLocks noGrp="1"/>
          </p:cNvSpPr>
          <p:nvPr>
            <p:ph type="sldNum" sz="quarter" idx="5"/>
          </p:nvPr>
        </p:nvSpPr>
        <p:spPr/>
        <p:txBody>
          <a:bodyPr/>
          <a:lstStyle/>
          <a:p>
            <a:fld id="{BFBD0A95-9EE9-B948-B9CA-E5345E628375}" type="slidenum">
              <a:rPr lang="en-US" smtClean="0"/>
              <a:t>9</a:t>
            </a:fld>
            <a:endParaRPr lang="en-US"/>
          </a:p>
        </p:txBody>
      </p:sp>
    </p:spTree>
    <p:extLst>
      <p:ext uri="{BB962C8B-B14F-4D97-AF65-F5344CB8AC3E}">
        <p14:creationId xmlns:p14="http://schemas.microsoft.com/office/powerpoint/2010/main" val="1158009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1DFCEC-0253-C443-A6C0-E0F9C2A5BAA9}" type="slidenum">
              <a:rPr lang="en-US" smtClean="0"/>
              <a:t>28</a:t>
            </a:fld>
            <a:endParaRPr lang="en-US"/>
          </a:p>
        </p:txBody>
      </p:sp>
    </p:spTree>
    <p:extLst>
      <p:ext uri="{BB962C8B-B14F-4D97-AF65-F5344CB8AC3E}">
        <p14:creationId xmlns:p14="http://schemas.microsoft.com/office/powerpoint/2010/main" val="204055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D0A95-9EE9-B948-B9CA-E5345E628375}" type="slidenum">
              <a:rPr lang="en-US" smtClean="0"/>
              <a:t>31</a:t>
            </a:fld>
            <a:endParaRPr lang="en-US"/>
          </a:p>
        </p:txBody>
      </p:sp>
    </p:spTree>
    <p:extLst>
      <p:ext uri="{BB962C8B-B14F-4D97-AF65-F5344CB8AC3E}">
        <p14:creationId xmlns:p14="http://schemas.microsoft.com/office/powerpoint/2010/main" val="1133126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Deep sequencing of 64 </a:t>
            </a:r>
            <a:r>
              <a:rPr lang="en-US" sz="1200" i="1" kern="1200" dirty="0" err="1">
                <a:solidFill>
                  <a:schemeClr val="tx1"/>
                </a:solidFill>
                <a:effectLst/>
                <a:latin typeface="+mn-lt"/>
                <a:ea typeface="+mn-ea"/>
                <a:cs typeface="+mn-cs"/>
              </a:rPr>
              <a:t>synIXR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SCRaMbLE</a:t>
            </a:r>
            <a:r>
              <a:rPr lang="en-US" sz="1200" kern="1200" dirty="0">
                <a:solidFill>
                  <a:schemeClr val="tx1"/>
                </a:solidFill>
                <a:effectLst/>
                <a:latin typeface="+mn-lt"/>
                <a:ea typeface="+mn-ea"/>
                <a:cs typeface="+mn-cs"/>
              </a:rPr>
              <a:t> strains revealed 156 deletions, 89 inversions, 94 duplications, and 55 additional complex rearrangements; several duplications are consistent with a double rolling circle mechanism. </a:t>
            </a:r>
          </a:p>
          <a:p>
            <a:pPr lvl="0"/>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01DFCEC-0253-C443-A6C0-E0F9C2A5BAA9}" type="slidenum">
              <a:rPr lang="en-US" smtClean="0"/>
              <a:t>33</a:t>
            </a:fld>
            <a:endParaRPr lang="en-US"/>
          </a:p>
        </p:txBody>
      </p:sp>
    </p:spTree>
    <p:extLst>
      <p:ext uri="{BB962C8B-B14F-4D97-AF65-F5344CB8AC3E}">
        <p14:creationId xmlns:p14="http://schemas.microsoft.com/office/powerpoint/2010/main" val="257095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Deep sequencing of 64 </a:t>
            </a:r>
            <a:r>
              <a:rPr lang="en-US" sz="1200" i="1" kern="1200" dirty="0" err="1">
                <a:solidFill>
                  <a:schemeClr val="tx1"/>
                </a:solidFill>
                <a:effectLst/>
                <a:latin typeface="+mn-lt"/>
                <a:ea typeface="+mn-ea"/>
                <a:cs typeface="+mn-cs"/>
              </a:rPr>
              <a:t>synIXR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SCRaMbLE</a:t>
            </a:r>
            <a:r>
              <a:rPr lang="en-US" sz="1200" kern="1200" dirty="0">
                <a:solidFill>
                  <a:schemeClr val="tx1"/>
                </a:solidFill>
                <a:effectLst/>
                <a:latin typeface="+mn-lt"/>
                <a:ea typeface="+mn-ea"/>
                <a:cs typeface="+mn-cs"/>
              </a:rPr>
              <a:t> strains revealed 156 deletions, 89 inversions, 94 duplications, and 55 additional complex rearrangements; several duplications are consistent with a double rolling circle mechanism. </a:t>
            </a:r>
          </a:p>
          <a:p>
            <a:pPr lvl="0"/>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01DFCEC-0253-C443-A6C0-E0F9C2A5BAA9}" type="slidenum">
              <a:rPr lang="en-US" smtClean="0"/>
              <a:t>34</a:t>
            </a:fld>
            <a:endParaRPr lang="en-US"/>
          </a:p>
        </p:txBody>
      </p:sp>
    </p:spTree>
    <p:extLst>
      <p:ext uri="{BB962C8B-B14F-4D97-AF65-F5344CB8AC3E}">
        <p14:creationId xmlns:p14="http://schemas.microsoft.com/office/powerpoint/2010/main" val="2936024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35</a:t>
            </a:fld>
            <a:endParaRPr lang="en-US"/>
          </a:p>
        </p:txBody>
      </p:sp>
    </p:spTree>
    <p:extLst>
      <p:ext uri="{BB962C8B-B14F-4D97-AF65-F5344CB8AC3E}">
        <p14:creationId xmlns:p14="http://schemas.microsoft.com/office/powerpoint/2010/main" val="921371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37</a:t>
            </a:fld>
            <a:endParaRPr lang="en-US"/>
          </a:p>
        </p:txBody>
      </p:sp>
    </p:spTree>
    <p:extLst>
      <p:ext uri="{BB962C8B-B14F-4D97-AF65-F5344CB8AC3E}">
        <p14:creationId xmlns:p14="http://schemas.microsoft.com/office/powerpoint/2010/main" val="921371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38</a:t>
            </a:fld>
            <a:endParaRPr lang="en-US"/>
          </a:p>
        </p:txBody>
      </p:sp>
    </p:spTree>
    <p:extLst>
      <p:ext uri="{BB962C8B-B14F-4D97-AF65-F5344CB8AC3E}">
        <p14:creationId xmlns:p14="http://schemas.microsoft.com/office/powerpoint/2010/main" val="1721068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a:t>
            </a:r>
            <a:r>
              <a:rPr lang="en-US" baseline="0" dirty="0"/>
              <a:t> project to assemble a eukaryotic genome and a great </a:t>
            </a:r>
            <a:r>
              <a:rPr lang="en-US" baseline="0" dirty="0" err="1"/>
              <a:t>ooprotunity</a:t>
            </a:r>
            <a:r>
              <a:rPr lang="en-US" baseline="0" dirty="0"/>
              <a:t> for undergraduates to get </a:t>
            </a:r>
            <a:r>
              <a:rPr lang="en-US" baseline="0" dirty="0" err="1"/>
              <a:t>incolved</a:t>
            </a:r>
            <a:r>
              <a:rPr lang="en-US" baseline="0" dirty="0"/>
              <a:t> and learn </a:t>
            </a:r>
            <a:r>
              <a:rPr lang="en-US" baseline="0" dirty="0" err="1"/>
              <a:t>molecualr</a:t>
            </a:r>
            <a:r>
              <a:rPr lang="en-US" baseline="0" dirty="0"/>
              <a:t> </a:t>
            </a:r>
            <a:r>
              <a:rPr lang="en-US" baseline="0" dirty="0" err="1"/>
              <a:t>biolpogy</a:t>
            </a:r>
            <a:r>
              <a:rPr lang="en-US" baseline="0" dirty="0"/>
              <a:t>, be part of a real </a:t>
            </a:r>
            <a:r>
              <a:rPr lang="en-US" baseline="0" dirty="0" err="1"/>
              <a:t>proeject</a:t>
            </a:r>
            <a:r>
              <a:rPr lang="en-US" baseline="0" dirty="0"/>
              <a:t>.  Also, didn’t hurt that undergrad labor was free as needed to reduce costs -</a:t>
            </a:r>
            <a:endParaRPr lang="en-US" dirty="0"/>
          </a:p>
        </p:txBody>
      </p:sp>
      <p:sp>
        <p:nvSpPr>
          <p:cNvPr id="4" name="Slide Number Placeholder 3"/>
          <p:cNvSpPr>
            <a:spLocks noGrp="1"/>
          </p:cNvSpPr>
          <p:nvPr>
            <p:ph type="sldNum" sz="quarter" idx="10"/>
          </p:nvPr>
        </p:nvSpPr>
        <p:spPr/>
        <p:txBody>
          <a:bodyPr/>
          <a:lstStyle/>
          <a:p>
            <a:fld id="{BFBD0A95-9EE9-B948-B9CA-E5345E628375}" type="slidenum">
              <a:rPr lang="en-US" smtClean="0"/>
              <a:t>40</a:t>
            </a:fld>
            <a:endParaRPr lang="en-US"/>
          </a:p>
        </p:txBody>
      </p:sp>
    </p:spTree>
    <p:extLst>
      <p:ext uri="{BB962C8B-B14F-4D97-AF65-F5344CB8AC3E}">
        <p14:creationId xmlns:p14="http://schemas.microsoft.com/office/powerpoint/2010/main" val="305183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41</a:t>
            </a:fld>
            <a:endParaRPr lang="en-US"/>
          </a:p>
        </p:txBody>
      </p:sp>
    </p:spTree>
    <p:extLst>
      <p:ext uri="{BB962C8B-B14F-4D97-AF65-F5344CB8AC3E}">
        <p14:creationId xmlns:p14="http://schemas.microsoft.com/office/powerpoint/2010/main" val="305183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42</a:t>
            </a:fld>
            <a:endParaRPr lang="en-US"/>
          </a:p>
        </p:txBody>
      </p:sp>
    </p:spTree>
    <p:extLst>
      <p:ext uri="{BB962C8B-B14F-4D97-AF65-F5344CB8AC3E}">
        <p14:creationId xmlns:p14="http://schemas.microsoft.com/office/powerpoint/2010/main" val="30518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grew out of our experiences teaching a unique course while postdocs called Build-a Genome. in which students participated in </a:t>
            </a:r>
            <a:r>
              <a:rPr lang="en-US" dirty="0" err="1"/>
              <a:t>constrction</a:t>
            </a:r>
            <a:r>
              <a:rPr lang="en-US" dirty="0"/>
              <a:t> of a fully synthetic yeast genome )first </a:t>
            </a:r>
            <a:r>
              <a:rPr lang="en-US" dirty="0" err="1"/>
              <a:t>eukarytoi</a:t>
            </a:r>
            <a:r>
              <a:rPr lang="en-US" dirty="0"/>
              <a:t> genome) </a:t>
            </a:r>
            <a:r>
              <a:rPr lang="en-US" dirty="0" err="1"/>
              <a:t>whil</a:t>
            </a:r>
            <a:r>
              <a:rPr lang="en-US" dirty="0"/>
              <a:t> </a:t>
            </a:r>
            <a:r>
              <a:rPr lang="en-US" dirty="0" err="1"/>
              <a:t>elearning</a:t>
            </a:r>
            <a:r>
              <a:rPr lang="en-US" dirty="0"/>
              <a:t> </a:t>
            </a:r>
            <a:r>
              <a:rPr lang="en-US" dirty="0" err="1"/>
              <a:t>molec</a:t>
            </a:r>
            <a:r>
              <a:rPr lang="en-US" dirty="0"/>
              <a:t> biol methods.  Although </a:t>
            </a:r>
            <a:r>
              <a:rPr lang="en-US" dirty="0" err="1"/>
              <a:t>synthetis</a:t>
            </a:r>
            <a:r>
              <a:rPr lang="en-US" dirty="0"/>
              <a:t> of the DNA is now complete (and you will hear </a:t>
            </a:r>
            <a:r>
              <a:rPr lang="en-US" dirty="0" err="1"/>
              <a:t>mpre</a:t>
            </a:r>
            <a:r>
              <a:rPr lang="en-US" dirty="0"/>
              <a:t> about how the synthetic DNA is </a:t>
            </a:r>
            <a:r>
              <a:rPr lang="en-US" dirty="0" err="1"/>
              <a:t>incoproated</a:t>
            </a:r>
            <a:r>
              <a:rPr lang="en-US" dirty="0"/>
              <a:t> into the yeast genome later from Jeremy , the methods </a:t>
            </a:r>
            <a:r>
              <a:rPr lang="en-US" dirty="0" err="1"/>
              <a:t>aer</a:t>
            </a:r>
            <a:r>
              <a:rPr lang="en-US" dirty="0"/>
              <a:t> robust and can be utilized for other projects in undergrad labs.  </a:t>
            </a:r>
          </a:p>
        </p:txBody>
      </p:sp>
      <p:sp>
        <p:nvSpPr>
          <p:cNvPr id="4" name="Slide Number Placeholder 3"/>
          <p:cNvSpPr>
            <a:spLocks noGrp="1"/>
          </p:cNvSpPr>
          <p:nvPr>
            <p:ph type="sldNum" sz="quarter" idx="5"/>
          </p:nvPr>
        </p:nvSpPr>
        <p:spPr/>
        <p:txBody>
          <a:bodyPr/>
          <a:lstStyle/>
          <a:p>
            <a:fld id="{BFBD0A95-9EE9-B948-B9CA-E5345E628375}" type="slidenum">
              <a:rPr lang="en-US" smtClean="0"/>
              <a:t>10</a:t>
            </a:fld>
            <a:endParaRPr lang="en-US"/>
          </a:p>
        </p:txBody>
      </p:sp>
    </p:spTree>
    <p:extLst>
      <p:ext uri="{BB962C8B-B14F-4D97-AF65-F5344CB8AC3E}">
        <p14:creationId xmlns:p14="http://schemas.microsoft.com/office/powerpoint/2010/main" val="70187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43</a:t>
            </a:fld>
            <a:endParaRPr lang="en-US"/>
          </a:p>
        </p:txBody>
      </p:sp>
    </p:spTree>
    <p:extLst>
      <p:ext uri="{BB962C8B-B14F-4D97-AF65-F5344CB8AC3E}">
        <p14:creationId xmlns:p14="http://schemas.microsoft.com/office/powerpoint/2010/main" val="305183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technical part!</a:t>
            </a:r>
          </a:p>
        </p:txBody>
      </p:sp>
      <p:sp>
        <p:nvSpPr>
          <p:cNvPr id="4" name="Slide Number Placeholder 3"/>
          <p:cNvSpPr>
            <a:spLocks noGrp="1"/>
          </p:cNvSpPr>
          <p:nvPr>
            <p:ph type="sldNum" sz="quarter" idx="10"/>
          </p:nvPr>
        </p:nvSpPr>
        <p:spPr/>
        <p:txBody>
          <a:bodyPr/>
          <a:lstStyle/>
          <a:p>
            <a:fld id="{BFBD0A95-9EE9-B948-B9CA-E5345E628375}" type="slidenum">
              <a:rPr lang="en-US" smtClean="0"/>
              <a:t>44</a:t>
            </a:fld>
            <a:endParaRPr lang="en-US"/>
          </a:p>
        </p:txBody>
      </p:sp>
    </p:spTree>
    <p:extLst>
      <p:ext uri="{BB962C8B-B14F-4D97-AF65-F5344CB8AC3E}">
        <p14:creationId xmlns:p14="http://schemas.microsoft.com/office/powerpoint/2010/main" val="210977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45</a:t>
            </a:fld>
            <a:endParaRPr lang="en-US"/>
          </a:p>
        </p:txBody>
      </p:sp>
    </p:spTree>
    <p:extLst>
      <p:ext uri="{BB962C8B-B14F-4D97-AF65-F5344CB8AC3E}">
        <p14:creationId xmlns:p14="http://schemas.microsoft.com/office/powerpoint/2010/main" val="305183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46</a:t>
            </a:fld>
            <a:endParaRPr lang="en-US"/>
          </a:p>
        </p:txBody>
      </p:sp>
    </p:spTree>
    <p:extLst>
      <p:ext uri="{BB962C8B-B14F-4D97-AF65-F5344CB8AC3E}">
        <p14:creationId xmlns:p14="http://schemas.microsoft.com/office/powerpoint/2010/main" val="112710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47</a:t>
            </a:fld>
            <a:endParaRPr lang="en-US"/>
          </a:p>
        </p:txBody>
      </p:sp>
    </p:spTree>
    <p:extLst>
      <p:ext uri="{BB962C8B-B14F-4D97-AF65-F5344CB8AC3E}">
        <p14:creationId xmlns:p14="http://schemas.microsoft.com/office/powerpoint/2010/main" val="305183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48</a:t>
            </a:fld>
            <a:endParaRPr lang="en-US"/>
          </a:p>
        </p:txBody>
      </p:sp>
    </p:spTree>
    <p:extLst>
      <p:ext uri="{BB962C8B-B14F-4D97-AF65-F5344CB8AC3E}">
        <p14:creationId xmlns:p14="http://schemas.microsoft.com/office/powerpoint/2010/main" val="1680097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49</a:t>
            </a:fld>
            <a:endParaRPr lang="en-US"/>
          </a:p>
        </p:txBody>
      </p:sp>
    </p:spTree>
    <p:extLst>
      <p:ext uri="{BB962C8B-B14F-4D97-AF65-F5344CB8AC3E}">
        <p14:creationId xmlns:p14="http://schemas.microsoft.com/office/powerpoint/2010/main" val="634825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50</a:t>
            </a:fld>
            <a:endParaRPr lang="en-US"/>
          </a:p>
        </p:txBody>
      </p:sp>
    </p:spTree>
    <p:extLst>
      <p:ext uri="{BB962C8B-B14F-4D97-AF65-F5344CB8AC3E}">
        <p14:creationId xmlns:p14="http://schemas.microsoft.com/office/powerpoint/2010/main" val="2584745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D0A95-9EE9-B948-B9CA-E5345E628375}" type="slidenum">
              <a:rPr lang="en-US" smtClean="0"/>
              <a:t>51</a:t>
            </a:fld>
            <a:endParaRPr lang="en-US"/>
          </a:p>
        </p:txBody>
      </p:sp>
    </p:spTree>
    <p:extLst>
      <p:ext uri="{BB962C8B-B14F-4D97-AF65-F5344CB8AC3E}">
        <p14:creationId xmlns:p14="http://schemas.microsoft.com/office/powerpoint/2010/main" val="2582369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LENGTHENING</a:t>
            </a:r>
            <a:r>
              <a:rPr lang="en-US" baseline="0" dirty="0"/>
              <a:t> MORE THAN AN AMPLIFICAIONT</a:t>
            </a:r>
            <a:endParaRPr lang="en-US" dirty="0"/>
          </a:p>
        </p:txBody>
      </p:sp>
      <p:sp>
        <p:nvSpPr>
          <p:cNvPr id="4" name="Slide Number Placeholder 3"/>
          <p:cNvSpPr>
            <a:spLocks noGrp="1"/>
          </p:cNvSpPr>
          <p:nvPr>
            <p:ph type="sldNum" sz="quarter" idx="10"/>
          </p:nvPr>
        </p:nvSpPr>
        <p:spPr/>
        <p:txBody>
          <a:bodyPr/>
          <a:lstStyle/>
          <a:p>
            <a:fld id="{BCBF6836-C296-F644-9DAB-631BE108D7BC}" type="slidenum">
              <a:rPr lang="en-US" smtClean="0"/>
              <a:t>52</a:t>
            </a:fld>
            <a:endParaRPr lang="en-US"/>
          </a:p>
        </p:txBody>
      </p:sp>
    </p:spTree>
    <p:extLst>
      <p:ext uri="{BB962C8B-B14F-4D97-AF65-F5344CB8AC3E}">
        <p14:creationId xmlns:p14="http://schemas.microsoft.com/office/powerpoint/2010/main" val="416361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a:t>
            </a:r>
            <a:r>
              <a:rPr lang="en-US" baseline="0" dirty="0"/>
              <a:t> sequenced 1996</a:t>
            </a:r>
          </a:p>
          <a:p>
            <a:r>
              <a:rPr lang="en-US" baseline="0" dirty="0"/>
              <a:t>Many basic cellular processes deciphered in yeast – Nobel prizes for cell cycle controls, autophagy, protein </a:t>
            </a:r>
            <a:r>
              <a:rPr lang="en-US" baseline="0" dirty="0" err="1"/>
              <a:t>traffickingin</a:t>
            </a:r>
            <a:r>
              <a:rPr lang="en-US" baseline="0" dirty="0"/>
              <a:t> </a:t>
            </a:r>
            <a:r>
              <a:rPr lang="en-US" baseline="0" dirty="0" err="1"/>
              <a:t>secretoty</a:t>
            </a:r>
            <a:r>
              <a:rPr lang="en-US" baseline="0" dirty="0"/>
              <a:t> pathway,</a:t>
            </a:r>
          </a:p>
        </p:txBody>
      </p:sp>
      <p:sp>
        <p:nvSpPr>
          <p:cNvPr id="4" name="Slide Number Placeholder 3"/>
          <p:cNvSpPr>
            <a:spLocks noGrp="1"/>
          </p:cNvSpPr>
          <p:nvPr>
            <p:ph type="sldNum" sz="quarter" idx="10"/>
          </p:nvPr>
        </p:nvSpPr>
        <p:spPr/>
        <p:txBody>
          <a:bodyPr/>
          <a:lstStyle/>
          <a:p>
            <a:fld id="{BFBD0A95-9EE9-B948-B9CA-E5345E628375}" type="slidenum">
              <a:rPr lang="en-US" smtClean="0"/>
              <a:t>11</a:t>
            </a:fld>
            <a:endParaRPr lang="en-US"/>
          </a:p>
        </p:txBody>
      </p:sp>
    </p:spTree>
    <p:extLst>
      <p:ext uri="{BB962C8B-B14F-4D97-AF65-F5344CB8AC3E}">
        <p14:creationId xmlns:p14="http://schemas.microsoft.com/office/powerpoint/2010/main" val="1499106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F6836-C296-F644-9DAB-631BE108D7BC}" type="slidenum">
              <a:rPr lang="en-US" smtClean="0"/>
              <a:t>61</a:t>
            </a:fld>
            <a:endParaRPr lang="en-US"/>
          </a:p>
        </p:txBody>
      </p:sp>
    </p:spTree>
    <p:extLst>
      <p:ext uri="{BB962C8B-B14F-4D97-AF65-F5344CB8AC3E}">
        <p14:creationId xmlns:p14="http://schemas.microsoft.com/office/powerpoint/2010/main" val="816635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F6836-C296-F644-9DAB-631BE108D7BC}" type="slidenum">
              <a:rPr lang="en-US" smtClean="0"/>
              <a:t>62</a:t>
            </a:fld>
            <a:endParaRPr lang="en-US"/>
          </a:p>
        </p:txBody>
      </p:sp>
    </p:spTree>
    <p:extLst>
      <p:ext uri="{BB962C8B-B14F-4D97-AF65-F5344CB8AC3E}">
        <p14:creationId xmlns:p14="http://schemas.microsoft.com/office/powerpoint/2010/main" val="1382816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Pulse-field gel</a:t>
            </a:r>
          </a:p>
        </p:txBody>
      </p:sp>
      <p:sp>
        <p:nvSpPr>
          <p:cNvPr id="4" name="Slide Number Placeholder 3"/>
          <p:cNvSpPr>
            <a:spLocks noGrp="1"/>
          </p:cNvSpPr>
          <p:nvPr>
            <p:ph type="sldNum" sz="quarter" idx="5"/>
          </p:nvPr>
        </p:nvSpPr>
        <p:spPr/>
        <p:txBody>
          <a:bodyPr/>
          <a:lstStyle/>
          <a:p>
            <a:fld id="{BFBD0A95-9EE9-B948-B9CA-E5345E628375}" type="slidenum">
              <a:rPr lang="en-US" smtClean="0"/>
              <a:t>69</a:t>
            </a:fld>
            <a:endParaRPr lang="en-US"/>
          </a:p>
        </p:txBody>
      </p:sp>
    </p:spTree>
    <p:extLst>
      <p:ext uri="{BB962C8B-B14F-4D97-AF65-F5344CB8AC3E}">
        <p14:creationId xmlns:p14="http://schemas.microsoft.com/office/powerpoint/2010/main" val="4159134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computer scientists, </a:t>
            </a:r>
          </a:p>
        </p:txBody>
      </p:sp>
      <p:sp>
        <p:nvSpPr>
          <p:cNvPr id="4" name="Slide Number Placeholder 3"/>
          <p:cNvSpPr>
            <a:spLocks noGrp="1"/>
          </p:cNvSpPr>
          <p:nvPr>
            <p:ph type="sldNum" sz="quarter" idx="10"/>
          </p:nvPr>
        </p:nvSpPr>
        <p:spPr/>
        <p:txBody>
          <a:bodyPr/>
          <a:lstStyle/>
          <a:p>
            <a:fld id="{206B9D65-83EF-5848-9DFA-28179E8D60D5}" type="slidenum">
              <a:rPr lang="en-US" smtClean="0"/>
              <a:t>72</a:t>
            </a:fld>
            <a:endParaRPr lang="en-US"/>
          </a:p>
        </p:txBody>
      </p:sp>
    </p:spTree>
    <p:extLst>
      <p:ext uri="{BB962C8B-B14F-4D97-AF65-F5344CB8AC3E}">
        <p14:creationId xmlns:p14="http://schemas.microsoft.com/office/powerpoint/2010/main" val="143242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computer scientists, </a:t>
            </a:r>
          </a:p>
        </p:txBody>
      </p:sp>
      <p:sp>
        <p:nvSpPr>
          <p:cNvPr id="4" name="Slide Number Placeholder 3"/>
          <p:cNvSpPr>
            <a:spLocks noGrp="1"/>
          </p:cNvSpPr>
          <p:nvPr>
            <p:ph type="sldNum" sz="quarter" idx="10"/>
          </p:nvPr>
        </p:nvSpPr>
        <p:spPr/>
        <p:txBody>
          <a:bodyPr/>
          <a:lstStyle/>
          <a:p>
            <a:fld id="{206B9D65-83EF-5848-9DFA-28179E8D60D5}" type="slidenum">
              <a:rPr lang="en-US" smtClean="0"/>
              <a:t>73</a:t>
            </a:fld>
            <a:endParaRPr lang="en-US"/>
          </a:p>
        </p:txBody>
      </p:sp>
    </p:spTree>
    <p:extLst>
      <p:ext uri="{BB962C8B-B14F-4D97-AF65-F5344CB8AC3E}">
        <p14:creationId xmlns:p14="http://schemas.microsoft.com/office/powerpoint/2010/main" val="143242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computer scientists, </a:t>
            </a:r>
          </a:p>
        </p:txBody>
      </p:sp>
      <p:sp>
        <p:nvSpPr>
          <p:cNvPr id="4" name="Slide Number Placeholder 3"/>
          <p:cNvSpPr>
            <a:spLocks noGrp="1"/>
          </p:cNvSpPr>
          <p:nvPr>
            <p:ph type="sldNum" sz="quarter" idx="10"/>
          </p:nvPr>
        </p:nvSpPr>
        <p:spPr/>
        <p:txBody>
          <a:bodyPr/>
          <a:lstStyle/>
          <a:p>
            <a:fld id="{206B9D65-83EF-5848-9DFA-28179E8D60D5}" type="slidenum">
              <a:rPr lang="en-US" smtClean="0"/>
              <a:t>74</a:t>
            </a:fld>
            <a:endParaRPr lang="en-US"/>
          </a:p>
        </p:txBody>
      </p:sp>
    </p:spTree>
    <p:extLst>
      <p:ext uri="{BB962C8B-B14F-4D97-AF65-F5344CB8AC3E}">
        <p14:creationId xmlns:p14="http://schemas.microsoft.com/office/powerpoint/2010/main" val="143242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computer scientists, </a:t>
            </a:r>
          </a:p>
        </p:txBody>
      </p:sp>
      <p:sp>
        <p:nvSpPr>
          <p:cNvPr id="4" name="Slide Number Placeholder 3"/>
          <p:cNvSpPr>
            <a:spLocks noGrp="1"/>
          </p:cNvSpPr>
          <p:nvPr>
            <p:ph type="sldNum" sz="quarter" idx="10"/>
          </p:nvPr>
        </p:nvSpPr>
        <p:spPr/>
        <p:txBody>
          <a:bodyPr/>
          <a:lstStyle/>
          <a:p>
            <a:fld id="{206B9D65-83EF-5848-9DFA-28179E8D60D5}" type="slidenum">
              <a:rPr lang="en-US" smtClean="0"/>
              <a:t>75</a:t>
            </a:fld>
            <a:endParaRPr lang="en-US"/>
          </a:p>
        </p:txBody>
      </p:sp>
    </p:spTree>
    <p:extLst>
      <p:ext uri="{BB962C8B-B14F-4D97-AF65-F5344CB8AC3E}">
        <p14:creationId xmlns:p14="http://schemas.microsoft.com/office/powerpoint/2010/main" val="143242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computer scientists, </a:t>
            </a:r>
          </a:p>
        </p:txBody>
      </p:sp>
      <p:sp>
        <p:nvSpPr>
          <p:cNvPr id="4" name="Slide Number Placeholder 3"/>
          <p:cNvSpPr>
            <a:spLocks noGrp="1"/>
          </p:cNvSpPr>
          <p:nvPr>
            <p:ph type="sldNum" sz="quarter" idx="10"/>
          </p:nvPr>
        </p:nvSpPr>
        <p:spPr/>
        <p:txBody>
          <a:bodyPr/>
          <a:lstStyle/>
          <a:p>
            <a:fld id="{206B9D65-83EF-5848-9DFA-28179E8D60D5}" type="slidenum">
              <a:rPr lang="en-US" smtClean="0"/>
              <a:t>76</a:t>
            </a:fld>
            <a:endParaRPr lang="en-US"/>
          </a:p>
        </p:txBody>
      </p:sp>
    </p:spTree>
    <p:extLst>
      <p:ext uri="{BB962C8B-B14F-4D97-AF65-F5344CB8AC3E}">
        <p14:creationId xmlns:p14="http://schemas.microsoft.com/office/powerpoint/2010/main" val="143242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computer scientists, </a:t>
            </a:r>
          </a:p>
        </p:txBody>
      </p:sp>
      <p:sp>
        <p:nvSpPr>
          <p:cNvPr id="4" name="Slide Number Placeholder 3"/>
          <p:cNvSpPr>
            <a:spLocks noGrp="1"/>
          </p:cNvSpPr>
          <p:nvPr>
            <p:ph type="sldNum" sz="quarter" idx="10"/>
          </p:nvPr>
        </p:nvSpPr>
        <p:spPr/>
        <p:txBody>
          <a:bodyPr/>
          <a:lstStyle/>
          <a:p>
            <a:fld id="{206B9D65-83EF-5848-9DFA-28179E8D60D5}" type="slidenum">
              <a:rPr lang="en-US" smtClean="0"/>
              <a:t>77</a:t>
            </a:fld>
            <a:endParaRPr lang="en-US"/>
          </a:p>
        </p:txBody>
      </p:sp>
    </p:spTree>
    <p:extLst>
      <p:ext uri="{BB962C8B-B14F-4D97-AF65-F5344CB8AC3E}">
        <p14:creationId xmlns:p14="http://schemas.microsoft.com/office/powerpoint/2010/main" val="143242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projects = just learning the methods = apply these methods</a:t>
            </a:r>
          </a:p>
          <a:p>
            <a:endParaRPr lang="en-US" dirty="0"/>
          </a:p>
          <a:p>
            <a:pPr>
              <a:tabLst>
                <a:tab pos="12868275" algn="l"/>
              </a:tabLst>
            </a:pPr>
            <a:r>
              <a:rPr lang="en-US" sz="1200" dirty="0"/>
              <a:t> 1) Apply methods to synthesis of other</a:t>
            </a:r>
          </a:p>
          <a:p>
            <a:pPr>
              <a:tabLst>
                <a:tab pos="12868275" algn="l"/>
              </a:tabLst>
            </a:pPr>
            <a:r>
              <a:rPr lang="en-US" sz="1200" dirty="0"/>
              <a:t>       gene(s)</a:t>
            </a:r>
          </a:p>
          <a:p>
            <a:pPr>
              <a:tabLst>
                <a:tab pos="12868275" algn="l"/>
              </a:tabLst>
            </a:pPr>
            <a:r>
              <a:rPr lang="en-US" sz="1200" dirty="0"/>
              <a:t>   2) Improve workflow</a:t>
            </a:r>
          </a:p>
          <a:p>
            <a:pPr>
              <a:tabLst>
                <a:tab pos="12868275" algn="l"/>
              </a:tabLst>
            </a:pPr>
            <a:endParaRPr lang="en-US" sz="1200" dirty="0"/>
          </a:p>
          <a:p>
            <a:pPr lvl="0"/>
            <a:r>
              <a:rPr lang="en-US" sz="1200" kern="1200" dirty="0">
                <a:solidFill>
                  <a:schemeClr val="tx1"/>
                </a:solidFill>
                <a:effectLst/>
                <a:latin typeface="+mn-lt"/>
                <a:ea typeface="+mn-ea"/>
                <a:cs typeface="+mn-cs"/>
              </a:rPr>
              <a:t>Use the methods (pretty reliable) for a smaller project that could be divided up among the class </a:t>
            </a:r>
            <a:r>
              <a:rPr lang="en-US" sz="1200" kern="1200" dirty="0">
                <a:solidFill>
                  <a:schemeClr val="tx1"/>
                </a:solidFill>
                <a:effectLst/>
                <a:latin typeface="+mn-lt"/>
                <a:ea typeface="+mn-ea"/>
                <a:cs typeface="+mn-cs"/>
                <a:sym typeface="Wingdings"/>
              </a:rPr>
              <a:t></a:t>
            </a:r>
            <a:r>
              <a:rPr lang="en-US" sz="1200" kern="1200" dirty="0">
                <a:solidFill>
                  <a:schemeClr val="tx1"/>
                </a:solidFill>
                <a:effectLst/>
                <a:latin typeface="+mn-lt"/>
                <a:ea typeface="+mn-ea"/>
                <a:cs typeface="+mn-cs"/>
              </a:rPr>
              <a:t> good because all students must do some kind of thesis and they could learn methods that they can use for thesis projects!</a:t>
            </a:r>
          </a:p>
          <a:p>
            <a:pPr lvl="0"/>
            <a:r>
              <a:rPr lang="en-US" sz="1200" kern="1200" dirty="0">
                <a:solidFill>
                  <a:schemeClr val="tx1"/>
                </a:solidFill>
                <a:effectLst/>
                <a:latin typeface="+mn-lt"/>
                <a:ea typeface="+mn-ea"/>
                <a:cs typeface="+mn-cs"/>
              </a:rPr>
              <a:t>Get away from mindset that lab is just a 3-hour experience and that it doesn’t exist outside of that time period – they are going to have to come in to set up other things BUT they are going to need clear instructions on what to do.  Office hours in the lab.  Each group gets its own box, strict rules about labeling tubes.</a:t>
            </a:r>
          </a:p>
          <a:p>
            <a:pPr lvl="0"/>
            <a:r>
              <a:rPr lang="en-US" sz="1200" kern="1200" dirty="0">
                <a:solidFill>
                  <a:schemeClr val="tx1"/>
                </a:solidFill>
                <a:effectLst/>
                <a:latin typeface="+mn-lt"/>
                <a:ea typeface="+mn-ea"/>
                <a:cs typeface="+mn-cs"/>
              </a:rPr>
              <a:t>Can graduates of the course and summer students serve as lab tutors?</a:t>
            </a:r>
          </a:p>
          <a:p>
            <a:pPr>
              <a:tabLst>
                <a:tab pos="12868275" algn="l"/>
              </a:tabLst>
            </a:pPr>
            <a:endParaRPr lang="en-US" sz="1200" dirty="0"/>
          </a:p>
          <a:p>
            <a:endParaRPr lang="en-US" dirty="0"/>
          </a:p>
        </p:txBody>
      </p:sp>
      <p:sp>
        <p:nvSpPr>
          <p:cNvPr id="4" name="Slide Number Placeholder 3"/>
          <p:cNvSpPr>
            <a:spLocks noGrp="1"/>
          </p:cNvSpPr>
          <p:nvPr>
            <p:ph type="sldNum" sz="quarter" idx="10"/>
          </p:nvPr>
        </p:nvSpPr>
        <p:spPr/>
        <p:txBody>
          <a:bodyPr/>
          <a:lstStyle/>
          <a:p>
            <a:fld id="{AA067E87-6581-8147-A5AE-EA0C9A33F840}" type="slidenum">
              <a:rPr lang="en-US" smtClean="0"/>
              <a:t>82</a:t>
            </a:fld>
            <a:endParaRPr lang="en-US"/>
          </a:p>
        </p:txBody>
      </p:sp>
    </p:spTree>
    <p:extLst>
      <p:ext uri="{BB962C8B-B14F-4D97-AF65-F5344CB8AC3E}">
        <p14:creationId xmlns:p14="http://schemas.microsoft.com/office/powerpoint/2010/main" val="4051243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a:t>
            </a:r>
            <a:r>
              <a:rPr lang="en-US" baseline="0" dirty="0"/>
              <a:t> sequenced 1996</a:t>
            </a:r>
          </a:p>
          <a:p>
            <a:r>
              <a:rPr lang="en-US" baseline="0" dirty="0"/>
              <a:t>Many basic cellular processes deciphered in yeast – Nobel prizes for cell cycle controls, autophagy, protein </a:t>
            </a:r>
            <a:r>
              <a:rPr lang="en-US" baseline="0" dirty="0" err="1"/>
              <a:t>traffickingin</a:t>
            </a:r>
            <a:r>
              <a:rPr lang="en-US" baseline="0" dirty="0"/>
              <a:t> </a:t>
            </a:r>
            <a:r>
              <a:rPr lang="en-US" baseline="0" dirty="0" err="1"/>
              <a:t>secretoty</a:t>
            </a:r>
            <a:r>
              <a:rPr lang="en-US" baseline="0" dirty="0"/>
              <a:t> pathway,</a:t>
            </a:r>
          </a:p>
        </p:txBody>
      </p:sp>
      <p:sp>
        <p:nvSpPr>
          <p:cNvPr id="4" name="Slide Number Placeholder 3"/>
          <p:cNvSpPr>
            <a:spLocks noGrp="1"/>
          </p:cNvSpPr>
          <p:nvPr>
            <p:ph type="sldNum" sz="quarter" idx="10"/>
          </p:nvPr>
        </p:nvSpPr>
        <p:spPr/>
        <p:txBody>
          <a:bodyPr/>
          <a:lstStyle/>
          <a:p>
            <a:fld id="{BFBD0A95-9EE9-B948-B9CA-E5345E628375}" type="slidenum">
              <a:rPr lang="en-US" smtClean="0"/>
              <a:t>12</a:t>
            </a:fld>
            <a:endParaRPr lang="en-US"/>
          </a:p>
        </p:txBody>
      </p:sp>
    </p:spTree>
    <p:extLst>
      <p:ext uri="{BB962C8B-B14F-4D97-AF65-F5344CB8AC3E}">
        <p14:creationId xmlns:p14="http://schemas.microsoft.com/office/powerpoint/2010/main" val="3241622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projects = just learning the methods = apply these methods</a:t>
            </a:r>
          </a:p>
          <a:p>
            <a:endParaRPr lang="en-US" dirty="0"/>
          </a:p>
          <a:p>
            <a:pPr>
              <a:tabLst>
                <a:tab pos="12868275" algn="l"/>
              </a:tabLst>
            </a:pPr>
            <a:r>
              <a:rPr lang="en-US" sz="1200" dirty="0"/>
              <a:t> 1) Apply methods to synthesis of other</a:t>
            </a:r>
          </a:p>
          <a:p>
            <a:pPr>
              <a:tabLst>
                <a:tab pos="12868275" algn="l"/>
              </a:tabLst>
            </a:pPr>
            <a:r>
              <a:rPr lang="en-US" sz="1200" dirty="0"/>
              <a:t>       gene(s)</a:t>
            </a:r>
          </a:p>
          <a:p>
            <a:pPr>
              <a:tabLst>
                <a:tab pos="12868275" algn="l"/>
              </a:tabLst>
            </a:pPr>
            <a:r>
              <a:rPr lang="en-US" sz="1200" dirty="0"/>
              <a:t>   2) Improve workflow</a:t>
            </a:r>
          </a:p>
          <a:p>
            <a:endParaRPr lang="en-US" dirty="0"/>
          </a:p>
        </p:txBody>
      </p:sp>
      <p:sp>
        <p:nvSpPr>
          <p:cNvPr id="4" name="Slide Number Placeholder 3"/>
          <p:cNvSpPr>
            <a:spLocks noGrp="1"/>
          </p:cNvSpPr>
          <p:nvPr>
            <p:ph type="sldNum" sz="quarter" idx="10"/>
          </p:nvPr>
        </p:nvSpPr>
        <p:spPr/>
        <p:txBody>
          <a:bodyPr/>
          <a:lstStyle/>
          <a:p>
            <a:fld id="{AA067E87-6581-8147-A5AE-EA0C9A33F840}" type="slidenum">
              <a:rPr lang="en-US" smtClean="0"/>
              <a:t>83</a:t>
            </a:fld>
            <a:endParaRPr lang="en-US"/>
          </a:p>
        </p:txBody>
      </p:sp>
    </p:spTree>
    <p:extLst>
      <p:ext uri="{BB962C8B-B14F-4D97-AF65-F5344CB8AC3E}">
        <p14:creationId xmlns:p14="http://schemas.microsoft.com/office/powerpoint/2010/main" val="4051243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projects = just learning the methods = apply these methods</a:t>
            </a:r>
          </a:p>
          <a:p>
            <a:endParaRPr lang="en-US" dirty="0"/>
          </a:p>
          <a:p>
            <a:pPr>
              <a:tabLst>
                <a:tab pos="12868275" algn="l"/>
              </a:tabLst>
            </a:pPr>
            <a:r>
              <a:rPr lang="en-US" sz="1200" dirty="0"/>
              <a:t> 1) Apply methods to synthesis of other</a:t>
            </a:r>
          </a:p>
          <a:p>
            <a:pPr>
              <a:tabLst>
                <a:tab pos="12868275" algn="l"/>
              </a:tabLst>
            </a:pPr>
            <a:r>
              <a:rPr lang="en-US" sz="1200" dirty="0"/>
              <a:t>       gene(s)</a:t>
            </a:r>
          </a:p>
          <a:p>
            <a:pPr>
              <a:tabLst>
                <a:tab pos="12868275" algn="l"/>
              </a:tabLst>
            </a:pPr>
            <a:r>
              <a:rPr lang="en-US" sz="1200" dirty="0"/>
              <a:t>   2) Improve workflow</a:t>
            </a:r>
          </a:p>
          <a:p>
            <a:endParaRPr lang="en-US" dirty="0"/>
          </a:p>
        </p:txBody>
      </p:sp>
      <p:sp>
        <p:nvSpPr>
          <p:cNvPr id="4" name="Slide Number Placeholder 3"/>
          <p:cNvSpPr>
            <a:spLocks noGrp="1"/>
          </p:cNvSpPr>
          <p:nvPr>
            <p:ph type="sldNum" sz="quarter" idx="10"/>
          </p:nvPr>
        </p:nvSpPr>
        <p:spPr/>
        <p:txBody>
          <a:bodyPr/>
          <a:lstStyle/>
          <a:p>
            <a:fld id="{AA067E87-6581-8147-A5AE-EA0C9A33F840}" type="slidenum">
              <a:rPr lang="en-US" smtClean="0"/>
              <a:t>84</a:t>
            </a:fld>
            <a:endParaRPr lang="en-US"/>
          </a:p>
        </p:txBody>
      </p:sp>
    </p:spTree>
    <p:extLst>
      <p:ext uri="{BB962C8B-B14F-4D97-AF65-F5344CB8AC3E}">
        <p14:creationId xmlns:p14="http://schemas.microsoft.com/office/powerpoint/2010/main" val="4051243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Courses and -- </a:t>
            </a:r>
          </a:p>
        </p:txBody>
      </p:sp>
      <p:sp>
        <p:nvSpPr>
          <p:cNvPr id="4" name="Slide Number Placeholder 3"/>
          <p:cNvSpPr>
            <a:spLocks noGrp="1"/>
          </p:cNvSpPr>
          <p:nvPr>
            <p:ph type="sldNum" sz="quarter" idx="10"/>
          </p:nvPr>
        </p:nvSpPr>
        <p:spPr/>
        <p:txBody>
          <a:bodyPr/>
          <a:lstStyle/>
          <a:p>
            <a:fld id="{BFBD0A95-9EE9-B948-B9CA-E5345E628375}" type="slidenum">
              <a:rPr lang="en-US" smtClean="0"/>
              <a:t>85</a:t>
            </a:fld>
            <a:endParaRPr lang="en-US"/>
          </a:p>
        </p:txBody>
      </p:sp>
    </p:spTree>
    <p:extLst>
      <p:ext uri="{BB962C8B-B14F-4D97-AF65-F5344CB8AC3E}">
        <p14:creationId xmlns:p14="http://schemas.microsoft.com/office/powerpoint/2010/main" val="980047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Neochrom</a:t>
            </a:r>
            <a:endParaRPr lang="en-US" dirty="0"/>
          </a:p>
        </p:txBody>
      </p:sp>
      <p:sp>
        <p:nvSpPr>
          <p:cNvPr id="4" name="Slide Number Placeholder 3"/>
          <p:cNvSpPr>
            <a:spLocks noGrp="1"/>
          </p:cNvSpPr>
          <p:nvPr>
            <p:ph type="sldNum" sz="quarter" idx="10"/>
          </p:nvPr>
        </p:nvSpPr>
        <p:spPr/>
        <p:txBody>
          <a:bodyPr/>
          <a:lstStyle/>
          <a:p>
            <a:fld id="{BFBD0A95-9EE9-B948-B9CA-E5345E628375}" type="slidenum">
              <a:rPr lang="en-US" smtClean="0"/>
              <a:t>86</a:t>
            </a:fld>
            <a:endParaRPr lang="en-US"/>
          </a:p>
        </p:txBody>
      </p:sp>
    </p:spTree>
    <p:extLst>
      <p:ext uri="{BB962C8B-B14F-4D97-AF65-F5344CB8AC3E}">
        <p14:creationId xmlns:p14="http://schemas.microsoft.com/office/powerpoint/2010/main" val="980047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Loxp</a:t>
            </a:r>
            <a:r>
              <a:rPr lang="en-US" dirty="0"/>
              <a:t> site is 34bo sequence with two 13bp arms and an 8bp center region.  The 8bp </a:t>
            </a:r>
            <a:r>
              <a:rPr lang="en-US" dirty="0" err="1"/>
              <a:t>ecnter</a:t>
            </a:r>
            <a:r>
              <a:rPr lang="en-US" dirty="0"/>
              <a:t> region is asymmetric, so provides a direction to the </a:t>
            </a:r>
            <a:r>
              <a:rPr lang="en-US" dirty="0" err="1"/>
              <a:t>loxp</a:t>
            </a:r>
            <a:r>
              <a:rPr lang="en-US" dirty="0"/>
              <a:t> site.  This means that when sites come together, only a particular result will happen.</a:t>
            </a:r>
          </a:p>
        </p:txBody>
      </p:sp>
      <p:sp>
        <p:nvSpPr>
          <p:cNvPr id="4" name="Slide Number Placeholder 3"/>
          <p:cNvSpPr>
            <a:spLocks noGrp="1"/>
          </p:cNvSpPr>
          <p:nvPr>
            <p:ph type="sldNum" sz="quarter" idx="5"/>
          </p:nvPr>
        </p:nvSpPr>
        <p:spPr/>
        <p:txBody>
          <a:bodyPr/>
          <a:lstStyle/>
          <a:p>
            <a:fld id="{BFBD0A95-9EE9-B948-B9CA-E5345E628375}" type="slidenum">
              <a:rPr lang="en-US" smtClean="0"/>
              <a:t>89</a:t>
            </a:fld>
            <a:endParaRPr lang="en-US"/>
          </a:p>
        </p:txBody>
      </p:sp>
    </p:spTree>
    <p:extLst>
      <p:ext uri="{BB962C8B-B14F-4D97-AF65-F5344CB8AC3E}">
        <p14:creationId xmlns:p14="http://schemas.microsoft.com/office/powerpoint/2010/main" val="130586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a:t>
            </a:r>
            <a:r>
              <a:rPr lang="en-US" baseline="0" dirty="0"/>
              <a:t> sequenced 1996</a:t>
            </a:r>
          </a:p>
          <a:p>
            <a:r>
              <a:rPr lang="en-US" baseline="0" dirty="0"/>
              <a:t>Many basic cellular processes deciphered in yeast – Nobel prizes for cell cycle controls, autophagy, protein </a:t>
            </a:r>
            <a:r>
              <a:rPr lang="en-US" baseline="0" dirty="0" err="1"/>
              <a:t>traffickingin</a:t>
            </a:r>
            <a:r>
              <a:rPr lang="en-US" baseline="0" dirty="0"/>
              <a:t> </a:t>
            </a:r>
            <a:r>
              <a:rPr lang="en-US" baseline="0" dirty="0" err="1"/>
              <a:t>secretoty</a:t>
            </a:r>
            <a:r>
              <a:rPr lang="en-US" baseline="0" dirty="0"/>
              <a:t> pathway,</a:t>
            </a:r>
          </a:p>
        </p:txBody>
      </p:sp>
      <p:sp>
        <p:nvSpPr>
          <p:cNvPr id="4" name="Slide Number Placeholder 3"/>
          <p:cNvSpPr>
            <a:spLocks noGrp="1"/>
          </p:cNvSpPr>
          <p:nvPr>
            <p:ph type="sldNum" sz="quarter" idx="10"/>
          </p:nvPr>
        </p:nvSpPr>
        <p:spPr/>
        <p:txBody>
          <a:bodyPr/>
          <a:lstStyle/>
          <a:p>
            <a:fld id="{BFBD0A95-9EE9-B948-B9CA-E5345E628375}" type="slidenum">
              <a:rPr lang="en-US" smtClean="0"/>
              <a:t>13</a:t>
            </a:fld>
            <a:endParaRPr lang="en-US"/>
          </a:p>
        </p:txBody>
      </p:sp>
    </p:spTree>
    <p:extLst>
      <p:ext uri="{BB962C8B-B14F-4D97-AF65-F5344CB8AC3E}">
        <p14:creationId xmlns:p14="http://schemas.microsoft.com/office/powerpoint/2010/main" val="235049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a:t>
            </a:r>
            <a:r>
              <a:rPr lang="en-US" baseline="0" dirty="0"/>
              <a:t> sequenced 1996</a:t>
            </a:r>
          </a:p>
          <a:p>
            <a:r>
              <a:rPr lang="en-US" baseline="0" dirty="0"/>
              <a:t>Many basic cellular processes deciphered in yeast – Nobel prizes for cell cycle controls, autophagy, protein </a:t>
            </a:r>
            <a:r>
              <a:rPr lang="en-US" baseline="0" dirty="0" err="1"/>
              <a:t>traffickingin</a:t>
            </a:r>
            <a:r>
              <a:rPr lang="en-US" baseline="0" dirty="0"/>
              <a:t> </a:t>
            </a:r>
            <a:r>
              <a:rPr lang="en-US" baseline="0" dirty="0" err="1"/>
              <a:t>secretoty</a:t>
            </a:r>
            <a:r>
              <a:rPr lang="en-US" baseline="0" dirty="0"/>
              <a:t> pathway,</a:t>
            </a:r>
          </a:p>
        </p:txBody>
      </p:sp>
      <p:sp>
        <p:nvSpPr>
          <p:cNvPr id="4" name="Slide Number Placeholder 3"/>
          <p:cNvSpPr>
            <a:spLocks noGrp="1"/>
          </p:cNvSpPr>
          <p:nvPr>
            <p:ph type="sldNum" sz="quarter" idx="10"/>
          </p:nvPr>
        </p:nvSpPr>
        <p:spPr/>
        <p:txBody>
          <a:bodyPr/>
          <a:lstStyle/>
          <a:p>
            <a:fld id="{BFBD0A95-9EE9-B948-B9CA-E5345E628375}" type="slidenum">
              <a:rPr lang="en-US" smtClean="0"/>
              <a:t>14</a:t>
            </a:fld>
            <a:endParaRPr lang="en-US"/>
          </a:p>
        </p:txBody>
      </p:sp>
    </p:spTree>
    <p:extLst>
      <p:ext uri="{BB962C8B-B14F-4D97-AF65-F5344CB8AC3E}">
        <p14:creationId xmlns:p14="http://schemas.microsoft.com/office/powerpoint/2010/main" val="221119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a:t>
            </a:r>
            <a:r>
              <a:rPr lang="en-US" baseline="0" dirty="0"/>
              <a:t> sequenced 1996</a:t>
            </a:r>
          </a:p>
          <a:p>
            <a:r>
              <a:rPr lang="en-US" baseline="0" dirty="0"/>
              <a:t>Many basic cellular processes deciphered in yeast – Nobel prizes for cell cycle controls, autophagy, protein </a:t>
            </a:r>
            <a:r>
              <a:rPr lang="en-US" baseline="0" dirty="0" err="1"/>
              <a:t>traffickingin</a:t>
            </a:r>
            <a:r>
              <a:rPr lang="en-US" baseline="0" dirty="0"/>
              <a:t> </a:t>
            </a:r>
            <a:r>
              <a:rPr lang="en-US" baseline="0" dirty="0" err="1"/>
              <a:t>secretoty</a:t>
            </a:r>
            <a:r>
              <a:rPr lang="en-US" baseline="0" dirty="0"/>
              <a:t> pathway,</a:t>
            </a:r>
          </a:p>
        </p:txBody>
      </p:sp>
      <p:sp>
        <p:nvSpPr>
          <p:cNvPr id="4" name="Slide Number Placeholder 3"/>
          <p:cNvSpPr>
            <a:spLocks noGrp="1"/>
          </p:cNvSpPr>
          <p:nvPr>
            <p:ph type="sldNum" sz="quarter" idx="10"/>
          </p:nvPr>
        </p:nvSpPr>
        <p:spPr/>
        <p:txBody>
          <a:bodyPr/>
          <a:lstStyle/>
          <a:p>
            <a:fld id="{BFBD0A95-9EE9-B948-B9CA-E5345E628375}" type="slidenum">
              <a:rPr lang="en-US" smtClean="0"/>
              <a:t>15</a:t>
            </a:fld>
            <a:endParaRPr lang="en-US"/>
          </a:p>
        </p:txBody>
      </p:sp>
    </p:spTree>
    <p:extLst>
      <p:ext uri="{BB962C8B-B14F-4D97-AF65-F5344CB8AC3E}">
        <p14:creationId xmlns:p14="http://schemas.microsoft.com/office/powerpoint/2010/main" val="42795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 cannot create, I do not understand.”</a:t>
            </a:r>
          </a:p>
          <a:p>
            <a:pPr algn="r"/>
            <a:r>
              <a:rPr lang="en-US" sz="1200" dirty="0"/>
              <a:t>							- Richard Feynman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cannot create, I do not understand.”- Richard Feynman</a:t>
            </a:r>
          </a:p>
          <a:p>
            <a:endParaRPr lang="en-US" dirty="0"/>
          </a:p>
        </p:txBody>
      </p:sp>
      <p:sp>
        <p:nvSpPr>
          <p:cNvPr id="4" name="Slide Number Placeholder 3"/>
          <p:cNvSpPr>
            <a:spLocks noGrp="1"/>
          </p:cNvSpPr>
          <p:nvPr>
            <p:ph type="sldNum" sz="quarter" idx="10"/>
          </p:nvPr>
        </p:nvSpPr>
        <p:spPr/>
        <p:txBody>
          <a:bodyPr/>
          <a:lstStyle/>
          <a:p>
            <a:fld id="{783A507D-50E2-FC45-A516-5E83A7B67B27}" type="slidenum">
              <a:rPr lang="en-US" smtClean="0"/>
              <a:t>16</a:t>
            </a:fld>
            <a:endParaRPr lang="en-US"/>
          </a:p>
        </p:txBody>
      </p:sp>
    </p:spTree>
    <p:extLst>
      <p:ext uri="{BB962C8B-B14F-4D97-AF65-F5344CB8AC3E}">
        <p14:creationId xmlns:p14="http://schemas.microsoft.com/office/powerpoint/2010/main" val="92137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BBC154-2A97-7240-88F1-0034E62D1720}" type="datetimeFigureOut">
              <a:rPr lang="en-US" smtClean="0"/>
              <a:t>8/3/23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232687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BC154-2A97-7240-88F1-0034E62D1720}" type="datetimeFigureOut">
              <a:rPr lang="en-US" smtClean="0"/>
              <a:t>8/3/23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199681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BC154-2A97-7240-88F1-0034E62D1720}" type="datetimeFigureOut">
              <a:rPr lang="en-US" smtClean="0"/>
              <a:t>8/3/23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239983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BC154-2A97-7240-88F1-0034E62D1720}" type="datetimeFigureOut">
              <a:rPr lang="en-US" smtClean="0"/>
              <a:t>8/3/23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23582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BC154-2A97-7240-88F1-0034E62D1720}" type="datetimeFigureOut">
              <a:rPr lang="en-US" smtClean="0"/>
              <a:t>8/3/23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20432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BBC154-2A97-7240-88F1-0034E62D1720}" type="datetimeFigureOut">
              <a:rPr lang="en-US" smtClean="0"/>
              <a:t>8/3/23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42016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BBC154-2A97-7240-88F1-0034E62D1720}" type="datetimeFigureOut">
              <a:rPr lang="en-US" smtClean="0"/>
              <a:t>8/3/23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168807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BBC154-2A97-7240-88F1-0034E62D1720}" type="datetimeFigureOut">
              <a:rPr lang="en-US" smtClean="0"/>
              <a:t>8/3/23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352718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BC154-2A97-7240-88F1-0034E62D1720}" type="datetimeFigureOut">
              <a:rPr lang="en-US" smtClean="0"/>
              <a:t>8/3/23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2103968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BC154-2A97-7240-88F1-0034E62D1720}" type="datetimeFigureOut">
              <a:rPr lang="en-US" smtClean="0"/>
              <a:t>8/3/23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113607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BC154-2A97-7240-88F1-0034E62D1720}" type="datetimeFigureOut">
              <a:rPr lang="en-US" smtClean="0"/>
              <a:t>8/3/23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010B6-7611-7D42-AE1F-95EB496F484B}" type="slidenum">
              <a:rPr lang="en-US" smtClean="0"/>
              <a:t>‹#›</a:t>
            </a:fld>
            <a:endParaRPr lang="en-US"/>
          </a:p>
        </p:txBody>
      </p:sp>
    </p:spTree>
    <p:extLst>
      <p:ext uri="{BB962C8B-B14F-4D97-AF65-F5344CB8AC3E}">
        <p14:creationId xmlns:p14="http://schemas.microsoft.com/office/powerpoint/2010/main" val="332973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BC154-2A97-7240-88F1-0034E62D1720}" type="datetimeFigureOut">
              <a:rPr lang="en-US" smtClean="0"/>
              <a:t>8/3/23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010B6-7611-7D42-AE1F-95EB496F484B}" type="slidenum">
              <a:rPr lang="en-US" smtClean="0"/>
              <a:t>‹#›</a:t>
            </a:fld>
            <a:endParaRPr lang="en-US"/>
          </a:p>
        </p:txBody>
      </p:sp>
    </p:spTree>
    <p:extLst>
      <p:ext uri="{BB962C8B-B14F-4D97-AF65-F5344CB8AC3E}">
        <p14:creationId xmlns:p14="http://schemas.microsoft.com/office/powerpoint/2010/main" val="305614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12.jp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6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98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9992" y="66848"/>
            <a:ext cx="1245353" cy="461665"/>
          </a:xfrm>
          <a:prstGeom prst="rect">
            <a:avLst/>
          </a:prstGeom>
          <a:noFill/>
        </p:spPr>
        <p:txBody>
          <a:bodyPr wrap="none" rtlCol="0">
            <a:spAutoFit/>
          </a:bodyPr>
          <a:lstStyle/>
          <a:p>
            <a:r>
              <a:rPr lang="en-US" sz="2400" dirty="0"/>
              <a:t>Outline:</a:t>
            </a:r>
          </a:p>
        </p:txBody>
      </p:sp>
      <p:cxnSp>
        <p:nvCxnSpPr>
          <p:cNvPr id="5" name="Straight Connector 4"/>
          <p:cNvCxnSpPr/>
          <p:nvPr/>
        </p:nvCxnSpPr>
        <p:spPr>
          <a:xfrm>
            <a:off x="0" y="630321"/>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58760" y="1303500"/>
            <a:ext cx="8704864" cy="4154983"/>
          </a:xfrm>
          <a:prstGeom prst="rect">
            <a:avLst/>
          </a:prstGeom>
          <a:noFill/>
        </p:spPr>
        <p:txBody>
          <a:bodyPr wrap="none" rtlCol="0">
            <a:spAutoFit/>
          </a:bodyPr>
          <a:lstStyle/>
          <a:p>
            <a:r>
              <a:rPr lang="en-US" sz="2200" b="1" dirty="0"/>
              <a:t>• Brief history of the synthetic yeast project</a:t>
            </a:r>
          </a:p>
          <a:p>
            <a:endParaRPr lang="en-US" sz="2200" dirty="0"/>
          </a:p>
          <a:p>
            <a:r>
              <a:rPr lang="en-US" sz="2200" dirty="0">
                <a:solidFill>
                  <a:srgbClr val="7F7F7F"/>
                </a:solidFill>
              </a:rPr>
              <a:t>• How did the Build-a-Genome course start?</a:t>
            </a:r>
          </a:p>
          <a:p>
            <a:endParaRPr lang="en-US" sz="2200" dirty="0">
              <a:solidFill>
                <a:srgbClr val="7F7F7F"/>
              </a:solidFill>
            </a:endParaRPr>
          </a:p>
          <a:p>
            <a:r>
              <a:rPr lang="en-US" sz="2200" dirty="0">
                <a:solidFill>
                  <a:srgbClr val="7F7F7F"/>
                </a:solidFill>
              </a:rPr>
              <a:t>• What did the Build-a-Genome students actually do?</a:t>
            </a:r>
          </a:p>
          <a:p>
            <a:endParaRPr lang="en-US" sz="2200" dirty="0">
              <a:solidFill>
                <a:srgbClr val="7F7F7F"/>
              </a:solidFill>
            </a:endParaRPr>
          </a:p>
          <a:p>
            <a:r>
              <a:rPr lang="en-US" sz="2200" dirty="0">
                <a:solidFill>
                  <a:srgbClr val="7F7F7F"/>
                </a:solidFill>
              </a:rPr>
              <a:t>• Organization of the Build-a-Genome course</a:t>
            </a:r>
          </a:p>
          <a:p>
            <a:endParaRPr lang="en-US" sz="2200" dirty="0">
              <a:solidFill>
                <a:srgbClr val="7F7F7F"/>
              </a:solidFill>
            </a:endParaRPr>
          </a:p>
          <a:p>
            <a:r>
              <a:rPr lang="en-US" sz="2200" dirty="0">
                <a:solidFill>
                  <a:srgbClr val="7F7F7F"/>
                </a:solidFill>
              </a:rPr>
              <a:t>• What I loved about teaching Build-a-Genome, and what “elements”</a:t>
            </a:r>
          </a:p>
          <a:p>
            <a:r>
              <a:rPr lang="en-US" sz="2200" dirty="0">
                <a:solidFill>
                  <a:srgbClr val="7F7F7F"/>
                </a:solidFill>
              </a:rPr>
              <a:t>   have I tried to bring here?</a:t>
            </a:r>
          </a:p>
          <a:p>
            <a:endParaRPr lang="en-US" sz="2200" dirty="0">
              <a:solidFill>
                <a:srgbClr val="7F7F7F"/>
              </a:solidFill>
            </a:endParaRPr>
          </a:p>
          <a:p>
            <a:endParaRPr lang="en-US" sz="2200" dirty="0"/>
          </a:p>
        </p:txBody>
      </p:sp>
    </p:spTree>
    <p:extLst>
      <p:ext uri="{BB962C8B-B14F-4D97-AF65-F5344CB8AC3E}">
        <p14:creationId xmlns:p14="http://schemas.microsoft.com/office/powerpoint/2010/main" val="112258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2114" y="-16055"/>
            <a:ext cx="6415601" cy="769441"/>
          </a:xfrm>
          <a:prstGeom prst="rect">
            <a:avLst/>
          </a:prstGeom>
          <a:noFill/>
        </p:spPr>
        <p:txBody>
          <a:bodyPr wrap="none" rtlCol="0">
            <a:spAutoFit/>
          </a:bodyPr>
          <a:lstStyle/>
          <a:p>
            <a:pPr algn="ctr"/>
            <a:r>
              <a:rPr lang="en-US" sz="2200" dirty="0"/>
              <a:t>Yeast is an excellent model organism for research</a:t>
            </a:r>
          </a:p>
          <a:p>
            <a:pPr algn="ctr"/>
            <a:r>
              <a:rPr lang="en-US" sz="2200" dirty="0"/>
              <a:t>(and is important in the kitchen)</a:t>
            </a:r>
          </a:p>
        </p:txBody>
      </p:sp>
      <p:cxnSp>
        <p:nvCxnSpPr>
          <p:cNvPr id="5" name="Straight Connector 4"/>
          <p:cNvCxnSpPr/>
          <p:nvPr/>
        </p:nvCxnSpPr>
        <p:spPr>
          <a:xfrm>
            <a:off x="0" y="780729"/>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76820" y="5912235"/>
            <a:ext cx="3921390" cy="461665"/>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8" name="Rectangle 7"/>
          <p:cNvSpPr/>
          <p:nvPr/>
        </p:nvSpPr>
        <p:spPr>
          <a:xfrm>
            <a:off x="179790" y="785811"/>
            <a:ext cx="8368046" cy="1446550"/>
          </a:xfrm>
          <a:prstGeom prst="rect">
            <a:avLst/>
          </a:prstGeom>
        </p:spPr>
        <p:txBody>
          <a:bodyPr wrap="none">
            <a:spAutoFit/>
          </a:bodyPr>
          <a:lstStyle/>
          <a:p>
            <a:r>
              <a:rPr lang="en-US" sz="2200" dirty="0"/>
              <a:t>• ~6000 genes sprinkled along 16 chromosomes (12 Mb genome)</a:t>
            </a:r>
          </a:p>
          <a:p>
            <a:endParaRPr lang="en-US" sz="2200" dirty="0"/>
          </a:p>
          <a:p>
            <a:endParaRPr lang="en-US" sz="2200" dirty="0"/>
          </a:p>
          <a:p>
            <a:r>
              <a:rPr lang="en-US" sz="2200" dirty="0"/>
              <a:t> </a:t>
            </a:r>
          </a:p>
        </p:txBody>
      </p:sp>
      <p:grpSp>
        <p:nvGrpSpPr>
          <p:cNvPr id="12" name="Group 11"/>
          <p:cNvGrpSpPr/>
          <p:nvPr/>
        </p:nvGrpSpPr>
        <p:grpSpPr>
          <a:xfrm>
            <a:off x="829145" y="2673848"/>
            <a:ext cx="7655084" cy="4113307"/>
            <a:chOff x="12700" y="1469458"/>
            <a:chExt cx="9118600" cy="4899698"/>
          </a:xfrm>
        </p:grpSpPr>
        <p:pic>
          <p:nvPicPr>
            <p:cNvPr id="13" name="Picture 12" descr="yeast pic II.tiff"/>
            <p:cNvPicPr>
              <a:picLocks noChangeAspect="1"/>
            </p:cNvPicPr>
            <p:nvPr/>
          </p:nvPicPr>
          <p:blipFill rotWithShape="1">
            <a:blip r:embed="rId3">
              <a:extLst>
                <a:ext uri="{28A0092B-C50C-407E-A947-70E740481C1C}">
                  <a14:useLocalDpi xmlns:a14="http://schemas.microsoft.com/office/drawing/2010/main" val="0"/>
                </a:ext>
              </a:extLst>
            </a:blip>
            <a:srcRect b="3266"/>
            <a:stretch/>
          </p:blipFill>
          <p:spPr>
            <a:xfrm>
              <a:off x="12700" y="1469458"/>
              <a:ext cx="9118600" cy="4889500"/>
            </a:xfrm>
            <a:prstGeom prst="rect">
              <a:avLst/>
            </a:prstGeom>
          </p:spPr>
        </p:pic>
        <p:sp>
          <p:nvSpPr>
            <p:cNvPr id="14" name="TextBox 13"/>
            <p:cNvSpPr txBox="1"/>
            <p:nvPr/>
          </p:nvSpPr>
          <p:spPr>
            <a:xfrm>
              <a:off x="1873758" y="5907491"/>
              <a:ext cx="3921390" cy="461665"/>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grpSp>
    </p:spTree>
    <p:extLst>
      <p:ext uri="{BB962C8B-B14F-4D97-AF65-F5344CB8AC3E}">
        <p14:creationId xmlns:p14="http://schemas.microsoft.com/office/powerpoint/2010/main" val="345207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780729"/>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76820" y="5912235"/>
            <a:ext cx="3921390" cy="461665"/>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8" name="Rectangle 7"/>
          <p:cNvSpPr/>
          <p:nvPr/>
        </p:nvSpPr>
        <p:spPr>
          <a:xfrm>
            <a:off x="179790" y="785811"/>
            <a:ext cx="8368046" cy="1785104"/>
          </a:xfrm>
          <a:prstGeom prst="rect">
            <a:avLst/>
          </a:prstGeom>
        </p:spPr>
        <p:txBody>
          <a:bodyPr wrap="none">
            <a:spAutoFit/>
          </a:bodyPr>
          <a:lstStyle/>
          <a:p>
            <a:r>
              <a:rPr lang="en-US" sz="2200" dirty="0">
                <a:solidFill>
                  <a:srgbClr val="7F7F7F"/>
                </a:solidFill>
              </a:rPr>
              <a:t>• ~6000 genes sprinkled along 16 chromosomes (12 Mb genome)</a:t>
            </a:r>
          </a:p>
          <a:p>
            <a:r>
              <a:rPr lang="en-US" sz="2200" dirty="0"/>
              <a:t>• Very few introns (&lt; 5% of genes)</a:t>
            </a:r>
          </a:p>
          <a:p>
            <a:endParaRPr lang="en-US" sz="2200" dirty="0"/>
          </a:p>
          <a:p>
            <a:endParaRPr lang="en-US" sz="2200" dirty="0"/>
          </a:p>
          <a:p>
            <a:r>
              <a:rPr lang="en-US" sz="2200" dirty="0"/>
              <a:t> </a:t>
            </a:r>
          </a:p>
        </p:txBody>
      </p:sp>
      <p:pic>
        <p:nvPicPr>
          <p:cNvPr id="13" name="Picture 12" descr="yeast pic II.tiff"/>
          <p:cNvPicPr>
            <a:picLocks noChangeAspect="1"/>
          </p:cNvPicPr>
          <p:nvPr/>
        </p:nvPicPr>
        <p:blipFill rotWithShape="1">
          <a:blip r:embed="rId3">
            <a:extLst>
              <a:ext uri="{28A0092B-C50C-407E-A947-70E740481C1C}">
                <a14:useLocalDpi xmlns:a14="http://schemas.microsoft.com/office/drawing/2010/main" val="0"/>
              </a:ext>
            </a:extLst>
          </a:blip>
          <a:srcRect b="3266"/>
          <a:stretch/>
        </p:blipFill>
        <p:spPr>
          <a:xfrm>
            <a:off x="829145" y="2673848"/>
            <a:ext cx="7655084" cy="4104746"/>
          </a:xfrm>
          <a:prstGeom prst="rect">
            <a:avLst/>
          </a:prstGeom>
        </p:spPr>
      </p:pic>
      <p:sp>
        <p:nvSpPr>
          <p:cNvPr id="9" name="TextBox 8">
            <a:extLst>
              <a:ext uri="{FF2B5EF4-FFF2-40B4-BE49-F238E27FC236}">
                <a16:creationId xmlns:a16="http://schemas.microsoft.com/office/drawing/2014/main" id="{B8B1ACD8-D74B-6144-82E7-C35904B49ED4}"/>
              </a:ext>
            </a:extLst>
          </p:cNvPr>
          <p:cNvSpPr txBox="1"/>
          <p:nvPr/>
        </p:nvSpPr>
        <p:spPr>
          <a:xfrm>
            <a:off x="2391507" y="6399586"/>
            <a:ext cx="3292015" cy="387569"/>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11" name="TextBox 10">
            <a:extLst>
              <a:ext uri="{FF2B5EF4-FFF2-40B4-BE49-F238E27FC236}">
                <a16:creationId xmlns:a16="http://schemas.microsoft.com/office/drawing/2014/main" id="{8F72F6E6-3B12-6841-941F-21C0E23CE123}"/>
              </a:ext>
            </a:extLst>
          </p:cNvPr>
          <p:cNvSpPr txBox="1"/>
          <p:nvPr/>
        </p:nvSpPr>
        <p:spPr>
          <a:xfrm>
            <a:off x="1342114" y="-16055"/>
            <a:ext cx="6415601" cy="769441"/>
          </a:xfrm>
          <a:prstGeom prst="rect">
            <a:avLst/>
          </a:prstGeom>
          <a:noFill/>
        </p:spPr>
        <p:txBody>
          <a:bodyPr wrap="none" rtlCol="0">
            <a:spAutoFit/>
          </a:bodyPr>
          <a:lstStyle/>
          <a:p>
            <a:pPr algn="ctr"/>
            <a:r>
              <a:rPr lang="en-US" sz="2200" dirty="0"/>
              <a:t>Yeast is an excellent model organism for research</a:t>
            </a:r>
          </a:p>
          <a:p>
            <a:pPr algn="ctr"/>
            <a:r>
              <a:rPr lang="en-US" sz="2200" dirty="0"/>
              <a:t>(and is important in the kitchen)</a:t>
            </a:r>
          </a:p>
        </p:txBody>
      </p:sp>
    </p:spTree>
    <p:extLst>
      <p:ext uri="{BB962C8B-B14F-4D97-AF65-F5344CB8AC3E}">
        <p14:creationId xmlns:p14="http://schemas.microsoft.com/office/powerpoint/2010/main" val="2269788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780729"/>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76820" y="5912235"/>
            <a:ext cx="3921390" cy="461665"/>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8" name="Rectangle 7"/>
          <p:cNvSpPr/>
          <p:nvPr/>
        </p:nvSpPr>
        <p:spPr>
          <a:xfrm>
            <a:off x="179790" y="785811"/>
            <a:ext cx="8368046" cy="2123658"/>
          </a:xfrm>
          <a:prstGeom prst="rect">
            <a:avLst/>
          </a:prstGeom>
        </p:spPr>
        <p:txBody>
          <a:bodyPr wrap="none">
            <a:spAutoFit/>
          </a:bodyPr>
          <a:lstStyle/>
          <a:p>
            <a:r>
              <a:rPr lang="en-US" sz="2200" dirty="0">
                <a:solidFill>
                  <a:srgbClr val="7F7F7F"/>
                </a:solidFill>
              </a:rPr>
              <a:t>• ~6000 genes sprinkled along 16 chromosomes (12 Mb genome)</a:t>
            </a:r>
          </a:p>
          <a:p>
            <a:r>
              <a:rPr lang="en-US" sz="2200" dirty="0">
                <a:solidFill>
                  <a:srgbClr val="7F7F7F"/>
                </a:solidFill>
              </a:rPr>
              <a:t>• Very few introns (&lt; 5% of genes)</a:t>
            </a:r>
          </a:p>
          <a:p>
            <a:r>
              <a:rPr lang="en-US" sz="2200" dirty="0"/>
              <a:t>• Routine to knock out, replace and modify genes</a:t>
            </a:r>
          </a:p>
          <a:p>
            <a:endParaRPr lang="en-US" sz="2200" dirty="0"/>
          </a:p>
          <a:p>
            <a:endParaRPr lang="en-US" sz="2200" dirty="0"/>
          </a:p>
          <a:p>
            <a:r>
              <a:rPr lang="en-US" sz="2200" dirty="0"/>
              <a:t> </a:t>
            </a:r>
          </a:p>
        </p:txBody>
      </p:sp>
      <p:pic>
        <p:nvPicPr>
          <p:cNvPr id="13" name="Picture 12" descr="yeast pic II.tiff"/>
          <p:cNvPicPr>
            <a:picLocks noChangeAspect="1"/>
          </p:cNvPicPr>
          <p:nvPr/>
        </p:nvPicPr>
        <p:blipFill rotWithShape="1">
          <a:blip r:embed="rId3">
            <a:extLst>
              <a:ext uri="{28A0092B-C50C-407E-A947-70E740481C1C}">
                <a14:useLocalDpi xmlns:a14="http://schemas.microsoft.com/office/drawing/2010/main" val="0"/>
              </a:ext>
            </a:extLst>
          </a:blip>
          <a:srcRect b="3266"/>
          <a:stretch/>
        </p:blipFill>
        <p:spPr>
          <a:xfrm>
            <a:off x="829145" y="2673848"/>
            <a:ext cx="7655084" cy="4104746"/>
          </a:xfrm>
          <a:prstGeom prst="rect">
            <a:avLst/>
          </a:prstGeom>
        </p:spPr>
      </p:pic>
      <p:sp>
        <p:nvSpPr>
          <p:cNvPr id="9" name="TextBox 8">
            <a:extLst>
              <a:ext uri="{FF2B5EF4-FFF2-40B4-BE49-F238E27FC236}">
                <a16:creationId xmlns:a16="http://schemas.microsoft.com/office/drawing/2014/main" id="{8CE2FA98-9066-5F4B-A54E-0AF94D02312E}"/>
              </a:ext>
            </a:extLst>
          </p:cNvPr>
          <p:cNvSpPr txBox="1"/>
          <p:nvPr/>
        </p:nvSpPr>
        <p:spPr>
          <a:xfrm>
            <a:off x="2391507" y="6399586"/>
            <a:ext cx="3292015" cy="387569"/>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10" name="TextBox 9">
            <a:extLst>
              <a:ext uri="{FF2B5EF4-FFF2-40B4-BE49-F238E27FC236}">
                <a16:creationId xmlns:a16="http://schemas.microsoft.com/office/drawing/2014/main" id="{5ABD832A-EF4D-2344-B7EA-C4445982F858}"/>
              </a:ext>
            </a:extLst>
          </p:cNvPr>
          <p:cNvSpPr txBox="1"/>
          <p:nvPr/>
        </p:nvSpPr>
        <p:spPr>
          <a:xfrm>
            <a:off x="1342114" y="-16055"/>
            <a:ext cx="6415601" cy="769441"/>
          </a:xfrm>
          <a:prstGeom prst="rect">
            <a:avLst/>
          </a:prstGeom>
          <a:noFill/>
        </p:spPr>
        <p:txBody>
          <a:bodyPr wrap="none" rtlCol="0">
            <a:spAutoFit/>
          </a:bodyPr>
          <a:lstStyle/>
          <a:p>
            <a:pPr algn="ctr"/>
            <a:r>
              <a:rPr lang="en-US" sz="2200" dirty="0"/>
              <a:t>Yeast is an excellent model organism for research</a:t>
            </a:r>
          </a:p>
          <a:p>
            <a:pPr algn="ctr"/>
            <a:r>
              <a:rPr lang="en-US" sz="2200" dirty="0"/>
              <a:t>(and is important in the kitchen)</a:t>
            </a:r>
          </a:p>
        </p:txBody>
      </p:sp>
    </p:spTree>
    <p:extLst>
      <p:ext uri="{BB962C8B-B14F-4D97-AF65-F5344CB8AC3E}">
        <p14:creationId xmlns:p14="http://schemas.microsoft.com/office/powerpoint/2010/main" val="400431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780729"/>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76820" y="5912235"/>
            <a:ext cx="3921390" cy="461665"/>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8" name="Rectangle 7"/>
          <p:cNvSpPr/>
          <p:nvPr/>
        </p:nvSpPr>
        <p:spPr>
          <a:xfrm>
            <a:off x="179790" y="785811"/>
            <a:ext cx="8735171" cy="2800766"/>
          </a:xfrm>
          <a:prstGeom prst="rect">
            <a:avLst/>
          </a:prstGeom>
        </p:spPr>
        <p:txBody>
          <a:bodyPr wrap="none">
            <a:spAutoFit/>
          </a:bodyPr>
          <a:lstStyle/>
          <a:p>
            <a:r>
              <a:rPr lang="en-US" sz="2200" dirty="0">
                <a:solidFill>
                  <a:srgbClr val="7F7F7F"/>
                </a:solidFill>
              </a:rPr>
              <a:t>• ~6000 genes sprinkled along 16 chromosomes (12 Mb genome)</a:t>
            </a:r>
          </a:p>
          <a:p>
            <a:r>
              <a:rPr lang="en-US" sz="2200" dirty="0">
                <a:solidFill>
                  <a:srgbClr val="7F7F7F"/>
                </a:solidFill>
              </a:rPr>
              <a:t>• Very few introns (&lt; 5% of genes)</a:t>
            </a:r>
          </a:p>
          <a:p>
            <a:r>
              <a:rPr lang="en-US" sz="2200" dirty="0">
                <a:solidFill>
                  <a:srgbClr val="7F7F7F"/>
                </a:solidFill>
              </a:rPr>
              <a:t>• Routine to knock out, replace and modify genes</a:t>
            </a:r>
          </a:p>
          <a:p>
            <a:r>
              <a:rPr lang="en-US" sz="2200" dirty="0"/>
              <a:t>• Basic biochemistry and cell biology very similar to other eukaryotes</a:t>
            </a:r>
          </a:p>
          <a:p>
            <a:r>
              <a:rPr lang="en-US" sz="2200" dirty="0"/>
              <a:t>   (including humans!)</a:t>
            </a:r>
          </a:p>
          <a:p>
            <a:endParaRPr lang="en-US" sz="2200" dirty="0"/>
          </a:p>
          <a:p>
            <a:endParaRPr lang="en-US" sz="2200" dirty="0"/>
          </a:p>
          <a:p>
            <a:r>
              <a:rPr lang="en-US" sz="2200" dirty="0"/>
              <a:t> </a:t>
            </a:r>
          </a:p>
        </p:txBody>
      </p:sp>
      <p:pic>
        <p:nvPicPr>
          <p:cNvPr id="10" name="Picture 9" descr="yeast pic II.tiff"/>
          <p:cNvPicPr>
            <a:picLocks noChangeAspect="1"/>
          </p:cNvPicPr>
          <p:nvPr/>
        </p:nvPicPr>
        <p:blipFill rotWithShape="1">
          <a:blip r:embed="rId3">
            <a:extLst>
              <a:ext uri="{28A0092B-C50C-407E-A947-70E740481C1C}">
                <a14:useLocalDpi xmlns:a14="http://schemas.microsoft.com/office/drawing/2010/main" val="0"/>
              </a:ext>
            </a:extLst>
          </a:blip>
          <a:srcRect b="3266"/>
          <a:stretch/>
        </p:blipFill>
        <p:spPr>
          <a:xfrm>
            <a:off x="829145" y="2673848"/>
            <a:ext cx="7655084" cy="4104746"/>
          </a:xfrm>
          <a:prstGeom prst="rect">
            <a:avLst/>
          </a:prstGeom>
        </p:spPr>
      </p:pic>
      <p:sp>
        <p:nvSpPr>
          <p:cNvPr id="12" name="TextBox 11">
            <a:extLst>
              <a:ext uri="{FF2B5EF4-FFF2-40B4-BE49-F238E27FC236}">
                <a16:creationId xmlns:a16="http://schemas.microsoft.com/office/drawing/2014/main" id="{B62B3E58-6087-1146-9EB4-CF3FF426F0C3}"/>
              </a:ext>
            </a:extLst>
          </p:cNvPr>
          <p:cNvSpPr txBox="1"/>
          <p:nvPr/>
        </p:nvSpPr>
        <p:spPr>
          <a:xfrm>
            <a:off x="2391507" y="6399586"/>
            <a:ext cx="3292015" cy="387569"/>
          </a:xfrm>
          <a:prstGeom prst="rect">
            <a:avLst/>
          </a:prstGeom>
          <a:solidFill>
            <a:srgbClr val="FFFFFF"/>
          </a:solidFill>
        </p:spPr>
        <p:txBody>
          <a:bodyPr wrap="none" rtlCol="0">
            <a:spAutoFit/>
          </a:bodyPr>
          <a:lstStyle/>
          <a:p>
            <a:r>
              <a:rPr lang="en-US" sz="2400" i="1" dirty="0"/>
              <a:t>Saccharomyces </a:t>
            </a:r>
            <a:r>
              <a:rPr lang="en-US" sz="2400" i="1" dirty="0" err="1"/>
              <a:t>cerevisiae</a:t>
            </a:r>
            <a:endParaRPr lang="en-US" sz="2400" i="1" dirty="0"/>
          </a:p>
        </p:txBody>
      </p:sp>
      <p:sp>
        <p:nvSpPr>
          <p:cNvPr id="9" name="TextBox 8">
            <a:extLst>
              <a:ext uri="{FF2B5EF4-FFF2-40B4-BE49-F238E27FC236}">
                <a16:creationId xmlns:a16="http://schemas.microsoft.com/office/drawing/2014/main" id="{491F51A5-CB18-4749-9C52-E3421026DEC8}"/>
              </a:ext>
            </a:extLst>
          </p:cNvPr>
          <p:cNvSpPr txBox="1"/>
          <p:nvPr/>
        </p:nvSpPr>
        <p:spPr>
          <a:xfrm>
            <a:off x="1342114" y="-16055"/>
            <a:ext cx="6415601" cy="769441"/>
          </a:xfrm>
          <a:prstGeom prst="rect">
            <a:avLst/>
          </a:prstGeom>
          <a:noFill/>
        </p:spPr>
        <p:txBody>
          <a:bodyPr wrap="none" rtlCol="0">
            <a:spAutoFit/>
          </a:bodyPr>
          <a:lstStyle/>
          <a:p>
            <a:pPr algn="ctr"/>
            <a:r>
              <a:rPr lang="en-US" sz="2200" dirty="0"/>
              <a:t>Yeast is an excellent model organism for research</a:t>
            </a:r>
          </a:p>
          <a:p>
            <a:pPr algn="ctr"/>
            <a:r>
              <a:rPr lang="en-US" sz="2200" dirty="0"/>
              <a:t>(and is important in the kitchen)</a:t>
            </a:r>
          </a:p>
        </p:txBody>
      </p:sp>
    </p:spTree>
    <p:extLst>
      <p:ext uri="{BB962C8B-B14F-4D97-AF65-F5344CB8AC3E}">
        <p14:creationId xmlns:p14="http://schemas.microsoft.com/office/powerpoint/2010/main" val="729014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440" y="67505"/>
            <a:ext cx="5818971" cy="430887"/>
          </a:xfrm>
          <a:prstGeom prst="rect">
            <a:avLst/>
          </a:prstGeom>
          <a:noFill/>
        </p:spPr>
        <p:txBody>
          <a:bodyPr wrap="none" rtlCol="0">
            <a:spAutoFit/>
          </a:bodyPr>
          <a:lstStyle/>
          <a:p>
            <a:pPr algn="ctr"/>
            <a:r>
              <a:rPr lang="en-US" sz="2200" dirty="0"/>
              <a:t>21</a:t>
            </a:r>
            <a:r>
              <a:rPr lang="en-US" sz="2200" baseline="30000" dirty="0"/>
              <a:t>st</a:t>
            </a:r>
            <a:r>
              <a:rPr lang="en-US" sz="2200" dirty="0"/>
              <a:t> century Nobel Prizes for work with yeast!</a:t>
            </a:r>
          </a:p>
        </p:txBody>
      </p:sp>
      <p:cxnSp>
        <p:nvCxnSpPr>
          <p:cNvPr id="5" name="Straight Connector 4"/>
          <p:cNvCxnSpPr/>
          <p:nvPr/>
        </p:nvCxnSpPr>
        <p:spPr>
          <a:xfrm>
            <a:off x="0" y="59394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2" name="Picture 1" descr="Ohsumi.tiff"/>
          <p:cNvPicPr>
            <a:picLocks noChangeAspect="1"/>
          </p:cNvPicPr>
          <p:nvPr/>
        </p:nvPicPr>
        <p:blipFill rotWithShape="1">
          <a:blip r:embed="rId3">
            <a:extLst>
              <a:ext uri="{28A0092B-C50C-407E-A947-70E740481C1C}">
                <a14:useLocalDpi xmlns:a14="http://schemas.microsoft.com/office/drawing/2010/main" val="0"/>
              </a:ext>
            </a:extLst>
          </a:blip>
          <a:srcRect t="21156" r="67574" b="35070"/>
          <a:stretch/>
        </p:blipFill>
        <p:spPr>
          <a:xfrm>
            <a:off x="-53851" y="1047421"/>
            <a:ext cx="2198043" cy="3124059"/>
          </a:xfrm>
          <a:prstGeom prst="rect">
            <a:avLst/>
          </a:prstGeom>
        </p:spPr>
      </p:pic>
      <p:pic>
        <p:nvPicPr>
          <p:cNvPr id="6" name="Picture 5" descr="Shekman.tiff"/>
          <p:cNvPicPr>
            <a:picLocks noChangeAspect="1"/>
          </p:cNvPicPr>
          <p:nvPr/>
        </p:nvPicPr>
        <p:blipFill rotWithShape="1">
          <a:blip r:embed="rId4">
            <a:extLst>
              <a:ext uri="{28A0092B-C50C-407E-A947-70E740481C1C}">
                <a14:useLocalDpi xmlns:a14="http://schemas.microsoft.com/office/drawing/2010/main" val="0"/>
              </a:ext>
            </a:extLst>
          </a:blip>
          <a:srcRect t="9104" r="68787"/>
          <a:stretch/>
        </p:blipFill>
        <p:spPr>
          <a:xfrm>
            <a:off x="2261154" y="1067246"/>
            <a:ext cx="2165903" cy="3104234"/>
          </a:xfrm>
          <a:prstGeom prst="rect">
            <a:avLst/>
          </a:prstGeom>
        </p:spPr>
      </p:pic>
      <p:sp>
        <p:nvSpPr>
          <p:cNvPr id="12" name="TextBox 11"/>
          <p:cNvSpPr txBox="1"/>
          <p:nvPr/>
        </p:nvSpPr>
        <p:spPr>
          <a:xfrm>
            <a:off x="-70753" y="4669878"/>
            <a:ext cx="2322671" cy="1015663"/>
          </a:xfrm>
          <a:prstGeom prst="rect">
            <a:avLst/>
          </a:prstGeom>
          <a:noFill/>
        </p:spPr>
        <p:txBody>
          <a:bodyPr wrap="none" rtlCol="0">
            <a:spAutoFit/>
          </a:bodyPr>
          <a:lstStyle/>
          <a:p>
            <a:pPr algn="ctr"/>
            <a:r>
              <a:rPr lang="en-US" sz="2000" dirty="0"/>
              <a:t>“for his discoveries</a:t>
            </a:r>
          </a:p>
          <a:p>
            <a:pPr algn="ctr"/>
            <a:r>
              <a:rPr lang="en-US" sz="2000" dirty="0"/>
              <a:t>of mechanisms</a:t>
            </a:r>
          </a:p>
          <a:p>
            <a:pPr algn="ctr"/>
            <a:r>
              <a:rPr lang="en-US" sz="2000" dirty="0"/>
              <a:t>for autophagy”</a:t>
            </a:r>
          </a:p>
        </p:txBody>
      </p:sp>
      <p:sp>
        <p:nvSpPr>
          <p:cNvPr id="13" name="TextBox 12"/>
          <p:cNvSpPr txBox="1"/>
          <p:nvPr/>
        </p:nvSpPr>
        <p:spPr>
          <a:xfrm>
            <a:off x="661670" y="713881"/>
            <a:ext cx="755235" cy="400110"/>
          </a:xfrm>
          <a:prstGeom prst="rect">
            <a:avLst/>
          </a:prstGeom>
          <a:noFill/>
        </p:spPr>
        <p:txBody>
          <a:bodyPr wrap="none" rtlCol="0">
            <a:spAutoFit/>
          </a:bodyPr>
          <a:lstStyle/>
          <a:p>
            <a:r>
              <a:rPr lang="en-US" sz="2000" dirty="0"/>
              <a:t>2016</a:t>
            </a:r>
          </a:p>
        </p:txBody>
      </p:sp>
      <p:sp>
        <p:nvSpPr>
          <p:cNvPr id="14" name="TextBox 13"/>
          <p:cNvSpPr txBox="1"/>
          <p:nvPr/>
        </p:nvSpPr>
        <p:spPr>
          <a:xfrm>
            <a:off x="16709" y="4130390"/>
            <a:ext cx="2185289" cy="400110"/>
          </a:xfrm>
          <a:prstGeom prst="rect">
            <a:avLst/>
          </a:prstGeom>
          <a:noFill/>
        </p:spPr>
        <p:txBody>
          <a:bodyPr wrap="none" rtlCol="0">
            <a:spAutoFit/>
          </a:bodyPr>
          <a:lstStyle/>
          <a:p>
            <a:r>
              <a:rPr lang="en-US" sz="2000" dirty="0"/>
              <a:t>Yoshinori </a:t>
            </a:r>
            <a:r>
              <a:rPr lang="en-US" sz="2000" dirty="0" err="1"/>
              <a:t>Ohsumi</a:t>
            </a:r>
            <a:endParaRPr lang="en-US" sz="2000" dirty="0"/>
          </a:p>
        </p:txBody>
      </p:sp>
      <p:sp>
        <p:nvSpPr>
          <p:cNvPr id="15" name="TextBox 14"/>
          <p:cNvSpPr txBox="1"/>
          <p:nvPr/>
        </p:nvSpPr>
        <p:spPr>
          <a:xfrm>
            <a:off x="2348945" y="4669878"/>
            <a:ext cx="2322671" cy="1323439"/>
          </a:xfrm>
          <a:prstGeom prst="rect">
            <a:avLst/>
          </a:prstGeom>
          <a:noFill/>
        </p:spPr>
        <p:txBody>
          <a:bodyPr wrap="none" rtlCol="0">
            <a:spAutoFit/>
          </a:bodyPr>
          <a:lstStyle/>
          <a:p>
            <a:pPr algn="ctr"/>
            <a:r>
              <a:rPr lang="en-US" sz="2000" dirty="0"/>
              <a:t>“for his discoveries</a:t>
            </a:r>
          </a:p>
          <a:p>
            <a:pPr algn="ctr"/>
            <a:r>
              <a:rPr lang="en-US" sz="2000" dirty="0"/>
              <a:t>of machinery</a:t>
            </a:r>
          </a:p>
          <a:p>
            <a:pPr algn="ctr"/>
            <a:r>
              <a:rPr lang="en-US" sz="2000" dirty="0"/>
              <a:t>regulating</a:t>
            </a:r>
          </a:p>
          <a:p>
            <a:pPr algn="ctr"/>
            <a:r>
              <a:rPr lang="en-US" sz="2000" dirty="0"/>
              <a:t>vesicle traffic”</a:t>
            </a:r>
          </a:p>
        </p:txBody>
      </p:sp>
      <p:sp>
        <p:nvSpPr>
          <p:cNvPr id="16" name="TextBox 15"/>
          <p:cNvSpPr txBox="1"/>
          <p:nvPr/>
        </p:nvSpPr>
        <p:spPr>
          <a:xfrm>
            <a:off x="2970663" y="713881"/>
            <a:ext cx="755235" cy="400110"/>
          </a:xfrm>
          <a:prstGeom prst="rect">
            <a:avLst/>
          </a:prstGeom>
          <a:noFill/>
        </p:spPr>
        <p:txBody>
          <a:bodyPr wrap="none" rtlCol="0">
            <a:spAutoFit/>
          </a:bodyPr>
          <a:lstStyle/>
          <a:p>
            <a:r>
              <a:rPr lang="en-US" sz="2000" dirty="0"/>
              <a:t>2013</a:t>
            </a:r>
          </a:p>
        </p:txBody>
      </p:sp>
      <p:sp>
        <p:nvSpPr>
          <p:cNvPr id="17" name="TextBox 16"/>
          <p:cNvSpPr txBox="1"/>
          <p:nvPr/>
        </p:nvSpPr>
        <p:spPr>
          <a:xfrm>
            <a:off x="2392538" y="4130390"/>
            <a:ext cx="2080843" cy="400110"/>
          </a:xfrm>
          <a:prstGeom prst="rect">
            <a:avLst/>
          </a:prstGeom>
          <a:noFill/>
        </p:spPr>
        <p:txBody>
          <a:bodyPr wrap="none" rtlCol="0">
            <a:spAutoFit/>
          </a:bodyPr>
          <a:lstStyle/>
          <a:p>
            <a:r>
              <a:rPr lang="en-US" sz="2000" dirty="0"/>
              <a:t>Randy </a:t>
            </a:r>
            <a:r>
              <a:rPr lang="en-US" sz="2000" dirty="0" err="1"/>
              <a:t>Shekman</a:t>
            </a:r>
            <a:endParaRPr lang="en-US" sz="2000" dirty="0"/>
          </a:p>
        </p:txBody>
      </p:sp>
      <p:pic>
        <p:nvPicPr>
          <p:cNvPr id="3" name="Picture 2" descr="Hartwell Nurse.tiff"/>
          <p:cNvPicPr>
            <a:picLocks noChangeAspect="1"/>
          </p:cNvPicPr>
          <p:nvPr/>
        </p:nvPicPr>
        <p:blipFill rotWithShape="1">
          <a:blip r:embed="rId5">
            <a:extLst>
              <a:ext uri="{28A0092B-C50C-407E-A947-70E740481C1C}">
                <a14:useLocalDpi xmlns:a14="http://schemas.microsoft.com/office/drawing/2010/main" val="0"/>
              </a:ext>
            </a:extLst>
          </a:blip>
          <a:srcRect l="66933" t="24995" b="16845"/>
          <a:stretch/>
        </p:blipFill>
        <p:spPr>
          <a:xfrm>
            <a:off x="6738500" y="990608"/>
            <a:ext cx="2257989" cy="3180872"/>
          </a:xfrm>
          <a:prstGeom prst="rect">
            <a:avLst/>
          </a:prstGeom>
        </p:spPr>
      </p:pic>
      <p:pic>
        <p:nvPicPr>
          <p:cNvPr id="18" name="Picture 17" descr="Hartwell Nurse.tiff"/>
          <p:cNvPicPr>
            <a:picLocks noChangeAspect="1"/>
          </p:cNvPicPr>
          <p:nvPr/>
        </p:nvPicPr>
        <p:blipFill rotWithShape="1">
          <a:blip r:embed="rId5">
            <a:extLst>
              <a:ext uri="{28A0092B-C50C-407E-A947-70E740481C1C}">
                <a14:useLocalDpi xmlns:a14="http://schemas.microsoft.com/office/drawing/2010/main" val="0"/>
              </a:ext>
            </a:extLst>
          </a:blip>
          <a:srcRect t="24995" r="67058" b="16845"/>
          <a:stretch/>
        </p:blipFill>
        <p:spPr>
          <a:xfrm>
            <a:off x="4517165" y="990607"/>
            <a:ext cx="2249456" cy="3180873"/>
          </a:xfrm>
          <a:prstGeom prst="rect">
            <a:avLst/>
          </a:prstGeom>
        </p:spPr>
      </p:pic>
      <p:sp>
        <p:nvSpPr>
          <p:cNvPr id="19" name="TextBox 18"/>
          <p:cNvSpPr txBox="1"/>
          <p:nvPr/>
        </p:nvSpPr>
        <p:spPr>
          <a:xfrm>
            <a:off x="5367218" y="4669878"/>
            <a:ext cx="2800767" cy="1015663"/>
          </a:xfrm>
          <a:prstGeom prst="rect">
            <a:avLst/>
          </a:prstGeom>
          <a:noFill/>
        </p:spPr>
        <p:txBody>
          <a:bodyPr wrap="none" rtlCol="0">
            <a:spAutoFit/>
          </a:bodyPr>
          <a:lstStyle/>
          <a:p>
            <a:pPr algn="ctr"/>
            <a:r>
              <a:rPr lang="en-US" sz="2000" dirty="0"/>
              <a:t>“for their discoveries of</a:t>
            </a:r>
          </a:p>
          <a:p>
            <a:pPr algn="ctr"/>
            <a:r>
              <a:rPr lang="en-US" sz="2000" dirty="0"/>
              <a:t>key regulators of the</a:t>
            </a:r>
          </a:p>
          <a:p>
            <a:pPr algn="ctr"/>
            <a:r>
              <a:rPr lang="en-US" sz="2000" dirty="0"/>
              <a:t>cell cycle”</a:t>
            </a:r>
          </a:p>
        </p:txBody>
      </p:sp>
      <p:sp>
        <p:nvSpPr>
          <p:cNvPr id="20" name="TextBox 19"/>
          <p:cNvSpPr txBox="1"/>
          <p:nvPr/>
        </p:nvSpPr>
        <p:spPr>
          <a:xfrm>
            <a:off x="6360882" y="713881"/>
            <a:ext cx="755235" cy="400110"/>
          </a:xfrm>
          <a:prstGeom prst="rect">
            <a:avLst/>
          </a:prstGeom>
          <a:noFill/>
        </p:spPr>
        <p:txBody>
          <a:bodyPr wrap="none" rtlCol="0">
            <a:spAutoFit/>
          </a:bodyPr>
          <a:lstStyle/>
          <a:p>
            <a:r>
              <a:rPr lang="en-US" sz="2000" dirty="0"/>
              <a:t>2001</a:t>
            </a:r>
          </a:p>
        </p:txBody>
      </p:sp>
      <p:sp>
        <p:nvSpPr>
          <p:cNvPr id="21" name="TextBox 20"/>
          <p:cNvSpPr txBox="1"/>
          <p:nvPr/>
        </p:nvSpPr>
        <p:spPr>
          <a:xfrm>
            <a:off x="4667546" y="4130390"/>
            <a:ext cx="1952478" cy="400110"/>
          </a:xfrm>
          <a:prstGeom prst="rect">
            <a:avLst/>
          </a:prstGeom>
          <a:noFill/>
        </p:spPr>
        <p:txBody>
          <a:bodyPr wrap="none" rtlCol="0">
            <a:spAutoFit/>
          </a:bodyPr>
          <a:lstStyle/>
          <a:p>
            <a:r>
              <a:rPr lang="en-US" sz="2000" dirty="0"/>
              <a:t>Leland Hartwell</a:t>
            </a:r>
          </a:p>
        </p:txBody>
      </p:sp>
      <p:sp>
        <p:nvSpPr>
          <p:cNvPr id="25" name="TextBox 24"/>
          <p:cNvSpPr txBox="1"/>
          <p:nvPr/>
        </p:nvSpPr>
        <p:spPr>
          <a:xfrm>
            <a:off x="7283207" y="4130390"/>
            <a:ext cx="1453418" cy="400110"/>
          </a:xfrm>
          <a:prstGeom prst="rect">
            <a:avLst/>
          </a:prstGeom>
          <a:noFill/>
        </p:spPr>
        <p:txBody>
          <a:bodyPr wrap="none" rtlCol="0">
            <a:spAutoFit/>
          </a:bodyPr>
          <a:lstStyle/>
          <a:p>
            <a:r>
              <a:rPr lang="en-US" sz="2000" dirty="0"/>
              <a:t>Paul Nurse</a:t>
            </a:r>
          </a:p>
        </p:txBody>
      </p:sp>
    </p:spTree>
    <p:extLst>
      <p:ext uri="{BB962C8B-B14F-4D97-AF65-F5344CB8AC3E}">
        <p14:creationId xmlns:p14="http://schemas.microsoft.com/office/powerpoint/2010/main" val="2587260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pic>
        <p:nvPicPr>
          <p:cNvPr id="10" name="Picture 9" descr="yeast pic II.tiff"/>
          <p:cNvPicPr>
            <a:picLocks noChangeAspect="1"/>
          </p:cNvPicPr>
          <p:nvPr/>
        </p:nvPicPr>
        <p:blipFill rotWithShape="1">
          <a:blip r:embed="rId5">
            <a:extLst>
              <a:ext uri="{28A0092B-C50C-407E-A947-70E740481C1C}">
                <a14:useLocalDpi xmlns:a14="http://schemas.microsoft.com/office/drawing/2010/main" val="0"/>
              </a:ext>
            </a:extLst>
          </a:blip>
          <a:srcRect b="13264"/>
          <a:stretch/>
        </p:blipFill>
        <p:spPr>
          <a:xfrm rot="21124549">
            <a:off x="1853380" y="201094"/>
            <a:ext cx="5290744" cy="2543735"/>
          </a:xfrm>
          <a:prstGeom prst="rect">
            <a:avLst/>
          </a:prstGeom>
          <a:noFill/>
        </p:spPr>
      </p:pic>
      <p:sp>
        <p:nvSpPr>
          <p:cNvPr id="5" name="Cloud Callout 4"/>
          <p:cNvSpPr/>
          <p:nvPr/>
        </p:nvSpPr>
        <p:spPr>
          <a:xfrm>
            <a:off x="1100980" y="-115384"/>
            <a:ext cx="6474195" cy="3087184"/>
          </a:xfrm>
          <a:prstGeom prst="cloudCallout">
            <a:avLst>
              <a:gd name="adj1" fmla="val -32603"/>
              <a:gd name="adj2" fmla="val 77658"/>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1101654" y="-115384"/>
            <a:ext cx="6474195" cy="3087184"/>
          </a:xfrm>
          <a:prstGeom prst="cloudCallout">
            <a:avLst>
              <a:gd name="adj1" fmla="val 3630"/>
              <a:gd name="adj2" fmla="val 7862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53432" y="6149201"/>
            <a:ext cx="4006225" cy="830997"/>
          </a:xfrm>
          <a:prstGeom prst="rect">
            <a:avLst/>
          </a:prstGeom>
          <a:noFill/>
        </p:spPr>
        <p:txBody>
          <a:bodyPr wrap="none" rtlCol="0">
            <a:spAutoFit/>
          </a:bodyPr>
          <a:lstStyle/>
          <a:p>
            <a:r>
              <a:rPr lang="en-US" sz="2400" dirty="0"/>
              <a:t>Srinivasan </a:t>
            </a:r>
            <a:r>
              <a:rPr lang="en-US" sz="2400" dirty="0" err="1"/>
              <a:t>Chandrasegaran</a:t>
            </a:r>
            <a:endParaRPr lang="en-US" sz="2400" dirty="0"/>
          </a:p>
          <a:p>
            <a:endParaRPr lang="en-US" sz="2400" dirty="0"/>
          </a:p>
        </p:txBody>
      </p:sp>
      <p:sp>
        <p:nvSpPr>
          <p:cNvPr id="6" name="TextBox 5"/>
          <p:cNvSpPr txBox="1"/>
          <p:nvPr/>
        </p:nvSpPr>
        <p:spPr>
          <a:xfrm>
            <a:off x="6182355" y="4067675"/>
            <a:ext cx="2545589" cy="1938992"/>
          </a:xfrm>
          <a:prstGeom prst="rect">
            <a:avLst/>
          </a:prstGeom>
          <a:noFill/>
        </p:spPr>
        <p:txBody>
          <a:bodyPr wrap="none" rtlCol="0">
            <a:spAutoFit/>
          </a:bodyPr>
          <a:lstStyle/>
          <a:p>
            <a:pPr algn="ctr"/>
            <a:r>
              <a:rPr lang="en-US" sz="2400" dirty="0"/>
              <a:t>In ~2006,</a:t>
            </a:r>
          </a:p>
          <a:p>
            <a:pPr algn="ctr"/>
            <a:r>
              <a:rPr lang="en-US" sz="2400" dirty="0"/>
              <a:t>two colleagues</a:t>
            </a:r>
          </a:p>
          <a:p>
            <a:pPr algn="ctr"/>
            <a:r>
              <a:rPr lang="en-US" sz="2400" dirty="0"/>
              <a:t>at Johns Hopkins</a:t>
            </a:r>
          </a:p>
          <a:p>
            <a:pPr algn="ctr"/>
            <a:r>
              <a:rPr lang="en-US" sz="2400" dirty="0"/>
              <a:t>were talking</a:t>
            </a:r>
          </a:p>
          <a:p>
            <a:pPr algn="ctr"/>
            <a:r>
              <a:rPr lang="en-US" sz="2400" dirty="0"/>
              <a:t>about yeast</a:t>
            </a:r>
            <a:r>
              <a:rPr lang="is-IS" sz="2400" dirty="0"/>
              <a:t>…</a:t>
            </a:r>
            <a:endParaRPr lang="en-US" sz="2400" dirty="0"/>
          </a:p>
        </p:txBody>
      </p:sp>
    </p:spTree>
    <p:extLst>
      <p:ext uri="{BB962C8B-B14F-4D97-AF65-F5344CB8AC3E}">
        <p14:creationId xmlns:p14="http://schemas.microsoft.com/office/powerpoint/2010/main" val="3027040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5" name="Cloud Callout 4"/>
          <p:cNvSpPr/>
          <p:nvPr/>
        </p:nvSpPr>
        <p:spPr>
          <a:xfrm>
            <a:off x="1100980" y="-115384"/>
            <a:ext cx="6474195" cy="3087184"/>
          </a:xfrm>
          <a:prstGeom prst="cloudCallout">
            <a:avLst>
              <a:gd name="adj1" fmla="val -32603"/>
              <a:gd name="adj2" fmla="val 77658"/>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1101654" y="-115384"/>
            <a:ext cx="6474195" cy="3087184"/>
          </a:xfrm>
          <a:prstGeom prst="cloudCallout">
            <a:avLst>
              <a:gd name="adj1" fmla="val 3630"/>
              <a:gd name="adj2" fmla="val 7862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682677" y="733904"/>
            <a:ext cx="4906163" cy="1569660"/>
          </a:xfrm>
          <a:prstGeom prst="rect">
            <a:avLst/>
          </a:prstGeom>
          <a:noFill/>
        </p:spPr>
        <p:txBody>
          <a:bodyPr wrap="square" rtlCol="0">
            <a:spAutoFit/>
          </a:bodyPr>
          <a:lstStyle/>
          <a:p>
            <a:pPr algn="ctr"/>
            <a:r>
              <a:rPr lang="en-US" sz="2400" dirty="0"/>
              <a:t>Can we understand more about “rules” of genome organization </a:t>
            </a:r>
          </a:p>
          <a:p>
            <a:pPr algn="ctr"/>
            <a:r>
              <a:rPr lang="en-US" sz="2400" dirty="0"/>
              <a:t>by </a:t>
            </a:r>
            <a:r>
              <a:rPr lang="en-US" sz="2400" b="1" dirty="0"/>
              <a:t>building a genome ourselves</a:t>
            </a:r>
            <a:r>
              <a:rPr lang="en-US" sz="2400" dirty="0"/>
              <a:t>?</a:t>
            </a:r>
          </a:p>
        </p:txBody>
      </p:sp>
      <p:sp>
        <p:nvSpPr>
          <p:cNvPr id="13" name="TextBox 12"/>
          <p:cNvSpPr txBox="1"/>
          <p:nvPr/>
        </p:nvSpPr>
        <p:spPr>
          <a:xfrm>
            <a:off x="2353432"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Tree>
    <p:extLst>
      <p:ext uri="{BB962C8B-B14F-4D97-AF65-F5344CB8AC3E}">
        <p14:creationId xmlns:p14="http://schemas.microsoft.com/office/powerpoint/2010/main" val="325970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2735" y="1103629"/>
            <a:ext cx="222487" cy="444973"/>
          </a:xfrm>
          <a:prstGeom prst="rect">
            <a:avLst/>
          </a:prstGeom>
          <a:noFill/>
        </p:spPr>
        <p:txBody>
          <a:bodyPr wrap="squar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494456"/>
            <a:ext cx="2256560" cy="2934855"/>
          </a:xfrm>
          <a:prstGeom prst="rect">
            <a:avLst/>
          </a:prstGeom>
        </p:spPr>
      </p:pic>
      <p:sp>
        <p:nvSpPr>
          <p:cNvPr id="3" name="TextBox 2"/>
          <p:cNvSpPr txBox="1"/>
          <p:nvPr/>
        </p:nvSpPr>
        <p:spPr>
          <a:xfrm>
            <a:off x="506319" y="642931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509397"/>
            <a:ext cx="3243015" cy="2934855"/>
          </a:xfrm>
          <a:prstGeom prst="rect">
            <a:avLst/>
          </a:prstGeom>
        </p:spPr>
      </p:pic>
      <p:sp>
        <p:nvSpPr>
          <p:cNvPr id="5" name="Cloud Callout 4"/>
          <p:cNvSpPr/>
          <p:nvPr/>
        </p:nvSpPr>
        <p:spPr>
          <a:xfrm>
            <a:off x="-224962" y="-115384"/>
            <a:ext cx="7800137" cy="3719452"/>
          </a:xfrm>
          <a:prstGeom prst="cloudCallout">
            <a:avLst>
              <a:gd name="adj1" fmla="val -19674"/>
              <a:gd name="adj2" fmla="val 67115"/>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224288" y="-115384"/>
            <a:ext cx="7800137" cy="3719452"/>
          </a:xfrm>
          <a:prstGeom prst="cloudCallout">
            <a:avLst>
              <a:gd name="adj1" fmla="val 5785"/>
              <a:gd name="adj2" fmla="val 6155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srcRect l="30752" r="16600" b="25119"/>
          <a:stretch/>
        </p:blipFill>
        <p:spPr>
          <a:xfrm>
            <a:off x="895619" y="597801"/>
            <a:ext cx="1576191" cy="1868171"/>
          </a:xfrm>
          <a:prstGeom prst="rect">
            <a:avLst/>
          </a:prstGeom>
        </p:spPr>
      </p:pic>
      <p:sp>
        <p:nvSpPr>
          <p:cNvPr id="14" name="Oval Callout 13"/>
          <p:cNvSpPr/>
          <p:nvPr/>
        </p:nvSpPr>
        <p:spPr>
          <a:xfrm>
            <a:off x="2932056" y="410827"/>
            <a:ext cx="3667303" cy="1475242"/>
          </a:xfrm>
          <a:prstGeom prst="wedgeEllipseCallout">
            <a:avLst>
              <a:gd name="adj1" fmla="val -61659"/>
              <a:gd name="adj2" fmla="val 348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977369" y="714785"/>
            <a:ext cx="3613526" cy="769441"/>
          </a:xfrm>
          <a:prstGeom prst="rect">
            <a:avLst/>
          </a:prstGeom>
        </p:spPr>
        <p:txBody>
          <a:bodyPr wrap="square">
            <a:spAutoFit/>
          </a:bodyPr>
          <a:lstStyle/>
          <a:p>
            <a:pPr algn="ctr"/>
            <a:r>
              <a:rPr lang="en-US" sz="2200" dirty="0"/>
              <a:t>“What I cannot create,</a:t>
            </a:r>
          </a:p>
          <a:p>
            <a:pPr algn="ctr"/>
            <a:r>
              <a:rPr lang="en-US" sz="2200" dirty="0"/>
              <a:t>I do not understand.</a:t>
            </a:r>
          </a:p>
        </p:txBody>
      </p:sp>
      <p:sp>
        <p:nvSpPr>
          <p:cNvPr id="13" name="TextBox 12"/>
          <p:cNvSpPr txBox="1"/>
          <p:nvPr/>
        </p:nvSpPr>
        <p:spPr>
          <a:xfrm>
            <a:off x="2353432" y="6431385"/>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
        <p:nvSpPr>
          <p:cNvPr id="9" name="TextBox 8"/>
          <p:cNvSpPr txBox="1"/>
          <p:nvPr/>
        </p:nvSpPr>
        <p:spPr>
          <a:xfrm>
            <a:off x="487765" y="2396270"/>
            <a:ext cx="2613666" cy="461665"/>
          </a:xfrm>
          <a:prstGeom prst="rect">
            <a:avLst/>
          </a:prstGeom>
          <a:noFill/>
        </p:spPr>
        <p:txBody>
          <a:bodyPr wrap="none" rtlCol="0">
            <a:spAutoFit/>
          </a:bodyPr>
          <a:lstStyle/>
          <a:p>
            <a:r>
              <a:rPr lang="en-US" sz="2400" dirty="0"/>
              <a:t>Richard Feynman</a:t>
            </a:r>
          </a:p>
        </p:txBody>
      </p:sp>
    </p:spTree>
    <p:extLst>
      <p:ext uri="{BB962C8B-B14F-4D97-AF65-F5344CB8AC3E}">
        <p14:creationId xmlns:p14="http://schemas.microsoft.com/office/powerpoint/2010/main" val="616143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5" name="Cloud Callout 4"/>
          <p:cNvSpPr/>
          <p:nvPr/>
        </p:nvSpPr>
        <p:spPr>
          <a:xfrm>
            <a:off x="1100980" y="-115384"/>
            <a:ext cx="6474195" cy="3087184"/>
          </a:xfrm>
          <a:prstGeom prst="cloudCallout">
            <a:avLst>
              <a:gd name="adj1" fmla="val -32603"/>
              <a:gd name="adj2" fmla="val 77658"/>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1101654" y="-115384"/>
            <a:ext cx="6474195" cy="3087184"/>
          </a:xfrm>
          <a:prstGeom prst="cloudCallout">
            <a:avLst>
              <a:gd name="adj1" fmla="val 3630"/>
              <a:gd name="adj2" fmla="val 7862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29930" y="892640"/>
            <a:ext cx="4906578" cy="1200328"/>
          </a:xfrm>
          <a:prstGeom prst="rect">
            <a:avLst/>
          </a:prstGeom>
          <a:noFill/>
        </p:spPr>
        <p:txBody>
          <a:bodyPr wrap="square" rtlCol="0">
            <a:spAutoFit/>
          </a:bodyPr>
          <a:lstStyle/>
          <a:p>
            <a:pPr algn="ctr"/>
            <a:r>
              <a:rPr lang="en-US" sz="2400" dirty="0"/>
              <a:t>If we </a:t>
            </a:r>
            <a:r>
              <a:rPr lang="en-US" sz="2400" b="1" i="1" dirty="0"/>
              <a:t>were</a:t>
            </a:r>
            <a:r>
              <a:rPr lang="en-US" sz="2400" dirty="0"/>
              <a:t> to design a genome, what changes would</a:t>
            </a:r>
          </a:p>
          <a:p>
            <a:pPr algn="ctr"/>
            <a:r>
              <a:rPr lang="en-US" sz="2400" dirty="0"/>
              <a:t>we make?</a:t>
            </a:r>
          </a:p>
        </p:txBody>
      </p:sp>
      <p:sp>
        <p:nvSpPr>
          <p:cNvPr id="13" name="TextBox 12"/>
          <p:cNvSpPr txBox="1"/>
          <p:nvPr/>
        </p:nvSpPr>
        <p:spPr>
          <a:xfrm>
            <a:off x="2353432"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Tree>
    <p:extLst>
      <p:ext uri="{BB962C8B-B14F-4D97-AF65-F5344CB8AC3E}">
        <p14:creationId xmlns:p14="http://schemas.microsoft.com/office/powerpoint/2010/main" val="70956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0 Social emotional check in ideas in 2023 | social emotional, how are you  feeling, feelings chart">
            <a:extLst>
              <a:ext uri="{FF2B5EF4-FFF2-40B4-BE49-F238E27FC236}">
                <a16:creationId xmlns:a16="http://schemas.microsoft.com/office/drawing/2014/main" id="{32F5DB18-3C7C-4E4D-BA0D-97B2DC53E0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68"/>
          <a:stretch/>
        </p:blipFill>
        <p:spPr bwMode="auto">
          <a:xfrm>
            <a:off x="914905" y="78787"/>
            <a:ext cx="7314189" cy="67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39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9" name="TextBox 8"/>
          <p:cNvSpPr txBox="1"/>
          <p:nvPr/>
        </p:nvSpPr>
        <p:spPr>
          <a:xfrm>
            <a:off x="2353432"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
        <p:nvSpPr>
          <p:cNvPr id="10" name="TextBox 9">
            <a:extLst>
              <a:ext uri="{FF2B5EF4-FFF2-40B4-BE49-F238E27FC236}">
                <a16:creationId xmlns:a16="http://schemas.microsoft.com/office/drawing/2014/main" id="{3F76FFAA-464E-6F40-80B3-B9CF9151DFF3}"/>
              </a:ext>
            </a:extLst>
          </p:cNvPr>
          <p:cNvSpPr txBox="1"/>
          <p:nvPr/>
        </p:nvSpPr>
        <p:spPr>
          <a:xfrm>
            <a:off x="3840556" y="1103630"/>
            <a:ext cx="184666" cy="369332"/>
          </a:xfrm>
          <a:prstGeom prst="rect">
            <a:avLst/>
          </a:prstGeom>
          <a:noFill/>
        </p:spPr>
        <p:txBody>
          <a:bodyPr wrap="none" rtlCol="0">
            <a:spAutoFit/>
          </a:bodyPr>
          <a:lstStyle/>
          <a:p>
            <a:endParaRPr lang="en-US" dirty="0"/>
          </a:p>
        </p:txBody>
      </p:sp>
      <p:sp>
        <p:nvSpPr>
          <p:cNvPr id="11" name="Cloud Callout 10">
            <a:extLst>
              <a:ext uri="{FF2B5EF4-FFF2-40B4-BE49-F238E27FC236}">
                <a16:creationId xmlns:a16="http://schemas.microsoft.com/office/drawing/2014/main" id="{CC6D976B-0736-9144-954B-1A2C3629C89A}"/>
              </a:ext>
            </a:extLst>
          </p:cNvPr>
          <p:cNvSpPr/>
          <p:nvPr/>
        </p:nvSpPr>
        <p:spPr>
          <a:xfrm>
            <a:off x="1100980" y="-115384"/>
            <a:ext cx="6941366" cy="3087184"/>
          </a:xfrm>
          <a:prstGeom prst="cloudCallout">
            <a:avLst>
              <a:gd name="adj1" fmla="val -32603"/>
              <a:gd name="adj2" fmla="val 77658"/>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loud Callout 12">
            <a:extLst>
              <a:ext uri="{FF2B5EF4-FFF2-40B4-BE49-F238E27FC236}">
                <a16:creationId xmlns:a16="http://schemas.microsoft.com/office/drawing/2014/main" id="{1FFE2E82-0495-2147-B606-D147910F927C}"/>
              </a:ext>
            </a:extLst>
          </p:cNvPr>
          <p:cNvSpPr/>
          <p:nvPr/>
        </p:nvSpPr>
        <p:spPr>
          <a:xfrm>
            <a:off x="1101654" y="-115384"/>
            <a:ext cx="6941366" cy="3087184"/>
          </a:xfrm>
          <a:prstGeom prst="cloudCallout">
            <a:avLst>
              <a:gd name="adj1" fmla="val 3630"/>
              <a:gd name="adj2" fmla="val 7862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F752F9-AD91-6443-AED8-2BD91F228B1A}"/>
              </a:ext>
            </a:extLst>
          </p:cNvPr>
          <p:cNvSpPr/>
          <p:nvPr/>
        </p:nvSpPr>
        <p:spPr>
          <a:xfrm>
            <a:off x="1708044" y="651356"/>
            <a:ext cx="5290787" cy="830997"/>
          </a:xfrm>
          <a:prstGeom prst="rect">
            <a:avLst/>
          </a:prstGeom>
        </p:spPr>
        <p:txBody>
          <a:bodyPr wrap="square">
            <a:spAutoFit/>
          </a:bodyPr>
          <a:lstStyle/>
          <a:p>
            <a:pPr algn="ctr"/>
            <a:r>
              <a:rPr lang="en-US" sz="2400" dirty="0">
                <a:solidFill>
                  <a:srgbClr val="000000"/>
                </a:solidFill>
              </a:rPr>
              <a:t>Overall, make </a:t>
            </a:r>
            <a:r>
              <a:rPr lang="en-US" sz="2400" i="1" dirty="0">
                <a:solidFill>
                  <a:srgbClr val="000000"/>
                </a:solidFill>
              </a:rPr>
              <a:t>conservative</a:t>
            </a:r>
            <a:r>
              <a:rPr lang="en-US" sz="2400" dirty="0">
                <a:solidFill>
                  <a:srgbClr val="000000"/>
                </a:solidFill>
              </a:rPr>
              <a:t> changes to avoid reduction in fitness…</a:t>
            </a:r>
          </a:p>
        </p:txBody>
      </p:sp>
    </p:spTree>
    <p:extLst>
      <p:ext uri="{BB962C8B-B14F-4D97-AF65-F5344CB8AC3E}">
        <p14:creationId xmlns:p14="http://schemas.microsoft.com/office/powerpoint/2010/main" val="122518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9" name="TextBox 8"/>
          <p:cNvSpPr txBox="1"/>
          <p:nvPr/>
        </p:nvSpPr>
        <p:spPr>
          <a:xfrm>
            <a:off x="2353432"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
        <p:nvSpPr>
          <p:cNvPr id="5" name="Cloud Callout 4"/>
          <p:cNvSpPr/>
          <p:nvPr/>
        </p:nvSpPr>
        <p:spPr>
          <a:xfrm>
            <a:off x="1100980" y="-115384"/>
            <a:ext cx="6941366" cy="3087184"/>
          </a:xfrm>
          <a:prstGeom prst="cloudCallout">
            <a:avLst>
              <a:gd name="adj1" fmla="val -32603"/>
              <a:gd name="adj2" fmla="val 77658"/>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1101654" y="-115384"/>
            <a:ext cx="6941366" cy="3087184"/>
          </a:xfrm>
          <a:prstGeom prst="cloudCallout">
            <a:avLst>
              <a:gd name="adj1" fmla="val 3630"/>
              <a:gd name="adj2" fmla="val 7862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08044" y="651356"/>
            <a:ext cx="5290787" cy="1569660"/>
          </a:xfrm>
          <a:prstGeom prst="rect">
            <a:avLst/>
          </a:prstGeom>
        </p:spPr>
        <p:txBody>
          <a:bodyPr wrap="square">
            <a:spAutoFit/>
          </a:bodyPr>
          <a:lstStyle/>
          <a:p>
            <a:pPr algn="ctr"/>
            <a:r>
              <a:rPr lang="en-US" sz="2400" dirty="0">
                <a:solidFill>
                  <a:schemeClr val="bg1">
                    <a:lumMod val="50000"/>
                  </a:schemeClr>
                </a:solidFill>
              </a:rPr>
              <a:t>Overall, make </a:t>
            </a:r>
            <a:r>
              <a:rPr lang="en-US" sz="2400" i="1" dirty="0">
                <a:solidFill>
                  <a:schemeClr val="bg1">
                    <a:lumMod val="50000"/>
                  </a:schemeClr>
                </a:solidFill>
              </a:rPr>
              <a:t>conservative</a:t>
            </a:r>
            <a:r>
              <a:rPr lang="en-US" sz="2400" dirty="0">
                <a:solidFill>
                  <a:schemeClr val="bg1">
                    <a:lumMod val="50000"/>
                  </a:schemeClr>
                </a:solidFill>
              </a:rPr>
              <a:t> changes to avoid reduction in fitness…</a:t>
            </a:r>
          </a:p>
          <a:p>
            <a:pPr algn="ctr"/>
            <a:r>
              <a:rPr lang="en-US" sz="2400" dirty="0">
                <a:solidFill>
                  <a:srgbClr val="000000"/>
                </a:solidFill>
              </a:rPr>
              <a:t>…and maybe we could make the genome more “flexible” and “stable.”</a:t>
            </a:r>
          </a:p>
        </p:txBody>
      </p:sp>
    </p:spTree>
    <p:extLst>
      <p:ext uri="{BB962C8B-B14F-4D97-AF65-F5344CB8AC3E}">
        <p14:creationId xmlns:p14="http://schemas.microsoft.com/office/powerpoint/2010/main" val="76175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180" y="23091"/>
            <a:ext cx="8551289" cy="830997"/>
          </a:xfrm>
          <a:prstGeom prst="rect">
            <a:avLst/>
          </a:prstGeom>
          <a:noFill/>
        </p:spPr>
        <p:txBody>
          <a:bodyPr wrap="none" rtlCol="0">
            <a:spAutoFit/>
          </a:bodyPr>
          <a:lstStyle/>
          <a:p>
            <a:r>
              <a:rPr lang="en-US" sz="2400" dirty="0"/>
              <a:t>Changes being incorporated into the synthetic yeast genome:</a:t>
            </a:r>
          </a:p>
          <a:p>
            <a:endParaRPr lang="en-US" sz="2400" dirty="0"/>
          </a:p>
        </p:txBody>
      </p:sp>
      <p:cxnSp>
        <p:nvCxnSpPr>
          <p:cNvPr id="8" name="Straight Connector 7"/>
          <p:cNvCxnSpPr/>
          <p:nvPr/>
        </p:nvCxnSpPr>
        <p:spPr>
          <a:xfrm>
            <a:off x="0" y="65629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061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180" y="410547"/>
            <a:ext cx="8612910" cy="1938992"/>
          </a:xfrm>
          <a:prstGeom prst="rect">
            <a:avLst/>
          </a:prstGeom>
        </p:spPr>
        <p:txBody>
          <a:bodyPr wrap="square">
            <a:spAutoFit/>
          </a:bodyPr>
          <a:lstStyle/>
          <a:p>
            <a:endParaRPr lang="en-US" sz="2400" dirty="0"/>
          </a:p>
          <a:p>
            <a:pPr marL="342900" indent="-342900">
              <a:buAutoNum type="arabicPeriod"/>
            </a:pPr>
            <a:r>
              <a:rPr lang="en-US" sz="2400" dirty="0"/>
              <a:t>Unique PCR tags added to most open reading frames</a:t>
            </a:r>
          </a:p>
          <a:p>
            <a:endParaRPr lang="en-US" sz="2400" dirty="0"/>
          </a:p>
          <a:p>
            <a:endParaRPr lang="en-US" sz="2400" dirty="0"/>
          </a:p>
          <a:p>
            <a:endParaRPr lang="en-US" sz="2400" dirty="0"/>
          </a:p>
        </p:txBody>
      </p:sp>
      <p:sp>
        <p:nvSpPr>
          <p:cNvPr id="7" name="TextBox 6"/>
          <p:cNvSpPr txBox="1"/>
          <p:nvPr/>
        </p:nvSpPr>
        <p:spPr>
          <a:xfrm>
            <a:off x="300180" y="23091"/>
            <a:ext cx="8551289" cy="830997"/>
          </a:xfrm>
          <a:prstGeom prst="rect">
            <a:avLst/>
          </a:prstGeom>
          <a:noFill/>
        </p:spPr>
        <p:txBody>
          <a:bodyPr wrap="none" rtlCol="0">
            <a:spAutoFit/>
          </a:bodyPr>
          <a:lstStyle/>
          <a:p>
            <a:r>
              <a:rPr lang="en-US" sz="2400" dirty="0"/>
              <a:t>Changes being incorporated into the synthetic yeast genome:</a:t>
            </a:r>
          </a:p>
          <a:p>
            <a:endParaRPr lang="en-US" sz="2400" dirty="0"/>
          </a:p>
        </p:txBody>
      </p:sp>
      <p:cxnSp>
        <p:nvCxnSpPr>
          <p:cNvPr id="8" name="Straight Connector 7"/>
          <p:cNvCxnSpPr/>
          <p:nvPr/>
        </p:nvCxnSpPr>
        <p:spPr>
          <a:xfrm>
            <a:off x="0" y="65629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46376" y="6371956"/>
            <a:ext cx="5230760" cy="461665"/>
          </a:xfrm>
          <a:prstGeom prst="rect">
            <a:avLst/>
          </a:prstGeom>
          <a:noFill/>
        </p:spPr>
        <p:txBody>
          <a:bodyPr wrap="none" rtlCol="0">
            <a:spAutoFit/>
          </a:bodyPr>
          <a:lstStyle/>
          <a:p>
            <a:r>
              <a:rPr lang="en-US" sz="2400" i="1" dirty="0"/>
              <a:t>- Figure adapted from </a:t>
            </a:r>
            <a:r>
              <a:rPr lang="en-US" sz="2400" i="1" dirty="0" err="1"/>
              <a:t>Annaluru</a:t>
            </a:r>
            <a:r>
              <a:rPr lang="en-US" sz="2400" i="1" dirty="0"/>
              <a:t> et al.</a:t>
            </a:r>
          </a:p>
        </p:txBody>
      </p:sp>
      <p:pic>
        <p:nvPicPr>
          <p:cNvPr id="2" name="Picture 1" descr="PCR tags figure from synCHII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400"/>
            <a:ext cx="9144000" cy="2223129"/>
          </a:xfrm>
          <a:prstGeom prst="rect">
            <a:avLst/>
          </a:prstGeom>
        </p:spPr>
      </p:pic>
    </p:spTree>
    <p:extLst>
      <p:ext uri="{BB962C8B-B14F-4D97-AF65-F5344CB8AC3E}">
        <p14:creationId xmlns:p14="http://schemas.microsoft.com/office/powerpoint/2010/main" val="16481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180" y="410547"/>
            <a:ext cx="8612910" cy="2308324"/>
          </a:xfrm>
          <a:prstGeom prst="rect">
            <a:avLst/>
          </a:prstGeom>
        </p:spPr>
        <p:txBody>
          <a:bodyPr wrap="square">
            <a:spAutoFit/>
          </a:bodyPr>
          <a:lstStyle/>
          <a:p>
            <a:endParaRPr lang="en-US" sz="2400" dirty="0"/>
          </a:p>
          <a:p>
            <a:pPr marL="342900" indent="-342900">
              <a:buAutoNum type="arabicPeriod"/>
            </a:pPr>
            <a:r>
              <a:rPr lang="en-US" sz="2400" dirty="0">
                <a:solidFill>
                  <a:schemeClr val="bg1">
                    <a:lumMod val="50000"/>
                  </a:schemeClr>
                </a:solidFill>
              </a:rPr>
              <a:t>Unique PCR tags added to most open reading frames</a:t>
            </a:r>
          </a:p>
          <a:p>
            <a:pPr marL="342900" indent="-342900">
              <a:buAutoNum type="arabicPeriod"/>
            </a:pPr>
            <a:r>
              <a:rPr lang="en-US" sz="2400" dirty="0"/>
              <a:t>Remove all introns (from the ~5% of genes that have them)</a:t>
            </a:r>
          </a:p>
          <a:p>
            <a:endParaRPr lang="en-US" sz="2400" dirty="0"/>
          </a:p>
          <a:p>
            <a:endParaRPr lang="en-US" sz="2400" dirty="0"/>
          </a:p>
          <a:p>
            <a:endParaRPr lang="en-US" sz="2400" dirty="0"/>
          </a:p>
        </p:txBody>
      </p:sp>
      <p:sp>
        <p:nvSpPr>
          <p:cNvPr id="7" name="TextBox 6"/>
          <p:cNvSpPr txBox="1"/>
          <p:nvPr/>
        </p:nvSpPr>
        <p:spPr>
          <a:xfrm>
            <a:off x="300180" y="23091"/>
            <a:ext cx="8551289" cy="830997"/>
          </a:xfrm>
          <a:prstGeom prst="rect">
            <a:avLst/>
          </a:prstGeom>
          <a:noFill/>
        </p:spPr>
        <p:txBody>
          <a:bodyPr wrap="none" rtlCol="0">
            <a:spAutoFit/>
          </a:bodyPr>
          <a:lstStyle/>
          <a:p>
            <a:r>
              <a:rPr lang="en-US" sz="2400" dirty="0"/>
              <a:t>Changes being incorporated into the synthetic yeast genome:</a:t>
            </a:r>
          </a:p>
          <a:p>
            <a:endParaRPr lang="en-US" sz="2400" dirty="0"/>
          </a:p>
        </p:txBody>
      </p:sp>
      <p:cxnSp>
        <p:nvCxnSpPr>
          <p:cNvPr id="8" name="Straight Connector 7"/>
          <p:cNvCxnSpPr/>
          <p:nvPr/>
        </p:nvCxnSpPr>
        <p:spPr>
          <a:xfrm>
            <a:off x="0" y="65629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746376" y="6371956"/>
            <a:ext cx="5230760" cy="461665"/>
          </a:xfrm>
          <a:prstGeom prst="rect">
            <a:avLst/>
          </a:prstGeom>
          <a:noFill/>
        </p:spPr>
        <p:txBody>
          <a:bodyPr wrap="none" rtlCol="0">
            <a:spAutoFit/>
          </a:bodyPr>
          <a:lstStyle/>
          <a:p>
            <a:r>
              <a:rPr lang="en-US" sz="2400" i="1" dirty="0"/>
              <a:t>- Figure adapted from </a:t>
            </a:r>
            <a:r>
              <a:rPr lang="en-US" sz="2400" i="1" dirty="0" err="1"/>
              <a:t>Annaluru</a:t>
            </a:r>
            <a:r>
              <a:rPr lang="en-US" sz="2400" i="1" dirty="0"/>
              <a:t> et al.</a:t>
            </a:r>
          </a:p>
        </p:txBody>
      </p:sp>
      <p:pic>
        <p:nvPicPr>
          <p:cNvPr id="10" name="Picture 9" descr="PCR tags figure from synCHII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400"/>
            <a:ext cx="9144000" cy="2223129"/>
          </a:xfrm>
          <a:prstGeom prst="rect">
            <a:avLst/>
          </a:prstGeom>
        </p:spPr>
      </p:pic>
    </p:spTree>
    <p:extLst>
      <p:ext uri="{BB962C8B-B14F-4D97-AF65-F5344CB8AC3E}">
        <p14:creationId xmlns:p14="http://schemas.microsoft.com/office/powerpoint/2010/main" val="18830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180" y="410547"/>
            <a:ext cx="8612910" cy="2677656"/>
          </a:xfrm>
          <a:prstGeom prst="rect">
            <a:avLst/>
          </a:prstGeom>
        </p:spPr>
        <p:txBody>
          <a:bodyPr wrap="square">
            <a:spAutoFit/>
          </a:bodyPr>
          <a:lstStyle/>
          <a:p>
            <a:endParaRPr lang="en-US" sz="2400" dirty="0"/>
          </a:p>
          <a:p>
            <a:pPr marL="342900" indent="-342900">
              <a:buAutoNum type="arabicPeriod"/>
            </a:pPr>
            <a:r>
              <a:rPr lang="en-US" sz="2400" dirty="0">
                <a:solidFill>
                  <a:srgbClr val="7F7F7F"/>
                </a:solidFill>
              </a:rPr>
              <a:t>Unique PCR tags added to most open reading frames</a:t>
            </a:r>
          </a:p>
          <a:p>
            <a:pPr marL="342900" indent="-342900">
              <a:buFontTx/>
              <a:buAutoNum type="arabicPeriod"/>
            </a:pPr>
            <a:r>
              <a:rPr lang="en-US" sz="2400" dirty="0">
                <a:solidFill>
                  <a:srgbClr val="7F7F7F"/>
                </a:solidFill>
              </a:rPr>
              <a:t>Remove all introns (from the ~5% of genes that have them)</a:t>
            </a:r>
          </a:p>
          <a:p>
            <a:pPr marL="342900" indent="-342900">
              <a:buAutoNum type="arabicPeriod"/>
            </a:pPr>
            <a:r>
              <a:rPr lang="en-US" sz="2400" dirty="0"/>
              <a:t>Remove transposons and other highly repetitive regions</a:t>
            </a:r>
          </a:p>
          <a:p>
            <a:endParaRPr lang="en-US" sz="2400" dirty="0"/>
          </a:p>
          <a:p>
            <a:endParaRPr lang="en-US" sz="2400" dirty="0"/>
          </a:p>
          <a:p>
            <a:endParaRPr lang="en-US" sz="2400" dirty="0"/>
          </a:p>
        </p:txBody>
      </p:sp>
      <p:sp>
        <p:nvSpPr>
          <p:cNvPr id="7" name="TextBox 6"/>
          <p:cNvSpPr txBox="1"/>
          <p:nvPr/>
        </p:nvSpPr>
        <p:spPr>
          <a:xfrm>
            <a:off x="300180" y="23091"/>
            <a:ext cx="8551289" cy="830997"/>
          </a:xfrm>
          <a:prstGeom prst="rect">
            <a:avLst/>
          </a:prstGeom>
          <a:noFill/>
        </p:spPr>
        <p:txBody>
          <a:bodyPr wrap="none" rtlCol="0">
            <a:spAutoFit/>
          </a:bodyPr>
          <a:lstStyle/>
          <a:p>
            <a:r>
              <a:rPr lang="en-US" sz="2400" dirty="0"/>
              <a:t>Changes being incorporated into the synthetic yeast genome:</a:t>
            </a:r>
          </a:p>
          <a:p>
            <a:endParaRPr lang="en-US" sz="2400" dirty="0"/>
          </a:p>
        </p:txBody>
      </p:sp>
      <p:cxnSp>
        <p:nvCxnSpPr>
          <p:cNvPr id="8" name="Straight Connector 7"/>
          <p:cNvCxnSpPr/>
          <p:nvPr/>
        </p:nvCxnSpPr>
        <p:spPr>
          <a:xfrm>
            <a:off x="0" y="65629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746376" y="6371956"/>
            <a:ext cx="5230760" cy="461665"/>
          </a:xfrm>
          <a:prstGeom prst="rect">
            <a:avLst/>
          </a:prstGeom>
          <a:noFill/>
        </p:spPr>
        <p:txBody>
          <a:bodyPr wrap="none" rtlCol="0">
            <a:spAutoFit/>
          </a:bodyPr>
          <a:lstStyle/>
          <a:p>
            <a:r>
              <a:rPr lang="en-US" sz="2400" i="1" dirty="0"/>
              <a:t>- Figure adapted from </a:t>
            </a:r>
            <a:r>
              <a:rPr lang="en-US" sz="2400" i="1" dirty="0" err="1"/>
              <a:t>Annaluru</a:t>
            </a:r>
            <a:r>
              <a:rPr lang="en-US" sz="2400" i="1" dirty="0"/>
              <a:t> et al.</a:t>
            </a:r>
          </a:p>
        </p:txBody>
      </p:sp>
      <p:pic>
        <p:nvPicPr>
          <p:cNvPr id="12" name="Picture 11" descr="PCR tags figure from synCHII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400"/>
            <a:ext cx="9144000" cy="2223129"/>
          </a:xfrm>
          <a:prstGeom prst="rect">
            <a:avLst/>
          </a:prstGeom>
        </p:spPr>
      </p:pic>
    </p:spTree>
    <p:extLst>
      <p:ext uri="{BB962C8B-B14F-4D97-AF65-F5344CB8AC3E}">
        <p14:creationId xmlns:p14="http://schemas.microsoft.com/office/powerpoint/2010/main" val="313213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180" y="410547"/>
            <a:ext cx="8612910" cy="3046988"/>
          </a:xfrm>
          <a:prstGeom prst="rect">
            <a:avLst/>
          </a:prstGeom>
        </p:spPr>
        <p:txBody>
          <a:bodyPr wrap="square">
            <a:spAutoFit/>
          </a:bodyPr>
          <a:lstStyle/>
          <a:p>
            <a:endParaRPr lang="en-US" sz="2400" dirty="0"/>
          </a:p>
          <a:p>
            <a:pPr marL="342900" indent="-342900">
              <a:buAutoNum type="arabicPeriod"/>
            </a:pPr>
            <a:r>
              <a:rPr lang="en-US" sz="2400" dirty="0">
                <a:solidFill>
                  <a:srgbClr val="7F7F7F"/>
                </a:solidFill>
              </a:rPr>
              <a:t>Unique PCR tags added to most open reading frames</a:t>
            </a:r>
          </a:p>
          <a:p>
            <a:pPr marL="342900" indent="-342900">
              <a:buFontTx/>
              <a:buAutoNum type="arabicPeriod"/>
            </a:pPr>
            <a:r>
              <a:rPr lang="en-US" sz="2400" dirty="0">
                <a:solidFill>
                  <a:srgbClr val="7F7F7F"/>
                </a:solidFill>
              </a:rPr>
              <a:t>Remove all introns (from the ~5% of genes that have them)</a:t>
            </a:r>
          </a:p>
          <a:p>
            <a:pPr marL="342900" indent="-342900">
              <a:buAutoNum type="arabicPeriod"/>
            </a:pPr>
            <a:r>
              <a:rPr lang="en-US" sz="2400" dirty="0">
                <a:solidFill>
                  <a:srgbClr val="7F7F7F"/>
                </a:solidFill>
              </a:rPr>
              <a:t>Remove transposons and other highly repetitive regions</a:t>
            </a:r>
          </a:p>
          <a:p>
            <a:pPr marL="342900" indent="-342900">
              <a:buAutoNum type="arabicPeriod"/>
            </a:pPr>
            <a:r>
              <a:rPr lang="en-US" sz="2400" dirty="0"/>
              <a:t>Move tRNA genes to own “mini-chromosome” </a:t>
            </a:r>
          </a:p>
          <a:p>
            <a:endParaRPr lang="en-US" sz="2400" dirty="0"/>
          </a:p>
          <a:p>
            <a:endParaRPr lang="en-US" sz="2400" dirty="0"/>
          </a:p>
          <a:p>
            <a:endParaRPr lang="en-US" sz="2400" dirty="0"/>
          </a:p>
        </p:txBody>
      </p:sp>
      <p:sp>
        <p:nvSpPr>
          <p:cNvPr id="7" name="TextBox 6"/>
          <p:cNvSpPr txBox="1"/>
          <p:nvPr/>
        </p:nvSpPr>
        <p:spPr>
          <a:xfrm>
            <a:off x="300180" y="23091"/>
            <a:ext cx="8551289" cy="830997"/>
          </a:xfrm>
          <a:prstGeom prst="rect">
            <a:avLst/>
          </a:prstGeom>
          <a:noFill/>
        </p:spPr>
        <p:txBody>
          <a:bodyPr wrap="none" rtlCol="0">
            <a:spAutoFit/>
          </a:bodyPr>
          <a:lstStyle/>
          <a:p>
            <a:r>
              <a:rPr lang="en-US" sz="2400" dirty="0"/>
              <a:t>Changes being incorporated into the synthetic yeast genome:</a:t>
            </a:r>
          </a:p>
          <a:p>
            <a:endParaRPr lang="en-US" sz="2400" dirty="0"/>
          </a:p>
        </p:txBody>
      </p:sp>
      <p:cxnSp>
        <p:nvCxnSpPr>
          <p:cNvPr id="8" name="Straight Connector 7"/>
          <p:cNvCxnSpPr/>
          <p:nvPr/>
        </p:nvCxnSpPr>
        <p:spPr>
          <a:xfrm>
            <a:off x="0" y="65629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46376" y="6371956"/>
            <a:ext cx="5230760" cy="461665"/>
          </a:xfrm>
          <a:prstGeom prst="rect">
            <a:avLst/>
          </a:prstGeom>
          <a:noFill/>
        </p:spPr>
        <p:txBody>
          <a:bodyPr wrap="none" rtlCol="0">
            <a:spAutoFit/>
          </a:bodyPr>
          <a:lstStyle/>
          <a:p>
            <a:r>
              <a:rPr lang="en-US" sz="2400" i="1" dirty="0"/>
              <a:t>- Figure adapted from </a:t>
            </a:r>
            <a:r>
              <a:rPr lang="en-US" sz="2400" i="1" dirty="0" err="1"/>
              <a:t>Annaluru</a:t>
            </a:r>
            <a:r>
              <a:rPr lang="en-US" sz="2400" i="1" dirty="0"/>
              <a:t> et al.</a:t>
            </a:r>
          </a:p>
        </p:txBody>
      </p:sp>
      <p:pic>
        <p:nvPicPr>
          <p:cNvPr id="12" name="Picture 11" descr="PCR tags figure from synCHII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400"/>
            <a:ext cx="9144000" cy="2223129"/>
          </a:xfrm>
          <a:prstGeom prst="rect">
            <a:avLst/>
          </a:prstGeom>
        </p:spPr>
      </p:pic>
    </p:spTree>
    <p:extLst>
      <p:ext uri="{BB962C8B-B14F-4D97-AF65-F5344CB8AC3E}">
        <p14:creationId xmlns:p14="http://schemas.microsoft.com/office/powerpoint/2010/main" val="1271433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180" y="410547"/>
            <a:ext cx="8612910" cy="3416320"/>
          </a:xfrm>
          <a:prstGeom prst="rect">
            <a:avLst/>
          </a:prstGeom>
        </p:spPr>
        <p:txBody>
          <a:bodyPr wrap="square">
            <a:spAutoFit/>
          </a:bodyPr>
          <a:lstStyle/>
          <a:p>
            <a:endParaRPr lang="en-US" sz="2400" dirty="0"/>
          </a:p>
          <a:p>
            <a:pPr marL="342900" indent="-342900">
              <a:buAutoNum type="arabicPeriod"/>
            </a:pPr>
            <a:r>
              <a:rPr lang="en-US" sz="2400" dirty="0">
                <a:solidFill>
                  <a:srgbClr val="7F7F7F"/>
                </a:solidFill>
              </a:rPr>
              <a:t>Unique PCR tags added to most open reading frames</a:t>
            </a:r>
          </a:p>
          <a:p>
            <a:pPr marL="342900" indent="-342900">
              <a:buFontTx/>
              <a:buAutoNum type="arabicPeriod"/>
            </a:pPr>
            <a:r>
              <a:rPr lang="en-US" sz="2400" dirty="0">
                <a:solidFill>
                  <a:srgbClr val="7F7F7F"/>
                </a:solidFill>
              </a:rPr>
              <a:t>Remove all introns (from the ~5% of genes that have them)</a:t>
            </a:r>
          </a:p>
          <a:p>
            <a:pPr marL="342900" indent="-342900">
              <a:buAutoNum type="arabicPeriod"/>
            </a:pPr>
            <a:r>
              <a:rPr lang="en-US" sz="2400" dirty="0">
                <a:solidFill>
                  <a:srgbClr val="7F7F7F"/>
                </a:solidFill>
              </a:rPr>
              <a:t>Remove transposons and other highly repetitive regions</a:t>
            </a:r>
          </a:p>
          <a:p>
            <a:pPr marL="342900" indent="-342900">
              <a:buAutoNum type="arabicPeriod"/>
            </a:pPr>
            <a:r>
              <a:rPr lang="en-US" sz="2400" dirty="0">
                <a:solidFill>
                  <a:srgbClr val="7F7F7F"/>
                </a:solidFill>
              </a:rPr>
              <a:t>Move tRNA genes to own mini-chromosome </a:t>
            </a:r>
          </a:p>
          <a:p>
            <a:pPr marL="342900" indent="-342900">
              <a:buAutoNum type="arabicPeriod"/>
            </a:pPr>
            <a:r>
              <a:rPr lang="en-US" sz="2400" dirty="0"/>
              <a:t>Change all TAG stop codons to TAA (to “free up” a codon)</a:t>
            </a:r>
          </a:p>
          <a:p>
            <a:pPr marL="342900" indent="-342900">
              <a:buAutoNum type="arabicPeriod"/>
            </a:pPr>
            <a:endParaRPr lang="en-US" sz="2400" dirty="0"/>
          </a:p>
          <a:p>
            <a:endParaRPr lang="en-US" sz="2400" dirty="0"/>
          </a:p>
          <a:p>
            <a:endParaRPr lang="en-US" sz="2400" dirty="0"/>
          </a:p>
        </p:txBody>
      </p:sp>
      <p:sp>
        <p:nvSpPr>
          <p:cNvPr id="7" name="TextBox 6"/>
          <p:cNvSpPr txBox="1"/>
          <p:nvPr/>
        </p:nvSpPr>
        <p:spPr>
          <a:xfrm>
            <a:off x="300180" y="23091"/>
            <a:ext cx="8551289" cy="830997"/>
          </a:xfrm>
          <a:prstGeom prst="rect">
            <a:avLst/>
          </a:prstGeom>
          <a:noFill/>
        </p:spPr>
        <p:txBody>
          <a:bodyPr wrap="none" rtlCol="0">
            <a:spAutoFit/>
          </a:bodyPr>
          <a:lstStyle/>
          <a:p>
            <a:r>
              <a:rPr lang="en-US" sz="2400" dirty="0"/>
              <a:t>Changes being incorporated into the synthetic yeast genome:</a:t>
            </a:r>
          </a:p>
          <a:p>
            <a:endParaRPr lang="en-US" sz="2400" dirty="0"/>
          </a:p>
        </p:txBody>
      </p:sp>
      <p:cxnSp>
        <p:nvCxnSpPr>
          <p:cNvPr id="8" name="Straight Connector 7"/>
          <p:cNvCxnSpPr/>
          <p:nvPr/>
        </p:nvCxnSpPr>
        <p:spPr>
          <a:xfrm>
            <a:off x="0" y="65629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2" name="Picture 1" descr="Fig1A-C.png"/>
          <p:cNvPicPr>
            <a:picLocks noChangeAspect="1"/>
          </p:cNvPicPr>
          <p:nvPr/>
        </p:nvPicPr>
        <p:blipFill rotWithShape="1">
          <a:blip r:embed="rId2">
            <a:extLst>
              <a:ext uri="{28A0092B-C50C-407E-A947-70E740481C1C}">
                <a14:useLocalDpi xmlns:a14="http://schemas.microsoft.com/office/drawing/2010/main" val="0"/>
              </a:ext>
            </a:extLst>
          </a:blip>
          <a:srcRect l="77614" t="32060"/>
          <a:stretch/>
        </p:blipFill>
        <p:spPr>
          <a:xfrm>
            <a:off x="522941" y="2770153"/>
            <a:ext cx="3122706" cy="3601803"/>
          </a:xfrm>
          <a:prstGeom prst="rect">
            <a:avLst/>
          </a:prstGeom>
        </p:spPr>
      </p:pic>
      <p:sp>
        <p:nvSpPr>
          <p:cNvPr id="10" name="TextBox 9"/>
          <p:cNvSpPr txBox="1"/>
          <p:nvPr/>
        </p:nvSpPr>
        <p:spPr>
          <a:xfrm>
            <a:off x="3746376" y="6371956"/>
            <a:ext cx="5581400" cy="461665"/>
          </a:xfrm>
          <a:prstGeom prst="rect">
            <a:avLst/>
          </a:prstGeom>
          <a:noFill/>
        </p:spPr>
        <p:txBody>
          <a:bodyPr wrap="none" rtlCol="0">
            <a:spAutoFit/>
          </a:bodyPr>
          <a:lstStyle/>
          <a:p>
            <a:r>
              <a:rPr lang="en-US" sz="2400" i="1" dirty="0"/>
              <a:t>- Slide adapted from Sarah Richardson</a:t>
            </a:r>
          </a:p>
        </p:txBody>
      </p:sp>
    </p:spTree>
    <p:extLst>
      <p:ext uri="{BB962C8B-B14F-4D97-AF65-F5344CB8AC3E}">
        <p14:creationId xmlns:p14="http://schemas.microsoft.com/office/powerpoint/2010/main" val="4289701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4019" y="1830237"/>
            <a:ext cx="8115961" cy="4799762"/>
          </a:xfrm>
          <a:prstGeom prst="rect">
            <a:avLst/>
          </a:prstGeom>
        </p:spPr>
      </p:pic>
      <p:pic>
        <p:nvPicPr>
          <p:cNvPr id="5" name="Picture 4" descr="04_09_slide1-U"/>
          <p:cNvPicPr>
            <a:picLocks noChangeAspect="1" noChangeArrowheads="1"/>
          </p:cNvPicPr>
          <p:nvPr/>
        </p:nvPicPr>
        <p:blipFill>
          <a:blip r:embed="rId4">
            <a:extLst>
              <a:ext uri="{28A0092B-C50C-407E-A947-70E740481C1C}">
                <a14:useLocalDpi xmlns:a14="http://schemas.microsoft.com/office/drawing/2010/main" val="0"/>
              </a:ext>
            </a:extLst>
          </a:blip>
          <a:srcRect l="11855" r="61775"/>
          <a:stretch>
            <a:fillRect/>
          </a:stretch>
        </p:blipFill>
        <p:spPr bwMode="auto">
          <a:xfrm rot="3751647">
            <a:off x="3130585" y="4458334"/>
            <a:ext cx="826383" cy="151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04_09_slide1-U"/>
          <p:cNvPicPr>
            <a:picLocks noChangeAspect="1" noChangeArrowheads="1"/>
          </p:cNvPicPr>
          <p:nvPr/>
        </p:nvPicPr>
        <p:blipFill>
          <a:blip r:embed="rId4">
            <a:extLst>
              <a:ext uri="{28A0092B-C50C-407E-A947-70E740481C1C}">
                <a14:useLocalDpi xmlns:a14="http://schemas.microsoft.com/office/drawing/2010/main" val="0"/>
              </a:ext>
            </a:extLst>
          </a:blip>
          <a:srcRect l="11855" r="61775"/>
          <a:stretch>
            <a:fillRect/>
          </a:stretch>
        </p:blipFill>
        <p:spPr bwMode="auto">
          <a:xfrm rot="17295932">
            <a:off x="5298746" y="4371856"/>
            <a:ext cx="826383" cy="151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04_09_slide1-U"/>
          <p:cNvPicPr>
            <a:picLocks noChangeAspect="1" noChangeArrowheads="1"/>
          </p:cNvPicPr>
          <p:nvPr/>
        </p:nvPicPr>
        <p:blipFill>
          <a:blip r:embed="rId4">
            <a:extLst>
              <a:ext uri="{28A0092B-C50C-407E-A947-70E740481C1C}">
                <a14:useLocalDpi xmlns:a14="http://schemas.microsoft.com/office/drawing/2010/main" val="0"/>
              </a:ext>
            </a:extLst>
          </a:blip>
          <a:srcRect l="11855" r="61775"/>
          <a:stretch>
            <a:fillRect/>
          </a:stretch>
        </p:blipFill>
        <p:spPr bwMode="auto">
          <a:xfrm rot="18815032">
            <a:off x="5689067" y="2747155"/>
            <a:ext cx="607082" cy="111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p:cNvCxnSpPr/>
          <p:nvPr/>
        </p:nvCxnSpPr>
        <p:spPr>
          <a:xfrm>
            <a:off x="0" y="1232803"/>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0F6586B-8DE8-2D4E-B12B-A86327B9A09F}"/>
              </a:ext>
            </a:extLst>
          </p:cNvPr>
          <p:cNvSpPr txBox="1"/>
          <p:nvPr/>
        </p:nvSpPr>
        <p:spPr>
          <a:xfrm>
            <a:off x="550914" y="0"/>
            <a:ext cx="7752443" cy="1446550"/>
          </a:xfrm>
          <a:prstGeom prst="rect">
            <a:avLst/>
          </a:prstGeom>
          <a:noFill/>
        </p:spPr>
        <p:txBody>
          <a:bodyPr wrap="none" rtlCol="0">
            <a:spAutoFit/>
          </a:bodyPr>
          <a:lstStyle/>
          <a:p>
            <a:pPr algn="ctr"/>
            <a:r>
              <a:rPr lang="en-US" sz="2200" dirty="0">
                <a:sym typeface="Wingdings"/>
              </a:rPr>
              <a:t>Generate a genome “shuffling” system called </a:t>
            </a:r>
            <a:r>
              <a:rPr lang="en-US" sz="2200" dirty="0" err="1"/>
              <a:t>SCRaMbLE</a:t>
            </a:r>
            <a:r>
              <a:rPr lang="en-US" sz="2200" dirty="0"/>
              <a:t> = </a:t>
            </a:r>
          </a:p>
          <a:p>
            <a:pPr algn="ctr"/>
            <a:r>
              <a:rPr lang="en-US" sz="2200" i="1" dirty="0"/>
              <a:t>Synthetic Chromosome Rearrangement and Modification by </a:t>
            </a:r>
          </a:p>
          <a:p>
            <a:pPr algn="ctr"/>
            <a:r>
              <a:rPr lang="en-US" sz="2200" i="1" dirty="0" err="1"/>
              <a:t>LoxP</a:t>
            </a:r>
            <a:r>
              <a:rPr lang="en-US" sz="2200" i="1" dirty="0"/>
              <a:t>-mediated Evolution</a:t>
            </a:r>
          </a:p>
          <a:p>
            <a:pPr algn="ctr"/>
            <a:r>
              <a:rPr lang="en-US" sz="2200" dirty="0">
                <a:sym typeface="Wingdings"/>
              </a:rPr>
              <a:t> </a:t>
            </a:r>
          </a:p>
        </p:txBody>
      </p:sp>
    </p:spTree>
    <p:extLst>
      <p:ext uri="{BB962C8B-B14F-4D97-AF65-F5344CB8AC3E}">
        <p14:creationId xmlns:p14="http://schemas.microsoft.com/office/powerpoint/2010/main" val="4199744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56340" y="2240257"/>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5175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9" name="Rectangle 8"/>
          <p:cNvSpPr/>
          <p:nvPr/>
        </p:nvSpPr>
        <p:spPr>
          <a:xfrm>
            <a:off x="644401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10" name="Oval 9"/>
          <p:cNvSpPr/>
          <p:nvPr/>
        </p:nvSpPr>
        <p:spPr>
          <a:xfrm>
            <a:off x="152400" y="1142999"/>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p:cNvSpPr/>
          <p:nvPr/>
        </p:nvSpPr>
        <p:spPr>
          <a:xfrm>
            <a:off x="76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32766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827756"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838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0" y="91644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82421" y="35888"/>
            <a:ext cx="7875875" cy="430887"/>
          </a:xfrm>
          <a:prstGeom prst="rect">
            <a:avLst/>
          </a:prstGeom>
          <a:noFill/>
        </p:spPr>
        <p:txBody>
          <a:bodyPr wrap="none" rtlCol="0">
            <a:spAutoFit/>
          </a:bodyPr>
          <a:lstStyle/>
          <a:p>
            <a:pPr algn="ctr"/>
            <a:r>
              <a:rPr lang="en-US" sz="2200" dirty="0"/>
              <a:t>Recombination sites placed in 3’UTRs of non-essential genes</a:t>
            </a:r>
          </a:p>
        </p:txBody>
      </p:sp>
      <p:sp>
        <p:nvSpPr>
          <p:cNvPr id="23" name="Rectangle 22"/>
          <p:cNvSpPr/>
          <p:nvPr/>
        </p:nvSpPr>
        <p:spPr>
          <a:xfrm>
            <a:off x="1502626" y="1899792"/>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spTree>
    <p:extLst>
      <p:ext uri="{BB962C8B-B14F-4D97-AF65-F5344CB8AC3E}">
        <p14:creationId xmlns:p14="http://schemas.microsoft.com/office/powerpoint/2010/main" val="2757705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922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56340" y="2240257"/>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5175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9" name="Rectangle 8"/>
          <p:cNvSpPr/>
          <p:nvPr/>
        </p:nvSpPr>
        <p:spPr>
          <a:xfrm>
            <a:off x="644401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10" name="Oval 9"/>
          <p:cNvSpPr/>
          <p:nvPr/>
        </p:nvSpPr>
        <p:spPr>
          <a:xfrm>
            <a:off x="152400" y="1142999"/>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p:cNvSpPr/>
          <p:nvPr/>
        </p:nvSpPr>
        <p:spPr>
          <a:xfrm>
            <a:off x="76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32766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827756"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838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502626" y="1899792"/>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pic>
        <p:nvPicPr>
          <p:cNvPr id="24" name="Picture 23"/>
          <p:cNvPicPr>
            <a:picLocks noChangeAspect="1"/>
          </p:cNvPicPr>
          <p:nvPr/>
        </p:nvPicPr>
        <p:blipFill>
          <a:blip r:embed="rId2"/>
          <a:stretch>
            <a:fillRect/>
          </a:stretch>
        </p:blipFill>
        <p:spPr>
          <a:xfrm flipH="1">
            <a:off x="304800" y="2438400"/>
            <a:ext cx="1258298" cy="1258298"/>
          </a:xfrm>
          <a:prstGeom prst="rect">
            <a:avLst/>
          </a:prstGeom>
        </p:spPr>
      </p:pic>
      <p:pic>
        <p:nvPicPr>
          <p:cNvPr id="25" name="Picture 24"/>
          <p:cNvPicPr>
            <a:picLocks noChangeAspect="1"/>
          </p:cNvPicPr>
          <p:nvPr/>
        </p:nvPicPr>
        <p:blipFill>
          <a:blip r:embed="rId2"/>
          <a:stretch>
            <a:fillRect/>
          </a:stretch>
        </p:blipFill>
        <p:spPr>
          <a:xfrm flipH="1">
            <a:off x="2819400" y="2514600"/>
            <a:ext cx="1258298" cy="1258298"/>
          </a:xfrm>
          <a:prstGeom prst="rect">
            <a:avLst/>
          </a:prstGeom>
        </p:spPr>
      </p:pic>
      <p:pic>
        <p:nvPicPr>
          <p:cNvPr id="2" name="Picture 1"/>
          <p:cNvPicPr>
            <a:picLocks noChangeAspect="1"/>
          </p:cNvPicPr>
          <p:nvPr/>
        </p:nvPicPr>
        <p:blipFill rotWithShape="1">
          <a:blip r:embed="rId3"/>
          <a:srcRect l="24130" t="15556" r="22703" b="15459"/>
          <a:stretch/>
        </p:blipFill>
        <p:spPr>
          <a:xfrm>
            <a:off x="6728791" y="3696698"/>
            <a:ext cx="2020234" cy="2621302"/>
          </a:xfrm>
          <a:prstGeom prst="rect">
            <a:avLst/>
          </a:prstGeom>
        </p:spPr>
      </p:pic>
      <p:cxnSp>
        <p:nvCxnSpPr>
          <p:cNvPr id="19" name="Straight Connector 18">
            <a:extLst>
              <a:ext uri="{FF2B5EF4-FFF2-40B4-BE49-F238E27FC236}">
                <a16:creationId xmlns:a16="http://schemas.microsoft.com/office/drawing/2014/main" id="{4D18ECEF-9B43-DF47-A8CF-CF2865C737BF}"/>
              </a:ext>
            </a:extLst>
          </p:cNvPr>
          <p:cNvCxnSpPr/>
          <p:nvPr/>
        </p:nvCxnSpPr>
        <p:spPr>
          <a:xfrm>
            <a:off x="0" y="91644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F7E055E-53D0-7E47-B412-CC29123ED1CB}"/>
              </a:ext>
            </a:extLst>
          </p:cNvPr>
          <p:cNvSpPr txBox="1"/>
          <p:nvPr/>
        </p:nvSpPr>
        <p:spPr>
          <a:xfrm>
            <a:off x="682419" y="35888"/>
            <a:ext cx="7875874" cy="1107996"/>
          </a:xfrm>
          <a:prstGeom prst="rect">
            <a:avLst/>
          </a:prstGeom>
          <a:noFill/>
        </p:spPr>
        <p:txBody>
          <a:bodyPr wrap="none" rtlCol="0">
            <a:spAutoFit/>
          </a:bodyPr>
          <a:lstStyle/>
          <a:p>
            <a:pPr algn="ctr"/>
            <a:r>
              <a:rPr lang="en-US" sz="2200" dirty="0">
                <a:solidFill>
                  <a:schemeClr val="bg1">
                    <a:lumMod val="50000"/>
                  </a:schemeClr>
                </a:solidFill>
              </a:rPr>
              <a:t>Recombination sites placed in 3’UTRs of non-essential genes</a:t>
            </a:r>
          </a:p>
          <a:p>
            <a:pPr algn="ctr"/>
            <a:r>
              <a:rPr lang="en-US" sz="2200" dirty="0"/>
              <a:t>and recombination can be activated on demand!</a:t>
            </a:r>
          </a:p>
          <a:p>
            <a:pPr algn="ctr"/>
            <a:endParaRPr lang="en-US" sz="2200" dirty="0"/>
          </a:p>
        </p:txBody>
      </p:sp>
    </p:spTree>
    <p:extLst>
      <p:ext uri="{BB962C8B-B14F-4D97-AF65-F5344CB8AC3E}">
        <p14:creationId xmlns:p14="http://schemas.microsoft.com/office/powerpoint/2010/main" val="1189884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6933" y="35888"/>
            <a:ext cx="6946808" cy="430887"/>
          </a:xfrm>
          <a:prstGeom prst="rect">
            <a:avLst/>
          </a:prstGeom>
          <a:noFill/>
        </p:spPr>
        <p:txBody>
          <a:bodyPr wrap="none" rtlCol="0">
            <a:spAutoFit/>
          </a:bodyPr>
          <a:lstStyle/>
          <a:p>
            <a:pPr algn="ctr"/>
            <a:r>
              <a:rPr lang="en-US" sz="2200" dirty="0"/>
              <a:t>Scrambling the genome has different effects on genes</a:t>
            </a:r>
          </a:p>
        </p:txBody>
      </p:sp>
      <p:cxnSp>
        <p:nvCxnSpPr>
          <p:cNvPr id="5" name="Straight Connector 4"/>
          <p:cNvCxnSpPr/>
          <p:nvPr/>
        </p:nvCxnSpPr>
        <p:spPr>
          <a:xfrm>
            <a:off x="656340" y="2240257"/>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5175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9" name="Rectangle 8"/>
          <p:cNvSpPr/>
          <p:nvPr/>
        </p:nvSpPr>
        <p:spPr>
          <a:xfrm>
            <a:off x="644401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10" name="Oval 9"/>
          <p:cNvSpPr/>
          <p:nvPr/>
        </p:nvSpPr>
        <p:spPr>
          <a:xfrm>
            <a:off x="152400" y="1142999"/>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454834" y="3507104"/>
            <a:ext cx="0" cy="725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Diamond 14"/>
          <p:cNvSpPr/>
          <p:nvPr/>
        </p:nvSpPr>
        <p:spPr>
          <a:xfrm>
            <a:off x="76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32766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827756"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838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0" y="91644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3"/>
          <a:srcRect b="9551"/>
          <a:stretch/>
        </p:blipFill>
        <p:spPr>
          <a:xfrm rot="20778029">
            <a:off x="4776898" y="3433878"/>
            <a:ext cx="1651848" cy="886492"/>
          </a:xfrm>
          <a:prstGeom prst="rect">
            <a:avLst/>
          </a:prstGeom>
        </p:spPr>
      </p:pic>
      <p:sp>
        <p:nvSpPr>
          <p:cNvPr id="22" name="Rectangle 21"/>
          <p:cNvSpPr/>
          <p:nvPr/>
        </p:nvSpPr>
        <p:spPr>
          <a:xfrm>
            <a:off x="1502626" y="1899792"/>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spTree>
    <p:extLst>
      <p:ext uri="{BB962C8B-B14F-4D97-AF65-F5344CB8AC3E}">
        <p14:creationId xmlns:p14="http://schemas.microsoft.com/office/powerpoint/2010/main" val="201760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56340" y="2240257"/>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5175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9" name="Rectangle 8"/>
          <p:cNvSpPr/>
          <p:nvPr/>
        </p:nvSpPr>
        <p:spPr>
          <a:xfrm>
            <a:off x="644401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10" name="Oval 9"/>
          <p:cNvSpPr/>
          <p:nvPr/>
        </p:nvSpPr>
        <p:spPr>
          <a:xfrm>
            <a:off x="152400" y="1142999"/>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454834" y="3507104"/>
            <a:ext cx="0" cy="725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48200" y="3657600"/>
            <a:ext cx="2254481" cy="430887"/>
          </a:xfrm>
          <a:prstGeom prst="rect">
            <a:avLst/>
          </a:prstGeom>
          <a:noFill/>
        </p:spPr>
        <p:txBody>
          <a:bodyPr wrap="none" rtlCol="0">
            <a:spAutoFit/>
          </a:bodyPr>
          <a:lstStyle/>
          <a:p>
            <a:r>
              <a:rPr lang="en-US" sz="2200" b="1" dirty="0"/>
              <a:t>Remove a gene</a:t>
            </a:r>
          </a:p>
        </p:txBody>
      </p:sp>
      <p:sp>
        <p:nvSpPr>
          <p:cNvPr id="15" name="Diamond 14"/>
          <p:cNvSpPr/>
          <p:nvPr/>
        </p:nvSpPr>
        <p:spPr>
          <a:xfrm>
            <a:off x="76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32766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827756"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838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362200" y="5486400"/>
            <a:ext cx="6179516" cy="30401"/>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755500" y="5194308"/>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22" name="Rectangle 21"/>
          <p:cNvSpPr/>
          <p:nvPr/>
        </p:nvSpPr>
        <p:spPr>
          <a:xfrm>
            <a:off x="6447760" y="5194308"/>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23" name="Oval 22"/>
          <p:cNvSpPr/>
          <p:nvPr/>
        </p:nvSpPr>
        <p:spPr>
          <a:xfrm>
            <a:off x="156147" y="4419543"/>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iamond 23"/>
          <p:cNvSpPr/>
          <p:nvPr/>
        </p:nvSpPr>
        <p:spPr>
          <a:xfrm>
            <a:off x="2739453" y="5333944"/>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iamond 24"/>
          <p:cNvSpPr/>
          <p:nvPr/>
        </p:nvSpPr>
        <p:spPr>
          <a:xfrm>
            <a:off x="3280347" y="5333944"/>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iamond 25"/>
          <p:cNvSpPr/>
          <p:nvPr/>
        </p:nvSpPr>
        <p:spPr>
          <a:xfrm>
            <a:off x="5831503" y="5333944"/>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mond 26"/>
          <p:cNvSpPr/>
          <p:nvPr/>
        </p:nvSpPr>
        <p:spPr>
          <a:xfrm>
            <a:off x="8385747" y="5333944"/>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2761594" y="3789284"/>
            <a:ext cx="1632767" cy="282512"/>
          </a:xfrm>
          <a:custGeom>
            <a:avLst/>
            <a:gdLst>
              <a:gd name="connsiteX0" fmla="*/ 1632767 w 1632767"/>
              <a:gd name="connsiteY0" fmla="*/ 0 h 282512"/>
              <a:gd name="connsiteX1" fmla="*/ 1148984 w 1632767"/>
              <a:gd name="connsiteY1" fmla="*/ 241870 h 282512"/>
              <a:gd name="connsiteX2" fmla="*/ 0 w 1632767"/>
              <a:gd name="connsiteY2" fmla="*/ 282181 h 282512"/>
            </a:gdLst>
            <a:ahLst/>
            <a:cxnLst>
              <a:cxn ang="0">
                <a:pos x="connsiteX0" y="connsiteY0"/>
              </a:cxn>
              <a:cxn ang="0">
                <a:pos x="connsiteX1" y="connsiteY1"/>
              </a:cxn>
              <a:cxn ang="0">
                <a:pos x="connsiteX2" y="connsiteY2"/>
              </a:cxn>
            </a:cxnLst>
            <a:rect l="l" t="t" r="r" b="b"/>
            <a:pathLst>
              <a:path w="1632767" h="282512">
                <a:moveTo>
                  <a:pt x="1632767" y="0"/>
                </a:moveTo>
                <a:cubicBezTo>
                  <a:pt x="1526939" y="97420"/>
                  <a:pt x="1421112" y="194840"/>
                  <a:pt x="1148984" y="241870"/>
                </a:cubicBezTo>
                <a:cubicBezTo>
                  <a:pt x="876856" y="288900"/>
                  <a:pt x="0" y="282181"/>
                  <a:pt x="0" y="28218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Isosceles Triangle 10"/>
          <p:cNvSpPr/>
          <p:nvPr/>
        </p:nvSpPr>
        <p:spPr>
          <a:xfrm rot="1740000">
            <a:off x="2514600" y="3886200"/>
            <a:ext cx="381000"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2"/>
          <a:stretch>
            <a:fillRect/>
          </a:stretch>
        </p:blipFill>
        <p:spPr>
          <a:xfrm flipH="1">
            <a:off x="304800" y="2438400"/>
            <a:ext cx="1258298" cy="1258298"/>
          </a:xfrm>
          <a:prstGeom prst="rect">
            <a:avLst/>
          </a:prstGeom>
        </p:spPr>
      </p:pic>
      <p:pic>
        <p:nvPicPr>
          <p:cNvPr id="31" name="Picture 30"/>
          <p:cNvPicPr>
            <a:picLocks noChangeAspect="1"/>
          </p:cNvPicPr>
          <p:nvPr/>
        </p:nvPicPr>
        <p:blipFill>
          <a:blip r:embed="rId2"/>
          <a:stretch>
            <a:fillRect/>
          </a:stretch>
        </p:blipFill>
        <p:spPr>
          <a:xfrm flipH="1">
            <a:off x="2819400" y="2514600"/>
            <a:ext cx="1258298" cy="1258298"/>
          </a:xfrm>
          <a:prstGeom prst="rect">
            <a:avLst/>
          </a:prstGeom>
        </p:spPr>
      </p:pic>
      <p:cxnSp>
        <p:nvCxnSpPr>
          <p:cNvPr id="32" name="Straight Connector 31"/>
          <p:cNvCxnSpPr/>
          <p:nvPr/>
        </p:nvCxnSpPr>
        <p:spPr>
          <a:xfrm>
            <a:off x="0" y="91644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146933" y="35888"/>
            <a:ext cx="6946808" cy="430887"/>
          </a:xfrm>
          <a:prstGeom prst="rect">
            <a:avLst/>
          </a:prstGeom>
          <a:noFill/>
        </p:spPr>
        <p:txBody>
          <a:bodyPr wrap="none" rtlCol="0">
            <a:spAutoFit/>
          </a:bodyPr>
          <a:lstStyle/>
          <a:p>
            <a:pPr algn="ctr"/>
            <a:r>
              <a:rPr lang="en-US" sz="2200" dirty="0">
                <a:solidFill>
                  <a:srgbClr val="7F7F7F"/>
                </a:solidFill>
              </a:rPr>
              <a:t>Scrambling the genome has different effects on genes</a:t>
            </a:r>
          </a:p>
        </p:txBody>
      </p:sp>
      <p:sp>
        <p:nvSpPr>
          <p:cNvPr id="35" name="Rectangle 34"/>
          <p:cNvSpPr/>
          <p:nvPr/>
        </p:nvSpPr>
        <p:spPr>
          <a:xfrm>
            <a:off x="1502626" y="1899792"/>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sp>
        <p:nvSpPr>
          <p:cNvPr id="36" name="Rectangle 35"/>
          <p:cNvSpPr/>
          <p:nvPr/>
        </p:nvSpPr>
        <p:spPr>
          <a:xfrm>
            <a:off x="1066990" y="3746060"/>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spTree>
    <p:extLst>
      <p:ext uri="{BB962C8B-B14F-4D97-AF65-F5344CB8AC3E}">
        <p14:creationId xmlns:p14="http://schemas.microsoft.com/office/powerpoint/2010/main" val="1577114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56340" y="2240257"/>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5175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9" name="Rectangle 8"/>
          <p:cNvSpPr/>
          <p:nvPr/>
        </p:nvSpPr>
        <p:spPr>
          <a:xfrm>
            <a:off x="644401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10" name="Oval 9"/>
          <p:cNvSpPr/>
          <p:nvPr/>
        </p:nvSpPr>
        <p:spPr>
          <a:xfrm>
            <a:off x="152400" y="1142999"/>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454834" y="3507104"/>
            <a:ext cx="0" cy="725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48200" y="3657600"/>
            <a:ext cx="2191388" cy="430887"/>
          </a:xfrm>
          <a:prstGeom prst="rect">
            <a:avLst/>
          </a:prstGeom>
          <a:noFill/>
        </p:spPr>
        <p:txBody>
          <a:bodyPr wrap="none" rtlCol="0">
            <a:spAutoFit/>
          </a:bodyPr>
          <a:lstStyle/>
          <a:p>
            <a:r>
              <a:rPr lang="en-US" sz="2200" b="1" dirty="0"/>
              <a:t>Duplicate gene</a:t>
            </a:r>
          </a:p>
        </p:txBody>
      </p:sp>
      <p:sp>
        <p:nvSpPr>
          <p:cNvPr id="15" name="Diamond 14"/>
          <p:cNvSpPr/>
          <p:nvPr/>
        </p:nvSpPr>
        <p:spPr>
          <a:xfrm>
            <a:off x="76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32766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827756"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838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flipH="1">
            <a:off x="304800" y="2438400"/>
            <a:ext cx="1258298" cy="1258298"/>
          </a:xfrm>
          <a:prstGeom prst="rect">
            <a:avLst/>
          </a:prstGeom>
        </p:spPr>
      </p:pic>
      <p:pic>
        <p:nvPicPr>
          <p:cNvPr id="20" name="Picture 19"/>
          <p:cNvPicPr>
            <a:picLocks noChangeAspect="1"/>
          </p:cNvPicPr>
          <p:nvPr/>
        </p:nvPicPr>
        <p:blipFill>
          <a:blip r:embed="rId3"/>
          <a:stretch>
            <a:fillRect/>
          </a:stretch>
        </p:blipFill>
        <p:spPr>
          <a:xfrm flipH="1">
            <a:off x="2819400" y="2514600"/>
            <a:ext cx="1258298" cy="1258298"/>
          </a:xfrm>
          <a:prstGeom prst="rect">
            <a:avLst/>
          </a:prstGeom>
        </p:spPr>
      </p:pic>
      <p:cxnSp>
        <p:nvCxnSpPr>
          <p:cNvPr id="21" name="Straight Connector 20"/>
          <p:cNvCxnSpPr/>
          <p:nvPr/>
        </p:nvCxnSpPr>
        <p:spPr>
          <a:xfrm>
            <a:off x="660087" y="5597424"/>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60077" y="5266366"/>
            <a:ext cx="1295210" cy="68092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Gene 1</a:t>
            </a:r>
          </a:p>
        </p:txBody>
      </p:sp>
      <p:sp>
        <p:nvSpPr>
          <p:cNvPr id="23" name="Rectangle 22"/>
          <p:cNvSpPr/>
          <p:nvPr/>
        </p:nvSpPr>
        <p:spPr>
          <a:xfrm>
            <a:off x="3755500" y="5274931"/>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24" name="Rectangle 23"/>
          <p:cNvSpPr/>
          <p:nvPr/>
        </p:nvSpPr>
        <p:spPr>
          <a:xfrm>
            <a:off x="6447760" y="5274931"/>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25" name="Oval 24"/>
          <p:cNvSpPr/>
          <p:nvPr/>
        </p:nvSpPr>
        <p:spPr>
          <a:xfrm>
            <a:off x="116510" y="4530623"/>
            <a:ext cx="8951290"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iamond 25"/>
          <p:cNvSpPr/>
          <p:nvPr/>
        </p:nvSpPr>
        <p:spPr>
          <a:xfrm>
            <a:off x="241639" y="5414567"/>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mond 26"/>
          <p:cNvSpPr/>
          <p:nvPr/>
        </p:nvSpPr>
        <p:spPr>
          <a:xfrm>
            <a:off x="3348368" y="54102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a:off x="5831503" y="5414567"/>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iamond 28"/>
          <p:cNvSpPr/>
          <p:nvPr/>
        </p:nvSpPr>
        <p:spPr>
          <a:xfrm>
            <a:off x="8385747" y="5414567"/>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502626" y="1899792"/>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sp>
        <p:nvSpPr>
          <p:cNvPr id="31" name="Rectangle 30"/>
          <p:cNvSpPr/>
          <p:nvPr/>
        </p:nvSpPr>
        <p:spPr>
          <a:xfrm>
            <a:off x="2057400" y="5266366"/>
            <a:ext cx="1295210" cy="68092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Gene 1</a:t>
            </a:r>
          </a:p>
        </p:txBody>
      </p:sp>
      <p:cxnSp>
        <p:nvCxnSpPr>
          <p:cNvPr id="32" name="Straight Connector 31"/>
          <p:cNvCxnSpPr/>
          <p:nvPr/>
        </p:nvCxnSpPr>
        <p:spPr>
          <a:xfrm>
            <a:off x="0" y="91644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46933" y="35888"/>
            <a:ext cx="6946808" cy="430887"/>
          </a:xfrm>
          <a:prstGeom prst="rect">
            <a:avLst/>
          </a:prstGeom>
          <a:noFill/>
        </p:spPr>
        <p:txBody>
          <a:bodyPr wrap="none" rtlCol="0">
            <a:spAutoFit/>
          </a:bodyPr>
          <a:lstStyle/>
          <a:p>
            <a:pPr algn="ctr"/>
            <a:r>
              <a:rPr lang="en-US" sz="2200" dirty="0">
                <a:solidFill>
                  <a:schemeClr val="bg1">
                    <a:lumMod val="50000"/>
                  </a:schemeClr>
                </a:solidFill>
              </a:rPr>
              <a:t>Scrambling the genome has different effects on genes</a:t>
            </a:r>
          </a:p>
        </p:txBody>
      </p:sp>
    </p:spTree>
    <p:extLst>
      <p:ext uri="{BB962C8B-B14F-4D97-AF65-F5344CB8AC3E}">
        <p14:creationId xmlns:p14="http://schemas.microsoft.com/office/powerpoint/2010/main" val="3197104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56340" y="2240257"/>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5175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9" name="Rectangle 8"/>
          <p:cNvSpPr/>
          <p:nvPr/>
        </p:nvSpPr>
        <p:spPr>
          <a:xfrm>
            <a:off x="6444013" y="1917764"/>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10" name="Oval 9"/>
          <p:cNvSpPr/>
          <p:nvPr/>
        </p:nvSpPr>
        <p:spPr>
          <a:xfrm>
            <a:off x="152400" y="1142999"/>
            <a:ext cx="8745278"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454834" y="3507104"/>
            <a:ext cx="0" cy="725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48200" y="3657600"/>
            <a:ext cx="1928733" cy="430887"/>
          </a:xfrm>
          <a:prstGeom prst="rect">
            <a:avLst/>
          </a:prstGeom>
          <a:noFill/>
        </p:spPr>
        <p:txBody>
          <a:bodyPr wrap="none" rtlCol="0">
            <a:spAutoFit/>
          </a:bodyPr>
          <a:lstStyle/>
          <a:p>
            <a:r>
              <a:rPr lang="en-US" sz="2200" b="1" dirty="0"/>
              <a:t>Invert a gene</a:t>
            </a:r>
          </a:p>
        </p:txBody>
      </p:sp>
      <p:sp>
        <p:nvSpPr>
          <p:cNvPr id="15" name="Diamond 14"/>
          <p:cNvSpPr/>
          <p:nvPr/>
        </p:nvSpPr>
        <p:spPr>
          <a:xfrm>
            <a:off x="76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32766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827756"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8382000" y="20574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flipH="1">
            <a:off x="304800" y="2438400"/>
            <a:ext cx="1258298" cy="1258298"/>
          </a:xfrm>
          <a:prstGeom prst="rect">
            <a:avLst/>
          </a:prstGeom>
        </p:spPr>
      </p:pic>
      <p:pic>
        <p:nvPicPr>
          <p:cNvPr id="20" name="Picture 19"/>
          <p:cNvPicPr>
            <a:picLocks noChangeAspect="1"/>
          </p:cNvPicPr>
          <p:nvPr/>
        </p:nvPicPr>
        <p:blipFill>
          <a:blip r:embed="rId3"/>
          <a:stretch>
            <a:fillRect/>
          </a:stretch>
        </p:blipFill>
        <p:spPr>
          <a:xfrm flipH="1">
            <a:off x="2819400" y="2514600"/>
            <a:ext cx="1258298" cy="1258298"/>
          </a:xfrm>
          <a:prstGeom prst="rect">
            <a:avLst/>
          </a:prstGeom>
        </p:spPr>
      </p:pic>
      <p:cxnSp>
        <p:nvCxnSpPr>
          <p:cNvPr id="21" name="Straight Connector 20"/>
          <p:cNvCxnSpPr/>
          <p:nvPr/>
        </p:nvCxnSpPr>
        <p:spPr>
          <a:xfrm>
            <a:off x="660087" y="5597424"/>
            <a:ext cx="7881629"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3755500" y="5274931"/>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2</a:t>
            </a:r>
          </a:p>
        </p:txBody>
      </p:sp>
      <p:sp>
        <p:nvSpPr>
          <p:cNvPr id="24" name="Rectangle 23"/>
          <p:cNvSpPr/>
          <p:nvPr/>
        </p:nvSpPr>
        <p:spPr>
          <a:xfrm>
            <a:off x="6447760" y="5274931"/>
            <a:ext cx="1845409"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3</a:t>
            </a:r>
          </a:p>
        </p:txBody>
      </p:sp>
      <p:sp>
        <p:nvSpPr>
          <p:cNvPr id="25" name="Oval 24"/>
          <p:cNvSpPr/>
          <p:nvPr/>
        </p:nvSpPr>
        <p:spPr>
          <a:xfrm>
            <a:off x="116510" y="4530623"/>
            <a:ext cx="8951290" cy="213360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iamond 25"/>
          <p:cNvSpPr/>
          <p:nvPr/>
        </p:nvSpPr>
        <p:spPr>
          <a:xfrm>
            <a:off x="861379" y="5372736"/>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mond 26"/>
          <p:cNvSpPr/>
          <p:nvPr/>
        </p:nvSpPr>
        <p:spPr>
          <a:xfrm>
            <a:off x="3348368" y="5410200"/>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a:off x="5831503" y="5414567"/>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iamond 28"/>
          <p:cNvSpPr/>
          <p:nvPr/>
        </p:nvSpPr>
        <p:spPr>
          <a:xfrm>
            <a:off x="8385747" y="5414567"/>
            <a:ext cx="367025" cy="367025"/>
          </a:xfrm>
          <a:prstGeom prst="diamon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502626" y="1899792"/>
            <a:ext cx="1295210" cy="680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Gene 1</a:t>
            </a:r>
          </a:p>
        </p:txBody>
      </p:sp>
      <p:sp>
        <p:nvSpPr>
          <p:cNvPr id="31" name="Rectangle 30"/>
          <p:cNvSpPr/>
          <p:nvPr/>
        </p:nvSpPr>
        <p:spPr>
          <a:xfrm flipH="1" flipV="1">
            <a:off x="1502626" y="5274931"/>
            <a:ext cx="1295210" cy="68092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Gene 1</a:t>
            </a:r>
          </a:p>
        </p:txBody>
      </p:sp>
      <p:cxnSp>
        <p:nvCxnSpPr>
          <p:cNvPr id="32" name="Straight Connector 31"/>
          <p:cNvCxnSpPr/>
          <p:nvPr/>
        </p:nvCxnSpPr>
        <p:spPr>
          <a:xfrm>
            <a:off x="0" y="91644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46933" y="35888"/>
            <a:ext cx="6946808" cy="430887"/>
          </a:xfrm>
          <a:prstGeom prst="rect">
            <a:avLst/>
          </a:prstGeom>
          <a:noFill/>
        </p:spPr>
        <p:txBody>
          <a:bodyPr wrap="none" rtlCol="0">
            <a:spAutoFit/>
          </a:bodyPr>
          <a:lstStyle/>
          <a:p>
            <a:pPr algn="ctr"/>
            <a:r>
              <a:rPr lang="en-US" sz="2200" dirty="0">
                <a:solidFill>
                  <a:schemeClr val="bg1">
                    <a:lumMod val="50000"/>
                  </a:schemeClr>
                </a:solidFill>
              </a:rPr>
              <a:t>Scrambling the genome has different effects on genes</a:t>
            </a:r>
          </a:p>
        </p:txBody>
      </p:sp>
    </p:spTree>
    <p:extLst>
      <p:ext uri="{BB962C8B-B14F-4D97-AF65-F5344CB8AC3E}">
        <p14:creationId xmlns:p14="http://schemas.microsoft.com/office/powerpoint/2010/main" val="777421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9" name="TextBox 8"/>
          <p:cNvSpPr txBox="1"/>
          <p:nvPr/>
        </p:nvSpPr>
        <p:spPr>
          <a:xfrm>
            <a:off x="2534854"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
        <p:nvSpPr>
          <p:cNvPr id="6" name="TextBox 5"/>
          <p:cNvSpPr txBox="1"/>
          <p:nvPr/>
        </p:nvSpPr>
        <p:spPr>
          <a:xfrm>
            <a:off x="2731591" y="1457573"/>
            <a:ext cx="2513529" cy="707886"/>
          </a:xfrm>
          <a:prstGeom prst="rect">
            <a:avLst/>
          </a:prstGeom>
          <a:noFill/>
        </p:spPr>
        <p:txBody>
          <a:bodyPr wrap="none" rtlCol="0">
            <a:spAutoFit/>
          </a:bodyPr>
          <a:lstStyle/>
          <a:p>
            <a:r>
              <a:rPr lang="en-US" sz="4000" dirty="0"/>
              <a:t>Let’s do it!</a:t>
            </a:r>
          </a:p>
        </p:txBody>
      </p:sp>
      <p:sp>
        <p:nvSpPr>
          <p:cNvPr id="7" name="Oval Callout 6"/>
          <p:cNvSpPr/>
          <p:nvPr/>
        </p:nvSpPr>
        <p:spPr>
          <a:xfrm>
            <a:off x="1886227" y="746956"/>
            <a:ext cx="3828481" cy="2299324"/>
          </a:xfrm>
          <a:prstGeom prst="wedgeEllipseCallout">
            <a:avLst>
              <a:gd name="adj1" fmla="val -48638"/>
              <a:gd name="adj2" fmla="val 121787"/>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Callout 12"/>
          <p:cNvSpPr/>
          <p:nvPr/>
        </p:nvSpPr>
        <p:spPr>
          <a:xfrm>
            <a:off x="1877537" y="746956"/>
            <a:ext cx="3828481" cy="2299324"/>
          </a:xfrm>
          <a:prstGeom prst="wedgeEllipseCallout">
            <a:avLst>
              <a:gd name="adj1" fmla="val 7459"/>
              <a:gd name="adj2" fmla="val 88489"/>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230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0321"/>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58760" y="1303500"/>
            <a:ext cx="8704864" cy="3816429"/>
          </a:xfrm>
          <a:prstGeom prst="rect">
            <a:avLst/>
          </a:prstGeom>
          <a:noFill/>
        </p:spPr>
        <p:txBody>
          <a:bodyPr wrap="none" rtlCol="0">
            <a:spAutoFit/>
          </a:bodyPr>
          <a:lstStyle/>
          <a:p>
            <a:r>
              <a:rPr lang="en-US" sz="2200" dirty="0">
                <a:solidFill>
                  <a:srgbClr val="7F7F7F"/>
                </a:solidFill>
              </a:rPr>
              <a:t>• Brief history of the synthetic yeast project</a:t>
            </a:r>
          </a:p>
          <a:p>
            <a:endParaRPr lang="en-US" sz="2200" dirty="0"/>
          </a:p>
          <a:p>
            <a:r>
              <a:rPr lang="en-US" sz="2200" b="1" dirty="0"/>
              <a:t>• How did the Build-a-Genome course start?</a:t>
            </a:r>
          </a:p>
          <a:p>
            <a:endParaRPr lang="en-US" sz="2200" dirty="0"/>
          </a:p>
          <a:p>
            <a:r>
              <a:rPr lang="en-US" sz="2200" dirty="0">
                <a:solidFill>
                  <a:srgbClr val="7F7F7F"/>
                </a:solidFill>
              </a:rPr>
              <a:t>• What did the Build-a-Genome students actually do?</a:t>
            </a:r>
          </a:p>
          <a:p>
            <a:endParaRPr lang="en-US" sz="2200" dirty="0">
              <a:solidFill>
                <a:srgbClr val="7F7F7F"/>
              </a:solidFill>
            </a:endParaRPr>
          </a:p>
          <a:p>
            <a:r>
              <a:rPr lang="en-US" sz="2200" dirty="0">
                <a:solidFill>
                  <a:srgbClr val="7F7F7F"/>
                </a:solidFill>
              </a:rPr>
              <a:t>• Organization of the Build-a-Genome course</a:t>
            </a:r>
          </a:p>
          <a:p>
            <a:endParaRPr lang="en-US" sz="2200" dirty="0">
              <a:solidFill>
                <a:srgbClr val="7F7F7F"/>
              </a:solidFill>
            </a:endParaRPr>
          </a:p>
          <a:p>
            <a:r>
              <a:rPr lang="en-US" sz="2200" dirty="0">
                <a:solidFill>
                  <a:srgbClr val="7F7F7F"/>
                </a:solidFill>
              </a:rPr>
              <a:t>• What I loved about teaching Build-a-Genome, and what “elements”</a:t>
            </a:r>
          </a:p>
          <a:p>
            <a:r>
              <a:rPr lang="en-US" sz="2200" dirty="0">
                <a:solidFill>
                  <a:srgbClr val="7F7F7F"/>
                </a:solidFill>
              </a:rPr>
              <a:t>   have I tried to bring here?</a:t>
            </a:r>
          </a:p>
          <a:p>
            <a:endParaRPr lang="en-US" sz="2200" dirty="0"/>
          </a:p>
        </p:txBody>
      </p:sp>
      <p:sp>
        <p:nvSpPr>
          <p:cNvPr id="6" name="TextBox 5"/>
          <p:cNvSpPr txBox="1"/>
          <p:nvPr/>
        </p:nvSpPr>
        <p:spPr>
          <a:xfrm>
            <a:off x="3919992" y="66848"/>
            <a:ext cx="1245353" cy="461665"/>
          </a:xfrm>
          <a:prstGeom prst="rect">
            <a:avLst/>
          </a:prstGeom>
          <a:noFill/>
        </p:spPr>
        <p:txBody>
          <a:bodyPr wrap="none" rtlCol="0">
            <a:spAutoFit/>
          </a:bodyPr>
          <a:lstStyle/>
          <a:p>
            <a:r>
              <a:rPr lang="en-US" sz="2400" dirty="0"/>
              <a:t>Outline:</a:t>
            </a:r>
          </a:p>
        </p:txBody>
      </p:sp>
    </p:spTree>
    <p:extLst>
      <p:ext uri="{BB962C8B-B14F-4D97-AF65-F5344CB8AC3E}">
        <p14:creationId xmlns:p14="http://schemas.microsoft.com/office/powerpoint/2010/main" val="306601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9" name="TextBox 8"/>
          <p:cNvSpPr txBox="1"/>
          <p:nvPr/>
        </p:nvSpPr>
        <p:spPr>
          <a:xfrm>
            <a:off x="2534854"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
        <p:nvSpPr>
          <p:cNvPr id="6" name="TextBox 5"/>
          <p:cNvSpPr txBox="1"/>
          <p:nvPr/>
        </p:nvSpPr>
        <p:spPr>
          <a:xfrm>
            <a:off x="2731591" y="1457573"/>
            <a:ext cx="2513529" cy="707886"/>
          </a:xfrm>
          <a:prstGeom prst="rect">
            <a:avLst/>
          </a:prstGeom>
          <a:noFill/>
        </p:spPr>
        <p:txBody>
          <a:bodyPr wrap="none" rtlCol="0">
            <a:spAutoFit/>
          </a:bodyPr>
          <a:lstStyle/>
          <a:p>
            <a:r>
              <a:rPr lang="en-US" sz="4000" dirty="0"/>
              <a:t>Let’s do it!</a:t>
            </a:r>
          </a:p>
        </p:txBody>
      </p:sp>
      <p:sp>
        <p:nvSpPr>
          <p:cNvPr id="7" name="Oval Callout 6"/>
          <p:cNvSpPr/>
          <p:nvPr/>
        </p:nvSpPr>
        <p:spPr>
          <a:xfrm>
            <a:off x="1886227" y="746956"/>
            <a:ext cx="3828481" cy="2299324"/>
          </a:xfrm>
          <a:prstGeom prst="wedgeEllipseCallout">
            <a:avLst>
              <a:gd name="adj1" fmla="val -48638"/>
              <a:gd name="adj2" fmla="val 121787"/>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Callout 12"/>
          <p:cNvSpPr/>
          <p:nvPr/>
        </p:nvSpPr>
        <p:spPr>
          <a:xfrm>
            <a:off x="1877537" y="746956"/>
            <a:ext cx="3828481" cy="2299324"/>
          </a:xfrm>
          <a:prstGeom prst="wedgeEllipseCallout">
            <a:avLst>
              <a:gd name="adj1" fmla="val 7459"/>
              <a:gd name="adj2" fmla="val 88489"/>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186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556" y="1103630"/>
            <a:ext cx="184666" cy="369332"/>
          </a:xfrm>
          <a:prstGeom prst="rect">
            <a:avLst/>
          </a:prstGeom>
          <a:noFill/>
        </p:spPr>
        <p:txBody>
          <a:bodyPr wrap="none" rtlCol="0">
            <a:spAutoFit/>
          </a:bodyPr>
          <a:lstStyle/>
          <a:p>
            <a:endParaRPr lang="en-US" dirty="0"/>
          </a:p>
        </p:txBody>
      </p:sp>
      <p:pic>
        <p:nvPicPr>
          <p:cNvPr id="2" name="Picture 1" descr="maxresdefault.jpg"/>
          <p:cNvPicPr>
            <a:picLocks noChangeAspect="1"/>
          </p:cNvPicPr>
          <p:nvPr/>
        </p:nvPicPr>
        <p:blipFill rotWithShape="1">
          <a:blip r:embed="rId3">
            <a:extLst>
              <a:ext uri="{28A0092B-C50C-407E-A947-70E740481C1C}">
                <a14:useLocalDpi xmlns:a14="http://schemas.microsoft.com/office/drawing/2010/main" val="0"/>
              </a:ext>
            </a:extLst>
          </a:blip>
          <a:srcRect l="10606" r="46465"/>
          <a:stretch/>
        </p:blipFill>
        <p:spPr>
          <a:xfrm>
            <a:off x="215250" y="3214346"/>
            <a:ext cx="2256560" cy="2934855"/>
          </a:xfrm>
          <a:prstGeom prst="rect">
            <a:avLst/>
          </a:prstGeom>
        </p:spPr>
      </p:pic>
      <p:sp>
        <p:nvSpPr>
          <p:cNvPr id="3" name="TextBox 2"/>
          <p:cNvSpPr txBox="1"/>
          <p:nvPr/>
        </p:nvSpPr>
        <p:spPr>
          <a:xfrm>
            <a:off x="506319" y="6149201"/>
            <a:ext cx="1553430" cy="461665"/>
          </a:xfrm>
          <a:prstGeom prst="rect">
            <a:avLst/>
          </a:prstGeom>
          <a:noFill/>
        </p:spPr>
        <p:txBody>
          <a:bodyPr wrap="none" rtlCol="0">
            <a:spAutoFit/>
          </a:bodyPr>
          <a:lstStyle/>
          <a:p>
            <a:r>
              <a:rPr lang="en-US" sz="2400" dirty="0" err="1"/>
              <a:t>Jef</a:t>
            </a:r>
            <a:r>
              <a:rPr lang="en-US" sz="2400" dirty="0"/>
              <a:t> </a:t>
            </a:r>
            <a:r>
              <a:rPr lang="en-US" sz="2400" dirty="0" err="1"/>
              <a:t>Boeke</a:t>
            </a:r>
            <a:r>
              <a:rPr lang="en-US" sz="2400" dirty="0"/>
              <a:t> </a:t>
            </a:r>
          </a:p>
        </p:txBody>
      </p:sp>
      <p:pic>
        <p:nvPicPr>
          <p:cNvPr id="8" name="Picture 7" descr="SrinivasanChandrasegara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14" y="3229287"/>
            <a:ext cx="3243015" cy="2934855"/>
          </a:xfrm>
          <a:prstGeom prst="rect">
            <a:avLst/>
          </a:prstGeom>
        </p:spPr>
      </p:pic>
      <p:sp>
        <p:nvSpPr>
          <p:cNvPr id="9" name="TextBox 8"/>
          <p:cNvSpPr txBox="1"/>
          <p:nvPr/>
        </p:nvSpPr>
        <p:spPr>
          <a:xfrm>
            <a:off x="2534854" y="6149201"/>
            <a:ext cx="4000013" cy="461665"/>
          </a:xfrm>
          <a:prstGeom prst="rect">
            <a:avLst/>
          </a:prstGeom>
          <a:noFill/>
        </p:spPr>
        <p:txBody>
          <a:bodyPr wrap="none" rtlCol="0">
            <a:spAutoFit/>
          </a:bodyPr>
          <a:lstStyle/>
          <a:p>
            <a:r>
              <a:rPr lang="en-US" sz="2400" dirty="0" err="1"/>
              <a:t>Srinivasan</a:t>
            </a:r>
            <a:r>
              <a:rPr lang="en-US" sz="2400" dirty="0"/>
              <a:t> </a:t>
            </a:r>
            <a:r>
              <a:rPr lang="en-US" sz="2400" dirty="0" err="1"/>
              <a:t>Chandrasegaran</a:t>
            </a:r>
            <a:endParaRPr lang="en-US" sz="2400" dirty="0"/>
          </a:p>
        </p:txBody>
      </p:sp>
      <p:sp>
        <p:nvSpPr>
          <p:cNvPr id="6" name="TextBox 5"/>
          <p:cNvSpPr txBox="1"/>
          <p:nvPr/>
        </p:nvSpPr>
        <p:spPr>
          <a:xfrm>
            <a:off x="2731591" y="1457573"/>
            <a:ext cx="2513529" cy="707886"/>
          </a:xfrm>
          <a:prstGeom prst="rect">
            <a:avLst/>
          </a:prstGeom>
          <a:noFill/>
        </p:spPr>
        <p:txBody>
          <a:bodyPr wrap="none" rtlCol="0">
            <a:spAutoFit/>
          </a:bodyPr>
          <a:lstStyle/>
          <a:p>
            <a:r>
              <a:rPr lang="en-US" sz="4000" dirty="0"/>
              <a:t>Let’s do it!</a:t>
            </a:r>
          </a:p>
        </p:txBody>
      </p:sp>
      <p:sp>
        <p:nvSpPr>
          <p:cNvPr id="7" name="Oval Callout 6"/>
          <p:cNvSpPr/>
          <p:nvPr/>
        </p:nvSpPr>
        <p:spPr>
          <a:xfrm>
            <a:off x="1886227" y="746956"/>
            <a:ext cx="3828481" cy="2299324"/>
          </a:xfrm>
          <a:prstGeom prst="wedgeEllipseCallout">
            <a:avLst>
              <a:gd name="adj1" fmla="val -48638"/>
              <a:gd name="adj2" fmla="val 121787"/>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Callout 12"/>
          <p:cNvSpPr/>
          <p:nvPr/>
        </p:nvSpPr>
        <p:spPr>
          <a:xfrm>
            <a:off x="1877537" y="746956"/>
            <a:ext cx="3828481" cy="2299324"/>
          </a:xfrm>
          <a:prstGeom prst="wedgeEllipseCallout">
            <a:avLst>
              <a:gd name="adj1" fmla="val 7459"/>
              <a:gd name="adj2" fmla="val 88489"/>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1st BAG students.tiff">
            <a:extLst>
              <a:ext uri="{FF2B5EF4-FFF2-40B4-BE49-F238E27FC236}">
                <a16:creationId xmlns:a16="http://schemas.microsoft.com/office/drawing/2014/main" id="{88D3030C-F82A-EE4F-B3C1-B7C941935F4F}"/>
              </a:ext>
            </a:extLst>
          </p:cNvPr>
          <p:cNvPicPr>
            <a:picLocks noChangeAspect="1"/>
          </p:cNvPicPr>
          <p:nvPr/>
        </p:nvPicPr>
        <p:blipFill rotWithShape="1">
          <a:blip r:embed="rId5">
            <a:extLst>
              <a:ext uri="{28A0092B-C50C-407E-A947-70E740481C1C}">
                <a14:useLocalDpi xmlns:a14="http://schemas.microsoft.com/office/drawing/2010/main" val="0"/>
              </a:ext>
            </a:extLst>
          </a:blip>
          <a:srcRect l="2921" t="45365" r="75342"/>
          <a:stretch/>
        </p:blipFill>
        <p:spPr>
          <a:xfrm>
            <a:off x="6733193" y="1513385"/>
            <a:ext cx="2023300" cy="3831230"/>
          </a:xfrm>
          <a:prstGeom prst="rect">
            <a:avLst/>
          </a:prstGeom>
        </p:spPr>
      </p:pic>
      <p:sp>
        <p:nvSpPr>
          <p:cNvPr id="5" name="TextBox 4">
            <a:extLst>
              <a:ext uri="{FF2B5EF4-FFF2-40B4-BE49-F238E27FC236}">
                <a16:creationId xmlns:a16="http://schemas.microsoft.com/office/drawing/2014/main" id="{7FFA9528-4061-3141-BE93-FEB4C8B0DEFE}"/>
              </a:ext>
            </a:extLst>
          </p:cNvPr>
          <p:cNvSpPr txBox="1"/>
          <p:nvPr/>
        </p:nvSpPr>
        <p:spPr>
          <a:xfrm>
            <a:off x="6534867" y="5223164"/>
            <a:ext cx="2444900" cy="830997"/>
          </a:xfrm>
          <a:prstGeom prst="rect">
            <a:avLst/>
          </a:prstGeom>
          <a:noFill/>
        </p:spPr>
        <p:txBody>
          <a:bodyPr wrap="none" rtlCol="0">
            <a:spAutoFit/>
          </a:bodyPr>
          <a:lstStyle/>
          <a:p>
            <a:pPr algn="ctr"/>
            <a:r>
              <a:rPr lang="en-US" sz="2400" dirty="0"/>
              <a:t>Jessica </a:t>
            </a:r>
            <a:r>
              <a:rPr lang="en-US" sz="2400" dirty="0" err="1"/>
              <a:t>Dymond</a:t>
            </a:r>
            <a:endParaRPr lang="en-US" sz="2400" dirty="0"/>
          </a:p>
          <a:p>
            <a:pPr algn="ctr"/>
            <a:r>
              <a:rPr lang="en-US" sz="2400" dirty="0"/>
              <a:t>(grad student)</a:t>
            </a:r>
          </a:p>
        </p:txBody>
      </p:sp>
    </p:spTree>
    <p:extLst>
      <p:ext uri="{BB962C8B-B14F-4D97-AF65-F5344CB8AC3E}">
        <p14:creationId xmlns:p14="http://schemas.microsoft.com/office/powerpoint/2010/main" val="3254267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1388" y="752617"/>
            <a:ext cx="8821223" cy="5352765"/>
            <a:chOff x="630917" y="1313244"/>
            <a:chExt cx="7734125" cy="4693108"/>
          </a:xfrm>
        </p:grpSpPr>
        <p:pic>
          <p:nvPicPr>
            <p:cNvPr id="2" name="Picture 1" descr="Demystifying-avetmiss-an-impossible-task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17" y="1313244"/>
              <a:ext cx="7734125" cy="4693108"/>
            </a:xfrm>
            <a:prstGeom prst="rect">
              <a:avLst/>
            </a:prstGeom>
          </p:spPr>
        </p:pic>
        <p:pic>
          <p:nvPicPr>
            <p:cNvPr id="3" name="Picture 2"/>
            <p:cNvPicPr>
              <a:picLocks noChangeAspect="1"/>
            </p:cNvPicPr>
            <p:nvPr/>
          </p:nvPicPr>
          <p:blipFill>
            <a:blip r:embed="rId3"/>
            <a:stretch>
              <a:fillRect/>
            </a:stretch>
          </p:blipFill>
          <p:spPr>
            <a:xfrm>
              <a:off x="2969697" y="3772261"/>
              <a:ext cx="3231637" cy="1965151"/>
            </a:xfrm>
            <a:prstGeom prst="rect">
              <a:avLst/>
            </a:prstGeom>
          </p:spPr>
        </p:pic>
      </p:grpSp>
    </p:spTree>
    <p:extLst>
      <p:ext uri="{BB962C8B-B14F-4D97-AF65-F5344CB8AC3E}">
        <p14:creationId xmlns:p14="http://schemas.microsoft.com/office/powerpoint/2010/main" val="333713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999" y="84387"/>
            <a:ext cx="7678003" cy="830997"/>
          </a:xfrm>
          <a:prstGeom prst="rect">
            <a:avLst/>
          </a:prstGeom>
          <a:noFill/>
        </p:spPr>
        <p:txBody>
          <a:bodyPr wrap="none" rtlCol="0">
            <a:spAutoFit/>
          </a:bodyPr>
          <a:lstStyle/>
          <a:p>
            <a:pPr algn="ctr"/>
            <a:r>
              <a:rPr lang="en-US" sz="2400" b="1" dirty="0"/>
              <a:t>The Build a Genome course</a:t>
            </a:r>
          </a:p>
          <a:p>
            <a:pPr algn="ctr"/>
            <a:r>
              <a:rPr lang="en-US" sz="2400" i="1"/>
              <a:t>(and a brief introduction to the synthetic yeast project)</a:t>
            </a:r>
            <a:endParaRPr lang="en-US" sz="2400" i="1" dirty="0"/>
          </a:p>
        </p:txBody>
      </p:sp>
      <p:pic>
        <p:nvPicPr>
          <p:cNvPr id="3" name="Picture 2" descr="BAG puzz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29" y="915384"/>
            <a:ext cx="7884742" cy="4240534"/>
          </a:xfrm>
          <a:prstGeom prst="rect">
            <a:avLst/>
          </a:prstGeom>
        </p:spPr>
      </p:pic>
      <p:sp>
        <p:nvSpPr>
          <p:cNvPr id="5" name="TextBox 4"/>
          <p:cNvSpPr txBox="1"/>
          <p:nvPr/>
        </p:nvSpPr>
        <p:spPr>
          <a:xfrm>
            <a:off x="3323100" y="5239458"/>
            <a:ext cx="2497800" cy="1569660"/>
          </a:xfrm>
          <a:prstGeom prst="rect">
            <a:avLst/>
          </a:prstGeom>
          <a:noFill/>
        </p:spPr>
        <p:txBody>
          <a:bodyPr wrap="none" rtlCol="0">
            <a:spAutoFit/>
          </a:bodyPr>
          <a:lstStyle/>
          <a:p>
            <a:pPr algn="ctr"/>
            <a:r>
              <a:rPr lang="en-US" sz="2400" dirty="0"/>
              <a:t>Eric Cooper</a:t>
            </a:r>
          </a:p>
          <a:p>
            <a:pPr algn="ctr"/>
            <a:r>
              <a:rPr lang="en-US" sz="2400" dirty="0"/>
              <a:t>Hartwick College</a:t>
            </a:r>
          </a:p>
          <a:p>
            <a:pPr algn="ctr"/>
            <a:r>
              <a:rPr lang="en-US" sz="2400" dirty="0"/>
              <a:t>Oneonta, NY</a:t>
            </a:r>
          </a:p>
          <a:p>
            <a:pPr algn="ctr"/>
            <a:r>
              <a:rPr lang="en-US" sz="2400" dirty="0"/>
              <a:t>August 4, 2023</a:t>
            </a:r>
          </a:p>
        </p:txBody>
      </p:sp>
    </p:spTree>
    <p:extLst>
      <p:ext uri="{BB962C8B-B14F-4D97-AF65-F5344CB8AC3E}">
        <p14:creationId xmlns:p14="http://schemas.microsoft.com/office/powerpoint/2010/main" val="2496618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432" y="53501"/>
            <a:ext cx="8071891" cy="461665"/>
          </a:xfrm>
          <a:prstGeom prst="rect">
            <a:avLst/>
          </a:prstGeom>
          <a:noFill/>
        </p:spPr>
        <p:txBody>
          <a:bodyPr wrap="none" rtlCol="0">
            <a:spAutoFit/>
          </a:bodyPr>
          <a:lstStyle/>
          <a:p>
            <a:r>
              <a:rPr lang="en-US" sz="2400" dirty="0"/>
              <a:t>2007: Build-a-Genome course launched at Johns Hopkins</a:t>
            </a:r>
          </a:p>
        </p:txBody>
      </p:sp>
      <p:cxnSp>
        <p:nvCxnSpPr>
          <p:cNvPr id="7" name="Straight Connector 6"/>
          <p:cNvCxnSpPr/>
          <p:nvPr/>
        </p:nvCxnSpPr>
        <p:spPr>
          <a:xfrm>
            <a:off x="0" y="63320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3" name="Picture 2" descr="1st BAG students.tiff"/>
          <p:cNvPicPr>
            <a:picLocks noChangeAspect="1"/>
          </p:cNvPicPr>
          <p:nvPr/>
        </p:nvPicPr>
        <p:blipFill rotWithShape="1">
          <a:blip r:embed="rId3">
            <a:extLst>
              <a:ext uri="{28A0092B-C50C-407E-A947-70E740481C1C}">
                <a14:useLocalDpi xmlns:a14="http://schemas.microsoft.com/office/drawing/2010/main" val="0"/>
              </a:ext>
            </a:extLst>
          </a:blip>
          <a:srcRect l="2921" t="15849" r="2828"/>
          <a:stretch/>
        </p:blipFill>
        <p:spPr>
          <a:xfrm>
            <a:off x="160616" y="784304"/>
            <a:ext cx="8772994" cy="5900962"/>
          </a:xfrm>
          <a:prstGeom prst="rect">
            <a:avLst/>
          </a:prstGeom>
        </p:spPr>
      </p:pic>
    </p:spTree>
    <p:extLst>
      <p:ext uri="{BB962C8B-B14F-4D97-AF65-F5344CB8AC3E}">
        <p14:creationId xmlns:p14="http://schemas.microsoft.com/office/powerpoint/2010/main" val="1719024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432" y="53501"/>
            <a:ext cx="8071891" cy="461665"/>
          </a:xfrm>
          <a:prstGeom prst="rect">
            <a:avLst/>
          </a:prstGeom>
          <a:noFill/>
        </p:spPr>
        <p:txBody>
          <a:bodyPr wrap="none" rtlCol="0">
            <a:spAutoFit/>
          </a:bodyPr>
          <a:lstStyle/>
          <a:p>
            <a:r>
              <a:rPr lang="en-US" sz="2400" dirty="0"/>
              <a:t>2007: Build-a-Genome course launched at Johns Hopkins</a:t>
            </a:r>
          </a:p>
        </p:txBody>
      </p:sp>
      <p:cxnSp>
        <p:nvCxnSpPr>
          <p:cNvPr id="7" name="Straight Connector 6"/>
          <p:cNvCxnSpPr/>
          <p:nvPr/>
        </p:nvCxnSpPr>
        <p:spPr>
          <a:xfrm>
            <a:off x="0" y="63320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3" name="Picture 2" descr="1st BAG students.tiff"/>
          <p:cNvPicPr>
            <a:picLocks noChangeAspect="1"/>
          </p:cNvPicPr>
          <p:nvPr/>
        </p:nvPicPr>
        <p:blipFill rotWithShape="1">
          <a:blip r:embed="rId3">
            <a:extLst>
              <a:ext uri="{28A0092B-C50C-407E-A947-70E740481C1C}">
                <a14:useLocalDpi xmlns:a14="http://schemas.microsoft.com/office/drawing/2010/main" val="0"/>
              </a:ext>
            </a:extLst>
          </a:blip>
          <a:srcRect l="2921" t="15849" r="2828"/>
          <a:stretch/>
        </p:blipFill>
        <p:spPr>
          <a:xfrm>
            <a:off x="120504" y="954903"/>
            <a:ext cx="5023032" cy="3378632"/>
          </a:xfrm>
          <a:prstGeom prst="rect">
            <a:avLst/>
          </a:prstGeom>
        </p:spPr>
      </p:pic>
      <p:sp>
        <p:nvSpPr>
          <p:cNvPr id="8" name="TextBox 7"/>
          <p:cNvSpPr txBox="1"/>
          <p:nvPr/>
        </p:nvSpPr>
        <p:spPr>
          <a:xfrm>
            <a:off x="5284633" y="1172705"/>
            <a:ext cx="4907110" cy="2462212"/>
          </a:xfrm>
          <a:prstGeom prst="rect">
            <a:avLst/>
          </a:prstGeom>
          <a:noFill/>
        </p:spPr>
        <p:txBody>
          <a:bodyPr wrap="square" rtlCol="0">
            <a:spAutoFit/>
          </a:bodyPr>
          <a:lstStyle/>
          <a:p>
            <a:r>
              <a:rPr lang="en-US" sz="2200" dirty="0"/>
              <a:t>• Borrowed lab space</a:t>
            </a:r>
          </a:p>
          <a:p>
            <a:endParaRPr lang="en-US" sz="2200" dirty="0"/>
          </a:p>
          <a:p>
            <a:r>
              <a:rPr lang="en-US" sz="2200" dirty="0"/>
              <a:t>• Purchased PCR machines </a:t>
            </a:r>
          </a:p>
          <a:p>
            <a:r>
              <a:rPr lang="en-US" sz="2200" dirty="0"/>
              <a:t>   from eBay</a:t>
            </a:r>
          </a:p>
          <a:p>
            <a:endParaRPr lang="en-US" sz="2200" dirty="0"/>
          </a:p>
          <a:p>
            <a:r>
              <a:rPr lang="en-US" sz="2200" dirty="0"/>
              <a:t>• Each student synthesized</a:t>
            </a:r>
          </a:p>
          <a:p>
            <a:r>
              <a:rPr lang="en-US" sz="2200" dirty="0"/>
              <a:t>   ~1500bp DNA</a:t>
            </a:r>
          </a:p>
        </p:txBody>
      </p:sp>
    </p:spTree>
    <p:extLst>
      <p:ext uri="{BB962C8B-B14F-4D97-AF65-F5344CB8AC3E}">
        <p14:creationId xmlns:p14="http://schemas.microsoft.com/office/powerpoint/2010/main" val="2996924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432" y="53501"/>
            <a:ext cx="8071891" cy="461665"/>
          </a:xfrm>
          <a:prstGeom prst="rect">
            <a:avLst/>
          </a:prstGeom>
          <a:noFill/>
        </p:spPr>
        <p:txBody>
          <a:bodyPr wrap="none" rtlCol="0">
            <a:spAutoFit/>
          </a:bodyPr>
          <a:lstStyle/>
          <a:p>
            <a:r>
              <a:rPr lang="en-US" sz="2400" dirty="0"/>
              <a:t>2007: Build-a-Genome course launched at Johns Hopkins</a:t>
            </a:r>
          </a:p>
        </p:txBody>
      </p:sp>
      <p:cxnSp>
        <p:nvCxnSpPr>
          <p:cNvPr id="7" name="Straight Connector 6"/>
          <p:cNvCxnSpPr/>
          <p:nvPr/>
        </p:nvCxnSpPr>
        <p:spPr>
          <a:xfrm>
            <a:off x="0" y="63320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3" name="Picture 2" descr="1st BAG students.tiff"/>
          <p:cNvPicPr>
            <a:picLocks noChangeAspect="1"/>
          </p:cNvPicPr>
          <p:nvPr/>
        </p:nvPicPr>
        <p:blipFill rotWithShape="1">
          <a:blip r:embed="rId3">
            <a:extLst>
              <a:ext uri="{28A0092B-C50C-407E-A947-70E740481C1C}">
                <a14:useLocalDpi xmlns:a14="http://schemas.microsoft.com/office/drawing/2010/main" val="0"/>
              </a:ext>
            </a:extLst>
          </a:blip>
          <a:srcRect l="2921" t="15849" r="2828"/>
          <a:stretch/>
        </p:blipFill>
        <p:spPr>
          <a:xfrm>
            <a:off x="120504" y="954903"/>
            <a:ext cx="5023032" cy="3378632"/>
          </a:xfrm>
          <a:prstGeom prst="rect">
            <a:avLst/>
          </a:prstGeom>
        </p:spPr>
      </p:pic>
      <p:sp>
        <p:nvSpPr>
          <p:cNvPr id="2" name="TextBox 1"/>
          <p:cNvSpPr txBox="1"/>
          <p:nvPr/>
        </p:nvSpPr>
        <p:spPr>
          <a:xfrm>
            <a:off x="5284633" y="1172705"/>
            <a:ext cx="4907110" cy="2462212"/>
          </a:xfrm>
          <a:prstGeom prst="rect">
            <a:avLst/>
          </a:prstGeom>
          <a:noFill/>
        </p:spPr>
        <p:txBody>
          <a:bodyPr wrap="square" rtlCol="0">
            <a:spAutoFit/>
          </a:bodyPr>
          <a:lstStyle/>
          <a:p>
            <a:r>
              <a:rPr lang="en-US" sz="2200" dirty="0"/>
              <a:t>• Borrowed lab space</a:t>
            </a:r>
          </a:p>
          <a:p>
            <a:endParaRPr lang="en-US" sz="2200" dirty="0"/>
          </a:p>
          <a:p>
            <a:r>
              <a:rPr lang="en-US" sz="2200" dirty="0"/>
              <a:t>• Purchased PCR machines </a:t>
            </a:r>
          </a:p>
          <a:p>
            <a:r>
              <a:rPr lang="en-US" sz="2200" dirty="0"/>
              <a:t>   from eBay</a:t>
            </a:r>
          </a:p>
          <a:p>
            <a:endParaRPr lang="en-US" sz="2200" dirty="0"/>
          </a:p>
          <a:p>
            <a:r>
              <a:rPr lang="en-US" sz="2200" dirty="0"/>
              <a:t>• Each student synthesized</a:t>
            </a:r>
          </a:p>
          <a:p>
            <a:r>
              <a:rPr lang="en-US" sz="2200" dirty="0"/>
              <a:t>   ~1500bp DNA</a:t>
            </a:r>
          </a:p>
        </p:txBody>
      </p:sp>
      <p:cxnSp>
        <p:nvCxnSpPr>
          <p:cNvPr id="8" name="Straight Arrow Connector 7"/>
          <p:cNvCxnSpPr/>
          <p:nvPr/>
        </p:nvCxnSpPr>
        <p:spPr>
          <a:xfrm>
            <a:off x="4076194" y="4479772"/>
            <a:ext cx="0" cy="5450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4288" y="5068384"/>
            <a:ext cx="4403820" cy="1200328"/>
          </a:xfrm>
          <a:prstGeom prst="rect">
            <a:avLst/>
          </a:prstGeom>
          <a:noFill/>
        </p:spPr>
        <p:txBody>
          <a:bodyPr wrap="none" rtlCol="0">
            <a:spAutoFit/>
          </a:bodyPr>
          <a:lstStyle/>
          <a:p>
            <a:pPr algn="ctr"/>
            <a:r>
              <a:rPr lang="en-US" sz="2400" dirty="0"/>
              <a:t>Workflow rapidly became more</a:t>
            </a:r>
          </a:p>
          <a:p>
            <a:pPr algn="ctr"/>
            <a:r>
              <a:rPr lang="en-US" sz="2400" dirty="0"/>
              <a:t>robust and more students</a:t>
            </a:r>
          </a:p>
          <a:p>
            <a:pPr algn="ctr"/>
            <a:r>
              <a:rPr lang="en-US" sz="2400" dirty="0"/>
              <a:t>wanted to be involved</a:t>
            </a:r>
            <a:r>
              <a:rPr lang="is-IS" sz="2400" dirty="0"/>
              <a:t>…</a:t>
            </a:r>
            <a:endParaRPr lang="en-US" sz="2400" dirty="0"/>
          </a:p>
        </p:txBody>
      </p:sp>
    </p:spTree>
    <p:extLst>
      <p:ext uri="{BB962C8B-B14F-4D97-AF65-F5344CB8AC3E}">
        <p14:creationId xmlns:p14="http://schemas.microsoft.com/office/powerpoint/2010/main" val="349160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305" y="60355"/>
            <a:ext cx="9058339" cy="461665"/>
          </a:xfrm>
          <a:prstGeom prst="rect">
            <a:avLst/>
          </a:prstGeom>
          <a:noFill/>
        </p:spPr>
        <p:txBody>
          <a:bodyPr wrap="none" rtlCol="0">
            <a:spAutoFit/>
          </a:bodyPr>
          <a:lstStyle/>
          <a:p>
            <a:r>
              <a:rPr lang="en-US" sz="2400" dirty="0"/>
              <a:t>Build-a-Genome course offered every fall/spring through FA 2018</a:t>
            </a:r>
          </a:p>
        </p:txBody>
      </p:sp>
      <p:cxnSp>
        <p:nvCxnSpPr>
          <p:cNvPr id="7" name="Straight Connector 6"/>
          <p:cNvCxnSpPr/>
          <p:nvPr/>
        </p:nvCxnSpPr>
        <p:spPr>
          <a:xfrm>
            <a:off x="0" y="63320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568686" y="1172705"/>
            <a:ext cx="4907110" cy="2800766"/>
          </a:xfrm>
          <a:prstGeom prst="rect">
            <a:avLst/>
          </a:prstGeom>
          <a:noFill/>
        </p:spPr>
        <p:txBody>
          <a:bodyPr wrap="square" rtlCol="0">
            <a:spAutoFit/>
          </a:bodyPr>
          <a:lstStyle/>
          <a:p>
            <a:r>
              <a:rPr lang="en-US" sz="2200" dirty="0"/>
              <a:t>• Borrowed lab space</a:t>
            </a:r>
          </a:p>
          <a:p>
            <a:endParaRPr lang="en-US" sz="2200" dirty="0"/>
          </a:p>
          <a:p>
            <a:endParaRPr lang="en-US" sz="2200" dirty="0"/>
          </a:p>
          <a:p>
            <a:r>
              <a:rPr lang="en-US" sz="2200" dirty="0"/>
              <a:t>• Purchased PCR machines </a:t>
            </a:r>
          </a:p>
          <a:p>
            <a:r>
              <a:rPr lang="en-US" sz="2200" dirty="0"/>
              <a:t>   from eBay</a:t>
            </a:r>
          </a:p>
          <a:p>
            <a:endParaRPr lang="en-US" sz="2200" dirty="0"/>
          </a:p>
          <a:p>
            <a:r>
              <a:rPr lang="en-US" sz="2200" dirty="0"/>
              <a:t>• Each student synthesized</a:t>
            </a:r>
          </a:p>
          <a:p>
            <a:r>
              <a:rPr lang="en-US" sz="2200" dirty="0"/>
              <a:t>   ~1500bp DNA</a:t>
            </a:r>
          </a:p>
        </p:txBody>
      </p:sp>
      <p:sp>
        <p:nvSpPr>
          <p:cNvPr id="4" name="TextBox 3"/>
          <p:cNvSpPr txBox="1"/>
          <p:nvPr/>
        </p:nvSpPr>
        <p:spPr>
          <a:xfrm rot="20844556">
            <a:off x="6260562" y="739459"/>
            <a:ext cx="1467068" cy="430887"/>
          </a:xfrm>
          <a:prstGeom prst="rect">
            <a:avLst/>
          </a:prstGeom>
          <a:noFill/>
        </p:spPr>
        <p:txBody>
          <a:bodyPr wrap="none" rtlCol="0">
            <a:spAutoFit/>
          </a:bodyPr>
          <a:lstStyle/>
          <a:p>
            <a:r>
              <a:rPr lang="en-US" sz="2200" dirty="0">
                <a:latin typeface="Apple Casual"/>
                <a:cs typeface="Apple Casual"/>
              </a:rPr>
              <a:t>Permanent</a:t>
            </a:r>
          </a:p>
        </p:txBody>
      </p:sp>
      <p:sp>
        <p:nvSpPr>
          <p:cNvPr id="5" name="TextBox 4"/>
          <p:cNvSpPr txBox="1"/>
          <p:nvPr/>
        </p:nvSpPr>
        <p:spPr>
          <a:xfrm>
            <a:off x="6114299" y="1075889"/>
            <a:ext cx="530915" cy="707886"/>
          </a:xfrm>
          <a:prstGeom prst="rect">
            <a:avLst/>
          </a:prstGeom>
          <a:noFill/>
        </p:spPr>
        <p:txBody>
          <a:bodyPr wrap="none" rtlCol="0">
            <a:spAutoFit/>
          </a:bodyPr>
          <a:lstStyle/>
          <a:p>
            <a:r>
              <a:rPr lang="en-US" sz="4000" dirty="0">
                <a:solidFill>
                  <a:srgbClr val="FF0000"/>
                </a:solidFill>
              </a:rPr>
              <a:t>X</a:t>
            </a:r>
          </a:p>
        </p:txBody>
      </p:sp>
      <p:sp>
        <p:nvSpPr>
          <p:cNvPr id="10" name="Freeform 9"/>
          <p:cNvSpPr/>
          <p:nvPr/>
        </p:nvSpPr>
        <p:spPr>
          <a:xfrm>
            <a:off x="6947062" y="1157025"/>
            <a:ext cx="172454" cy="128580"/>
          </a:xfrm>
          <a:custGeom>
            <a:avLst/>
            <a:gdLst>
              <a:gd name="connsiteX0" fmla="*/ 0 w 172454"/>
              <a:gd name="connsiteY0" fmla="*/ 128580 h 128580"/>
              <a:gd name="connsiteX1" fmla="*/ 0 w 172454"/>
              <a:gd name="connsiteY1" fmla="*/ 128580 h 128580"/>
              <a:gd name="connsiteX2" fmla="*/ 47033 w 172454"/>
              <a:gd name="connsiteY2" fmla="*/ 3141 h 128580"/>
              <a:gd name="connsiteX3" fmla="*/ 94066 w 172454"/>
              <a:gd name="connsiteY3" fmla="*/ 34501 h 128580"/>
              <a:gd name="connsiteX4" fmla="*/ 172454 w 172454"/>
              <a:gd name="connsiteY4" fmla="*/ 112901 h 128580"/>
              <a:gd name="connsiteX5" fmla="*/ 172454 w 172454"/>
              <a:gd name="connsiteY5" fmla="*/ 112901 h 12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54" h="128580">
                <a:moveTo>
                  <a:pt x="0" y="128580"/>
                </a:moveTo>
                <a:lnTo>
                  <a:pt x="0" y="128580"/>
                </a:lnTo>
                <a:cubicBezTo>
                  <a:pt x="15678" y="86767"/>
                  <a:pt x="15459" y="34719"/>
                  <a:pt x="47033" y="3141"/>
                </a:cubicBezTo>
                <a:cubicBezTo>
                  <a:pt x="60356" y="-10184"/>
                  <a:pt x="79591" y="22437"/>
                  <a:pt x="94066" y="34501"/>
                </a:cubicBezTo>
                <a:cubicBezTo>
                  <a:pt x="94070" y="34504"/>
                  <a:pt x="163742" y="104188"/>
                  <a:pt x="172454" y="112901"/>
                </a:cubicBezTo>
                <a:lnTo>
                  <a:pt x="172454" y="112901"/>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25095" y="3408700"/>
            <a:ext cx="530915" cy="707886"/>
          </a:xfrm>
          <a:prstGeom prst="rect">
            <a:avLst/>
          </a:prstGeom>
          <a:noFill/>
        </p:spPr>
        <p:txBody>
          <a:bodyPr wrap="none" rtlCol="0">
            <a:spAutoFit/>
          </a:bodyPr>
          <a:lstStyle/>
          <a:p>
            <a:r>
              <a:rPr lang="en-US" sz="4000" dirty="0">
                <a:solidFill>
                  <a:srgbClr val="FF0000"/>
                </a:solidFill>
              </a:rPr>
              <a:t>X</a:t>
            </a:r>
          </a:p>
        </p:txBody>
      </p:sp>
      <p:sp>
        <p:nvSpPr>
          <p:cNvPr id="13" name="TextBox 12"/>
          <p:cNvSpPr txBox="1"/>
          <p:nvPr/>
        </p:nvSpPr>
        <p:spPr>
          <a:xfrm rot="20844556">
            <a:off x="6768822" y="1687519"/>
            <a:ext cx="775153" cy="430887"/>
          </a:xfrm>
          <a:prstGeom prst="rect">
            <a:avLst/>
          </a:prstGeom>
          <a:noFill/>
        </p:spPr>
        <p:txBody>
          <a:bodyPr wrap="none" rtlCol="0">
            <a:spAutoFit/>
          </a:bodyPr>
          <a:lstStyle/>
          <a:p>
            <a:r>
              <a:rPr lang="en-US" sz="2200" dirty="0">
                <a:latin typeface="Apple Casual"/>
                <a:cs typeface="Apple Casual"/>
              </a:rPr>
              <a:t>more</a:t>
            </a:r>
          </a:p>
        </p:txBody>
      </p:sp>
      <p:sp>
        <p:nvSpPr>
          <p:cNvPr id="14" name="Freeform 13"/>
          <p:cNvSpPr/>
          <p:nvPr/>
        </p:nvSpPr>
        <p:spPr>
          <a:xfrm>
            <a:off x="7109365" y="2120765"/>
            <a:ext cx="172454" cy="128580"/>
          </a:xfrm>
          <a:custGeom>
            <a:avLst/>
            <a:gdLst>
              <a:gd name="connsiteX0" fmla="*/ 0 w 172454"/>
              <a:gd name="connsiteY0" fmla="*/ 128580 h 128580"/>
              <a:gd name="connsiteX1" fmla="*/ 0 w 172454"/>
              <a:gd name="connsiteY1" fmla="*/ 128580 h 128580"/>
              <a:gd name="connsiteX2" fmla="*/ 47033 w 172454"/>
              <a:gd name="connsiteY2" fmla="*/ 3141 h 128580"/>
              <a:gd name="connsiteX3" fmla="*/ 94066 w 172454"/>
              <a:gd name="connsiteY3" fmla="*/ 34501 h 128580"/>
              <a:gd name="connsiteX4" fmla="*/ 172454 w 172454"/>
              <a:gd name="connsiteY4" fmla="*/ 112901 h 128580"/>
              <a:gd name="connsiteX5" fmla="*/ 172454 w 172454"/>
              <a:gd name="connsiteY5" fmla="*/ 112901 h 12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54" h="128580">
                <a:moveTo>
                  <a:pt x="0" y="128580"/>
                </a:moveTo>
                <a:lnTo>
                  <a:pt x="0" y="128580"/>
                </a:lnTo>
                <a:cubicBezTo>
                  <a:pt x="15678" y="86767"/>
                  <a:pt x="15459" y="34719"/>
                  <a:pt x="47033" y="3141"/>
                </a:cubicBezTo>
                <a:cubicBezTo>
                  <a:pt x="60356" y="-10184"/>
                  <a:pt x="79591" y="22437"/>
                  <a:pt x="94066" y="34501"/>
                </a:cubicBezTo>
                <a:cubicBezTo>
                  <a:pt x="94070" y="34504"/>
                  <a:pt x="163742" y="104188"/>
                  <a:pt x="172454" y="112901"/>
                </a:cubicBezTo>
                <a:lnTo>
                  <a:pt x="172454" y="112901"/>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flipH="1" flipV="1">
            <a:off x="6913453" y="3962400"/>
            <a:ext cx="172454" cy="128580"/>
          </a:xfrm>
          <a:custGeom>
            <a:avLst/>
            <a:gdLst>
              <a:gd name="connsiteX0" fmla="*/ 0 w 172454"/>
              <a:gd name="connsiteY0" fmla="*/ 128580 h 128580"/>
              <a:gd name="connsiteX1" fmla="*/ 0 w 172454"/>
              <a:gd name="connsiteY1" fmla="*/ 128580 h 128580"/>
              <a:gd name="connsiteX2" fmla="*/ 47033 w 172454"/>
              <a:gd name="connsiteY2" fmla="*/ 3141 h 128580"/>
              <a:gd name="connsiteX3" fmla="*/ 94066 w 172454"/>
              <a:gd name="connsiteY3" fmla="*/ 34501 h 128580"/>
              <a:gd name="connsiteX4" fmla="*/ 172454 w 172454"/>
              <a:gd name="connsiteY4" fmla="*/ 112901 h 128580"/>
              <a:gd name="connsiteX5" fmla="*/ 172454 w 172454"/>
              <a:gd name="connsiteY5" fmla="*/ 112901 h 12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54" h="128580">
                <a:moveTo>
                  <a:pt x="0" y="128580"/>
                </a:moveTo>
                <a:lnTo>
                  <a:pt x="0" y="128580"/>
                </a:lnTo>
                <a:cubicBezTo>
                  <a:pt x="15678" y="86767"/>
                  <a:pt x="15459" y="34719"/>
                  <a:pt x="47033" y="3141"/>
                </a:cubicBezTo>
                <a:cubicBezTo>
                  <a:pt x="60356" y="-10184"/>
                  <a:pt x="79591" y="22437"/>
                  <a:pt x="94066" y="34501"/>
                </a:cubicBezTo>
                <a:cubicBezTo>
                  <a:pt x="94070" y="34504"/>
                  <a:pt x="163742" y="104188"/>
                  <a:pt x="172454" y="112901"/>
                </a:cubicBezTo>
                <a:lnTo>
                  <a:pt x="172454" y="112901"/>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rot="20844556">
            <a:off x="6521330" y="4009751"/>
            <a:ext cx="1196374" cy="430887"/>
          </a:xfrm>
          <a:prstGeom prst="rect">
            <a:avLst/>
          </a:prstGeom>
          <a:noFill/>
        </p:spPr>
        <p:txBody>
          <a:bodyPr wrap="none" rtlCol="0">
            <a:spAutoFit/>
          </a:bodyPr>
          <a:lstStyle/>
          <a:p>
            <a:r>
              <a:rPr lang="en-US" sz="2200" dirty="0">
                <a:latin typeface="Apple Casual"/>
                <a:cs typeface="Apple Casual"/>
              </a:rPr>
              <a:t>10-15kb</a:t>
            </a:r>
          </a:p>
        </p:txBody>
      </p:sp>
      <p:pic>
        <p:nvPicPr>
          <p:cNvPr id="17" name="Picture 16" descr="BAG student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6" y="722312"/>
            <a:ext cx="5563028" cy="3987235"/>
          </a:xfrm>
          <a:prstGeom prst="rect">
            <a:avLst/>
          </a:prstGeom>
          <a:ln>
            <a:solidFill>
              <a:schemeClr val="tx1"/>
            </a:solidFill>
          </a:ln>
        </p:spPr>
      </p:pic>
    </p:spTree>
    <p:extLst>
      <p:ext uri="{BB962C8B-B14F-4D97-AF65-F5344CB8AC3E}">
        <p14:creationId xmlns:p14="http://schemas.microsoft.com/office/powerpoint/2010/main" val="886912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0321"/>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19992" y="66848"/>
            <a:ext cx="1245353" cy="461665"/>
          </a:xfrm>
          <a:prstGeom prst="rect">
            <a:avLst/>
          </a:prstGeom>
          <a:noFill/>
        </p:spPr>
        <p:txBody>
          <a:bodyPr wrap="none" rtlCol="0">
            <a:spAutoFit/>
          </a:bodyPr>
          <a:lstStyle/>
          <a:p>
            <a:r>
              <a:rPr lang="en-US" sz="2400" dirty="0"/>
              <a:t>Outline:</a:t>
            </a:r>
          </a:p>
        </p:txBody>
      </p:sp>
      <p:sp>
        <p:nvSpPr>
          <p:cNvPr id="7" name="TextBox 6"/>
          <p:cNvSpPr txBox="1"/>
          <p:nvPr/>
        </p:nvSpPr>
        <p:spPr>
          <a:xfrm>
            <a:off x="258760" y="1303500"/>
            <a:ext cx="8704864" cy="4154983"/>
          </a:xfrm>
          <a:prstGeom prst="rect">
            <a:avLst/>
          </a:prstGeom>
          <a:noFill/>
        </p:spPr>
        <p:txBody>
          <a:bodyPr wrap="none" rtlCol="0">
            <a:spAutoFit/>
          </a:bodyPr>
          <a:lstStyle/>
          <a:p>
            <a:r>
              <a:rPr lang="en-US" sz="2200" dirty="0">
                <a:solidFill>
                  <a:srgbClr val="7F7F7F"/>
                </a:solidFill>
              </a:rPr>
              <a:t>• Brief history of the synthetic yeast project</a:t>
            </a:r>
          </a:p>
          <a:p>
            <a:endParaRPr lang="en-US" sz="2200" dirty="0">
              <a:solidFill>
                <a:srgbClr val="7F7F7F"/>
              </a:solidFill>
            </a:endParaRPr>
          </a:p>
          <a:p>
            <a:r>
              <a:rPr lang="en-US" sz="2200" dirty="0">
                <a:solidFill>
                  <a:srgbClr val="7F7F7F"/>
                </a:solidFill>
              </a:rPr>
              <a:t>• How did the Build-a-Genome course start?</a:t>
            </a:r>
          </a:p>
          <a:p>
            <a:endParaRPr lang="en-US" sz="2200" dirty="0"/>
          </a:p>
          <a:p>
            <a:r>
              <a:rPr lang="en-US" sz="2200" b="1" dirty="0"/>
              <a:t>• What did the Build-a-Genome students actually do?</a:t>
            </a:r>
          </a:p>
          <a:p>
            <a:endParaRPr lang="en-US" sz="2200" dirty="0">
              <a:solidFill>
                <a:srgbClr val="7F7F7F"/>
              </a:solidFill>
            </a:endParaRPr>
          </a:p>
          <a:p>
            <a:r>
              <a:rPr lang="en-US" sz="2200" dirty="0">
                <a:solidFill>
                  <a:srgbClr val="7F7F7F"/>
                </a:solidFill>
              </a:rPr>
              <a:t>• Organization of the Build-a-Genome course</a:t>
            </a:r>
          </a:p>
          <a:p>
            <a:endParaRPr lang="en-US" sz="2200" dirty="0">
              <a:solidFill>
                <a:srgbClr val="7F7F7F"/>
              </a:solidFill>
            </a:endParaRPr>
          </a:p>
          <a:p>
            <a:r>
              <a:rPr lang="en-US" sz="2200" dirty="0">
                <a:solidFill>
                  <a:srgbClr val="7F7F7F"/>
                </a:solidFill>
              </a:rPr>
              <a:t>• What I loved about teaching Build-a-Genome, and what “elements”</a:t>
            </a:r>
          </a:p>
          <a:p>
            <a:r>
              <a:rPr lang="en-US" sz="2200" dirty="0">
                <a:solidFill>
                  <a:srgbClr val="7F7F7F"/>
                </a:solidFill>
              </a:rPr>
              <a:t>   have I tried to bring here?</a:t>
            </a:r>
          </a:p>
          <a:p>
            <a:endParaRPr lang="en-US" sz="2200" dirty="0">
              <a:solidFill>
                <a:srgbClr val="7F7F7F"/>
              </a:solidFill>
            </a:endParaRPr>
          </a:p>
          <a:p>
            <a:endParaRPr lang="en-US" sz="2200" dirty="0"/>
          </a:p>
        </p:txBody>
      </p:sp>
    </p:spTree>
    <p:extLst>
      <p:ext uri="{BB962C8B-B14F-4D97-AF65-F5344CB8AC3E}">
        <p14:creationId xmlns:p14="http://schemas.microsoft.com/office/powerpoint/2010/main" val="3768578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20398" y="-40579"/>
            <a:ext cx="9417964" cy="769441"/>
          </a:xfrm>
          <a:prstGeom prst="rect">
            <a:avLst/>
          </a:prstGeom>
          <a:noFill/>
        </p:spPr>
        <p:txBody>
          <a:bodyPr wrap="none" rtlCol="0">
            <a:spAutoFit/>
          </a:bodyPr>
          <a:lstStyle/>
          <a:p>
            <a:pPr algn="ctr"/>
            <a:r>
              <a:rPr lang="en-US" sz="2200" i="1" dirty="0"/>
              <a:t>First several years of course</a:t>
            </a:r>
            <a:r>
              <a:rPr lang="en-US" sz="2200" dirty="0"/>
              <a:t>: Students were assigned a “chunk”</a:t>
            </a:r>
          </a:p>
          <a:p>
            <a:pPr algn="ctr"/>
            <a:r>
              <a:rPr lang="en-US" sz="2200" dirty="0"/>
              <a:t>of yeast chromosome to synthesize (comprised of 10-15 “building blocks”)</a:t>
            </a:r>
          </a:p>
        </p:txBody>
      </p:sp>
      <p:sp>
        <p:nvSpPr>
          <p:cNvPr id="12" name="Text Box 2">
            <a:extLst>
              <a:ext uri="{FF2B5EF4-FFF2-40B4-BE49-F238E27FC236}">
                <a16:creationId xmlns:a16="http://schemas.microsoft.com/office/drawing/2014/main" id="{79CCD0E3-EF96-D249-B927-CD35F9B29466}"/>
              </a:ext>
            </a:extLst>
          </p:cNvPr>
          <p:cNvSpPr txBox="1">
            <a:spLocks noChangeArrowheads="1"/>
          </p:cNvSpPr>
          <p:nvPr/>
        </p:nvSpPr>
        <p:spPr bwMode="auto">
          <a:xfrm>
            <a:off x="2760662" y="1632488"/>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800">
                <a:latin typeface="Arial" panose="020B0604020202020204" pitchFamily="34" charset="0"/>
              </a:rPr>
              <a:t>100</a:t>
            </a:r>
          </a:p>
        </p:txBody>
      </p:sp>
      <p:sp>
        <p:nvSpPr>
          <p:cNvPr id="13" name="Text Box 3">
            <a:extLst>
              <a:ext uri="{FF2B5EF4-FFF2-40B4-BE49-F238E27FC236}">
                <a16:creationId xmlns:a16="http://schemas.microsoft.com/office/drawing/2014/main" id="{57413AA6-C45A-B546-B68C-B79F05C78846}"/>
              </a:ext>
            </a:extLst>
          </p:cNvPr>
          <p:cNvSpPr txBox="1">
            <a:spLocks noChangeArrowheads="1"/>
          </p:cNvSpPr>
          <p:nvPr/>
        </p:nvSpPr>
        <p:spPr bwMode="auto">
          <a:xfrm>
            <a:off x="5513387" y="1646776"/>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800">
                <a:latin typeface="Arial" panose="020B0604020202020204" pitchFamily="34" charset="0"/>
              </a:rPr>
              <a:t>200</a:t>
            </a:r>
          </a:p>
        </p:txBody>
      </p:sp>
      <p:sp>
        <p:nvSpPr>
          <p:cNvPr id="14" name="Text Box 4">
            <a:extLst>
              <a:ext uri="{FF2B5EF4-FFF2-40B4-BE49-F238E27FC236}">
                <a16:creationId xmlns:a16="http://schemas.microsoft.com/office/drawing/2014/main" id="{C454CDFB-22E8-524A-A448-BFB90E13F800}"/>
              </a:ext>
            </a:extLst>
          </p:cNvPr>
          <p:cNvSpPr txBox="1">
            <a:spLocks noChangeArrowheads="1"/>
          </p:cNvSpPr>
          <p:nvPr/>
        </p:nvSpPr>
        <p:spPr bwMode="auto">
          <a:xfrm>
            <a:off x="8259762" y="1665826"/>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800">
                <a:latin typeface="Arial" panose="020B0604020202020204" pitchFamily="34" charset="0"/>
              </a:rPr>
              <a:t>300</a:t>
            </a:r>
          </a:p>
        </p:txBody>
      </p:sp>
      <p:grpSp>
        <p:nvGrpSpPr>
          <p:cNvPr id="15" name="Group 5">
            <a:extLst>
              <a:ext uri="{FF2B5EF4-FFF2-40B4-BE49-F238E27FC236}">
                <a16:creationId xmlns:a16="http://schemas.microsoft.com/office/drawing/2014/main" id="{8F626062-CB92-7F4C-9309-37EFA299C5B7}"/>
              </a:ext>
            </a:extLst>
          </p:cNvPr>
          <p:cNvGrpSpPr>
            <a:grpSpLocks/>
          </p:cNvGrpSpPr>
          <p:nvPr/>
        </p:nvGrpSpPr>
        <p:grpSpPr bwMode="auto">
          <a:xfrm>
            <a:off x="312737" y="1946813"/>
            <a:ext cx="8688388" cy="280988"/>
            <a:chOff x="1016" y="680"/>
            <a:chExt cx="3616" cy="104"/>
          </a:xfrm>
        </p:grpSpPr>
        <p:sp>
          <p:nvSpPr>
            <p:cNvPr id="16" name="Line 6">
              <a:extLst>
                <a:ext uri="{FF2B5EF4-FFF2-40B4-BE49-F238E27FC236}">
                  <a16:creationId xmlns:a16="http://schemas.microsoft.com/office/drawing/2014/main" id="{5C7D6254-B724-B94D-B7F0-5D33B168580D}"/>
                </a:ext>
              </a:extLst>
            </p:cNvPr>
            <p:cNvSpPr>
              <a:spLocks noChangeShapeType="1"/>
            </p:cNvSpPr>
            <p:nvPr/>
          </p:nvSpPr>
          <p:spPr bwMode="auto">
            <a:xfrm>
              <a:off x="1016" y="720"/>
              <a:ext cx="36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7">
              <a:extLst>
                <a:ext uri="{FF2B5EF4-FFF2-40B4-BE49-F238E27FC236}">
                  <a16:creationId xmlns:a16="http://schemas.microsoft.com/office/drawing/2014/main" id="{ED3616DA-4A9C-1C4A-9E12-5D5041FCC637}"/>
                </a:ext>
              </a:extLst>
            </p:cNvPr>
            <p:cNvSpPr>
              <a:spLocks noChangeShapeType="1"/>
            </p:cNvSpPr>
            <p:nvPr/>
          </p:nvSpPr>
          <p:spPr bwMode="auto">
            <a:xfrm flipV="1">
              <a:off x="2152" y="68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8">
              <a:extLst>
                <a:ext uri="{FF2B5EF4-FFF2-40B4-BE49-F238E27FC236}">
                  <a16:creationId xmlns:a16="http://schemas.microsoft.com/office/drawing/2014/main" id="{486742C7-95AC-AE47-80F8-B87A45080149}"/>
                </a:ext>
              </a:extLst>
            </p:cNvPr>
            <p:cNvSpPr>
              <a:spLocks noChangeShapeType="1"/>
            </p:cNvSpPr>
            <p:nvPr/>
          </p:nvSpPr>
          <p:spPr bwMode="auto">
            <a:xfrm flipV="1">
              <a:off x="3296" y="68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9">
              <a:extLst>
                <a:ext uri="{FF2B5EF4-FFF2-40B4-BE49-F238E27FC236}">
                  <a16:creationId xmlns:a16="http://schemas.microsoft.com/office/drawing/2014/main" id="{D4CF4D33-5AE1-E547-85F1-388ED591CABD}"/>
                </a:ext>
              </a:extLst>
            </p:cNvPr>
            <p:cNvSpPr>
              <a:spLocks noChangeShapeType="1"/>
            </p:cNvSpPr>
            <p:nvPr/>
          </p:nvSpPr>
          <p:spPr bwMode="auto">
            <a:xfrm flipV="1">
              <a:off x="4440" y="68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Text Box 10">
            <a:extLst>
              <a:ext uri="{FF2B5EF4-FFF2-40B4-BE49-F238E27FC236}">
                <a16:creationId xmlns:a16="http://schemas.microsoft.com/office/drawing/2014/main" id="{B5929F1C-444F-7547-AEA2-31FAA9B15DB9}"/>
              </a:ext>
            </a:extLst>
          </p:cNvPr>
          <p:cNvSpPr txBox="1">
            <a:spLocks noChangeArrowheads="1"/>
          </p:cNvSpPr>
          <p:nvPr/>
        </p:nvSpPr>
        <p:spPr bwMode="auto">
          <a:xfrm>
            <a:off x="68262" y="1022888"/>
            <a:ext cx="1890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800" dirty="0">
                <a:latin typeface="Arial" panose="020B0604020202020204" pitchFamily="34" charset="0"/>
              </a:rPr>
              <a:t>Chromosome III</a:t>
            </a:r>
          </a:p>
        </p:txBody>
      </p:sp>
      <p:grpSp>
        <p:nvGrpSpPr>
          <p:cNvPr id="21" name="Group 11">
            <a:extLst>
              <a:ext uri="{FF2B5EF4-FFF2-40B4-BE49-F238E27FC236}">
                <a16:creationId xmlns:a16="http://schemas.microsoft.com/office/drawing/2014/main" id="{051B2F09-2C51-A441-A193-406BAA2287AC}"/>
              </a:ext>
            </a:extLst>
          </p:cNvPr>
          <p:cNvGrpSpPr>
            <a:grpSpLocks/>
          </p:cNvGrpSpPr>
          <p:nvPr/>
        </p:nvGrpSpPr>
        <p:grpSpPr bwMode="auto">
          <a:xfrm>
            <a:off x="296862" y="2307176"/>
            <a:ext cx="8686800" cy="382587"/>
            <a:chOff x="144" y="815"/>
            <a:chExt cx="5472" cy="241"/>
          </a:xfrm>
        </p:grpSpPr>
        <p:sp>
          <p:nvSpPr>
            <p:cNvPr id="22" name="Rectangle 12">
              <a:extLst>
                <a:ext uri="{FF2B5EF4-FFF2-40B4-BE49-F238E27FC236}">
                  <a16:creationId xmlns:a16="http://schemas.microsoft.com/office/drawing/2014/main" id="{009F5D72-0132-6D40-A876-0E51F4859621}"/>
                </a:ext>
              </a:extLst>
            </p:cNvPr>
            <p:cNvSpPr>
              <a:spLocks noChangeArrowheads="1"/>
            </p:cNvSpPr>
            <p:nvPr/>
          </p:nvSpPr>
          <p:spPr bwMode="auto">
            <a:xfrm>
              <a:off x="144" y="816"/>
              <a:ext cx="5472"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 name="Oval 13">
              <a:extLst>
                <a:ext uri="{FF2B5EF4-FFF2-40B4-BE49-F238E27FC236}">
                  <a16:creationId xmlns:a16="http://schemas.microsoft.com/office/drawing/2014/main" id="{0880BA48-4BFD-4948-AA31-9F596F8E7696}"/>
                </a:ext>
              </a:extLst>
            </p:cNvPr>
            <p:cNvSpPr>
              <a:spLocks noChangeArrowheads="1"/>
            </p:cNvSpPr>
            <p:nvPr/>
          </p:nvSpPr>
          <p:spPr bwMode="auto">
            <a:xfrm>
              <a:off x="1876" y="864"/>
              <a:ext cx="129" cy="149"/>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grpSp>
          <p:nvGrpSpPr>
            <p:cNvPr id="24" name="Group 14">
              <a:extLst>
                <a:ext uri="{FF2B5EF4-FFF2-40B4-BE49-F238E27FC236}">
                  <a16:creationId xmlns:a16="http://schemas.microsoft.com/office/drawing/2014/main" id="{7A97BC54-12FA-DD47-9D83-3D72FF21737C}"/>
                </a:ext>
              </a:extLst>
            </p:cNvPr>
            <p:cNvGrpSpPr>
              <a:grpSpLocks/>
            </p:cNvGrpSpPr>
            <p:nvPr/>
          </p:nvGrpSpPr>
          <p:grpSpPr bwMode="auto">
            <a:xfrm>
              <a:off x="1892" y="1007"/>
              <a:ext cx="96" cy="48"/>
              <a:chOff x="1892" y="1004"/>
              <a:chExt cx="96" cy="48"/>
            </a:xfrm>
          </p:grpSpPr>
          <p:sp>
            <p:nvSpPr>
              <p:cNvPr id="28" name="AutoShape 15">
                <a:extLst>
                  <a:ext uri="{FF2B5EF4-FFF2-40B4-BE49-F238E27FC236}">
                    <a16:creationId xmlns:a16="http://schemas.microsoft.com/office/drawing/2014/main" id="{84B45B04-FADF-0F44-874C-9B63DBA075DF}"/>
                  </a:ext>
                </a:extLst>
              </p:cNvPr>
              <p:cNvSpPr>
                <a:spLocks noChangeArrowheads="1"/>
              </p:cNvSpPr>
              <p:nvPr/>
            </p:nvSpPr>
            <p:spPr bwMode="auto">
              <a:xfrm>
                <a:off x="1892" y="1004"/>
                <a:ext cx="96" cy="48"/>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 name="Line 16">
                <a:extLst>
                  <a:ext uri="{FF2B5EF4-FFF2-40B4-BE49-F238E27FC236}">
                    <a16:creationId xmlns:a16="http://schemas.microsoft.com/office/drawing/2014/main" id="{34C5FB0B-90CC-B74A-A0E4-D692AD3173E0}"/>
                  </a:ext>
                </a:extLst>
              </p:cNvPr>
              <p:cNvSpPr>
                <a:spLocks noChangeShapeType="1"/>
              </p:cNvSpPr>
              <p:nvPr/>
            </p:nvSpPr>
            <p:spPr bwMode="auto">
              <a:xfrm>
                <a:off x="1896" y="1052"/>
                <a:ext cx="8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 name="Group 17">
              <a:extLst>
                <a:ext uri="{FF2B5EF4-FFF2-40B4-BE49-F238E27FC236}">
                  <a16:creationId xmlns:a16="http://schemas.microsoft.com/office/drawing/2014/main" id="{4B356488-79E4-9640-8896-FC309314AEDB}"/>
                </a:ext>
              </a:extLst>
            </p:cNvPr>
            <p:cNvGrpSpPr>
              <a:grpSpLocks/>
            </p:cNvGrpSpPr>
            <p:nvPr/>
          </p:nvGrpSpPr>
          <p:grpSpPr bwMode="auto">
            <a:xfrm flipV="1">
              <a:off x="1888" y="815"/>
              <a:ext cx="96" cy="48"/>
              <a:chOff x="1892" y="1004"/>
              <a:chExt cx="96" cy="48"/>
            </a:xfrm>
          </p:grpSpPr>
          <p:sp>
            <p:nvSpPr>
              <p:cNvPr id="26" name="AutoShape 18">
                <a:extLst>
                  <a:ext uri="{FF2B5EF4-FFF2-40B4-BE49-F238E27FC236}">
                    <a16:creationId xmlns:a16="http://schemas.microsoft.com/office/drawing/2014/main" id="{1438EC48-6EEF-4C43-BF11-00E4DB33DB4C}"/>
                  </a:ext>
                </a:extLst>
              </p:cNvPr>
              <p:cNvSpPr>
                <a:spLocks noChangeArrowheads="1"/>
              </p:cNvSpPr>
              <p:nvPr/>
            </p:nvSpPr>
            <p:spPr bwMode="auto">
              <a:xfrm>
                <a:off x="1892" y="1004"/>
                <a:ext cx="96" cy="48"/>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 name="Line 19">
                <a:extLst>
                  <a:ext uri="{FF2B5EF4-FFF2-40B4-BE49-F238E27FC236}">
                    <a16:creationId xmlns:a16="http://schemas.microsoft.com/office/drawing/2014/main" id="{FB0054B8-5EA1-BD4D-9220-AAFC455D6C37}"/>
                  </a:ext>
                </a:extLst>
              </p:cNvPr>
              <p:cNvSpPr>
                <a:spLocks noChangeShapeType="1"/>
              </p:cNvSpPr>
              <p:nvPr/>
            </p:nvSpPr>
            <p:spPr bwMode="auto">
              <a:xfrm>
                <a:off x="1896" y="1052"/>
                <a:ext cx="8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0" name="Line 20">
            <a:extLst>
              <a:ext uri="{FF2B5EF4-FFF2-40B4-BE49-F238E27FC236}">
                <a16:creationId xmlns:a16="http://schemas.microsoft.com/office/drawing/2014/main" id="{28F6DD5F-CEFB-CB42-AD1A-B17725430852}"/>
              </a:ext>
            </a:extLst>
          </p:cNvPr>
          <p:cNvSpPr>
            <a:spLocks noChangeShapeType="1"/>
          </p:cNvSpPr>
          <p:nvPr/>
        </p:nvSpPr>
        <p:spPr bwMode="auto">
          <a:xfrm>
            <a:off x="296862" y="2775488"/>
            <a:ext cx="6096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1">
            <a:extLst>
              <a:ext uri="{FF2B5EF4-FFF2-40B4-BE49-F238E27FC236}">
                <a16:creationId xmlns:a16="http://schemas.microsoft.com/office/drawing/2014/main" id="{E7E93FC5-60D0-B348-BEF8-32C3AD838D17}"/>
              </a:ext>
            </a:extLst>
          </p:cNvPr>
          <p:cNvSpPr>
            <a:spLocks noChangeShapeType="1"/>
          </p:cNvSpPr>
          <p:nvPr/>
        </p:nvSpPr>
        <p:spPr bwMode="auto">
          <a:xfrm>
            <a:off x="3192462" y="2775488"/>
            <a:ext cx="38100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654">
            <a:extLst>
              <a:ext uri="{FF2B5EF4-FFF2-40B4-BE49-F238E27FC236}">
                <a16:creationId xmlns:a16="http://schemas.microsoft.com/office/drawing/2014/main" id="{C10041DB-6CD0-AA4A-914B-05E9C319D489}"/>
              </a:ext>
            </a:extLst>
          </p:cNvPr>
          <p:cNvSpPr>
            <a:spLocks noChangeShapeType="1"/>
          </p:cNvSpPr>
          <p:nvPr/>
        </p:nvSpPr>
        <p:spPr bwMode="auto">
          <a:xfrm>
            <a:off x="1757362"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655">
            <a:extLst>
              <a:ext uri="{FF2B5EF4-FFF2-40B4-BE49-F238E27FC236}">
                <a16:creationId xmlns:a16="http://schemas.microsoft.com/office/drawing/2014/main" id="{09710EEC-F8CA-FB49-8303-5707D5250F68}"/>
              </a:ext>
            </a:extLst>
          </p:cNvPr>
          <p:cNvSpPr>
            <a:spLocks noChangeShapeType="1"/>
          </p:cNvSpPr>
          <p:nvPr/>
        </p:nvSpPr>
        <p:spPr bwMode="auto">
          <a:xfrm>
            <a:off x="2408237"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656">
            <a:extLst>
              <a:ext uri="{FF2B5EF4-FFF2-40B4-BE49-F238E27FC236}">
                <a16:creationId xmlns:a16="http://schemas.microsoft.com/office/drawing/2014/main" id="{2244BB72-EFE5-AF45-9DD1-4EA0B6A3A317}"/>
              </a:ext>
            </a:extLst>
          </p:cNvPr>
          <p:cNvSpPr>
            <a:spLocks noChangeShapeType="1"/>
          </p:cNvSpPr>
          <p:nvPr/>
        </p:nvSpPr>
        <p:spPr bwMode="auto">
          <a:xfrm>
            <a:off x="3059112"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657">
            <a:extLst>
              <a:ext uri="{FF2B5EF4-FFF2-40B4-BE49-F238E27FC236}">
                <a16:creationId xmlns:a16="http://schemas.microsoft.com/office/drawing/2014/main" id="{B3F36897-C180-D346-AF45-1E01E263DCA0}"/>
              </a:ext>
            </a:extLst>
          </p:cNvPr>
          <p:cNvSpPr>
            <a:spLocks noChangeShapeType="1"/>
          </p:cNvSpPr>
          <p:nvPr/>
        </p:nvSpPr>
        <p:spPr bwMode="auto">
          <a:xfrm>
            <a:off x="3624262"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658">
            <a:extLst>
              <a:ext uri="{FF2B5EF4-FFF2-40B4-BE49-F238E27FC236}">
                <a16:creationId xmlns:a16="http://schemas.microsoft.com/office/drawing/2014/main" id="{E92E3C58-DBFC-CB49-954B-807567777EB0}"/>
              </a:ext>
            </a:extLst>
          </p:cNvPr>
          <p:cNvSpPr>
            <a:spLocks noChangeShapeType="1"/>
          </p:cNvSpPr>
          <p:nvPr/>
        </p:nvSpPr>
        <p:spPr bwMode="auto">
          <a:xfrm>
            <a:off x="4059237"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659">
            <a:extLst>
              <a:ext uri="{FF2B5EF4-FFF2-40B4-BE49-F238E27FC236}">
                <a16:creationId xmlns:a16="http://schemas.microsoft.com/office/drawing/2014/main" id="{D1CC70C3-018E-5644-97E4-BE7E9349D91D}"/>
              </a:ext>
            </a:extLst>
          </p:cNvPr>
          <p:cNvSpPr>
            <a:spLocks noChangeShapeType="1"/>
          </p:cNvSpPr>
          <p:nvPr/>
        </p:nvSpPr>
        <p:spPr bwMode="auto">
          <a:xfrm>
            <a:off x="4494212"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660">
            <a:extLst>
              <a:ext uri="{FF2B5EF4-FFF2-40B4-BE49-F238E27FC236}">
                <a16:creationId xmlns:a16="http://schemas.microsoft.com/office/drawing/2014/main" id="{28B4A276-FADD-784A-9B65-A6929068E8C6}"/>
              </a:ext>
            </a:extLst>
          </p:cNvPr>
          <p:cNvSpPr>
            <a:spLocks noChangeShapeType="1"/>
          </p:cNvSpPr>
          <p:nvPr/>
        </p:nvSpPr>
        <p:spPr bwMode="auto">
          <a:xfrm>
            <a:off x="4929187"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661">
            <a:extLst>
              <a:ext uri="{FF2B5EF4-FFF2-40B4-BE49-F238E27FC236}">
                <a16:creationId xmlns:a16="http://schemas.microsoft.com/office/drawing/2014/main" id="{E5E5DE6A-204E-E641-B357-01D9D351A816}"/>
              </a:ext>
            </a:extLst>
          </p:cNvPr>
          <p:cNvSpPr>
            <a:spLocks noChangeShapeType="1"/>
          </p:cNvSpPr>
          <p:nvPr/>
        </p:nvSpPr>
        <p:spPr bwMode="auto">
          <a:xfrm>
            <a:off x="5586412"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662">
            <a:extLst>
              <a:ext uri="{FF2B5EF4-FFF2-40B4-BE49-F238E27FC236}">
                <a16:creationId xmlns:a16="http://schemas.microsoft.com/office/drawing/2014/main" id="{A6782178-280D-7D48-9F62-EEFB0A9AE127}"/>
              </a:ext>
            </a:extLst>
          </p:cNvPr>
          <p:cNvSpPr>
            <a:spLocks noChangeShapeType="1"/>
          </p:cNvSpPr>
          <p:nvPr/>
        </p:nvSpPr>
        <p:spPr bwMode="auto">
          <a:xfrm>
            <a:off x="6116637"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663">
            <a:extLst>
              <a:ext uri="{FF2B5EF4-FFF2-40B4-BE49-F238E27FC236}">
                <a16:creationId xmlns:a16="http://schemas.microsoft.com/office/drawing/2014/main" id="{5AFF4E42-734B-424E-91A8-7FBE3F98673A}"/>
              </a:ext>
            </a:extLst>
          </p:cNvPr>
          <p:cNvSpPr>
            <a:spLocks noChangeShapeType="1"/>
          </p:cNvSpPr>
          <p:nvPr/>
        </p:nvSpPr>
        <p:spPr bwMode="auto">
          <a:xfrm>
            <a:off x="6821487" y="3910551"/>
            <a:ext cx="3175" cy="5810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Text Box 36">
            <a:extLst>
              <a:ext uri="{FF2B5EF4-FFF2-40B4-BE49-F238E27FC236}">
                <a16:creationId xmlns:a16="http://schemas.microsoft.com/office/drawing/2014/main" id="{8F778E93-E99F-8946-AA5F-31AFD3EB8522}"/>
              </a:ext>
            </a:extLst>
          </p:cNvPr>
          <p:cNvSpPr txBox="1">
            <a:spLocks noChangeArrowheads="1"/>
          </p:cNvSpPr>
          <p:nvPr/>
        </p:nvSpPr>
        <p:spPr bwMode="auto">
          <a:xfrm>
            <a:off x="1227137"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A1</a:t>
            </a:r>
          </a:p>
          <a:p>
            <a:pPr algn="ctr">
              <a:spcBef>
                <a:spcPct val="0"/>
              </a:spcBef>
              <a:buFontTx/>
              <a:buNone/>
            </a:pPr>
            <a:r>
              <a:rPr lang="en-US" altLang="en-US" sz="1400">
                <a:latin typeface="Arial" panose="020B0604020202020204" pitchFamily="34" charset="0"/>
              </a:rPr>
              <a:t>(12)</a:t>
            </a:r>
          </a:p>
        </p:txBody>
      </p:sp>
      <p:sp>
        <p:nvSpPr>
          <p:cNvPr id="69" name="Text Box 37">
            <a:extLst>
              <a:ext uri="{FF2B5EF4-FFF2-40B4-BE49-F238E27FC236}">
                <a16:creationId xmlns:a16="http://schemas.microsoft.com/office/drawing/2014/main" id="{E1930854-31AE-C041-A3E4-FF1C93121C0A}"/>
              </a:ext>
            </a:extLst>
          </p:cNvPr>
          <p:cNvSpPr txBox="1">
            <a:spLocks noChangeArrowheads="1"/>
          </p:cNvSpPr>
          <p:nvPr/>
        </p:nvSpPr>
        <p:spPr bwMode="auto">
          <a:xfrm>
            <a:off x="1839912"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A2</a:t>
            </a:r>
          </a:p>
          <a:p>
            <a:pPr algn="ctr">
              <a:spcBef>
                <a:spcPct val="0"/>
              </a:spcBef>
              <a:buFontTx/>
              <a:buNone/>
            </a:pPr>
            <a:r>
              <a:rPr lang="en-US" altLang="en-US" sz="1400">
                <a:latin typeface="Arial" panose="020B0604020202020204" pitchFamily="34" charset="0"/>
              </a:rPr>
              <a:t>(14)</a:t>
            </a:r>
          </a:p>
        </p:txBody>
      </p:sp>
      <p:sp>
        <p:nvSpPr>
          <p:cNvPr id="70" name="Text Box 38">
            <a:extLst>
              <a:ext uri="{FF2B5EF4-FFF2-40B4-BE49-F238E27FC236}">
                <a16:creationId xmlns:a16="http://schemas.microsoft.com/office/drawing/2014/main" id="{82E55FA2-001F-C246-A561-D66F8A93101A}"/>
              </a:ext>
            </a:extLst>
          </p:cNvPr>
          <p:cNvSpPr txBox="1">
            <a:spLocks noChangeArrowheads="1"/>
          </p:cNvSpPr>
          <p:nvPr/>
        </p:nvSpPr>
        <p:spPr bwMode="auto">
          <a:xfrm>
            <a:off x="2487612"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B1</a:t>
            </a:r>
          </a:p>
          <a:p>
            <a:pPr algn="ctr">
              <a:spcBef>
                <a:spcPct val="0"/>
              </a:spcBef>
              <a:buFontTx/>
              <a:buNone/>
            </a:pPr>
            <a:r>
              <a:rPr lang="en-US" altLang="en-US" sz="1400">
                <a:latin typeface="Arial" panose="020B0604020202020204" pitchFamily="34" charset="0"/>
              </a:rPr>
              <a:t>(14)</a:t>
            </a:r>
          </a:p>
        </p:txBody>
      </p:sp>
      <p:sp>
        <p:nvSpPr>
          <p:cNvPr id="71" name="Text Box 39">
            <a:extLst>
              <a:ext uri="{FF2B5EF4-FFF2-40B4-BE49-F238E27FC236}">
                <a16:creationId xmlns:a16="http://schemas.microsoft.com/office/drawing/2014/main" id="{5769CCCE-7EBE-B540-B8CC-6FA3EBE9EA8D}"/>
              </a:ext>
            </a:extLst>
          </p:cNvPr>
          <p:cNvSpPr txBox="1">
            <a:spLocks noChangeArrowheads="1"/>
          </p:cNvSpPr>
          <p:nvPr/>
        </p:nvSpPr>
        <p:spPr bwMode="auto">
          <a:xfrm>
            <a:off x="3087687"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B2</a:t>
            </a:r>
          </a:p>
          <a:p>
            <a:pPr algn="ctr">
              <a:spcBef>
                <a:spcPct val="0"/>
              </a:spcBef>
              <a:buFontTx/>
              <a:buNone/>
            </a:pPr>
            <a:r>
              <a:rPr lang="en-US" altLang="en-US" sz="1400">
                <a:latin typeface="Arial" panose="020B0604020202020204" pitchFamily="34" charset="0"/>
              </a:rPr>
              <a:t>(12)</a:t>
            </a:r>
          </a:p>
        </p:txBody>
      </p:sp>
      <p:sp>
        <p:nvSpPr>
          <p:cNvPr id="72" name="Text Box 40">
            <a:extLst>
              <a:ext uri="{FF2B5EF4-FFF2-40B4-BE49-F238E27FC236}">
                <a16:creationId xmlns:a16="http://schemas.microsoft.com/office/drawing/2014/main" id="{3B98D8D4-7EF4-C540-8A69-7A54403CCE50}"/>
              </a:ext>
            </a:extLst>
          </p:cNvPr>
          <p:cNvSpPr txBox="1">
            <a:spLocks noChangeArrowheads="1"/>
          </p:cNvSpPr>
          <p:nvPr/>
        </p:nvSpPr>
        <p:spPr bwMode="auto">
          <a:xfrm>
            <a:off x="3640137" y="3461288"/>
            <a:ext cx="4016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B3</a:t>
            </a:r>
          </a:p>
          <a:p>
            <a:pPr algn="ctr">
              <a:spcBef>
                <a:spcPct val="0"/>
              </a:spcBef>
              <a:buFontTx/>
              <a:buNone/>
            </a:pPr>
            <a:r>
              <a:rPr lang="en-US" altLang="en-US" sz="1400">
                <a:latin typeface="Arial" panose="020B0604020202020204" pitchFamily="34" charset="0"/>
              </a:rPr>
              <a:t>(9)</a:t>
            </a:r>
          </a:p>
        </p:txBody>
      </p:sp>
      <p:sp>
        <p:nvSpPr>
          <p:cNvPr id="73" name="Text Box 41">
            <a:extLst>
              <a:ext uri="{FF2B5EF4-FFF2-40B4-BE49-F238E27FC236}">
                <a16:creationId xmlns:a16="http://schemas.microsoft.com/office/drawing/2014/main" id="{952360B2-D245-6E49-8DC5-432705E181C2}"/>
              </a:ext>
            </a:extLst>
          </p:cNvPr>
          <p:cNvSpPr txBox="1">
            <a:spLocks noChangeArrowheads="1"/>
          </p:cNvSpPr>
          <p:nvPr/>
        </p:nvSpPr>
        <p:spPr bwMode="auto">
          <a:xfrm>
            <a:off x="4078287" y="3461288"/>
            <a:ext cx="411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C1</a:t>
            </a:r>
          </a:p>
          <a:p>
            <a:pPr algn="ctr">
              <a:spcBef>
                <a:spcPct val="0"/>
              </a:spcBef>
              <a:buFontTx/>
              <a:buNone/>
            </a:pPr>
            <a:r>
              <a:rPr lang="en-US" altLang="en-US" sz="1400">
                <a:latin typeface="Arial" panose="020B0604020202020204" pitchFamily="34" charset="0"/>
              </a:rPr>
              <a:t>(9)</a:t>
            </a:r>
          </a:p>
        </p:txBody>
      </p:sp>
      <p:sp>
        <p:nvSpPr>
          <p:cNvPr id="74" name="Text Box 42">
            <a:extLst>
              <a:ext uri="{FF2B5EF4-FFF2-40B4-BE49-F238E27FC236}">
                <a16:creationId xmlns:a16="http://schemas.microsoft.com/office/drawing/2014/main" id="{09F4B713-5CC2-BF4A-9F86-AD50A5F186CD}"/>
              </a:ext>
            </a:extLst>
          </p:cNvPr>
          <p:cNvSpPr txBox="1">
            <a:spLocks noChangeArrowheads="1"/>
          </p:cNvSpPr>
          <p:nvPr/>
        </p:nvSpPr>
        <p:spPr bwMode="auto">
          <a:xfrm>
            <a:off x="4506912" y="3461288"/>
            <a:ext cx="411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C2</a:t>
            </a:r>
          </a:p>
          <a:p>
            <a:pPr algn="ctr">
              <a:spcBef>
                <a:spcPct val="0"/>
              </a:spcBef>
              <a:buFontTx/>
              <a:buNone/>
            </a:pPr>
            <a:r>
              <a:rPr lang="en-US" altLang="en-US" sz="1400">
                <a:latin typeface="Arial" panose="020B0604020202020204" pitchFamily="34" charset="0"/>
              </a:rPr>
              <a:t>(9)</a:t>
            </a:r>
          </a:p>
        </p:txBody>
      </p:sp>
      <p:sp>
        <p:nvSpPr>
          <p:cNvPr id="75" name="Text Box 43">
            <a:extLst>
              <a:ext uri="{FF2B5EF4-FFF2-40B4-BE49-F238E27FC236}">
                <a16:creationId xmlns:a16="http://schemas.microsoft.com/office/drawing/2014/main" id="{02402498-FD76-5246-A3AC-4E3F684E71D2}"/>
              </a:ext>
            </a:extLst>
          </p:cNvPr>
          <p:cNvSpPr txBox="1">
            <a:spLocks noChangeArrowheads="1"/>
          </p:cNvSpPr>
          <p:nvPr/>
        </p:nvSpPr>
        <p:spPr bwMode="auto">
          <a:xfrm>
            <a:off x="5011737"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C3</a:t>
            </a:r>
          </a:p>
          <a:p>
            <a:pPr algn="ctr">
              <a:spcBef>
                <a:spcPct val="0"/>
              </a:spcBef>
              <a:buFontTx/>
              <a:buNone/>
            </a:pPr>
            <a:r>
              <a:rPr lang="en-US" altLang="en-US" sz="1400">
                <a:latin typeface="Arial" panose="020B0604020202020204" pitchFamily="34" charset="0"/>
              </a:rPr>
              <a:t>(14)</a:t>
            </a:r>
          </a:p>
        </p:txBody>
      </p:sp>
      <p:sp>
        <p:nvSpPr>
          <p:cNvPr id="76" name="Text Box 44">
            <a:extLst>
              <a:ext uri="{FF2B5EF4-FFF2-40B4-BE49-F238E27FC236}">
                <a16:creationId xmlns:a16="http://schemas.microsoft.com/office/drawing/2014/main" id="{D2956E77-42D2-F547-9989-04CADD75295A}"/>
              </a:ext>
            </a:extLst>
          </p:cNvPr>
          <p:cNvSpPr txBox="1">
            <a:spLocks noChangeArrowheads="1"/>
          </p:cNvSpPr>
          <p:nvPr/>
        </p:nvSpPr>
        <p:spPr bwMode="auto">
          <a:xfrm>
            <a:off x="5611812"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D1</a:t>
            </a:r>
          </a:p>
          <a:p>
            <a:pPr algn="ctr">
              <a:spcBef>
                <a:spcPct val="0"/>
              </a:spcBef>
              <a:buFontTx/>
              <a:buNone/>
            </a:pPr>
            <a:r>
              <a:rPr lang="en-US" altLang="en-US" sz="1400">
                <a:latin typeface="Arial" panose="020B0604020202020204" pitchFamily="34" charset="0"/>
              </a:rPr>
              <a:t>(11)</a:t>
            </a:r>
          </a:p>
        </p:txBody>
      </p:sp>
      <p:sp>
        <p:nvSpPr>
          <p:cNvPr id="77" name="Text Box 45">
            <a:extLst>
              <a:ext uri="{FF2B5EF4-FFF2-40B4-BE49-F238E27FC236}">
                <a16:creationId xmlns:a16="http://schemas.microsoft.com/office/drawing/2014/main" id="{11F8AC76-7D5F-7C41-A8A4-A519ED5FE481}"/>
              </a:ext>
            </a:extLst>
          </p:cNvPr>
          <p:cNvSpPr txBox="1">
            <a:spLocks noChangeArrowheads="1"/>
          </p:cNvSpPr>
          <p:nvPr/>
        </p:nvSpPr>
        <p:spPr bwMode="auto">
          <a:xfrm>
            <a:off x="6221412"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D2</a:t>
            </a:r>
          </a:p>
          <a:p>
            <a:pPr algn="ctr">
              <a:spcBef>
                <a:spcPct val="0"/>
              </a:spcBef>
              <a:buFontTx/>
              <a:buNone/>
            </a:pPr>
            <a:r>
              <a:rPr lang="en-US" altLang="en-US" sz="1400">
                <a:latin typeface="Arial" panose="020B0604020202020204" pitchFamily="34" charset="0"/>
              </a:rPr>
              <a:t>(17)</a:t>
            </a:r>
          </a:p>
        </p:txBody>
      </p:sp>
      <p:grpSp>
        <p:nvGrpSpPr>
          <p:cNvPr id="78" name="Group 46">
            <a:extLst>
              <a:ext uri="{FF2B5EF4-FFF2-40B4-BE49-F238E27FC236}">
                <a16:creationId xmlns:a16="http://schemas.microsoft.com/office/drawing/2014/main" id="{1D845312-0A50-5C41-A248-D2C80E72811E}"/>
              </a:ext>
            </a:extLst>
          </p:cNvPr>
          <p:cNvGrpSpPr>
            <a:grpSpLocks/>
          </p:cNvGrpSpPr>
          <p:nvPr/>
        </p:nvGrpSpPr>
        <p:grpSpPr bwMode="auto">
          <a:xfrm>
            <a:off x="1211262" y="3986751"/>
            <a:ext cx="546100" cy="390525"/>
            <a:chOff x="4032" y="2400"/>
            <a:chExt cx="200" cy="246"/>
          </a:xfrm>
        </p:grpSpPr>
        <p:sp>
          <p:nvSpPr>
            <p:cNvPr id="79" name="Rectangle 47">
              <a:extLst>
                <a:ext uri="{FF2B5EF4-FFF2-40B4-BE49-F238E27FC236}">
                  <a16:creationId xmlns:a16="http://schemas.microsoft.com/office/drawing/2014/main" id="{D81CFF6D-984F-A94E-9BFD-869F301679D7}"/>
                </a:ext>
              </a:extLst>
            </p:cNvPr>
            <p:cNvSpPr>
              <a:spLocks noChangeArrowheads="1"/>
            </p:cNvSpPr>
            <p:nvPr/>
          </p:nvSpPr>
          <p:spPr bwMode="auto">
            <a:xfrm>
              <a:off x="4032" y="2400"/>
              <a:ext cx="200" cy="246"/>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80" name="Rectangle 48">
              <a:extLst>
                <a:ext uri="{FF2B5EF4-FFF2-40B4-BE49-F238E27FC236}">
                  <a16:creationId xmlns:a16="http://schemas.microsoft.com/office/drawing/2014/main" id="{0D5281E3-7E71-6945-994B-98BC74C69BD4}"/>
                </a:ext>
              </a:extLst>
            </p:cNvPr>
            <p:cNvSpPr>
              <a:spLocks noChangeArrowheads="1"/>
            </p:cNvSpPr>
            <p:nvPr/>
          </p:nvSpPr>
          <p:spPr bwMode="auto">
            <a:xfrm>
              <a:off x="4032"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1" name="Rectangle 49">
              <a:extLst>
                <a:ext uri="{FF2B5EF4-FFF2-40B4-BE49-F238E27FC236}">
                  <a16:creationId xmlns:a16="http://schemas.microsoft.com/office/drawing/2014/main" id="{376FC8B2-63D5-554B-8CFF-C96B9A7CCC6D}"/>
                </a:ext>
              </a:extLst>
            </p:cNvPr>
            <p:cNvSpPr>
              <a:spLocks noChangeArrowheads="1"/>
            </p:cNvSpPr>
            <p:nvPr/>
          </p:nvSpPr>
          <p:spPr bwMode="auto">
            <a:xfrm>
              <a:off x="4048"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2" name="Rectangle 50">
              <a:extLst>
                <a:ext uri="{FF2B5EF4-FFF2-40B4-BE49-F238E27FC236}">
                  <a16:creationId xmlns:a16="http://schemas.microsoft.com/office/drawing/2014/main" id="{F26B6823-A779-ED48-BC00-1ADA3312BE68}"/>
                </a:ext>
              </a:extLst>
            </p:cNvPr>
            <p:cNvSpPr>
              <a:spLocks noChangeArrowheads="1"/>
            </p:cNvSpPr>
            <p:nvPr/>
          </p:nvSpPr>
          <p:spPr bwMode="auto">
            <a:xfrm>
              <a:off x="4064"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3" name="Rectangle 51">
              <a:extLst>
                <a:ext uri="{FF2B5EF4-FFF2-40B4-BE49-F238E27FC236}">
                  <a16:creationId xmlns:a16="http://schemas.microsoft.com/office/drawing/2014/main" id="{E431358D-0BDE-154E-9122-A309EBED2909}"/>
                </a:ext>
              </a:extLst>
            </p:cNvPr>
            <p:cNvSpPr>
              <a:spLocks noChangeArrowheads="1"/>
            </p:cNvSpPr>
            <p:nvPr/>
          </p:nvSpPr>
          <p:spPr bwMode="auto">
            <a:xfrm>
              <a:off x="408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4" name="Rectangle 52">
              <a:extLst>
                <a:ext uri="{FF2B5EF4-FFF2-40B4-BE49-F238E27FC236}">
                  <a16:creationId xmlns:a16="http://schemas.microsoft.com/office/drawing/2014/main" id="{42B47233-698E-F04B-9F2C-5222027CAAFB}"/>
                </a:ext>
              </a:extLst>
            </p:cNvPr>
            <p:cNvSpPr>
              <a:spLocks noChangeArrowheads="1"/>
            </p:cNvSpPr>
            <p:nvPr/>
          </p:nvSpPr>
          <p:spPr bwMode="auto">
            <a:xfrm>
              <a:off x="409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5" name="Rectangle 53">
              <a:extLst>
                <a:ext uri="{FF2B5EF4-FFF2-40B4-BE49-F238E27FC236}">
                  <a16:creationId xmlns:a16="http://schemas.microsoft.com/office/drawing/2014/main" id="{EEBAACBB-E62D-5641-90F0-3DE494CC97BC}"/>
                </a:ext>
              </a:extLst>
            </p:cNvPr>
            <p:cNvSpPr>
              <a:spLocks noChangeArrowheads="1"/>
            </p:cNvSpPr>
            <p:nvPr/>
          </p:nvSpPr>
          <p:spPr bwMode="auto">
            <a:xfrm>
              <a:off x="409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6" name="Rectangle 54">
              <a:extLst>
                <a:ext uri="{FF2B5EF4-FFF2-40B4-BE49-F238E27FC236}">
                  <a16:creationId xmlns:a16="http://schemas.microsoft.com/office/drawing/2014/main" id="{FC579185-0873-5D4C-8415-50F5A9480C57}"/>
                </a:ext>
              </a:extLst>
            </p:cNvPr>
            <p:cNvSpPr>
              <a:spLocks noChangeArrowheads="1"/>
            </p:cNvSpPr>
            <p:nvPr/>
          </p:nvSpPr>
          <p:spPr bwMode="auto">
            <a:xfrm>
              <a:off x="409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7" name="Rectangle 55">
              <a:extLst>
                <a:ext uri="{FF2B5EF4-FFF2-40B4-BE49-F238E27FC236}">
                  <a16:creationId xmlns:a16="http://schemas.microsoft.com/office/drawing/2014/main" id="{767906FC-636C-7A49-95DC-73738A342468}"/>
                </a:ext>
              </a:extLst>
            </p:cNvPr>
            <p:cNvSpPr>
              <a:spLocks noChangeArrowheads="1"/>
            </p:cNvSpPr>
            <p:nvPr/>
          </p:nvSpPr>
          <p:spPr bwMode="auto">
            <a:xfrm>
              <a:off x="409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8" name="Rectangle 56">
              <a:extLst>
                <a:ext uri="{FF2B5EF4-FFF2-40B4-BE49-F238E27FC236}">
                  <a16:creationId xmlns:a16="http://schemas.microsoft.com/office/drawing/2014/main" id="{D8EF4117-108E-7D48-B164-F19AC2E7AE75}"/>
                </a:ext>
              </a:extLst>
            </p:cNvPr>
            <p:cNvSpPr>
              <a:spLocks noChangeArrowheads="1"/>
            </p:cNvSpPr>
            <p:nvPr/>
          </p:nvSpPr>
          <p:spPr bwMode="auto">
            <a:xfrm>
              <a:off x="409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89" name="Rectangle 57">
              <a:extLst>
                <a:ext uri="{FF2B5EF4-FFF2-40B4-BE49-F238E27FC236}">
                  <a16:creationId xmlns:a16="http://schemas.microsoft.com/office/drawing/2014/main" id="{B2CED5D3-7A70-CB49-9008-D950C19F4339}"/>
                </a:ext>
              </a:extLst>
            </p:cNvPr>
            <p:cNvSpPr>
              <a:spLocks noChangeArrowheads="1"/>
            </p:cNvSpPr>
            <p:nvPr/>
          </p:nvSpPr>
          <p:spPr bwMode="auto">
            <a:xfrm>
              <a:off x="409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0" name="Rectangle 58">
              <a:extLst>
                <a:ext uri="{FF2B5EF4-FFF2-40B4-BE49-F238E27FC236}">
                  <a16:creationId xmlns:a16="http://schemas.microsoft.com/office/drawing/2014/main" id="{B1645F77-FE66-0F41-B4B2-89B8EA008B20}"/>
                </a:ext>
              </a:extLst>
            </p:cNvPr>
            <p:cNvSpPr>
              <a:spLocks noChangeArrowheads="1"/>
            </p:cNvSpPr>
            <p:nvPr/>
          </p:nvSpPr>
          <p:spPr bwMode="auto">
            <a:xfrm>
              <a:off x="4112"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1" name="Rectangle 59">
              <a:extLst>
                <a:ext uri="{FF2B5EF4-FFF2-40B4-BE49-F238E27FC236}">
                  <a16:creationId xmlns:a16="http://schemas.microsoft.com/office/drawing/2014/main" id="{1B08F288-AB45-9C46-9847-40DB257EDAFD}"/>
                </a:ext>
              </a:extLst>
            </p:cNvPr>
            <p:cNvSpPr>
              <a:spLocks noChangeArrowheads="1"/>
            </p:cNvSpPr>
            <p:nvPr/>
          </p:nvSpPr>
          <p:spPr bwMode="auto">
            <a:xfrm>
              <a:off x="4128"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2" name="Rectangle 60">
              <a:extLst>
                <a:ext uri="{FF2B5EF4-FFF2-40B4-BE49-F238E27FC236}">
                  <a16:creationId xmlns:a16="http://schemas.microsoft.com/office/drawing/2014/main" id="{13363E3C-967A-E74D-B549-339AFC5694D3}"/>
                </a:ext>
              </a:extLst>
            </p:cNvPr>
            <p:cNvSpPr>
              <a:spLocks noChangeArrowheads="1"/>
            </p:cNvSpPr>
            <p:nvPr/>
          </p:nvSpPr>
          <p:spPr bwMode="auto">
            <a:xfrm>
              <a:off x="4144"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3" name="Rectangle 61">
              <a:extLst>
                <a:ext uri="{FF2B5EF4-FFF2-40B4-BE49-F238E27FC236}">
                  <a16:creationId xmlns:a16="http://schemas.microsoft.com/office/drawing/2014/main" id="{A39EAEBE-29B2-9E45-9ED0-E2C6F93033AC}"/>
                </a:ext>
              </a:extLst>
            </p:cNvPr>
            <p:cNvSpPr>
              <a:spLocks noChangeArrowheads="1"/>
            </p:cNvSpPr>
            <p:nvPr/>
          </p:nvSpPr>
          <p:spPr bwMode="auto">
            <a:xfrm>
              <a:off x="416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4" name="Rectangle 62">
              <a:extLst>
                <a:ext uri="{FF2B5EF4-FFF2-40B4-BE49-F238E27FC236}">
                  <a16:creationId xmlns:a16="http://schemas.microsoft.com/office/drawing/2014/main" id="{9535F490-7EE5-0B44-8A03-129804F35BEE}"/>
                </a:ext>
              </a:extLst>
            </p:cNvPr>
            <p:cNvSpPr>
              <a:spLocks noChangeArrowheads="1"/>
            </p:cNvSpPr>
            <p:nvPr/>
          </p:nvSpPr>
          <p:spPr bwMode="auto">
            <a:xfrm>
              <a:off x="417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5" name="Rectangle 63">
              <a:extLst>
                <a:ext uri="{FF2B5EF4-FFF2-40B4-BE49-F238E27FC236}">
                  <a16:creationId xmlns:a16="http://schemas.microsoft.com/office/drawing/2014/main" id="{7C037CA1-5EDA-B244-97FA-57703576DE28}"/>
                </a:ext>
              </a:extLst>
            </p:cNvPr>
            <p:cNvSpPr>
              <a:spLocks noChangeArrowheads="1"/>
            </p:cNvSpPr>
            <p:nvPr/>
          </p:nvSpPr>
          <p:spPr bwMode="auto">
            <a:xfrm>
              <a:off x="417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6" name="Rectangle 64">
              <a:extLst>
                <a:ext uri="{FF2B5EF4-FFF2-40B4-BE49-F238E27FC236}">
                  <a16:creationId xmlns:a16="http://schemas.microsoft.com/office/drawing/2014/main" id="{9A61255C-23C4-0443-969E-CB9921BABDF4}"/>
                </a:ext>
              </a:extLst>
            </p:cNvPr>
            <p:cNvSpPr>
              <a:spLocks noChangeArrowheads="1"/>
            </p:cNvSpPr>
            <p:nvPr/>
          </p:nvSpPr>
          <p:spPr bwMode="auto">
            <a:xfrm>
              <a:off x="417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7" name="Rectangle 65">
              <a:extLst>
                <a:ext uri="{FF2B5EF4-FFF2-40B4-BE49-F238E27FC236}">
                  <a16:creationId xmlns:a16="http://schemas.microsoft.com/office/drawing/2014/main" id="{36512976-824F-B646-90DA-9728ED1AFD75}"/>
                </a:ext>
              </a:extLst>
            </p:cNvPr>
            <p:cNvSpPr>
              <a:spLocks noChangeArrowheads="1"/>
            </p:cNvSpPr>
            <p:nvPr/>
          </p:nvSpPr>
          <p:spPr bwMode="auto">
            <a:xfrm>
              <a:off x="417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8" name="Rectangle 66">
              <a:extLst>
                <a:ext uri="{FF2B5EF4-FFF2-40B4-BE49-F238E27FC236}">
                  <a16:creationId xmlns:a16="http://schemas.microsoft.com/office/drawing/2014/main" id="{DE78D98D-61EA-B241-B6D5-EEEBDC7FEA9E}"/>
                </a:ext>
              </a:extLst>
            </p:cNvPr>
            <p:cNvSpPr>
              <a:spLocks noChangeArrowheads="1"/>
            </p:cNvSpPr>
            <p:nvPr/>
          </p:nvSpPr>
          <p:spPr bwMode="auto">
            <a:xfrm>
              <a:off x="417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99" name="Rectangle 67">
              <a:extLst>
                <a:ext uri="{FF2B5EF4-FFF2-40B4-BE49-F238E27FC236}">
                  <a16:creationId xmlns:a16="http://schemas.microsoft.com/office/drawing/2014/main" id="{F32A8D08-53F6-EB40-95B6-C926E65932E4}"/>
                </a:ext>
              </a:extLst>
            </p:cNvPr>
            <p:cNvSpPr>
              <a:spLocks noChangeArrowheads="1"/>
            </p:cNvSpPr>
            <p:nvPr/>
          </p:nvSpPr>
          <p:spPr bwMode="auto">
            <a:xfrm>
              <a:off x="4176"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0" name="Rectangle 68">
              <a:extLst>
                <a:ext uri="{FF2B5EF4-FFF2-40B4-BE49-F238E27FC236}">
                  <a16:creationId xmlns:a16="http://schemas.microsoft.com/office/drawing/2014/main" id="{4575F01E-3B0E-9B4C-973C-28A3541EF75C}"/>
                </a:ext>
              </a:extLst>
            </p:cNvPr>
            <p:cNvSpPr>
              <a:spLocks noChangeArrowheads="1"/>
            </p:cNvSpPr>
            <p:nvPr/>
          </p:nvSpPr>
          <p:spPr bwMode="auto">
            <a:xfrm>
              <a:off x="4194"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1" name="Rectangle 69">
              <a:extLst>
                <a:ext uri="{FF2B5EF4-FFF2-40B4-BE49-F238E27FC236}">
                  <a16:creationId xmlns:a16="http://schemas.microsoft.com/office/drawing/2014/main" id="{33397D32-3F20-B64C-A02E-17C594F04E8C}"/>
                </a:ext>
              </a:extLst>
            </p:cNvPr>
            <p:cNvSpPr>
              <a:spLocks noChangeArrowheads="1"/>
            </p:cNvSpPr>
            <p:nvPr/>
          </p:nvSpPr>
          <p:spPr bwMode="auto">
            <a:xfrm>
              <a:off x="421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2" name="Rectangle 70">
              <a:extLst>
                <a:ext uri="{FF2B5EF4-FFF2-40B4-BE49-F238E27FC236}">
                  <a16:creationId xmlns:a16="http://schemas.microsoft.com/office/drawing/2014/main" id="{6A30156C-EE98-0F42-A5FA-B19B9B5C148E}"/>
                </a:ext>
              </a:extLst>
            </p:cNvPr>
            <p:cNvSpPr>
              <a:spLocks noChangeArrowheads="1"/>
            </p:cNvSpPr>
            <p:nvPr/>
          </p:nvSpPr>
          <p:spPr bwMode="auto">
            <a:xfrm>
              <a:off x="421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3" name="Rectangle 71">
              <a:extLst>
                <a:ext uri="{FF2B5EF4-FFF2-40B4-BE49-F238E27FC236}">
                  <a16:creationId xmlns:a16="http://schemas.microsoft.com/office/drawing/2014/main" id="{1402580A-0309-8B4A-B48F-C22C94800555}"/>
                </a:ext>
              </a:extLst>
            </p:cNvPr>
            <p:cNvSpPr>
              <a:spLocks noChangeArrowheads="1"/>
            </p:cNvSpPr>
            <p:nvPr/>
          </p:nvSpPr>
          <p:spPr bwMode="auto">
            <a:xfrm>
              <a:off x="421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4" name="Rectangle 72">
              <a:extLst>
                <a:ext uri="{FF2B5EF4-FFF2-40B4-BE49-F238E27FC236}">
                  <a16:creationId xmlns:a16="http://schemas.microsoft.com/office/drawing/2014/main" id="{F8417182-49B9-1F44-AB8B-9B0AD1106E2A}"/>
                </a:ext>
              </a:extLst>
            </p:cNvPr>
            <p:cNvSpPr>
              <a:spLocks noChangeArrowheads="1"/>
            </p:cNvSpPr>
            <p:nvPr/>
          </p:nvSpPr>
          <p:spPr bwMode="auto">
            <a:xfrm>
              <a:off x="421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5" name="Rectangle 73">
              <a:extLst>
                <a:ext uri="{FF2B5EF4-FFF2-40B4-BE49-F238E27FC236}">
                  <a16:creationId xmlns:a16="http://schemas.microsoft.com/office/drawing/2014/main" id="{EF08CF2A-FFE1-6349-9198-92C183D2D0F1}"/>
                </a:ext>
              </a:extLst>
            </p:cNvPr>
            <p:cNvSpPr>
              <a:spLocks noChangeArrowheads="1"/>
            </p:cNvSpPr>
            <p:nvPr/>
          </p:nvSpPr>
          <p:spPr bwMode="auto">
            <a:xfrm>
              <a:off x="421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06" name="Rectangle 74">
              <a:extLst>
                <a:ext uri="{FF2B5EF4-FFF2-40B4-BE49-F238E27FC236}">
                  <a16:creationId xmlns:a16="http://schemas.microsoft.com/office/drawing/2014/main" id="{9537512D-1E38-F947-9FDD-7AFA60EFA302}"/>
                </a:ext>
              </a:extLst>
            </p:cNvPr>
            <p:cNvSpPr>
              <a:spLocks noChangeArrowheads="1"/>
            </p:cNvSpPr>
            <p:nvPr/>
          </p:nvSpPr>
          <p:spPr bwMode="auto">
            <a:xfrm>
              <a:off x="4210" y="2400"/>
              <a:ext cx="17"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grpSp>
      <p:grpSp>
        <p:nvGrpSpPr>
          <p:cNvPr id="107" name="Group 238">
            <a:extLst>
              <a:ext uri="{FF2B5EF4-FFF2-40B4-BE49-F238E27FC236}">
                <a16:creationId xmlns:a16="http://schemas.microsoft.com/office/drawing/2014/main" id="{80567932-5855-6349-8F8C-A3CCC7215099}"/>
              </a:ext>
            </a:extLst>
          </p:cNvPr>
          <p:cNvGrpSpPr>
            <a:grpSpLocks/>
          </p:cNvGrpSpPr>
          <p:nvPr/>
        </p:nvGrpSpPr>
        <p:grpSpPr bwMode="auto">
          <a:xfrm>
            <a:off x="1776412" y="3986751"/>
            <a:ext cx="628650" cy="390525"/>
            <a:chOff x="1076" y="1867"/>
            <a:chExt cx="396" cy="246"/>
          </a:xfrm>
        </p:grpSpPr>
        <p:sp>
          <p:nvSpPr>
            <p:cNvPr id="108" name="Rectangle 76">
              <a:extLst>
                <a:ext uri="{FF2B5EF4-FFF2-40B4-BE49-F238E27FC236}">
                  <a16:creationId xmlns:a16="http://schemas.microsoft.com/office/drawing/2014/main" id="{C4FBB92A-6600-8E4D-841D-41C51CA67118}"/>
                </a:ext>
              </a:extLst>
            </p:cNvPr>
            <p:cNvSpPr>
              <a:spLocks noChangeArrowheads="1"/>
            </p:cNvSpPr>
            <p:nvPr/>
          </p:nvSpPr>
          <p:spPr bwMode="auto">
            <a:xfrm>
              <a:off x="1076" y="1867"/>
              <a:ext cx="396" cy="246"/>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109" name="Rectangle 77">
              <a:extLst>
                <a:ext uri="{FF2B5EF4-FFF2-40B4-BE49-F238E27FC236}">
                  <a16:creationId xmlns:a16="http://schemas.microsoft.com/office/drawing/2014/main" id="{6ECA578D-E2DB-9043-A924-C3BC137D6BEB}"/>
                </a:ext>
              </a:extLst>
            </p:cNvPr>
            <p:cNvSpPr>
              <a:spLocks noChangeArrowheads="1"/>
            </p:cNvSpPr>
            <p:nvPr/>
          </p:nvSpPr>
          <p:spPr bwMode="auto">
            <a:xfrm>
              <a:off x="107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0" name="Rectangle 78">
              <a:extLst>
                <a:ext uri="{FF2B5EF4-FFF2-40B4-BE49-F238E27FC236}">
                  <a16:creationId xmlns:a16="http://schemas.microsoft.com/office/drawing/2014/main" id="{5DF71F99-04A1-D244-BE37-CAE554F6B12C}"/>
                </a:ext>
              </a:extLst>
            </p:cNvPr>
            <p:cNvSpPr>
              <a:spLocks noChangeArrowheads="1"/>
            </p:cNvSpPr>
            <p:nvPr/>
          </p:nvSpPr>
          <p:spPr bwMode="auto">
            <a:xfrm>
              <a:off x="110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1" name="Rectangle 79">
              <a:extLst>
                <a:ext uri="{FF2B5EF4-FFF2-40B4-BE49-F238E27FC236}">
                  <a16:creationId xmlns:a16="http://schemas.microsoft.com/office/drawing/2014/main" id="{2ABC32C9-93FD-4543-BF22-F082E02614A7}"/>
                </a:ext>
              </a:extLst>
            </p:cNvPr>
            <p:cNvSpPr>
              <a:spLocks noChangeArrowheads="1"/>
            </p:cNvSpPr>
            <p:nvPr/>
          </p:nvSpPr>
          <p:spPr bwMode="auto">
            <a:xfrm>
              <a:off x="1131"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2" name="Rectangle 80">
              <a:extLst>
                <a:ext uri="{FF2B5EF4-FFF2-40B4-BE49-F238E27FC236}">
                  <a16:creationId xmlns:a16="http://schemas.microsoft.com/office/drawing/2014/main" id="{FCACB5C0-8980-7242-AD42-C95E3340EC60}"/>
                </a:ext>
              </a:extLst>
            </p:cNvPr>
            <p:cNvSpPr>
              <a:spLocks noChangeArrowheads="1"/>
            </p:cNvSpPr>
            <p:nvPr/>
          </p:nvSpPr>
          <p:spPr bwMode="auto">
            <a:xfrm>
              <a:off x="1158"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3" name="Rectangle 81">
              <a:extLst>
                <a:ext uri="{FF2B5EF4-FFF2-40B4-BE49-F238E27FC236}">
                  <a16:creationId xmlns:a16="http://schemas.microsoft.com/office/drawing/2014/main" id="{073D8F09-46CE-AB40-871B-D6C9D73A4C13}"/>
                </a:ext>
              </a:extLst>
            </p:cNvPr>
            <p:cNvSpPr>
              <a:spLocks noChangeArrowheads="1"/>
            </p:cNvSpPr>
            <p:nvPr/>
          </p:nvSpPr>
          <p:spPr bwMode="auto">
            <a:xfrm>
              <a:off x="118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4" name="Rectangle 82">
              <a:extLst>
                <a:ext uri="{FF2B5EF4-FFF2-40B4-BE49-F238E27FC236}">
                  <a16:creationId xmlns:a16="http://schemas.microsoft.com/office/drawing/2014/main" id="{B8E60B3A-8BAC-904E-9E44-CC29D0EA6F6B}"/>
                </a:ext>
              </a:extLst>
            </p:cNvPr>
            <p:cNvSpPr>
              <a:spLocks noChangeArrowheads="1"/>
            </p:cNvSpPr>
            <p:nvPr/>
          </p:nvSpPr>
          <p:spPr bwMode="auto">
            <a:xfrm>
              <a:off x="118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5" name="Rectangle 83">
              <a:extLst>
                <a:ext uri="{FF2B5EF4-FFF2-40B4-BE49-F238E27FC236}">
                  <a16:creationId xmlns:a16="http://schemas.microsoft.com/office/drawing/2014/main" id="{E123CF96-19FB-204B-A17A-2E415A90E5AA}"/>
                </a:ext>
              </a:extLst>
            </p:cNvPr>
            <p:cNvSpPr>
              <a:spLocks noChangeArrowheads="1"/>
            </p:cNvSpPr>
            <p:nvPr/>
          </p:nvSpPr>
          <p:spPr bwMode="auto">
            <a:xfrm>
              <a:off x="118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6" name="Rectangle 84">
              <a:extLst>
                <a:ext uri="{FF2B5EF4-FFF2-40B4-BE49-F238E27FC236}">
                  <a16:creationId xmlns:a16="http://schemas.microsoft.com/office/drawing/2014/main" id="{7942EAAC-3EA8-8742-816C-BBAA63FB4971}"/>
                </a:ext>
              </a:extLst>
            </p:cNvPr>
            <p:cNvSpPr>
              <a:spLocks noChangeArrowheads="1"/>
            </p:cNvSpPr>
            <p:nvPr/>
          </p:nvSpPr>
          <p:spPr bwMode="auto">
            <a:xfrm>
              <a:off x="118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7" name="Rectangle 85">
              <a:extLst>
                <a:ext uri="{FF2B5EF4-FFF2-40B4-BE49-F238E27FC236}">
                  <a16:creationId xmlns:a16="http://schemas.microsoft.com/office/drawing/2014/main" id="{B1E31E43-A6F7-5B46-9971-1324CE31A318}"/>
                </a:ext>
              </a:extLst>
            </p:cNvPr>
            <p:cNvSpPr>
              <a:spLocks noChangeArrowheads="1"/>
            </p:cNvSpPr>
            <p:nvPr/>
          </p:nvSpPr>
          <p:spPr bwMode="auto">
            <a:xfrm>
              <a:off x="118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8" name="Rectangle 86">
              <a:extLst>
                <a:ext uri="{FF2B5EF4-FFF2-40B4-BE49-F238E27FC236}">
                  <a16:creationId xmlns:a16="http://schemas.microsoft.com/office/drawing/2014/main" id="{3122B473-8125-7349-8E59-F1F64B855FBB}"/>
                </a:ext>
              </a:extLst>
            </p:cNvPr>
            <p:cNvSpPr>
              <a:spLocks noChangeArrowheads="1"/>
            </p:cNvSpPr>
            <p:nvPr/>
          </p:nvSpPr>
          <p:spPr bwMode="auto">
            <a:xfrm>
              <a:off x="118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19" name="Rectangle 87">
              <a:extLst>
                <a:ext uri="{FF2B5EF4-FFF2-40B4-BE49-F238E27FC236}">
                  <a16:creationId xmlns:a16="http://schemas.microsoft.com/office/drawing/2014/main" id="{FA14E5FC-EFE2-594A-8969-7912DC7BD11A}"/>
                </a:ext>
              </a:extLst>
            </p:cNvPr>
            <p:cNvSpPr>
              <a:spLocks noChangeArrowheads="1"/>
            </p:cNvSpPr>
            <p:nvPr/>
          </p:nvSpPr>
          <p:spPr bwMode="auto">
            <a:xfrm>
              <a:off x="121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0" name="Rectangle 88">
              <a:extLst>
                <a:ext uri="{FF2B5EF4-FFF2-40B4-BE49-F238E27FC236}">
                  <a16:creationId xmlns:a16="http://schemas.microsoft.com/office/drawing/2014/main" id="{EE66F870-02C0-BE4E-805F-2C53E208D564}"/>
                </a:ext>
              </a:extLst>
            </p:cNvPr>
            <p:cNvSpPr>
              <a:spLocks noChangeArrowheads="1"/>
            </p:cNvSpPr>
            <p:nvPr/>
          </p:nvSpPr>
          <p:spPr bwMode="auto">
            <a:xfrm>
              <a:off x="1241"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1" name="Rectangle 89">
              <a:extLst>
                <a:ext uri="{FF2B5EF4-FFF2-40B4-BE49-F238E27FC236}">
                  <a16:creationId xmlns:a16="http://schemas.microsoft.com/office/drawing/2014/main" id="{174DBDEF-9657-5643-8CE9-F45199DF5B40}"/>
                </a:ext>
              </a:extLst>
            </p:cNvPr>
            <p:cNvSpPr>
              <a:spLocks noChangeArrowheads="1"/>
            </p:cNvSpPr>
            <p:nvPr/>
          </p:nvSpPr>
          <p:spPr bwMode="auto">
            <a:xfrm>
              <a:off x="1268"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2" name="Rectangle 90">
              <a:extLst>
                <a:ext uri="{FF2B5EF4-FFF2-40B4-BE49-F238E27FC236}">
                  <a16:creationId xmlns:a16="http://schemas.microsoft.com/office/drawing/2014/main" id="{473B67BE-ECB8-E04C-8FB1-34E916ACAF25}"/>
                </a:ext>
              </a:extLst>
            </p:cNvPr>
            <p:cNvSpPr>
              <a:spLocks noChangeArrowheads="1"/>
            </p:cNvSpPr>
            <p:nvPr/>
          </p:nvSpPr>
          <p:spPr bwMode="auto">
            <a:xfrm>
              <a:off x="1296"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3" name="Rectangle 91">
              <a:extLst>
                <a:ext uri="{FF2B5EF4-FFF2-40B4-BE49-F238E27FC236}">
                  <a16:creationId xmlns:a16="http://schemas.microsoft.com/office/drawing/2014/main" id="{2AF58EC4-673C-BA4F-BEEC-95A9A91D9FB7}"/>
                </a:ext>
              </a:extLst>
            </p:cNvPr>
            <p:cNvSpPr>
              <a:spLocks noChangeArrowheads="1"/>
            </p:cNvSpPr>
            <p:nvPr/>
          </p:nvSpPr>
          <p:spPr bwMode="auto">
            <a:xfrm>
              <a:off x="132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4" name="Rectangle 92">
              <a:extLst>
                <a:ext uri="{FF2B5EF4-FFF2-40B4-BE49-F238E27FC236}">
                  <a16:creationId xmlns:a16="http://schemas.microsoft.com/office/drawing/2014/main" id="{3588BA6D-B18D-B54D-A6E0-3330574B116A}"/>
                </a:ext>
              </a:extLst>
            </p:cNvPr>
            <p:cNvSpPr>
              <a:spLocks noChangeArrowheads="1"/>
            </p:cNvSpPr>
            <p:nvPr/>
          </p:nvSpPr>
          <p:spPr bwMode="auto">
            <a:xfrm>
              <a:off x="132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5" name="Rectangle 93">
              <a:extLst>
                <a:ext uri="{FF2B5EF4-FFF2-40B4-BE49-F238E27FC236}">
                  <a16:creationId xmlns:a16="http://schemas.microsoft.com/office/drawing/2014/main" id="{DB573BF1-53C1-BD48-9A1D-9455642956C2}"/>
                </a:ext>
              </a:extLst>
            </p:cNvPr>
            <p:cNvSpPr>
              <a:spLocks noChangeArrowheads="1"/>
            </p:cNvSpPr>
            <p:nvPr/>
          </p:nvSpPr>
          <p:spPr bwMode="auto">
            <a:xfrm>
              <a:off x="132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6" name="Rectangle 94">
              <a:extLst>
                <a:ext uri="{FF2B5EF4-FFF2-40B4-BE49-F238E27FC236}">
                  <a16:creationId xmlns:a16="http://schemas.microsoft.com/office/drawing/2014/main" id="{AC3A8ADC-5A23-E943-8856-7E109B4CA903}"/>
                </a:ext>
              </a:extLst>
            </p:cNvPr>
            <p:cNvSpPr>
              <a:spLocks noChangeArrowheads="1"/>
            </p:cNvSpPr>
            <p:nvPr/>
          </p:nvSpPr>
          <p:spPr bwMode="auto">
            <a:xfrm>
              <a:off x="132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7" name="Rectangle 95">
              <a:extLst>
                <a:ext uri="{FF2B5EF4-FFF2-40B4-BE49-F238E27FC236}">
                  <a16:creationId xmlns:a16="http://schemas.microsoft.com/office/drawing/2014/main" id="{85847C5D-B199-2B41-ABB0-1F1DEBA2D93A}"/>
                </a:ext>
              </a:extLst>
            </p:cNvPr>
            <p:cNvSpPr>
              <a:spLocks noChangeArrowheads="1"/>
            </p:cNvSpPr>
            <p:nvPr/>
          </p:nvSpPr>
          <p:spPr bwMode="auto">
            <a:xfrm>
              <a:off x="132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8" name="Rectangle 96">
              <a:extLst>
                <a:ext uri="{FF2B5EF4-FFF2-40B4-BE49-F238E27FC236}">
                  <a16:creationId xmlns:a16="http://schemas.microsoft.com/office/drawing/2014/main" id="{5A785FF8-1B0C-934D-A4E9-8D478500CF33}"/>
                </a:ext>
              </a:extLst>
            </p:cNvPr>
            <p:cNvSpPr>
              <a:spLocks noChangeArrowheads="1"/>
            </p:cNvSpPr>
            <p:nvPr/>
          </p:nvSpPr>
          <p:spPr bwMode="auto">
            <a:xfrm>
              <a:off x="1323"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29" name="Rectangle 97">
              <a:extLst>
                <a:ext uri="{FF2B5EF4-FFF2-40B4-BE49-F238E27FC236}">
                  <a16:creationId xmlns:a16="http://schemas.microsoft.com/office/drawing/2014/main" id="{542185F2-B47C-4847-8A3B-393884F98B2B}"/>
                </a:ext>
              </a:extLst>
            </p:cNvPr>
            <p:cNvSpPr>
              <a:spLocks noChangeArrowheads="1"/>
            </p:cNvSpPr>
            <p:nvPr/>
          </p:nvSpPr>
          <p:spPr bwMode="auto">
            <a:xfrm>
              <a:off x="1350" y="1867"/>
              <a:ext cx="30"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0" name="Rectangle 98">
              <a:extLst>
                <a:ext uri="{FF2B5EF4-FFF2-40B4-BE49-F238E27FC236}">
                  <a16:creationId xmlns:a16="http://schemas.microsoft.com/office/drawing/2014/main" id="{2D368B48-6B1E-8742-AD5A-574F65D7B8F2}"/>
                </a:ext>
              </a:extLst>
            </p:cNvPr>
            <p:cNvSpPr>
              <a:spLocks noChangeArrowheads="1"/>
            </p:cNvSpPr>
            <p:nvPr/>
          </p:nvSpPr>
          <p:spPr bwMode="auto">
            <a:xfrm>
              <a:off x="1382"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1" name="Rectangle 99">
              <a:extLst>
                <a:ext uri="{FF2B5EF4-FFF2-40B4-BE49-F238E27FC236}">
                  <a16:creationId xmlns:a16="http://schemas.microsoft.com/office/drawing/2014/main" id="{F52828CD-4969-4744-A6DA-C3A3AA6085D2}"/>
                </a:ext>
              </a:extLst>
            </p:cNvPr>
            <p:cNvSpPr>
              <a:spLocks noChangeArrowheads="1"/>
            </p:cNvSpPr>
            <p:nvPr/>
          </p:nvSpPr>
          <p:spPr bwMode="auto">
            <a:xfrm>
              <a:off x="1382"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2" name="Rectangle 100">
              <a:extLst>
                <a:ext uri="{FF2B5EF4-FFF2-40B4-BE49-F238E27FC236}">
                  <a16:creationId xmlns:a16="http://schemas.microsoft.com/office/drawing/2014/main" id="{3C034BD0-21FD-5B4E-ACB5-08DCFD332505}"/>
                </a:ext>
              </a:extLst>
            </p:cNvPr>
            <p:cNvSpPr>
              <a:spLocks noChangeArrowheads="1"/>
            </p:cNvSpPr>
            <p:nvPr/>
          </p:nvSpPr>
          <p:spPr bwMode="auto">
            <a:xfrm>
              <a:off x="1382"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3" name="Rectangle 101">
              <a:extLst>
                <a:ext uri="{FF2B5EF4-FFF2-40B4-BE49-F238E27FC236}">
                  <a16:creationId xmlns:a16="http://schemas.microsoft.com/office/drawing/2014/main" id="{2B576E4F-CDD1-A445-98D1-230323DF73B0}"/>
                </a:ext>
              </a:extLst>
            </p:cNvPr>
            <p:cNvSpPr>
              <a:spLocks noChangeArrowheads="1"/>
            </p:cNvSpPr>
            <p:nvPr/>
          </p:nvSpPr>
          <p:spPr bwMode="auto">
            <a:xfrm>
              <a:off x="1382"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4" name="Rectangle 102">
              <a:extLst>
                <a:ext uri="{FF2B5EF4-FFF2-40B4-BE49-F238E27FC236}">
                  <a16:creationId xmlns:a16="http://schemas.microsoft.com/office/drawing/2014/main" id="{17C429E9-2308-CA48-ACFA-E509639EA4E9}"/>
                </a:ext>
              </a:extLst>
            </p:cNvPr>
            <p:cNvSpPr>
              <a:spLocks noChangeArrowheads="1"/>
            </p:cNvSpPr>
            <p:nvPr/>
          </p:nvSpPr>
          <p:spPr bwMode="auto">
            <a:xfrm>
              <a:off x="1382"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5" name="Rectangle 103">
              <a:extLst>
                <a:ext uri="{FF2B5EF4-FFF2-40B4-BE49-F238E27FC236}">
                  <a16:creationId xmlns:a16="http://schemas.microsoft.com/office/drawing/2014/main" id="{35C9E517-D0FB-514A-AAC6-793818984D86}"/>
                </a:ext>
              </a:extLst>
            </p:cNvPr>
            <p:cNvSpPr>
              <a:spLocks noChangeArrowheads="1"/>
            </p:cNvSpPr>
            <p:nvPr/>
          </p:nvSpPr>
          <p:spPr bwMode="auto">
            <a:xfrm>
              <a:off x="1378"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6" name="Rectangle 104">
              <a:extLst>
                <a:ext uri="{FF2B5EF4-FFF2-40B4-BE49-F238E27FC236}">
                  <a16:creationId xmlns:a16="http://schemas.microsoft.com/office/drawing/2014/main" id="{637A7664-E9D2-BD4F-8F72-3310E12EFD0B}"/>
                </a:ext>
              </a:extLst>
            </p:cNvPr>
            <p:cNvSpPr>
              <a:spLocks noChangeArrowheads="1"/>
            </p:cNvSpPr>
            <p:nvPr/>
          </p:nvSpPr>
          <p:spPr bwMode="auto">
            <a:xfrm>
              <a:off x="1409"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37" name="Rectangle 105">
              <a:extLst>
                <a:ext uri="{FF2B5EF4-FFF2-40B4-BE49-F238E27FC236}">
                  <a16:creationId xmlns:a16="http://schemas.microsoft.com/office/drawing/2014/main" id="{7B0388E3-D972-5943-8F92-2744B84D15C1}"/>
                </a:ext>
              </a:extLst>
            </p:cNvPr>
            <p:cNvSpPr>
              <a:spLocks noChangeArrowheads="1"/>
            </p:cNvSpPr>
            <p:nvPr/>
          </p:nvSpPr>
          <p:spPr bwMode="auto">
            <a:xfrm>
              <a:off x="1437" y="1867"/>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grpSp>
      <p:sp>
        <p:nvSpPr>
          <p:cNvPr id="138" name="Rectangle 106">
            <a:extLst>
              <a:ext uri="{FF2B5EF4-FFF2-40B4-BE49-F238E27FC236}">
                <a16:creationId xmlns:a16="http://schemas.microsoft.com/office/drawing/2014/main" id="{2CED0002-AD2B-1E46-9B89-402B1E529941}"/>
              </a:ext>
            </a:extLst>
          </p:cNvPr>
          <p:cNvSpPr>
            <a:spLocks noChangeArrowheads="1"/>
          </p:cNvSpPr>
          <p:nvPr/>
        </p:nvSpPr>
        <p:spPr bwMode="auto">
          <a:xfrm>
            <a:off x="4513262" y="3986751"/>
            <a:ext cx="415925"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139" name="Rectangle 107">
            <a:extLst>
              <a:ext uri="{FF2B5EF4-FFF2-40B4-BE49-F238E27FC236}">
                <a16:creationId xmlns:a16="http://schemas.microsoft.com/office/drawing/2014/main" id="{4F216036-7C1B-4B49-99C4-E73CB125C046}"/>
              </a:ext>
            </a:extLst>
          </p:cNvPr>
          <p:cNvSpPr>
            <a:spLocks noChangeArrowheads="1"/>
          </p:cNvSpPr>
          <p:nvPr/>
        </p:nvSpPr>
        <p:spPr bwMode="auto">
          <a:xfrm>
            <a:off x="45132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0" name="Rectangle 108">
            <a:extLst>
              <a:ext uri="{FF2B5EF4-FFF2-40B4-BE49-F238E27FC236}">
                <a16:creationId xmlns:a16="http://schemas.microsoft.com/office/drawing/2014/main" id="{92411F08-B0E2-FF4C-8629-DA6C92CFBAEB}"/>
              </a:ext>
            </a:extLst>
          </p:cNvPr>
          <p:cNvSpPr>
            <a:spLocks noChangeArrowheads="1"/>
          </p:cNvSpPr>
          <p:nvPr/>
        </p:nvSpPr>
        <p:spPr bwMode="auto">
          <a:xfrm>
            <a:off x="455771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1" name="Rectangle 109">
            <a:extLst>
              <a:ext uri="{FF2B5EF4-FFF2-40B4-BE49-F238E27FC236}">
                <a16:creationId xmlns:a16="http://schemas.microsoft.com/office/drawing/2014/main" id="{18F9D5A1-B3D7-9E49-A655-4FA8E720BAA1}"/>
              </a:ext>
            </a:extLst>
          </p:cNvPr>
          <p:cNvSpPr>
            <a:spLocks noChangeArrowheads="1"/>
          </p:cNvSpPr>
          <p:nvPr/>
        </p:nvSpPr>
        <p:spPr bwMode="auto">
          <a:xfrm>
            <a:off x="4600575" y="3986751"/>
            <a:ext cx="46037"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2" name="Rectangle 110">
            <a:extLst>
              <a:ext uri="{FF2B5EF4-FFF2-40B4-BE49-F238E27FC236}">
                <a16:creationId xmlns:a16="http://schemas.microsoft.com/office/drawing/2014/main" id="{D93DBBBC-36F4-764F-AF79-689EF1733ED5}"/>
              </a:ext>
            </a:extLst>
          </p:cNvPr>
          <p:cNvSpPr>
            <a:spLocks noChangeArrowheads="1"/>
          </p:cNvSpPr>
          <p:nvPr/>
        </p:nvSpPr>
        <p:spPr bwMode="auto">
          <a:xfrm>
            <a:off x="4645025" y="3986751"/>
            <a:ext cx="46037"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3" name="Rectangle 111">
            <a:extLst>
              <a:ext uri="{FF2B5EF4-FFF2-40B4-BE49-F238E27FC236}">
                <a16:creationId xmlns:a16="http://schemas.microsoft.com/office/drawing/2014/main" id="{CCEA1C29-EEB1-C64D-A6B7-13E0E756786D}"/>
              </a:ext>
            </a:extLst>
          </p:cNvPr>
          <p:cNvSpPr>
            <a:spLocks noChangeArrowheads="1"/>
          </p:cNvSpPr>
          <p:nvPr/>
        </p:nvSpPr>
        <p:spPr bwMode="auto">
          <a:xfrm>
            <a:off x="4687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4" name="Rectangle 112">
            <a:extLst>
              <a:ext uri="{FF2B5EF4-FFF2-40B4-BE49-F238E27FC236}">
                <a16:creationId xmlns:a16="http://schemas.microsoft.com/office/drawing/2014/main" id="{36B1BDF5-B023-814D-B3A4-956BC8481AFD}"/>
              </a:ext>
            </a:extLst>
          </p:cNvPr>
          <p:cNvSpPr>
            <a:spLocks noChangeArrowheads="1"/>
          </p:cNvSpPr>
          <p:nvPr/>
        </p:nvSpPr>
        <p:spPr bwMode="auto">
          <a:xfrm>
            <a:off x="4687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5" name="Rectangle 113">
            <a:extLst>
              <a:ext uri="{FF2B5EF4-FFF2-40B4-BE49-F238E27FC236}">
                <a16:creationId xmlns:a16="http://schemas.microsoft.com/office/drawing/2014/main" id="{5A97B3F4-5E26-7943-B1EC-01C5E6E0D227}"/>
              </a:ext>
            </a:extLst>
          </p:cNvPr>
          <p:cNvSpPr>
            <a:spLocks noChangeArrowheads="1"/>
          </p:cNvSpPr>
          <p:nvPr/>
        </p:nvSpPr>
        <p:spPr bwMode="auto">
          <a:xfrm>
            <a:off x="4687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6" name="Rectangle 114">
            <a:extLst>
              <a:ext uri="{FF2B5EF4-FFF2-40B4-BE49-F238E27FC236}">
                <a16:creationId xmlns:a16="http://schemas.microsoft.com/office/drawing/2014/main" id="{8658357D-88CE-A24B-8444-E493ABC93FC1}"/>
              </a:ext>
            </a:extLst>
          </p:cNvPr>
          <p:cNvSpPr>
            <a:spLocks noChangeArrowheads="1"/>
          </p:cNvSpPr>
          <p:nvPr/>
        </p:nvSpPr>
        <p:spPr bwMode="auto">
          <a:xfrm>
            <a:off x="4687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7" name="Rectangle 115">
            <a:extLst>
              <a:ext uri="{FF2B5EF4-FFF2-40B4-BE49-F238E27FC236}">
                <a16:creationId xmlns:a16="http://schemas.microsoft.com/office/drawing/2014/main" id="{2C519B65-AB1A-2441-AF12-1B5C976DC4C3}"/>
              </a:ext>
            </a:extLst>
          </p:cNvPr>
          <p:cNvSpPr>
            <a:spLocks noChangeArrowheads="1"/>
          </p:cNvSpPr>
          <p:nvPr/>
        </p:nvSpPr>
        <p:spPr bwMode="auto">
          <a:xfrm>
            <a:off x="4687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8" name="Rectangle 116">
            <a:extLst>
              <a:ext uri="{FF2B5EF4-FFF2-40B4-BE49-F238E27FC236}">
                <a16:creationId xmlns:a16="http://schemas.microsoft.com/office/drawing/2014/main" id="{AE2E0780-72F8-CD4C-92AE-37F58745FC84}"/>
              </a:ext>
            </a:extLst>
          </p:cNvPr>
          <p:cNvSpPr>
            <a:spLocks noChangeArrowheads="1"/>
          </p:cNvSpPr>
          <p:nvPr/>
        </p:nvSpPr>
        <p:spPr bwMode="auto">
          <a:xfrm>
            <a:off x="4687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49" name="Rectangle 117">
            <a:extLst>
              <a:ext uri="{FF2B5EF4-FFF2-40B4-BE49-F238E27FC236}">
                <a16:creationId xmlns:a16="http://schemas.microsoft.com/office/drawing/2014/main" id="{47EB1752-4C6B-9A4D-8994-D79F846E108C}"/>
              </a:ext>
            </a:extLst>
          </p:cNvPr>
          <p:cNvSpPr>
            <a:spLocks noChangeArrowheads="1"/>
          </p:cNvSpPr>
          <p:nvPr/>
        </p:nvSpPr>
        <p:spPr bwMode="auto">
          <a:xfrm>
            <a:off x="47323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0" name="Rectangle 118">
            <a:extLst>
              <a:ext uri="{FF2B5EF4-FFF2-40B4-BE49-F238E27FC236}">
                <a16:creationId xmlns:a16="http://schemas.microsoft.com/office/drawing/2014/main" id="{4521B32C-FA50-CA44-83EF-C618B5AA99FC}"/>
              </a:ext>
            </a:extLst>
          </p:cNvPr>
          <p:cNvSpPr>
            <a:spLocks noChangeArrowheads="1"/>
          </p:cNvSpPr>
          <p:nvPr/>
        </p:nvSpPr>
        <p:spPr bwMode="auto">
          <a:xfrm>
            <a:off x="4781550"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1" name="Rectangle 119">
            <a:extLst>
              <a:ext uri="{FF2B5EF4-FFF2-40B4-BE49-F238E27FC236}">
                <a16:creationId xmlns:a16="http://schemas.microsoft.com/office/drawing/2014/main" id="{8504755E-FAF0-2A48-9A4E-438BAC42BE12}"/>
              </a:ext>
            </a:extLst>
          </p:cNvPr>
          <p:cNvSpPr>
            <a:spLocks noChangeArrowheads="1"/>
          </p:cNvSpPr>
          <p:nvPr/>
        </p:nvSpPr>
        <p:spPr bwMode="auto">
          <a:xfrm>
            <a:off x="4875212" y="3986751"/>
            <a:ext cx="46038"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2" name="Rectangle 120">
            <a:extLst>
              <a:ext uri="{FF2B5EF4-FFF2-40B4-BE49-F238E27FC236}">
                <a16:creationId xmlns:a16="http://schemas.microsoft.com/office/drawing/2014/main" id="{B1110EEB-66D8-EE4C-A21F-3D5BB62ECC70}"/>
              </a:ext>
            </a:extLst>
          </p:cNvPr>
          <p:cNvSpPr>
            <a:spLocks noChangeArrowheads="1"/>
          </p:cNvSpPr>
          <p:nvPr/>
        </p:nvSpPr>
        <p:spPr bwMode="auto">
          <a:xfrm>
            <a:off x="482917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3" name="Rectangle 122">
            <a:extLst>
              <a:ext uri="{FF2B5EF4-FFF2-40B4-BE49-F238E27FC236}">
                <a16:creationId xmlns:a16="http://schemas.microsoft.com/office/drawing/2014/main" id="{5C77A69D-B1BC-AD49-BF8A-FD88E9CBB560}"/>
              </a:ext>
            </a:extLst>
          </p:cNvPr>
          <p:cNvSpPr>
            <a:spLocks noChangeArrowheads="1"/>
          </p:cNvSpPr>
          <p:nvPr/>
        </p:nvSpPr>
        <p:spPr bwMode="auto">
          <a:xfrm>
            <a:off x="2424112" y="3986751"/>
            <a:ext cx="631825"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154" name="Rectangle 123">
            <a:extLst>
              <a:ext uri="{FF2B5EF4-FFF2-40B4-BE49-F238E27FC236}">
                <a16:creationId xmlns:a16="http://schemas.microsoft.com/office/drawing/2014/main" id="{920F4849-DCA9-0F47-8013-89657642A9BD}"/>
              </a:ext>
            </a:extLst>
          </p:cNvPr>
          <p:cNvSpPr>
            <a:spLocks noChangeArrowheads="1"/>
          </p:cNvSpPr>
          <p:nvPr/>
        </p:nvSpPr>
        <p:spPr bwMode="auto">
          <a:xfrm>
            <a:off x="242411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5" name="Rectangle 124">
            <a:extLst>
              <a:ext uri="{FF2B5EF4-FFF2-40B4-BE49-F238E27FC236}">
                <a16:creationId xmlns:a16="http://schemas.microsoft.com/office/drawing/2014/main" id="{70C41F06-30D9-0D4E-A7D2-44200F1DC838}"/>
              </a:ext>
            </a:extLst>
          </p:cNvPr>
          <p:cNvSpPr>
            <a:spLocks noChangeArrowheads="1"/>
          </p:cNvSpPr>
          <p:nvPr/>
        </p:nvSpPr>
        <p:spPr bwMode="auto">
          <a:xfrm>
            <a:off x="246697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6" name="Rectangle 125">
            <a:extLst>
              <a:ext uri="{FF2B5EF4-FFF2-40B4-BE49-F238E27FC236}">
                <a16:creationId xmlns:a16="http://schemas.microsoft.com/office/drawing/2014/main" id="{D39A740D-A1B8-AC42-8510-F280F3F6C421}"/>
              </a:ext>
            </a:extLst>
          </p:cNvPr>
          <p:cNvSpPr>
            <a:spLocks noChangeArrowheads="1"/>
          </p:cNvSpPr>
          <p:nvPr/>
        </p:nvSpPr>
        <p:spPr bwMode="auto">
          <a:xfrm>
            <a:off x="25114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7" name="Rectangle 126">
            <a:extLst>
              <a:ext uri="{FF2B5EF4-FFF2-40B4-BE49-F238E27FC236}">
                <a16:creationId xmlns:a16="http://schemas.microsoft.com/office/drawing/2014/main" id="{42464D37-2F67-DB4A-9E20-04F6D75E36DA}"/>
              </a:ext>
            </a:extLst>
          </p:cNvPr>
          <p:cNvSpPr>
            <a:spLocks noChangeArrowheads="1"/>
          </p:cNvSpPr>
          <p:nvPr/>
        </p:nvSpPr>
        <p:spPr bwMode="auto">
          <a:xfrm>
            <a:off x="255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8" name="Rectangle 127">
            <a:extLst>
              <a:ext uri="{FF2B5EF4-FFF2-40B4-BE49-F238E27FC236}">
                <a16:creationId xmlns:a16="http://schemas.microsoft.com/office/drawing/2014/main" id="{2C15A536-1C90-0D4E-9E8F-9E0D651CF603}"/>
              </a:ext>
            </a:extLst>
          </p:cNvPr>
          <p:cNvSpPr>
            <a:spLocks noChangeArrowheads="1"/>
          </p:cNvSpPr>
          <p:nvPr/>
        </p:nvSpPr>
        <p:spPr bwMode="auto">
          <a:xfrm>
            <a:off x="259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59" name="Rectangle 128">
            <a:extLst>
              <a:ext uri="{FF2B5EF4-FFF2-40B4-BE49-F238E27FC236}">
                <a16:creationId xmlns:a16="http://schemas.microsoft.com/office/drawing/2014/main" id="{FD4C4984-AEDF-9444-A38C-6D2A85DA253F}"/>
              </a:ext>
            </a:extLst>
          </p:cNvPr>
          <p:cNvSpPr>
            <a:spLocks noChangeArrowheads="1"/>
          </p:cNvSpPr>
          <p:nvPr/>
        </p:nvSpPr>
        <p:spPr bwMode="auto">
          <a:xfrm>
            <a:off x="259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0" name="Rectangle 129">
            <a:extLst>
              <a:ext uri="{FF2B5EF4-FFF2-40B4-BE49-F238E27FC236}">
                <a16:creationId xmlns:a16="http://schemas.microsoft.com/office/drawing/2014/main" id="{2E7C727A-149F-1B4C-B4C1-96E1AD0BCCA5}"/>
              </a:ext>
            </a:extLst>
          </p:cNvPr>
          <p:cNvSpPr>
            <a:spLocks noChangeArrowheads="1"/>
          </p:cNvSpPr>
          <p:nvPr/>
        </p:nvSpPr>
        <p:spPr bwMode="auto">
          <a:xfrm>
            <a:off x="259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1" name="Rectangle 130">
            <a:extLst>
              <a:ext uri="{FF2B5EF4-FFF2-40B4-BE49-F238E27FC236}">
                <a16:creationId xmlns:a16="http://schemas.microsoft.com/office/drawing/2014/main" id="{6CA386A2-0852-E444-9ADA-97F261C82F26}"/>
              </a:ext>
            </a:extLst>
          </p:cNvPr>
          <p:cNvSpPr>
            <a:spLocks noChangeArrowheads="1"/>
          </p:cNvSpPr>
          <p:nvPr/>
        </p:nvSpPr>
        <p:spPr bwMode="auto">
          <a:xfrm>
            <a:off x="259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2" name="Rectangle 131">
            <a:extLst>
              <a:ext uri="{FF2B5EF4-FFF2-40B4-BE49-F238E27FC236}">
                <a16:creationId xmlns:a16="http://schemas.microsoft.com/office/drawing/2014/main" id="{BA717746-A4D7-7B48-BE84-206EDFDDCEB5}"/>
              </a:ext>
            </a:extLst>
          </p:cNvPr>
          <p:cNvSpPr>
            <a:spLocks noChangeArrowheads="1"/>
          </p:cNvSpPr>
          <p:nvPr/>
        </p:nvSpPr>
        <p:spPr bwMode="auto">
          <a:xfrm>
            <a:off x="259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3" name="Rectangle 132">
            <a:extLst>
              <a:ext uri="{FF2B5EF4-FFF2-40B4-BE49-F238E27FC236}">
                <a16:creationId xmlns:a16="http://schemas.microsoft.com/office/drawing/2014/main" id="{B72D3265-0E22-C045-9E4C-EDCCAE8BD5FB}"/>
              </a:ext>
            </a:extLst>
          </p:cNvPr>
          <p:cNvSpPr>
            <a:spLocks noChangeArrowheads="1"/>
          </p:cNvSpPr>
          <p:nvPr/>
        </p:nvSpPr>
        <p:spPr bwMode="auto">
          <a:xfrm>
            <a:off x="259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4" name="Rectangle 133">
            <a:extLst>
              <a:ext uri="{FF2B5EF4-FFF2-40B4-BE49-F238E27FC236}">
                <a16:creationId xmlns:a16="http://schemas.microsoft.com/office/drawing/2014/main" id="{BCF89AD7-5646-E04A-8CB8-BFC2C939D540}"/>
              </a:ext>
            </a:extLst>
          </p:cNvPr>
          <p:cNvSpPr>
            <a:spLocks noChangeArrowheads="1"/>
          </p:cNvSpPr>
          <p:nvPr/>
        </p:nvSpPr>
        <p:spPr bwMode="auto">
          <a:xfrm>
            <a:off x="2641600" y="3986751"/>
            <a:ext cx="47625"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5" name="Rectangle 134">
            <a:extLst>
              <a:ext uri="{FF2B5EF4-FFF2-40B4-BE49-F238E27FC236}">
                <a16:creationId xmlns:a16="http://schemas.microsoft.com/office/drawing/2014/main" id="{44743431-AF09-E44D-BB8B-13BF6F6D8135}"/>
              </a:ext>
            </a:extLst>
          </p:cNvPr>
          <p:cNvSpPr>
            <a:spLocks noChangeArrowheads="1"/>
          </p:cNvSpPr>
          <p:nvPr/>
        </p:nvSpPr>
        <p:spPr bwMode="auto">
          <a:xfrm>
            <a:off x="268605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6" name="Rectangle 135">
            <a:extLst>
              <a:ext uri="{FF2B5EF4-FFF2-40B4-BE49-F238E27FC236}">
                <a16:creationId xmlns:a16="http://schemas.microsoft.com/office/drawing/2014/main" id="{9004A5D9-F197-4F49-B0B6-493E2C1A3F76}"/>
              </a:ext>
            </a:extLst>
          </p:cNvPr>
          <p:cNvSpPr>
            <a:spLocks noChangeArrowheads="1"/>
          </p:cNvSpPr>
          <p:nvPr/>
        </p:nvSpPr>
        <p:spPr bwMode="auto">
          <a:xfrm>
            <a:off x="2728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7" name="Rectangle 136">
            <a:extLst>
              <a:ext uri="{FF2B5EF4-FFF2-40B4-BE49-F238E27FC236}">
                <a16:creationId xmlns:a16="http://schemas.microsoft.com/office/drawing/2014/main" id="{DA4BC37F-1F2E-7141-8D3B-BABBD114DA09}"/>
              </a:ext>
            </a:extLst>
          </p:cNvPr>
          <p:cNvSpPr>
            <a:spLocks noChangeArrowheads="1"/>
          </p:cNvSpPr>
          <p:nvPr/>
        </p:nvSpPr>
        <p:spPr bwMode="auto">
          <a:xfrm>
            <a:off x="27733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8" name="Rectangle 137">
            <a:extLst>
              <a:ext uri="{FF2B5EF4-FFF2-40B4-BE49-F238E27FC236}">
                <a16:creationId xmlns:a16="http://schemas.microsoft.com/office/drawing/2014/main" id="{7AEE8333-871A-6140-A1B2-31652502E8D2}"/>
              </a:ext>
            </a:extLst>
          </p:cNvPr>
          <p:cNvSpPr>
            <a:spLocks noChangeArrowheads="1"/>
          </p:cNvSpPr>
          <p:nvPr/>
        </p:nvSpPr>
        <p:spPr bwMode="auto">
          <a:xfrm>
            <a:off x="2816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69" name="Rectangle 138">
            <a:extLst>
              <a:ext uri="{FF2B5EF4-FFF2-40B4-BE49-F238E27FC236}">
                <a16:creationId xmlns:a16="http://schemas.microsoft.com/office/drawing/2014/main" id="{5188D844-353F-7B46-8992-BA121FA202D4}"/>
              </a:ext>
            </a:extLst>
          </p:cNvPr>
          <p:cNvSpPr>
            <a:spLocks noChangeArrowheads="1"/>
          </p:cNvSpPr>
          <p:nvPr/>
        </p:nvSpPr>
        <p:spPr bwMode="auto">
          <a:xfrm>
            <a:off x="2816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0" name="Rectangle 139">
            <a:extLst>
              <a:ext uri="{FF2B5EF4-FFF2-40B4-BE49-F238E27FC236}">
                <a16:creationId xmlns:a16="http://schemas.microsoft.com/office/drawing/2014/main" id="{5EC5E748-9873-2B45-8F84-00AF3E4685C7}"/>
              </a:ext>
            </a:extLst>
          </p:cNvPr>
          <p:cNvSpPr>
            <a:spLocks noChangeArrowheads="1"/>
          </p:cNvSpPr>
          <p:nvPr/>
        </p:nvSpPr>
        <p:spPr bwMode="auto">
          <a:xfrm>
            <a:off x="2816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1" name="Rectangle 140">
            <a:extLst>
              <a:ext uri="{FF2B5EF4-FFF2-40B4-BE49-F238E27FC236}">
                <a16:creationId xmlns:a16="http://schemas.microsoft.com/office/drawing/2014/main" id="{DFB72109-F811-DA4A-9DD9-884CC91587E8}"/>
              </a:ext>
            </a:extLst>
          </p:cNvPr>
          <p:cNvSpPr>
            <a:spLocks noChangeArrowheads="1"/>
          </p:cNvSpPr>
          <p:nvPr/>
        </p:nvSpPr>
        <p:spPr bwMode="auto">
          <a:xfrm>
            <a:off x="2816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2" name="Rectangle 141">
            <a:extLst>
              <a:ext uri="{FF2B5EF4-FFF2-40B4-BE49-F238E27FC236}">
                <a16:creationId xmlns:a16="http://schemas.microsoft.com/office/drawing/2014/main" id="{F9418C88-0211-8645-933A-50A5928B4734}"/>
              </a:ext>
            </a:extLst>
          </p:cNvPr>
          <p:cNvSpPr>
            <a:spLocks noChangeArrowheads="1"/>
          </p:cNvSpPr>
          <p:nvPr/>
        </p:nvSpPr>
        <p:spPr bwMode="auto">
          <a:xfrm>
            <a:off x="2816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3" name="Rectangle 142">
            <a:extLst>
              <a:ext uri="{FF2B5EF4-FFF2-40B4-BE49-F238E27FC236}">
                <a16:creationId xmlns:a16="http://schemas.microsoft.com/office/drawing/2014/main" id="{53D74D09-B248-C449-9986-CBFFBF936D2C}"/>
              </a:ext>
            </a:extLst>
          </p:cNvPr>
          <p:cNvSpPr>
            <a:spLocks noChangeArrowheads="1"/>
          </p:cNvSpPr>
          <p:nvPr/>
        </p:nvSpPr>
        <p:spPr bwMode="auto">
          <a:xfrm>
            <a:off x="2816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4" name="Rectangle 143">
            <a:extLst>
              <a:ext uri="{FF2B5EF4-FFF2-40B4-BE49-F238E27FC236}">
                <a16:creationId xmlns:a16="http://schemas.microsoft.com/office/drawing/2014/main" id="{2D8021F5-F5A6-A040-BC68-51C347F88C70}"/>
              </a:ext>
            </a:extLst>
          </p:cNvPr>
          <p:cNvSpPr>
            <a:spLocks noChangeArrowheads="1"/>
          </p:cNvSpPr>
          <p:nvPr/>
        </p:nvSpPr>
        <p:spPr bwMode="auto">
          <a:xfrm>
            <a:off x="28590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5" name="Rectangle 144">
            <a:extLst>
              <a:ext uri="{FF2B5EF4-FFF2-40B4-BE49-F238E27FC236}">
                <a16:creationId xmlns:a16="http://schemas.microsoft.com/office/drawing/2014/main" id="{CE43CCAF-03E5-1743-AAF6-BB9DB42A140B}"/>
              </a:ext>
            </a:extLst>
          </p:cNvPr>
          <p:cNvSpPr>
            <a:spLocks noChangeArrowheads="1"/>
          </p:cNvSpPr>
          <p:nvPr/>
        </p:nvSpPr>
        <p:spPr bwMode="auto">
          <a:xfrm>
            <a:off x="29098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6" name="Rectangle 145">
            <a:extLst>
              <a:ext uri="{FF2B5EF4-FFF2-40B4-BE49-F238E27FC236}">
                <a16:creationId xmlns:a16="http://schemas.microsoft.com/office/drawing/2014/main" id="{F1EEB61E-D11D-1C48-BE15-EDAF4AEBBC98}"/>
              </a:ext>
            </a:extLst>
          </p:cNvPr>
          <p:cNvSpPr>
            <a:spLocks noChangeArrowheads="1"/>
          </p:cNvSpPr>
          <p:nvPr/>
        </p:nvSpPr>
        <p:spPr bwMode="auto">
          <a:xfrm>
            <a:off x="29098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7" name="Rectangle 146">
            <a:extLst>
              <a:ext uri="{FF2B5EF4-FFF2-40B4-BE49-F238E27FC236}">
                <a16:creationId xmlns:a16="http://schemas.microsoft.com/office/drawing/2014/main" id="{CF3DAB90-C1F3-F54A-9033-170F7F6F2541}"/>
              </a:ext>
            </a:extLst>
          </p:cNvPr>
          <p:cNvSpPr>
            <a:spLocks noChangeArrowheads="1"/>
          </p:cNvSpPr>
          <p:nvPr/>
        </p:nvSpPr>
        <p:spPr bwMode="auto">
          <a:xfrm>
            <a:off x="29098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8" name="Rectangle 147">
            <a:extLst>
              <a:ext uri="{FF2B5EF4-FFF2-40B4-BE49-F238E27FC236}">
                <a16:creationId xmlns:a16="http://schemas.microsoft.com/office/drawing/2014/main" id="{C7A40AB9-C3A7-C743-89D5-9793E0321770}"/>
              </a:ext>
            </a:extLst>
          </p:cNvPr>
          <p:cNvSpPr>
            <a:spLocks noChangeArrowheads="1"/>
          </p:cNvSpPr>
          <p:nvPr/>
        </p:nvSpPr>
        <p:spPr bwMode="auto">
          <a:xfrm>
            <a:off x="29098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79" name="Rectangle 148">
            <a:extLst>
              <a:ext uri="{FF2B5EF4-FFF2-40B4-BE49-F238E27FC236}">
                <a16:creationId xmlns:a16="http://schemas.microsoft.com/office/drawing/2014/main" id="{A128C751-2F09-E84F-9D90-0CAB577AA3CD}"/>
              </a:ext>
            </a:extLst>
          </p:cNvPr>
          <p:cNvSpPr>
            <a:spLocks noChangeArrowheads="1"/>
          </p:cNvSpPr>
          <p:nvPr/>
        </p:nvSpPr>
        <p:spPr bwMode="auto">
          <a:xfrm>
            <a:off x="29098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0" name="Rectangle 149">
            <a:extLst>
              <a:ext uri="{FF2B5EF4-FFF2-40B4-BE49-F238E27FC236}">
                <a16:creationId xmlns:a16="http://schemas.microsoft.com/office/drawing/2014/main" id="{FC7CEC15-9720-0C45-AC18-A1C30B26FDC5}"/>
              </a:ext>
            </a:extLst>
          </p:cNvPr>
          <p:cNvSpPr>
            <a:spLocks noChangeArrowheads="1"/>
          </p:cNvSpPr>
          <p:nvPr/>
        </p:nvSpPr>
        <p:spPr bwMode="auto">
          <a:xfrm>
            <a:off x="29035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1" name="Rectangle 150">
            <a:extLst>
              <a:ext uri="{FF2B5EF4-FFF2-40B4-BE49-F238E27FC236}">
                <a16:creationId xmlns:a16="http://schemas.microsoft.com/office/drawing/2014/main" id="{7B63ED4C-D58C-3448-B61D-346B88565946}"/>
              </a:ext>
            </a:extLst>
          </p:cNvPr>
          <p:cNvSpPr>
            <a:spLocks noChangeArrowheads="1"/>
          </p:cNvSpPr>
          <p:nvPr/>
        </p:nvSpPr>
        <p:spPr bwMode="auto">
          <a:xfrm>
            <a:off x="295275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2" name="Rectangle 151">
            <a:extLst>
              <a:ext uri="{FF2B5EF4-FFF2-40B4-BE49-F238E27FC236}">
                <a16:creationId xmlns:a16="http://schemas.microsoft.com/office/drawing/2014/main" id="{7ED131F3-DFF8-9048-A85C-91C15A84867C}"/>
              </a:ext>
            </a:extLst>
          </p:cNvPr>
          <p:cNvSpPr>
            <a:spLocks noChangeArrowheads="1"/>
          </p:cNvSpPr>
          <p:nvPr/>
        </p:nvSpPr>
        <p:spPr bwMode="auto">
          <a:xfrm>
            <a:off x="29972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grpSp>
        <p:nvGrpSpPr>
          <p:cNvPr id="183" name="Group 152">
            <a:extLst>
              <a:ext uri="{FF2B5EF4-FFF2-40B4-BE49-F238E27FC236}">
                <a16:creationId xmlns:a16="http://schemas.microsoft.com/office/drawing/2014/main" id="{C4ECD657-972C-FA45-84D2-8B6B663A7BB7}"/>
              </a:ext>
            </a:extLst>
          </p:cNvPr>
          <p:cNvGrpSpPr>
            <a:grpSpLocks/>
          </p:cNvGrpSpPr>
          <p:nvPr/>
        </p:nvGrpSpPr>
        <p:grpSpPr bwMode="auto">
          <a:xfrm>
            <a:off x="3074987" y="3986751"/>
            <a:ext cx="547688" cy="390525"/>
            <a:chOff x="3548" y="2586"/>
            <a:chExt cx="345" cy="246"/>
          </a:xfrm>
        </p:grpSpPr>
        <p:sp>
          <p:nvSpPr>
            <p:cNvPr id="184" name="Rectangle 153">
              <a:extLst>
                <a:ext uri="{FF2B5EF4-FFF2-40B4-BE49-F238E27FC236}">
                  <a16:creationId xmlns:a16="http://schemas.microsoft.com/office/drawing/2014/main" id="{BF2ACDE0-EBEB-F949-907C-A028948408C1}"/>
                </a:ext>
              </a:extLst>
            </p:cNvPr>
            <p:cNvSpPr>
              <a:spLocks noChangeArrowheads="1"/>
            </p:cNvSpPr>
            <p:nvPr/>
          </p:nvSpPr>
          <p:spPr bwMode="auto">
            <a:xfrm>
              <a:off x="3548" y="2586"/>
              <a:ext cx="345" cy="246"/>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185" name="Rectangle 154">
              <a:extLst>
                <a:ext uri="{FF2B5EF4-FFF2-40B4-BE49-F238E27FC236}">
                  <a16:creationId xmlns:a16="http://schemas.microsoft.com/office/drawing/2014/main" id="{B7201CE5-0F0C-DC41-AFDD-CFEBC0CC3D18}"/>
                </a:ext>
              </a:extLst>
            </p:cNvPr>
            <p:cNvSpPr>
              <a:spLocks noChangeArrowheads="1"/>
            </p:cNvSpPr>
            <p:nvPr/>
          </p:nvSpPr>
          <p:spPr bwMode="auto">
            <a:xfrm>
              <a:off x="3552"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6" name="Rectangle 155">
              <a:extLst>
                <a:ext uri="{FF2B5EF4-FFF2-40B4-BE49-F238E27FC236}">
                  <a16:creationId xmlns:a16="http://schemas.microsoft.com/office/drawing/2014/main" id="{697E7E78-36AF-5942-A6AF-A66CCBCB67CD}"/>
                </a:ext>
              </a:extLst>
            </p:cNvPr>
            <p:cNvSpPr>
              <a:spLocks noChangeArrowheads="1"/>
            </p:cNvSpPr>
            <p:nvPr/>
          </p:nvSpPr>
          <p:spPr bwMode="auto">
            <a:xfrm>
              <a:off x="3580"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7" name="Rectangle 156">
              <a:extLst>
                <a:ext uri="{FF2B5EF4-FFF2-40B4-BE49-F238E27FC236}">
                  <a16:creationId xmlns:a16="http://schemas.microsoft.com/office/drawing/2014/main" id="{CF4D2D2E-D82E-884E-9C19-0DDD2EC8317F}"/>
                </a:ext>
              </a:extLst>
            </p:cNvPr>
            <p:cNvSpPr>
              <a:spLocks noChangeArrowheads="1"/>
            </p:cNvSpPr>
            <p:nvPr/>
          </p:nvSpPr>
          <p:spPr bwMode="auto">
            <a:xfrm>
              <a:off x="360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8" name="Rectangle 157">
              <a:extLst>
                <a:ext uri="{FF2B5EF4-FFF2-40B4-BE49-F238E27FC236}">
                  <a16:creationId xmlns:a16="http://schemas.microsoft.com/office/drawing/2014/main" id="{F46C2408-98B5-324C-81C0-A55331534435}"/>
                </a:ext>
              </a:extLst>
            </p:cNvPr>
            <p:cNvSpPr>
              <a:spLocks noChangeArrowheads="1"/>
            </p:cNvSpPr>
            <p:nvPr/>
          </p:nvSpPr>
          <p:spPr bwMode="auto">
            <a:xfrm>
              <a:off x="360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89" name="Rectangle 158">
              <a:extLst>
                <a:ext uri="{FF2B5EF4-FFF2-40B4-BE49-F238E27FC236}">
                  <a16:creationId xmlns:a16="http://schemas.microsoft.com/office/drawing/2014/main" id="{96F009EA-D80C-6E41-81A4-F9D4C1AB2FD4}"/>
                </a:ext>
              </a:extLst>
            </p:cNvPr>
            <p:cNvSpPr>
              <a:spLocks noChangeArrowheads="1"/>
            </p:cNvSpPr>
            <p:nvPr/>
          </p:nvSpPr>
          <p:spPr bwMode="auto">
            <a:xfrm>
              <a:off x="360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0" name="Rectangle 159">
              <a:extLst>
                <a:ext uri="{FF2B5EF4-FFF2-40B4-BE49-F238E27FC236}">
                  <a16:creationId xmlns:a16="http://schemas.microsoft.com/office/drawing/2014/main" id="{ECA938AC-DAFB-6746-BC15-ADF950461029}"/>
                </a:ext>
              </a:extLst>
            </p:cNvPr>
            <p:cNvSpPr>
              <a:spLocks noChangeArrowheads="1"/>
            </p:cNvSpPr>
            <p:nvPr/>
          </p:nvSpPr>
          <p:spPr bwMode="auto">
            <a:xfrm>
              <a:off x="360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1" name="Rectangle 160">
              <a:extLst>
                <a:ext uri="{FF2B5EF4-FFF2-40B4-BE49-F238E27FC236}">
                  <a16:creationId xmlns:a16="http://schemas.microsoft.com/office/drawing/2014/main" id="{344A4108-64D1-9344-8C32-1E6BC72215D5}"/>
                </a:ext>
              </a:extLst>
            </p:cNvPr>
            <p:cNvSpPr>
              <a:spLocks noChangeArrowheads="1"/>
            </p:cNvSpPr>
            <p:nvPr/>
          </p:nvSpPr>
          <p:spPr bwMode="auto">
            <a:xfrm>
              <a:off x="360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2" name="Rectangle 161">
              <a:extLst>
                <a:ext uri="{FF2B5EF4-FFF2-40B4-BE49-F238E27FC236}">
                  <a16:creationId xmlns:a16="http://schemas.microsoft.com/office/drawing/2014/main" id="{A62F9603-EA74-E546-A4A0-B909DAE3BF68}"/>
                </a:ext>
              </a:extLst>
            </p:cNvPr>
            <p:cNvSpPr>
              <a:spLocks noChangeArrowheads="1"/>
            </p:cNvSpPr>
            <p:nvPr/>
          </p:nvSpPr>
          <p:spPr bwMode="auto">
            <a:xfrm>
              <a:off x="360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3" name="Rectangle 162">
              <a:extLst>
                <a:ext uri="{FF2B5EF4-FFF2-40B4-BE49-F238E27FC236}">
                  <a16:creationId xmlns:a16="http://schemas.microsoft.com/office/drawing/2014/main" id="{338092D3-F90B-CA4E-9B95-32D8C49FC83A}"/>
                </a:ext>
              </a:extLst>
            </p:cNvPr>
            <p:cNvSpPr>
              <a:spLocks noChangeArrowheads="1"/>
            </p:cNvSpPr>
            <p:nvPr/>
          </p:nvSpPr>
          <p:spPr bwMode="auto">
            <a:xfrm>
              <a:off x="363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4" name="Rectangle 163">
              <a:extLst>
                <a:ext uri="{FF2B5EF4-FFF2-40B4-BE49-F238E27FC236}">
                  <a16:creationId xmlns:a16="http://schemas.microsoft.com/office/drawing/2014/main" id="{2FA0F26A-6989-E340-881B-5957061823FE}"/>
                </a:ext>
              </a:extLst>
            </p:cNvPr>
            <p:cNvSpPr>
              <a:spLocks noChangeArrowheads="1"/>
            </p:cNvSpPr>
            <p:nvPr/>
          </p:nvSpPr>
          <p:spPr bwMode="auto">
            <a:xfrm>
              <a:off x="3662"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5" name="Rectangle 164">
              <a:extLst>
                <a:ext uri="{FF2B5EF4-FFF2-40B4-BE49-F238E27FC236}">
                  <a16:creationId xmlns:a16="http://schemas.microsoft.com/office/drawing/2014/main" id="{44AA65EA-A0DB-6247-AAA1-EC8312E7338B}"/>
                </a:ext>
              </a:extLst>
            </p:cNvPr>
            <p:cNvSpPr>
              <a:spLocks noChangeArrowheads="1"/>
            </p:cNvSpPr>
            <p:nvPr/>
          </p:nvSpPr>
          <p:spPr bwMode="auto">
            <a:xfrm>
              <a:off x="3690"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6" name="Rectangle 165">
              <a:extLst>
                <a:ext uri="{FF2B5EF4-FFF2-40B4-BE49-F238E27FC236}">
                  <a16:creationId xmlns:a16="http://schemas.microsoft.com/office/drawing/2014/main" id="{48303798-4B90-B54B-924D-E1E341A0DAA0}"/>
                </a:ext>
              </a:extLst>
            </p:cNvPr>
            <p:cNvSpPr>
              <a:spLocks noChangeArrowheads="1"/>
            </p:cNvSpPr>
            <p:nvPr/>
          </p:nvSpPr>
          <p:spPr bwMode="auto">
            <a:xfrm>
              <a:off x="3717"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7" name="Rectangle 166">
              <a:extLst>
                <a:ext uri="{FF2B5EF4-FFF2-40B4-BE49-F238E27FC236}">
                  <a16:creationId xmlns:a16="http://schemas.microsoft.com/office/drawing/2014/main" id="{A9AABD43-EA6A-8E4D-9D81-F63EE2162502}"/>
                </a:ext>
              </a:extLst>
            </p:cNvPr>
            <p:cNvSpPr>
              <a:spLocks noChangeArrowheads="1"/>
            </p:cNvSpPr>
            <p:nvPr/>
          </p:nvSpPr>
          <p:spPr bwMode="auto">
            <a:xfrm>
              <a:off x="374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8" name="Rectangle 167">
              <a:extLst>
                <a:ext uri="{FF2B5EF4-FFF2-40B4-BE49-F238E27FC236}">
                  <a16:creationId xmlns:a16="http://schemas.microsoft.com/office/drawing/2014/main" id="{E13E901A-08FB-AD41-8C1D-829D2C1B4047}"/>
                </a:ext>
              </a:extLst>
            </p:cNvPr>
            <p:cNvSpPr>
              <a:spLocks noChangeArrowheads="1"/>
            </p:cNvSpPr>
            <p:nvPr/>
          </p:nvSpPr>
          <p:spPr bwMode="auto">
            <a:xfrm>
              <a:off x="374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199" name="Rectangle 168">
              <a:extLst>
                <a:ext uri="{FF2B5EF4-FFF2-40B4-BE49-F238E27FC236}">
                  <a16:creationId xmlns:a16="http://schemas.microsoft.com/office/drawing/2014/main" id="{375D3178-CDAA-8D49-99F1-6E951197AF83}"/>
                </a:ext>
              </a:extLst>
            </p:cNvPr>
            <p:cNvSpPr>
              <a:spLocks noChangeArrowheads="1"/>
            </p:cNvSpPr>
            <p:nvPr/>
          </p:nvSpPr>
          <p:spPr bwMode="auto">
            <a:xfrm>
              <a:off x="374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0" name="Rectangle 169">
              <a:extLst>
                <a:ext uri="{FF2B5EF4-FFF2-40B4-BE49-F238E27FC236}">
                  <a16:creationId xmlns:a16="http://schemas.microsoft.com/office/drawing/2014/main" id="{B3A9E90C-ACD5-D349-80FE-CE1CF23C792C}"/>
                </a:ext>
              </a:extLst>
            </p:cNvPr>
            <p:cNvSpPr>
              <a:spLocks noChangeArrowheads="1"/>
            </p:cNvSpPr>
            <p:nvPr/>
          </p:nvSpPr>
          <p:spPr bwMode="auto">
            <a:xfrm>
              <a:off x="374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1" name="Rectangle 170">
              <a:extLst>
                <a:ext uri="{FF2B5EF4-FFF2-40B4-BE49-F238E27FC236}">
                  <a16:creationId xmlns:a16="http://schemas.microsoft.com/office/drawing/2014/main" id="{60A9BFF6-7720-F946-99A8-C82212868675}"/>
                </a:ext>
              </a:extLst>
            </p:cNvPr>
            <p:cNvSpPr>
              <a:spLocks noChangeArrowheads="1"/>
            </p:cNvSpPr>
            <p:nvPr/>
          </p:nvSpPr>
          <p:spPr bwMode="auto">
            <a:xfrm>
              <a:off x="374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2" name="Rectangle 171">
              <a:extLst>
                <a:ext uri="{FF2B5EF4-FFF2-40B4-BE49-F238E27FC236}">
                  <a16:creationId xmlns:a16="http://schemas.microsoft.com/office/drawing/2014/main" id="{B48986F6-C39E-AA4B-9424-E5D0C921565D}"/>
                </a:ext>
              </a:extLst>
            </p:cNvPr>
            <p:cNvSpPr>
              <a:spLocks noChangeArrowheads="1"/>
            </p:cNvSpPr>
            <p:nvPr/>
          </p:nvSpPr>
          <p:spPr bwMode="auto">
            <a:xfrm>
              <a:off x="3745"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3" name="Rectangle 172">
              <a:extLst>
                <a:ext uri="{FF2B5EF4-FFF2-40B4-BE49-F238E27FC236}">
                  <a16:creationId xmlns:a16="http://schemas.microsoft.com/office/drawing/2014/main" id="{4411D9CA-A509-B444-8488-5DD2EC7E6567}"/>
                </a:ext>
              </a:extLst>
            </p:cNvPr>
            <p:cNvSpPr>
              <a:spLocks noChangeArrowheads="1"/>
            </p:cNvSpPr>
            <p:nvPr/>
          </p:nvSpPr>
          <p:spPr bwMode="auto">
            <a:xfrm>
              <a:off x="3774"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4" name="Rectangle 173">
              <a:extLst>
                <a:ext uri="{FF2B5EF4-FFF2-40B4-BE49-F238E27FC236}">
                  <a16:creationId xmlns:a16="http://schemas.microsoft.com/office/drawing/2014/main" id="{FE89E2C0-487B-104A-A483-118BAA74EA44}"/>
                </a:ext>
              </a:extLst>
            </p:cNvPr>
            <p:cNvSpPr>
              <a:spLocks noChangeArrowheads="1"/>
            </p:cNvSpPr>
            <p:nvPr/>
          </p:nvSpPr>
          <p:spPr bwMode="auto">
            <a:xfrm>
              <a:off x="3803"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5" name="Rectangle 174">
              <a:extLst>
                <a:ext uri="{FF2B5EF4-FFF2-40B4-BE49-F238E27FC236}">
                  <a16:creationId xmlns:a16="http://schemas.microsoft.com/office/drawing/2014/main" id="{64A405D4-14E2-5E4A-98F6-2612AC9B904F}"/>
                </a:ext>
              </a:extLst>
            </p:cNvPr>
            <p:cNvSpPr>
              <a:spLocks noChangeArrowheads="1"/>
            </p:cNvSpPr>
            <p:nvPr/>
          </p:nvSpPr>
          <p:spPr bwMode="auto">
            <a:xfrm>
              <a:off x="3803"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6" name="Rectangle 175">
              <a:extLst>
                <a:ext uri="{FF2B5EF4-FFF2-40B4-BE49-F238E27FC236}">
                  <a16:creationId xmlns:a16="http://schemas.microsoft.com/office/drawing/2014/main" id="{A1DCE389-2EB0-0243-9C3C-19FC090C3157}"/>
                </a:ext>
              </a:extLst>
            </p:cNvPr>
            <p:cNvSpPr>
              <a:spLocks noChangeArrowheads="1"/>
            </p:cNvSpPr>
            <p:nvPr/>
          </p:nvSpPr>
          <p:spPr bwMode="auto">
            <a:xfrm>
              <a:off x="3803"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7" name="Rectangle 176">
              <a:extLst>
                <a:ext uri="{FF2B5EF4-FFF2-40B4-BE49-F238E27FC236}">
                  <a16:creationId xmlns:a16="http://schemas.microsoft.com/office/drawing/2014/main" id="{53EB186C-227A-1247-9FF1-2FC84E4E661E}"/>
                </a:ext>
              </a:extLst>
            </p:cNvPr>
            <p:cNvSpPr>
              <a:spLocks noChangeArrowheads="1"/>
            </p:cNvSpPr>
            <p:nvPr/>
          </p:nvSpPr>
          <p:spPr bwMode="auto">
            <a:xfrm>
              <a:off x="3803"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8" name="Rectangle 177">
              <a:extLst>
                <a:ext uri="{FF2B5EF4-FFF2-40B4-BE49-F238E27FC236}">
                  <a16:creationId xmlns:a16="http://schemas.microsoft.com/office/drawing/2014/main" id="{D22CAA79-2DBC-1049-B5FF-8A6544D8872E}"/>
                </a:ext>
              </a:extLst>
            </p:cNvPr>
            <p:cNvSpPr>
              <a:spLocks noChangeArrowheads="1"/>
            </p:cNvSpPr>
            <p:nvPr/>
          </p:nvSpPr>
          <p:spPr bwMode="auto">
            <a:xfrm>
              <a:off x="3803"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09" name="Rectangle 178">
              <a:extLst>
                <a:ext uri="{FF2B5EF4-FFF2-40B4-BE49-F238E27FC236}">
                  <a16:creationId xmlns:a16="http://schemas.microsoft.com/office/drawing/2014/main" id="{FAE9BDD3-2AAB-154A-9E46-F1080B6CDC79}"/>
                </a:ext>
              </a:extLst>
            </p:cNvPr>
            <p:cNvSpPr>
              <a:spLocks noChangeArrowheads="1"/>
            </p:cNvSpPr>
            <p:nvPr/>
          </p:nvSpPr>
          <p:spPr bwMode="auto">
            <a:xfrm>
              <a:off x="3803"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0" name="Rectangle 179">
              <a:extLst>
                <a:ext uri="{FF2B5EF4-FFF2-40B4-BE49-F238E27FC236}">
                  <a16:creationId xmlns:a16="http://schemas.microsoft.com/office/drawing/2014/main" id="{AFD3984F-42E0-0443-86E4-853B5E2244C5}"/>
                </a:ext>
              </a:extLst>
            </p:cNvPr>
            <p:cNvSpPr>
              <a:spLocks noChangeArrowheads="1"/>
            </p:cNvSpPr>
            <p:nvPr/>
          </p:nvSpPr>
          <p:spPr bwMode="auto">
            <a:xfrm>
              <a:off x="3831"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1" name="Rectangle 180">
              <a:extLst>
                <a:ext uri="{FF2B5EF4-FFF2-40B4-BE49-F238E27FC236}">
                  <a16:creationId xmlns:a16="http://schemas.microsoft.com/office/drawing/2014/main" id="{D1D96341-0389-5549-AA79-3F131D14879D}"/>
                </a:ext>
              </a:extLst>
            </p:cNvPr>
            <p:cNvSpPr>
              <a:spLocks noChangeArrowheads="1"/>
            </p:cNvSpPr>
            <p:nvPr/>
          </p:nvSpPr>
          <p:spPr bwMode="auto">
            <a:xfrm>
              <a:off x="3858" y="2586"/>
              <a:ext cx="29" cy="242"/>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grpSp>
      <p:sp>
        <p:nvSpPr>
          <p:cNvPr id="212" name="Rectangle 182">
            <a:extLst>
              <a:ext uri="{FF2B5EF4-FFF2-40B4-BE49-F238E27FC236}">
                <a16:creationId xmlns:a16="http://schemas.microsoft.com/office/drawing/2014/main" id="{2DAA0DC2-7675-554B-96C0-313B05307A39}"/>
              </a:ext>
            </a:extLst>
          </p:cNvPr>
          <p:cNvSpPr>
            <a:spLocks noChangeArrowheads="1"/>
          </p:cNvSpPr>
          <p:nvPr/>
        </p:nvSpPr>
        <p:spPr bwMode="auto">
          <a:xfrm>
            <a:off x="3649662" y="3986751"/>
            <a:ext cx="415925"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213" name="Rectangle 183">
            <a:extLst>
              <a:ext uri="{FF2B5EF4-FFF2-40B4-BE49-F238E27FC236}">
                <a16:creationId xmlns:a16="http://schemas.microsoft.com/office/drawing/2014/main" id="{5963AE32-A66C-A946-80C6-24CC679A78BB}"/>
              </a:ext>
            </a:extLst>
          </p:cNvPr>
          <p:cNvSpPr>
            <a:spLocks noChangeArrowheads="1"/>
          </p:cNvSpPr>
          <p:nvPr/>
        </p:nvSpPr>
        <p:spPr bwMode="auto">
          <a:xfrm>
            <a:off x="36496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4" name="Rectangle 184">
            <a:extLst>
              <a:ext uri="{FF2B5EF4-FFF2-40B4-BE49-F238E27FC236}">
                <a16:creationId xmlns:a16="http://schemas.microsoft.com/office/drawing/2014/main" id="{225C34BB-54EC-1A4D-BF29-7853003DA8F9}"/>
              </a:ext>
            </a:extLst>
          </p:cNvPr>
          <p:cNvSpPr>
            <a:spLocks noChangeArrowheads="1"/>
          </p:cNvSpPr>
          <p:nvPr/>
        </p:nvSpPr>
        <p:spPr bwMode="auto">
          <a:xfrm>
            <a:off x="369411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5" name="Rectangle 185">
            <a:extLst>
              <a:ext uri="{FF2B5EF4-FFF2-40B4-BE49-F238E27FC236}">
                <a16:creationId xmlns:a16="http://schemas.microsoft.com/office/drawing/2014/main" id="{78175200-3446-AC46-87D8-063DF5EE523F}"/>
              </a:ext>
            </a:extLst>
          </p:cNvPr>
          <p:cNvSpPr>
            <a:spLocks noChangeArrowheads="1"/>
          </p:cNvSpPr>
          <p:nvPr/>
        </p:nvSpPr>
        <p:spPr bwMode="auto">
          <a:xfrm>
            <a:off x="3736975" y="3986751"/>
            <a:ext cx="46037"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6" name="Rectangle 186">
            <a:extLst>
              <a:ext uri="{FF2B5EF4-FFF2-40B4-BE49-F238E27FC236}">
                <a16:creationId xmlns:a16="http://schemas.microsoft.com/office/drawing/2014/main" id="{F73AA7C3-9E79-864F-B004-E6D654EDD5BD}"/>
              </a:ext>
            </a:extLst>
          </p:cNvPr>
          <p:cNvSpPr>
            <a:spLocks noChangeArrowheads="1"/>
          </p:cNvSpPr>
          <p:nvPr/>
        </p:nvSpPr>
        <p:spPr bwMode="auto">
          <a:xfrm>
            <a:off x="37814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7" name="Rectangle 187">
            <a:extLst>
              <a:ext uri="{FF2B5EF4-FFF2-40B4-BE49-F238E27FC236}">
                <a16:creationId xmlns:a16="http://schemas.microsoft.com/office/drawing/2014/main" id="{BA78166E-1A62-AB48-B449-8B59C783B98A}"/>
              </a:ext>
            </a:extLst>
          </p:cNvPr>
          <p:cNvSpPr>
            <a:spLocks noChangeArrowheads="1"/>
          </p:cNvSpPr>
          <p:nvPr/>
        </p:nvSpPr>
        <p:spPr bwMode="auto">
          <a:xfrm>
            <a:off x="382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8" name="Rectangle 188">
            <a:extLst>
              <a:ext uri="{FF2B5EF4-FFF2-40B4-BE49-F238E27FC236}">
                <a16:creationId xmlns:a16="http://schemas.microsoft.com/office/drawing/2014/main" id="{AB9F156D-0ECA-604F-8A75-E2654375B32E}"/>
              </a:ext>
            </a:extLst>
          </p:cNvPr>
          <p:cNvSpPr>
            <a:spLocks noChangeArrowheads="1"/>
          </p:cNvSpPr>
          <p:nvPr/>
        </p:nvSpPr>
        <p:spPr bwMode="auto">
          <a:xfrm>
            <a:off x="382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19" name="Rectangle 189">
            <a:extLst>
              <a:ext uri="{FF2B5EF4-FFF2-40B4-BE49-F238E27FC236}">
                <a16:creationId xmlns:a16="http://schemas.microsoft.com/office/drawing/2014/main" id="{4A9E547B-607C-1A49-879E-C728942E612A}"/>
              </a:ext>
            </a:extLst>
          </p:cNvPr>
          <p:cNvSpPr>
            <a:spLocks noChangeArrowheads="1"/>
          </p:cNvSpPr>
          <p:nvPr/>
        </p:nvSpPr>
        <p:spPr bwMode="auto">
          <a:xfrm>
            <a:off x="382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0" name="Rectangle 190">
            <a:extLst>
              <a:ext uri="{FF2B5EF4-FFF2-40B4-BE49-F238E27FC236}">
                <a16:creationId xmlns:a16="http://schemas.microsoft.com/office/drawing/2014/main" id="{ED85F4C0-322A-F64D-BFAC-84F05FA11ECA}"/>
              </a:ext>
            </a:extLst>
          </p:cNvPr>
          <p:cNvSpPr>
            <a:spLocks noChangeArrowheads="1"/>
          </p:cNvSpPr>
          <p:nvPr/>
        </p:nvSpPr>
        <p:spPr bwMode="auto">
          <a:xfrm>
            <a:off x="382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1" name="Rectangle 191">
            <a:extLst>
              <a:ext uri="{FF2B5EF4-FFF2-40B4-BE49-F238E27FC236}">
                <a16:creationId xmlns:a16="http://schemas.microsoft.com/office/drawing/2014/main" id="{97EAB08C-DDF0-1344-A1C0-10ADC48F2316}"/>
              </a:ext>
            </a:extLst>
          </p:cNvPr>
          <p:cNvSpPr>
            <a:spLocks noChangeArrowheads="1"/>
          </p:cNvSpPr>
          <p:nvPr/>
        </p:nvSpPr>
        <p:spPr bwMode="auto">
          <a:xfrm>
            <a:off x="382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2" name="Rectangle 192">
            <a:extLst>
              <a:ext uri="{FF2B5EF4-FFF2-40B4-BE49-F238E27FC236}">
                <a16:creationId xmlns:a16="http://schemas.microsoft.com/office/drawing/2014/main" id="{B3D2FC8E-247E-B74D-B08B-B2840EC71907}"/>
              </a:ext>
            </a:extLst>
          </p:cNvPr>
          <p:cNvSpPr>
            <a:spLocks noChangeArrowheads="1"/>
          </p:cNvSpPr>
          <p:nvPr/>
        </p:nvSpPr>
        <p:spPr bwMode="auto">
          <a:xfrm>
            <a:off x="38242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3" name="Rectangle 193">
            <a:extLst>
              <a:ext uri="{FF2B5EF4-FFF2-40B4-BE49-F238E27FC236}">
                <a16:creationId xmlns:a16="http://schemas.microsoft.com/office/drawing/2014/main" id="{97E783FE-C8ED-FF48-8BC1-D5A036039B25}"/>
              </a:ext>
            </a:extLst>
          </p:cNvPr>
          <p:cNvSpPr>
            <a:spLocks noChangeArrowheads="1"/>
          </p:cNvSpPr>
          <p:nvPr/>
        </p:nvSpPr>
        <p:spPr bwMode="auto">
          <a:xfrm>
            <a:off x="3868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4" name="Rectangle 194">
            <a:extLst>
              <a:ext uri="{FF2B5EF4-FFF2-40B4-BE49-F238E27FC236}">
                <a16:creationId xmlns:a16="http://schemas.microsoft.com/office/drawing/2014/main" id="{4C6867E8-82C3-C14D-8E12-9574ABBF5756}"/>
              </a:ext>
            </a:extLst>
          </p:cNvPr>
          <p:cNvSpPr>
            <a:spLocks noChangeArrowheads="1"/>
          </p:cNvSpPr>
          <p:nvPr/>
        </p:nvSpPr>
        <p:spPr bwMode="auto">
          <a:xfrm>
            <a:off x="3911600"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5" name="Rectangle 195">
            <a:extLst>
              <a:ext uri="{FF2B5EF4-FFF2-40B4-BE49-F238E27FC236}">
                <a16:creationId xmlns:a16="http://schemas.microsoft.com/office/drawing/2014/main" id="{3D856C5E-8953-764E-9855-BD70B3558B99}"/>
              </a:ext>
            </a:extLst>
          </p:cNvPr>
          <p:cNvSpPr>
            <a:spLocks noChangeArrowheads="1"/>
          </p:cNvSpPr>
          <p:nvPr/>
        </p:nvSpPr>
        <p:spPr bwMode="auto">
          <a:xfrm>
            <a:off x="4005262" y="3986751"/>
            <a:ext cx="46038"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6" name="Rectangle 196">
            <a:extLst>
              <a:ext uri="{FF2B5EF4-FFF2-40B4-BE49-F238E27FC236}">
                <a16:creationId xmlns:a16="http://schemas.microsoft.com/office/drawing/2014/main" id="{C595C9BB-AB38-8B48-AE9F-FFC15FAE1B61}"/>
              </a:ext>
            </a:extLst>
          </p:cNvPr>
          <p:cNvSpPr>
            <a:spLocks noChangeArrowheads="1"/>
          </p:cNvSpPr>
          <p:nvPr/>
        </p:nvSpPr>
        <p:spPr bwMode="auto">
          <a:xfrm>
            <a:off x="39592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7" name="Rectangle 198">
            <a:extLst>
              <a:ext uri="{FF2B5EF4-FFF2-40B4-BE49-F238E27FC236}">
                <a16:creationId xmlns:a16="http://schemas.microsoft.com/office/drawing/2014/main" id="{003D4CDC-5786-EE4D-B689-3AFE7105EEB7}"/>
              </a:ext>
            </a:extLst>
          </p:cNvPr>
          <p:cNvSpPr>
            <a:spLocks noChangeArrowheads="1"/>
          </p:cNvSpPr>
          <p:nvPr/>
        </p:nvSpPr>
        <p:spPr bwMode="auto">
          <a:xfrm>
            <a:off x="4078287" y="3986751"/>
            <a:ext cx="415925"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228" name="Rectangle 199">
            <a:extLst>
              <a:ext uri="{FF2B5EF4-FFF2-40B4-BE49-F238E27FC236}">
                <a16:creationId xmlns:a16="http://schemas.microsoft.com/office/drawing/2014/main" id="{6982B6A0-F4B3-1043-9F55-C3B62848652C}"/>
              </a:ext>
            </a:extLst>
          </p:cNvPr>
          <p:cNvSpPr>
            <a:spLocks noChangeArrowheads="1"/>
          </p:cNvSpPr>
          <p:nvPr/>
        </p:nvSpPr>
        <p:spPr bwMode="auto">
          <a:xfrm>
            <a:off x="40782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29" name="Rectangle 200">
            <a:extLst>
              <a:ext uri="{FF2B5EF4-FFF2-40B4-BE49-F238E27FC236}">
                <a16:creationId xmlns:a16="http://schemas.microsoft.com/office/drawing/2014/main" id="{0B59F6E9-92AD-D847-9999-FC0A08AA06F9}"/>
              </a:ext>
            </a:extLst>
          </p:cNvPr>
          <p:cNvSpPr>
            <a:spLocks noChangeArrowheads="1"/>
          </p:cNvSpPr>
          <p:nvPr/>
        </p:nvSpPr>
        <p:spPr bwMode="auto">
          <a:xfrm>
            <a:off x="4122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0" name="Rectangle 201">
            <a:extLst>
              <a:ext uri="{FF2B5EF4-FFF2-40B4-BE49-F238E27FC236}">
                <a16:creationId xmlns:a16="http://schemas.microsoft.com/office/drawing/2014/main" id="{BB30FC18-C72F-934E-9623-DA33E19F6644}"/>
              </a:ext>
            </a:extLst>
          </p:cNvPr>
          <p:cNvSpPr>
            <a:spLocks noChangeArrowheads="1"/>
          </p:cNvSpPr>
          <p:nvPr/>
        </p:nvSpPr>
        <p:spPr bwMode="auto">
          <a:xfrm>
            <a:off x="4165600" y="3986751"/>
            <a:ext cx="46037"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1" name="Rectangle 202">
            <a:extLst>
              <a:ext uri="{FF2B5EF4-FFF2-40B4-BE49-F238E27FC236}">
                <a16:creationId xmlns:a16="http://schemas.microsoft.com/office/drawing/2014/main" id="{6D9F06D0-876C-E843-90DE-74027C8AD961}"/>
              </a:ext>
            </a:extLst>
          </p:cNvPr>
          <p:cNvSpPr>
            <a:spLocks noChangeArrowheads="1"/>
          </p:cNvSpPr>
          <p:nvPr/>
        </p:nvSpPr>
        <p:spPr bwMode="auto">
          <a:xfrm>
            <a:off x="421005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2" name="Rectangle 203">
            <a:extLst>
              <a:ext uri="{FF2B5EF4-FFF2-40B4-BE49-F238E27FC236}">
                <a16:creationId xmlns:a16="http://schemas.microsoft.com/office/drawing/2014/main" id="{14DAA5EA-5B15-D842-97A6-4AC6293BA252}"/>
              </a:ext>
            </a:extLst>
          </p:cNvPr>
          <p:cNvSpPr>
            <a:spLocks noChangeArrowheads="1"/>
          </p:cNvSpPr>
          <p:nvPr/>
        </p:nvSpPr>
        <p:spPr bwMode="auto">
          <a:xfrm>
            <a:off x="4252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3" name="Rectangle 204">
            <a:extLst>
              <a:ext uri="{FF2B5EF4-FFF2-40B4-BE49-F238E27FC236}">
                <a16:creationId xmlns:a16="http://schemas.microsoft.com/office/drawing/2014/main" id="{6E2D27B1-7BFD-824D-B9DD-4A2ACCAE7ACD}"/>
              </a:ext>
            </a:extLst>
          </p:cNvPr>
          <p:cNvSpPr>
            <a:spLocks noChangeArrowheads="1"/>
          </p:cNvSpPr>
          <p:nvPr/>
        </p:nvSpPr>
        <p:spPr bwMode="auto">
          <a:xfrm>
            <a:off x="4252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4" name="Rectangle 205">
            <a:extLst>
              <a:ext uri="{FF2B5EF4-FFF2-40B4-BE49-F238E27FC236}">
                <a16:creationId xmlns:a16="http://schemas.microsoft.com/office/drawing/2014/main" id="{AE463DD6-8ED9-B443-BBCC-FB012E813142}"/>
              </a:ext>
            </a:extLst>
          </p:cNvPr>
          <p:cNvSpPr>
            <a:spLocks noChangeArrowheads="1"/>
          </p:cNvSpPr>
          <p:nvPr/>
        </p:nvSpPr>
        <p:spPr bwMode="auto">
          <a:xfrm>
            <a:off x="4252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5" name="Rectangle 206">
            <a:extLst>
              <a:ext uri="{FF2B5EF4-FFF2-40B4-BE49-F238E27FC236}">
                <a16:creationId xmlns:a16="http://schemas.microsoft.com/office/drawing/2014/main" id="{1A91DD11-99E0-6B46-A5B4-23ADF3ECF06D}"/>
              </a:ext>
            </a:extLst>
          </p:cNvPr>
          <p:cNvSpPr>
            <a:spLocks noChangeArrowheads="1"/>
          </p:cNvSpPr>
          <p:nvPr/>
        </p:nvSpPr>
        <p:spPr bwMode="auto">
          <a:xfrm>
            <a:off x="4252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6" name="Rectangle 207">
            <a:extLst>
              <a:ext uri="{FF2B5EF4-FFF2-40B4-BE49-F238E27FC236}">
                <a16:creationId xmlns:a16="http://schemas.microsoft.com/office/drawing/2014/main" id="{4314F2B6-D0A8-8D4F-90E1-2115BCC264B9}"/>
              </a:ext>
            </a:extLst>
          </p:cNvPr>
          <p:cNvSpPr>
            <a:spLocks noChangeArrowheads="1"/>
          </p:cNvSpPr>
          <p:nvPr/>
        </p:nvSpPr>
        <p:spPr bwMode="auto">
          <a:xfrm>
            <a:off x="4252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7" name="Rectangle 208">
            <a:extLst>
              <a:ext uri="{FF2B5EF4-FFF2-40B4-BE49-F238E27FC236}">
                <a16:creationId xmlns:a16="http://schemas.microsoft.com/office/drawing/2014/main" id="{306EA740-042D-6440-B640-1A3153A3F2FD}"/>
              </a:ext>
            </a:extLst>
          </p:cNvPr>
          <p:cNvSpPr>
            <a:spLocks noChangeArrowheads="1"/>
          </p:cNvSpPr>
          <p:nvPr/>
        </p:nvSpPr>
        <p:spPr bwMode="auto">
          <a:xfrm>
            <a:off x="42529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8" name="Rectangle 209">
            <a:extLst>
              <a:ext uri="{FF2B5EF4-FFF2-40B4-BE49-F238E27FC236}">
                <a16:creationId xmlns:a16="http://schemas.microsoft.com/office/drawing/2014/main" id="{284496E3-2D2C-A44F-85A5-DD5E7CEC12B3}"/>
              </a:ext>
            </a:extLst>
          </p:cNvPr>
          <p:cNvSpPr>
            <a:spLocks noChangeArrowheads="1"/>
          </p:cNvSpPr>
          <p:nvPr/>
        </p:nvSpPr>
        <p:spPr bwMode="auto">
          <a:xfrm>
            <a:off x="42973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39" name="Rectangle 210">
            <a:extLst>
              <a:ext uri="{FF2B5EF4-FFF2-40B4-BE49-F238E27FC236}">
                <a16:creationId xmlns:a16="http://schemas.microsoft.com/office/drawing/2014/main" id="{2552A28E-F79F-0945-BFBD-88931606B340}"/>
              </a:ext>
            </a:extLst>
          </p:cNvPr>
          <p:cNvSpPr>
            <a:spLocks noChangeArrowheads="1"/>
          </p:cNvSpPr>
          <p:nvPr/>
        </p:nvSpPr>
        <p:spPr bwMode="auto">
          <a:xfrm>
            <a:off x="43402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0" name="Rectangle 211">
            <a:extLst>
              <a:ext uri="{FF2B5EF4-FFF2-40B4-BE49-F238E27FC236}">
                <a16:creationId xmlns:a16="http://schemas.microsoft.com/office/drawing/2014/main" id="{D87CD1F8-AEF7-C24D-A0F2-D00D652AC91F}"/>
              </a:ext>
            </a:extLst>
          </p:cNvPr>
          <p:cNvSpPr>
            <a:spLocks noChangeArrowheads="1"/>
          </p:cNvSpPr>
          <p:nvPr/>
        </p:nvSpPr>
        <p:spPr bwMode="auto">
          <a:xfrm>
            <a:off x="44338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1" name="Rectangle 212">
            <a:extLst>
              <a:ext uri="{FF2B5EF4-FFF2-40B4-BE49-F238E27FC236}">
                <a16:creationId xmlns:a16="http://schemas.microsoft.com/office/drawing/2014/main" id="{0CE1938F-FE69-214C-8BFB-54CCB0831962}"/>
              </a:ext>
            </a:extLst>
          </p:cNvPr>
          <p:cNvSpPr>
            <a:spLocks noChangeArrowheads="1"/>
          </p:cNvSpPr>
          <p:nvPr/>
        </p:nvSpPr>
        <p:spPr bwMode="auto">
          <a:xfrm>
            <a:off x="438785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2" name="Rectangle 213">
            <a:extLst>
              <a:ext uri="{FF2B5EF4-FFF2-40B4-BE49-F238E27FC236}">
                <a16:creationId xmlns:a16="http://schemas.microsoft.com/office/drawing/2014/main" id="{CC46E012-9710-2D44-992A-0F1174434DB1}"/>
              </a:ext>
            </a:extLst>
          </p:cNvPr>
          <p:cNvSpPr>
            <a:spLocks noChangeArrowheads="1"/>
          </p:cNvSpPr>
          <p:nvPr/>
        </p:nvSpPr>
        <p:spPr bwMode="auto">
          <a:xfrm>
            <a:off x="4948237" y="3986751"/>
            <a:ext cx="633413"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243" name="Rectangle 214">
            <a:extLst>
              <a:ext uri="{FF2B5EF4-FFF2-40B4-BE49-F238E27FC236}">
                <a16:creationId xmlns:a16="http://schemas.microsoft.com/office/drawing/2014/main" id="{4DE094F5-DC51-4D4C-B173-146E856A19C4}"/>
              </a:ext>
            </a:extLst>
          </p:cNvPr>
          <p:cNvSpPr>
            <a:spLocks noChangeArrowheads="1"/>
          </p:cNvSpPr>
          <p:nvPr/>
        </p:nvSpPr>
        <p:spPr bwMode="auto">
          <a:xfrm>
            <a:off x="49482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4" name="Rectangle 215">
            <a:extLst>
              <a:ext uri="{FF2B5EF4-FFF2-40B4-BE49-F238E27FC236}">
                <a16:creationId xmlns:a16="http://schemas.microsoft.com/office/drawing/2014/main" id="{E23235F0-719F-594A-ABDF-E0D8DBDEC155}"/>
              </a:ext>
            </a:extLst>
          </p:cNvPr>
          <p:cNvSpPr>
            <a:spLocks noChangeArrowheads="1"/>
          </p:cNvSpPr>
          <p:nvPr/>
        </p:nvSpPr>
        <p:spPr bwMode="auto">
          <a:xfrm>
            <a:off x="49926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5" name="Rectangle 216">
            <a:extLst>
              <a:ext uri="{FF2B5EF4-FFF2-40B4-BE49-F238E27FC236}">
                <a16:creationId xmlns:a16="http://schemas.microsoft.com/office/drawing/2014/main" id="{CFA7F486-A752-8E43-9AC6-B1F86338DBC5}"/>
              </a:ext>
            </a:extLst>
          </p:cNvPr>
          <p:cNvSpPr>
            <a:spLocks noChangeArrowheads="1"/>
          </p:cNvSpPr>
          <p:nvPr/>
        </p:nvSpPr>
        <p:spPr bwMode="auto">
          <a:xfrm>
            <a:off x="503555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6" name="Rectangle 217">
            <a:extLst>
              <a:ext uri="{FF2B5EF4-FFF2-40B4-BE49-F238E27FC236}">
                <a16:creationId xmlns:a16="http://schemas.microsoft.com/office/drawing/2014/main" id="{AC805773-5667-834C-80D8-0433A5ABF338}"/>
              </a:ext>
            </a:extLst>
          </p:cNvPr>
          <p:cNvSpPr>
            <a:spLocks noChangeArrowheads="1"/>
          </p:cNvSpPr>
          <p:nvPr/>
        </p:nvSpPr>
        <p:spPr bwMode="auto">
          <a:xfrm>
            <a:off x="50800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7" name="Rectangle 218">
            <a:extLst>
              <a:ext uri="{FF2B5EF4-FFF2-40B4-BE49-F238E27FC236}">
                <a16:creationId xmlns:a16="http://schemas.microsoft.com/office/drawing/2014/main" id="{17B29775-7F3D-E444-B771-3BB8D71E2651}"/>
              </a:ext>
            </a:extLst>
          </p:cNvPr>
          <p:cNvSpPr>
            <a:spLocks noChangeArrowheads="1"/>
          </p:cNvSpPr>
          <p:nvPr/>
        </p:nvSpPr>
        <p:spPr bwMode="auto">
          <a:xfrm>
            <a:off x="51228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8" name="Rectangle 219">
            <a:extLst>
              <a:ext uri="{FF2B5EF4-FFF2-40B4-BE49-F238E27FC236}">
                <a16:creationId xmlns:a16="http://schemas.microsoft.com/office/drawing/2014/main" id="{D00103CB-FD79-6A49-BA17-73AC2FE09A90}"/>
              </a:ext>
            </a:extLst>
          </p:cNvPr>
          <p:cNvSpPr>
            <a:spLocks noChangeArrowheads="1"/>
          </p:cNvSpPr>
          <p:nvPr/>
        </p:nvSpPr>
        <p:spPr bwMode="auto">
          <a:xfrm>
            <a:off x="51228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49" name="Rectangle 220">
            <a:extLst>
              <a:ext uri="{FF2B5EF4-FFF2-40B4-BE49-F238E27FC236}">
                <a16:creationId xmlns:a16="http://schemas.microsoft.com/office/drawing/2014/main" id="{C6700542-209F-CD43-B3C2-D88255A6229B}"/>
              </a:ext>
            </a:extLst>
          </p:cNvPr>
          <p:cNvSpPr>
            <a:spLocks noChangeArrowheads="1"/>
          </p:cNvSpPr>
          <p:nvPr/>
        </p:nvSpPr>
        <p:spPr bwMode="auto">
          <a:xfrm>
            <a:off x="51228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0" name="Rectangle 221">
            <a:extLst>
              <a:ext uri="{FF2B5EF4-FFF2-40B4-BE49-F238E27FC236}">
                <a16:creationId xmlns:a16="http://schemas.microsoft.com/office/drawing/2014/main" id="{A5549142-8FFD-8B40-BBB1-B97E43427C6A}"/>
              </a:ext>
            </a:extLst>
          </p:cNvPr>
          <p:cNvSpPr>
            <a:spLocks noChangeArrowheads="1"/>
          </p:cNvSpPr>
          <p:nvPr/>
        </p:nvSpPr>
        <p:spPr bwMode="auto">
          <a:xfrm>
            <a:off x="51228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1" name="Rectangle 222">
            <a:extLst>
              <a:ext uri="{FF2B5EF4-FFF2-40B4-BE49-F238E27FC236}">
                <a16:creationId xmlns:a16="http://schemas.microsoft.com/office/drawing/2014/main" id="{502D094F-315C-2D46-BA02-34E9C4F32AD7}"/>
              </a:ext>
            </a:extLst>
          </p:cNvPr>
          <p:cNvSpPr>
            <a:spLocks noChangeArrowheads="1"/>
          </p:cNvSpPr>
          <p:nvPr/>
        </p:nvSpPr>
        <p:spPr bwMode="auto">
          <a:xfrm>
            <a:off x="51228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2" name="Rectangle 223">
            <a:extLst>
              <a:ext uri="{FF2B5EF4-FFF2-40B4-BE49-F238E27FC236}">
                <a16:creationId xmlns:a16="http://schemas.microsoft.com/office/drawing/2014/main" id="{C7405C44-D570-514D-8582-84607C09A53F}"/>
              </a:ext>
            </a:extLst>
          </p:cNvPr>
          <p:cNvSpPr>
            <a:spLocks noChangeArrowheads="1"/>
          </p:cNvSpPr>
          <p:nvPr/>
        </p:nvSpPr>
        <p:spPr bwMode="auto">
          <a:xfrm>
            <a:off x="51228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3" name="Rectangle 224">
            <a:extLst>
              <a:ext uri="{FF2B5EF4-FFF2-40B4-BE49-F238E27FC236}">
                <a16:creationId xmlns:a16="http://schemas.microsoft.com/office/drawing/2014/main" id="{88C78CE9-0067-0147-9155-E2792EBA82EA}"/>
              </a:ext>
            </a:extLst>
          </p:cNvPr>
          <p:cNvSpPr>
            <a:spLocks noChangeArrowheads="1"/>
          </p:cNvSpPr>
          <p:nvPr/>
        </p:nvSpPr>
        <p:spPr bwMode="auto">
          <a:xfrm>
            <a:off x="516731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4" name="Rectangle 225">
            <a:extLst>
              <a:ext uri="{FF2B5EF4-FFF2-40B4-BE49-F238E27FC236}">
                <a16:creationId xmlns:a16="http://schemas.microsoft.com/office/drawing/2014/main" id="{7D1F81C1-573A-EC45-8B7D-FE921E268BBB}"/>
              </a:ext>
            </a:extLst>
          </p:cNvPr>
          <p:cNvSpPr>
            <a:spLocks noChangeArrowheads="1"/>
          </p:cNvSpPr>
          <p:nvPr/>
        </p:nvSpPr>
        <p:spPr bwMode="auto">
          <a:xfrm>
            <a:off x="521017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5" name="Rectangle 226">
            <a:extLst>
              <a:ext uri="{FF2B5EF4-FFF2-40B4-BE49-F238E27FC236}">
                <a16:creationId xmlns:a16="http://schemas.microsoft.com/office/drawing/2014/main" id="{BD7888B8-F772-E440-A976-DAF84204B6EC}"/>
              </a:ext>
            </a:extLst>
          </p:cNvPr>
          <p:cNvSpPr>
            <a:spLocks noChangeArrowheads="1"/>
          </p:cNvSpPr>
          <p:nvPr/>
        </p:nvSpPr>
        <p:spPr bwMode="auto">
          <a:xfrm>
            <a:off x="52546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6" name="Rectangle 227">
            <a:extLst>
              <a:ext uri="{FF2B5EF4-FFF2-40B4-BE49-F238E27FC236}">
                <a16:creationId xmlns:a16="http://schemas.microsoft.com/office/drawing/2014/main" id="{9EB8C3B7-475C-4A47-B3A7-190738881362}"/>
              </a:ext>
            </a:extLst>
          </p:cNvPr>
          <p:cNvSpPr>
            <a:spLocks noChangeArrowheads="1"/>
          </p:cNvSpPr>
          <p:nvPr/>
        </p:nvSpPr>
        <p:spPr bwMode="auto">
          <a:xfrm>
            <a:off x="52974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7" name="Rectangle 228">
            <a:extLst>
              <a:ext uri="{FF2B5EF4-FFF2-40B4-BE49-F238E27FC236}">
                <a16:creationId xmlns:a16="http://schemas.microsoft.com/office/drawing/2014/main" id="{E152ED0F-FCC9-6840-8324-A8B2F5C2F673}"/>
              </a:ext>
            </a:extLst>
          </p:cNvPr>
          <p:cNvSpPr>
            <a:spLocks noChangeArrowheads="1"/>
          </p:cNvSpPr>
          <p:nvPr/>
        </p:nvSpPr>
        <p:spPr bwMode="auto">
          <a:xfrm>
            <a:off x="5341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8" name="Rectangle 229">
            <a:extLst>
              <a:ext uri="{FF2B5EF4-FFF2-40B4-BE49-F238E27FC236}">
                <a16:creationId xmlns:a16="http://schemas.microsoft.com/office/drawing/2014/main" id="{6E4ADBC5-B657-464A-9B18-55DDC4FBA39F}"/>
              </a:ext>
            </a:extLst>
          </p:cNvPr>
          <p:cNvSpPr>
            <a:spLocks noChangeArrowheads="1"/>
          </p:cNvSpPr>
          <p:nvPr/>
        </p:nvSpPr>
        <p:spPr bwMode="auto">
          <a:xfrm>
            <a:off x="5341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59" name="Rectangle 230">
            <a:extLst>
              <a:ext uri="{FF2B5EF4-FFF2-40B4-BE49-F238E27FC236}">
                <a16:creationId xmlns:a16="http://schemas.microsoft.com/office/drawing/2014/main" id="{701D7618-A325-AD47-B1D1-580BB776433E}"/>
              </a:ext>
            </a:extLst>
          </p:cNvPr>
          <p:cNvSpPr>
            <a:spLocks noChangeArrowheads="1"/>
          </p:cNvSpPr>
          <p:nvPr/>
        </p:nvSpPr>
        <p:spPr bwMode="auto">
          <a:xfrm>
            <a:off x="5341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0" name="Rectangle 231">
            <a:extLst>
              <a:ext uri="{FF2B5EF4-FFF2-40B4-BE49-F238E27FC236}">
                <a16:creationId xmlns:a16="http://schemas.microsoft.com/office/drawing/2014/main" id="{3AD44DBE-269E-4347-BCC4-736F12D225AA}"/>
              </a:ext>
            </a:extLst>
          </p:cNvPr>
          <p:cNvSpPr>
            <a:spLocks noChangeArrowheads="1"/>
          </p:cNvSpPr>
          <p:nvPr/>
        </p:nvSpPr>
        <p:spPr bwMode="auto">
          <a:xfrm>
            <a:off x="5341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1" name="Rectangle 232">
            <a:extLst>
              <a:ext uri="{FF2B5EF4-FFF2-40B4-BE49-F238E27FC236}">
                <a16:creationId xmlns:a16="http://schemas.microsoft.com/office/drawing/2014/main" id="{7832F46F-C341-074A-ABE4-7222711A5BCE}"/>
              </a:ext>
            </a:extLst>
          </p:cNvPr>
          <p:cNvSpPr>
            <a:spLocks noChangeArrowheads="1"/>
          </p:cNvSpPr>
          <p:nvPr/>
        </p:nvSpPr>
        <p:spPr bwMode="auto">
          <a:xfrm>
            <a:off x="5341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2" name="Rectangle 233">
            <a:extLst>
              <a:ext uri="{FF2B5EF4-FFF2-40B4-BE49-F238E27FC236}">
                <a16:creationId xmlns:a16="http://schemas.microsoft.com/office/drawing/2014/main" id="{85E0E6EB-A278-C749-89C4-6F9C79DC2793}"/>
              </a:ext>
            </a:extLst>
          </p:cNvPr>
          <p:cNvSpPr>
            <a:spLocks noChangeArrowheads="1"/>
          </p:cNvSpPr>
          <p:nvPr/>
        </p:nvSpPr>
        <p:spPr bwMode="auto">
          <a:xfrm>
            <a:off x="5341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3" name="Rectangle 234">
            <a:extLst>
              <a:ext uri="{FF2B5EF4-FFF2-40B4-BE49-F238E27FC236}">
                <a16:creationId xmlns:a16="http://schemas.microsoft.com/office/drawing/2014/main" id="{0E1DE235-5ADB-9D45-A064-B61E73714B59}"/>
              </a:ext>
            </a:extLst>
          </p:cNvPr>
          <p:cNvSpPr>
            <a:spLocks noChangeArrowheads="1"/>
          </p:cNvSpPr>
          <p:nvPr/>
        </p:nvSpPr>
        <p:spPr bwMode="auto">
          <a:xfrm>
            <a:off x="538797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4" name="Rectangle 235">
            <a:extLst>
              <a:ext uri="{FF2B5EF4-FFF2-40B4-BE49-F238E27FC236}">
                <a16:creationId xmlns:a16="http://schemas.microsoft.com/office/drawing/2014/main" id="{59534171-BA4F-4D4A-A735-E429290C40CA}"/>
              </a:ext>
            </a:extLst>
          </p:cNvPr>
          <p:cNvSpPr>
            <a:spLocks noChangeArrowheads="1"/>
          </p:cNvSpPr>
          <p:nvPr/>
        </p:nvSpPr>
        <p:spPr bwMode="auto">
          <a:xfrm>
            <a:off x="54356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5" name="Rectangle 236">
            <a:extLst>
              <a:ext uri="{FF2B5EF4-FFF2-40B4-BE49-F238E27FC236}">
                <a16:creationId xmlns:a16="http://schemas.microsoft.com/office/drawing/2014/main" id="{13CE54E2-0309-D54D-940D-B1E4A782D9BE}"/>
              </a:ext>
            </a:extLst>
          </p:cNvPr>
          <p:cNvSpPr>
            <a:spLocks noChangeArrowheads="1"/>
          </p:cNvSpPr>
          <p:nvPr/>
        </p:nvSpPr>
        <p:spPr bwMode="auto">
          <a:xfrm>
            <a:off x="54356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6" name="Rectangle 237">
            <a:extLst>
              <a:ext uri="{FF2B5EF4-FFF2-40B4-BE49-F238E27FC236}">
                <a16:creationId xmlns:a16="http://schemas.microsoft.com/office/drawing/2014/main" id="{AC043FA1-2117-5C46-A54B-B0441A6E1CE2}"/>
              </a:ext>
            </a:extLst>
          </p:cNvPr>
          <p:cNvSpPr>
            <a:spLocks noChangeArrowheads="1"/>
          </p:cNvSpPr>
          <p:nvPr/>
        </p:nvSpPr>
        <p:spPr bwMode="auto">
          <a:xfrm>
            <a:off x="54356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7" name="Rectangle 238">
            <a:extLst>
              <a:ext uri="{FF2B5EF4-FFF2-40B4-BE49-F238E27FC236}">
                <a16:creationId xmlns:a16="http://schemas.microsoft.com/office/drawing/2014/main" id="{4B0AB1A2-546B-C940-B470-2DA8125E764F}"/>
              </a:ext>
            </a:extLst>
          </p:cNvPr>
          <p:cNvSpPr>
            <a:spLocks noChangeArrowheads="1"/>
          </p:cNvSpPr>
          <p:nvPr/>
        </p:nvSpPr>
        <p:spPr bwMode="auto">
          <a:xfrm>
            <a:off x="54356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8" name="Rectangle 239">
            <a:extLst>
              <a:ext uri="{FF2B5EF4-FFF2-40B4-BE49-F238E27FC236}">
                <a16:creationId xmlns:a16="http://schemas.microsoft.com/office/drawing/2014/main" id="{91D088A7-1B2A-7243-832A-E35147A737ED}"/>
              </a:ext>
            </a:extLst>
          </p:cNvPr>
          <p:cNvSpPr>
            <a:spLocks noChangeArrowheads="1"/>
          </p:cNvSpPr>
          <p:nvPr/>
        </p:nvSpPr>
        <p:spPr bwMode="auto">
          <a:xfrm>
            <a:off x="54356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69" name="Rectangle 240">
            <a:extLst>
              <a:ext uri="{FF2B5EF4-FFF2-40B4-BE49-F238E27FC236}">
                <a16:creationId xmlns:a16="http://schemas.microsoft.com/office/drawing/2014/main" id="{4369D20A-2643-8F4A-9B26-47015AD5C1BD}"/>
              </a:ext>
            </a:extLst>
          </p:cNvPr>
          <p:cNvSpPr>
            <a:spLocks noChangeArrowheads="1"/>
          </p:cNvSpPr>
          <p:nvPr/>
        </p:nvSpPr>
        <p:spPr bwMode="auto">
          <a:xfrm>
            <a:off x="54324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0" name="Rectangle 241">
            <a:extLst>
              <a:ext uri="{FF2B5EF4-FFF2-40B4-BE49-F238E27FC236}">
                <a16:creationId xmlns:a16="http://schemas.microsoft.com/office/drawing/2014/main" id="{5DDF2033-3A41-D243-A8E6-199B3A87000B}"/>
              </a:ext>
            </a:extLst>
          </p:cNvPr>
          <p:cNvSpPr>
            <a:spLocks noChangeArrowheads="1"/>
          </p:cNvSpPr>
          <p:nvPr/>
        </p:nvSpPr>
        <p:spPr bwMode="auto">
          <a:xfrm>
            <a:off x="54784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1" name="Rectangle 242">
            <a:extLst>
              <a:ext uri="{FF2B5EF4-FFF2-40B4-BE49-F238E27FC236}">
                <a16:creationId xmlns:a16="http://schemas.microsoft.com/office/drawing/2014/main" id="{C84DA943-427D-5541-963B-42EC9CF96AE3}"/>
              </a:ext>
            </a:extLst>
          </p:cNvPr>
          <p:cNvSpPr>
            <a:spLocks noChangeArrowheads="1"/>
          </p:cNvSpPr>
          <p:nvPr/>
        </p:nvSpPr>
        <p:spPr bwMode="auto">
          <a:xfrm>
            <a:off x="5522912" y="3986751"/>
            <a:ext cx="46038"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2" name="Rectangle 243">
            <a:extLst>
              <a:ext uri="{FF2B5EF4-FFF2-40B4-BE49-F238E27FC236}">
                <a16:creationId xmlns:a16="http://schemas.microsoft.com/office/drawing/2014/main" id="{A5F78AA5-FE2A-644D-8036-6D7AD89B1E1D}"/>
              </a:ext>
            </a:extLst>
          </p:cNvPr>
          <p:cNvSpPr>
            <a:spLocks noChangeArrowheads="1"/>
          </p:cNvSpPr>
          <p:nvPr/>
        </p:nvSpPr>
        <p:spPr bwMode="auto">
          <a:xfrm>
            <a:off x="5602287" y="3986751"/>
            <a:ext cx="509588"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273" name="Rectangle 244">
            <a:extLst>
              <a:ext uri="{FF2B5EF4-FFF2-40B4-BE49-F238E27FC236}">
                <a16:creationId xmlns:a16="http://schemas.microsoft.com/office/drawing/2014/main" id="{D4CDAA94-04BF-F04C-8860-874F9E3AF1E8}"/>
              </a:ext>
            </a:extLst>
          </p:cNvPr>
          <p:cNvSpPr>
            <a:spLocks noChangeArrowheads="1"/>
          </p:cNvSpPr>
          <p:nvPr/>
        </p:nvSpPr>
        <p:spPr bwMode="auto">
          <a:xfrm>
            <a:off x="565626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4" name="Rectangle 245">
            <a:extLst>
              <a:ext uri="{FF2B5EF4-FFF2-40B4-BE49-F238E27FC236}">
                <a16:creationId xmlns:a16="http://schemas.microsoft.com/office/drawing/2014/main" id="{BD066E8A-F5A4-CA4F-9327-49AB0E4E8A7E}"/>
              </a:ext>
            </a:extLst>
          </p:cNvPr>
          <p:cNvSpPr>
            <a:spLocks noChangeArrowheads="1"/>
          </p:cNvSpPr>
          <p:nvPr/>
        </p:nvSpPr>
        <p:spPr bwMode="auto">
          <a:xfrm>
            <a:off x="565626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5" name="Rectangle 246">
            <a:extLst>
              <a:ext uri="{FF2B5EF4-FFF2-40B4-BE49-F238E27FC236}">
                <a16:creationId xmlns:a16="http://schemas.microsoft.com/office/drawing/2014/main" id="{2CF63245-DD38-8C45-9242-FE84392528D3}"/>
              </a:ext>
            </a:extLst>
          </p:cNvPr>
          <p:cNvSpPr>
            <a:spLocks noChangeArrowheads="1"/>
          </p:cNvSpPr>
          <p:nvPr/>
        </p:nvSpPr>
        <p:spPr bwMode="auto">
          <a:xfrm>
            <a:off x="565626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6" name="Rectangle 247">
            <a:extLst>
              <a:ext uri="{FF2B5EF4-FFF2-40B4-BE49-F238E27FC236}">
                <a16:creationId xmlns:a16="http://schemas.microsoft.com/office/drawing/2014/main" id="{C74D8A18-B0E2-5C46-8E0C-1957499F182A}"/>
              </a:ext>
            </a:extLst>
          </p:cNvPr>
          <p:cNvSpPr>
            <a:spLocks noChangeArrowheads="1"/>
          </p:cNvSpPr>
          <p:nvPr/>
        </p:nvSpPr>
        <p:spPr bwMode="auto">
          <a:xfrm>
            <a:off x="565626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7" name="Rectangle 248">
            <a:extLst>
              <a:ext uri="{FF2B5EF4-FFF2-40B4-BE49-F238E27FC236}">
                <a16:creationId xmlns:a16="http://schemas.microsoft.com/office/drawing/2014/main" id="{585D04CF-7EFC-BC44-84AB-4F8D17104D12}"/>
              </a:ext>
            </a:extLst>
          </p:cNvPr>
          <p:cNvSpPr>
            <a:spLocks noChangeArrowheads="1"/>
          </p:cNvSpPr>
          <p:nvPr/>
        </p:nvSpPr>
        <p:spPr bwMode="auto">
          <a:xfrm>
            <a:off x="565626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8" name="Rectangle 249">
            <a:extLst>
              <a:ext uri="{FF2B5EF4-FFF2-40B4-BE49-F238E27FC236}">
                <a16:creationId xmlns:a16="http://schemas.microsoft.com/office/drawing/2014/main" id="{B2102DF2-E228-5E4A-B3CF-2770B2B5A321}"/>
              </a:ext>
            </a:extLst>
          </p:cNvPr>
          <p:cNvSpPr>
            <a:spLocks noChangeArrowheads="1"/>
          </p:cNvSpPr>
          <p:nvPr/>
        </p:nvSpPr>
        <p:spPr bwMode="auto">
          <a:xfrm>
            <a:off x="5700712" y="3986751"/>
            <a:ext cx="46038"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79" name="Rectangle 250">
            <a:extLst>
              <a:ext uri="{FF2B5EF4-FFF2-40B4-BE49-F238E27FC236}">
                <a16:creationId xmlns:a16="http://schemas.microsoft.com/office/drawing/2014/main" id="{A1B82B62-3E8C-084D-AB69-6D701DA2A89B}"/>
              </a:ext>
            </a:extLst>
          </p:cNvPr>
          <p:cNvSpPr>
            <a:spLocks noChangeArrowheads="1"/>
          </p:cNvSpPr>
          <p:nvPr/>
        </p:nvSpPr>
        <p:spPr bwMode="auto">
          <a:xfrm>
            <a:off x="574357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0" name="Rectangle 251">
            <a:extLst>
              <a:ext uri="{FF2B5EF4-FFF2-40B4-BE49-F238E27FC236}">
                <a16:creationId xmlns:a16="http://schemas.microsoft.com/office/drawing/2014/main" id="{6C94679E-FA10-1E42-BEBE-400228B9A230}"/>
              </a:ext>
            </a:extLst>
          </p:cNvPr>
          <p:cNvSpPr>
            <a:spLocks noChangeArrowheads="1"/>
          </p:cNvSpPr>
          <p:nvPr/>
        </p:nvSpPr>
        <p:spPr bwMode="auto">
          <a:xfrm>
            <a:off x="57880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1" name="Rectangle 252">
            <a:extLst>
              <a:ext uri="{FF2B5EF4-FFF2-40B4-BE49-F238E27FC236}">
                <a16:creationId xmlns:a16="http://schemas.microsoft.com/office/drawing/2014/main" id="{2911032E-842E-084F-8F9C-BC0B741846E2}"/>
              </a:ext>
            </a:extLst>
          </p:cNvPr>
          <p:cNvSpPr>
            <a:spLocks noChangeArrowheads="1"/>
          </p:cNvSpPr>
          <p:nvPr/>
        </p:nvSpPr>
        <p:spPr bwMode="auto">
          <a:xfrm>
            <a:off x="5832475" y="3986751"/>
            <a:ext cx="46037"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2" name="Rectangle 253">
            <a:extLst>
              <a:ext uri="{FF2B5EF4-FFF2-40B4-BE49-F238E27FC236}">
                <a16:creationId xmlns:a16="http://schemas.microsoft.com/office/drawing/2014/main" id="{7FAF0678-F333-0347-9372-3BCDAB91F4DC}"/>
              </a:ext>
            </a:extLst>
          </p:cNvPr>
          <p:cNvSpPr>
            <a:spLocks noChangeArrowheads="1"/>
          </p:cNvSpPr>
          <p:nvPr/>
        </p:nvSpPr>
        <p:spPr bwMode="auto">
          <a:xfrm>
            <a:off x="587533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3" name="Rectangle 254">
            <a:extLst>
              <a:ext uri="{FF2B5EF4-FFF2-40B4-BE49-F238E27FC236}">
                <a16:creationId xmlns:a16="http://schemas.microsoft.com/office/drawing/2014/main" id="{F14DCFAC-54AD-AA42-8A64-A34652680FAF}"/>
              </a:ext>
            </a:extLst>
          </p:cNvPr>
          <p:cNvSpPr>
            <a:spLocks noChangeArrowheads="1"/>
          </p:cNvSpPr>
          <p:nvPr/>
        </p:nvSpPr>
        <p:spPr bwMode="auto">
          <a:xfrm>
            <a:off x="587533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4" name="Rectangle 255">
            <a:extLst>
              <a:ext uri="{FF2B5EF4-FFF2-40B4-BE49-F238E27FC236}">
                <a16:creationId xmlns:a16="http://schemas.microsoft.com/office/drawing/2014/main" id="{24892556-50CA-E649-9A9D-22FA9F6B845C}"/>
              </a:ext>
            </a:extLst>
          </p:cNvPr>
          <p:cNvSpPr>
            <a:spLocks noChangeArrowheads="1"/>
          </p:cNvSpPr>
          <p:nvPr/>
        </p:nvSpPr>
        <p:spPr bwMode="auto">
          <a:xfrm>
            <a:off x="587533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5" name="Rectangle 256">
            <a:extLst>
              <a:ext uri="{FF2B5EF4-FFF2-40B4-BE49-F238E27FC236}">
                <a16:creationId xmlns:a16="http://schemas.microsoft.com/office/drawing/2014/main" id="{B41C2F39-65BA-304E-8AC1-012999C10B89}"/>
              </a:ext>
            </a:extLst>
          </p:cNvPr>
          <p:cNvSpPr>
            <a:spLocks noChangeArrowheads="1"/>
          </p:cNvSpPr>
          <p:nvPr/>
        </p:nvSpPr>
        <p:spPr bwMode="auto">
          <a:xfrm>
            <a:off x="587533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6" name="Rectangle 257">
            <a:extLst>
              <a:ext uri="{FF2B5EF4-FFF2-40B4-BE49-F238E27FC236}">
                <a16:creationId xmlns:a16="http://schemas.microsoft.com/office/drawing/2014/main" id="{CE227F7D-48D9-314C-A186-E8E4C3AA5BAC}"/>
              </a:ext>
            </a:extLst>
          </p:cNvPr>
          <p:cNvSpPr>
            <a:spLocks noChangeArrowheads="1"/>
          </p:cNvSpPr>
          <p:nvPr/>
        </p:nvSpPr>
        <p:spPr bwMode="auto">
          <a:xfrm>
            <a:off x="587533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7" name="Rectangle 258">
            <a:extLst>
              <a:ext uri="{FF2B5EF4-FFF2-40B4-BE49-F238E27FC236}">
                <a16:creationId xmlns:a16="http://schemas.microsoft.com/office/drawing/2014/main" id="{06CF3B9F-A9F3-D54D-8016-9BA21924F5CA}"/>
              </a:ext>
            </a:extLst>
          </p:cNvPr>
          <p:cNvSpPr>
            <a:spLocks noChangeArrowheads="1"/>
          </p:cNvSpPr>
          <p:nvPr/>
        </p:nvSpPr>
        <p:spPr bwMode="auto">
          <a:xfrm>
            <a:off x="5875337" y="3986751"/>
            <a:ext cx="46038"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8" name="Rectangle 259">
            <a:extLst>
              <a:ext uri="{FF2B5EF4-FFF2-40B4-BE49-F238E27FC236}">
                <a16:creationId xmlns:a16="http://schemas.microsoft.com/office/drawing/2014/main" id="{33E93CEF-489E-234F-B681-39494231D9AD}"/>
              </a:ext>
            </a:extLst>
          </p:cNvPr>
          <p:cNvSpPr>
            <a:spLocks noChangeArrowheads="1"/>
          </p:cNvSpPr>
          <p:nvPr/>
        </p:nvSpPr>
        <p:spPr bwMode="auto">
          <a:xfrm>
            <a:off x="592137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89" name="Rectangle 260">
            <a:extLst>
              <a:ext uri="{FF2B5EF4-FFF2-40B4-BE49-F238E27FC236}">
                <a16:creationId xmlns:a16="http://schemas.microsoft.com/office/drawing/2014/main" id="{7DD5F053-8D9C-644D-B50B-52C89589023E}"/>
              </a:ext>
            </a:extLst>
          </p:cNvPr>
          <p:cNvSpPr>
            <a:spLocks noChangeArrowheads="1"/>
          </p:cNvSpPr>
          <p:nvPr/>
        </p:nvSpPr>
        <p:spPr bwMode="auto">
          <a:xfrm>
            <a:off x="596741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0" name="Rectangle 261">
            <a:extLst>
              <a:ext uri="{FF2B5EF4-FFF2-40B4-BE49-F238E27FC236}">
                <a16:creationId xmlns:a16="http://schemas.microsoft.com/office/drawing/2014/main" id="{F3ADC628-9B13-9048-A82E-FB020BD04BFA}"/>
              </a:ext>
            </a:extLst>
          </p:cNvPr>
          <p:cNvSpPr>
            <a:spLocks noChangeArrowheads="1"/>
          </p:cNvSpPr>
          <p:nvPr/>
        </p:nvSpPr>
        <p:spPr bwMode="auto">
          <a:xfrm>
            <a:off x="596741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1" name="Rectangle 262">
            <a:extLst>
              <a:ext uri="{FF2B5EF4-FFF2-40B4-BE49-F238E27FC236}">
                <a16:creationId xmlns:a16="http://schemas.microsoft.com/office/drawing/2014/main" id="{046DEA57-57EB-EB4D-B047-A93C6F1494FC}"/>
              </a:ext>
            </a:extLst>
          </p:cNvPr>
          <p:cNvSpPr>
            <a:spLocks noChangeArrowheads="1"/>
          </p:cNvSpPr>
          <p:nvPr/>
        </p:nvSpPr>
        <p:spPr bwMode="auto">
          <a:xfrm>
            <a:off x="596741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2" name="Rectangle 263">
            <a:extLst>
              <a:ext uri="{FF2B5EF4-FFF2-40B4-BE49-F238E27FC236}">
                <a16:creationId xmlns:a16="http://schemas.microsoft.com/office/drawing/2014/main" id="{D27EEEEF-26CD-B54D-A77E-F7C4926244FB}"/>
              </a:ext>
            </a:extLst>
          </p:cNvPr>
          <p:cNvSpPr>
            <a:spLocks noChangeArrowheads="1"/>
          </p:cNvSpPr>
          <p:nvPr/>
        </p:nvSpPr>
        <p:spPr bwMode="auto">
          <a:xfrm>
            <a:off x="596741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3" name="Rectangle 264">
            <a:extLst>
              <a:ext uri="{FF2B5EF4-FFF2-40B4-BE49-F238E27FC236}">
                <a16:creationId xmlns:a16="http://schemas.microsoft.com/office/drawing/2014/main" id="{E52F6732-2021-8441-8BB1-31F68C614460}"/>
              </a:ext>
            </a:extLst>
          </p:cNvPr>
          <p:cNvSpPr>
            <a:spLocks noChangeArrowheads="1"/>
          </p:cNvSpPr>
          <p:nvPr/>
        </p:nvSpPr>
        <p:spPr bwMode="auto">
          <a:xfrm>
            <a:off x="5967412"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4" name="Rectangle 265">
            <a:extLst>
              <a:ext uri="{FF2B5EF4-FFF2-40B4-BE49-F238E27FC236}">
                <a16:creationId xmlns:a16="http://schemas.microsoft.com/office/drawing/2014/main" id="{BCCF9A34-1D46-6646-9B20-9B5E23044E2B}"/>
              </a:ext>
            </a:extLst>
          </p:cNvPr>
          <p:cNvSpPr>
            <a:spLocks noChangeArrowheads="1"/>
          </p:cNvSpPr>
          <p:nvPr/>
        </p:nvSpPr>
        <p:spPr bwMode="auto">
          <a:xfrm>
            <a:off x="5967412" y="3986751"/>
            <a:ext cx="47625"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5" name="Rectangle 266">
            <a:extLst>
              <a:ext uri="{FF2B5EF4-FFF2-40B4-BE49-F238E27FC236}">
                <a16:creationId xmlns:a16="http://schemas.microsoft.com/office/drawing/2014/main" id="{F6D7E085-98D9-7D43-872B-4B7229CD97E2}"/>
              </a:ext>
            </a:extLst>
          </p:cNvPr>
          <p:cNvSpPr>
            <a:spLocks noChangeArrowheads="1"/>
          </p:cNvSpPr>
          <p:nvPr/>
        </p:nvSpPr>
        <p:spPr bwMode="auto">
          <a:xfrm>
            <a:off x="60118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6" name="Rectangle 267">
            <a:extLst>
              <a:ext uri="{FF2B5EF4-FFF2-40B4-BE49-F238E27FC236}">
                <a16:creationId xmlns:a16="http://schemas.microsoft.com/office/drawing/2014/main" id="{F5528631-79BF-224D-A51B-2DDE29AB4168}"/>
              </a:ext>
            </a:extLst>
          </p:cNvPr>
          <p:cNvSpPr>
            <a:spLocks noChangeArrowheads="1"/>
          </p:cNvSpPr>
          <p:nvPr/>
        </p:nvSpPr>
        <p:spPr bwMode="auto">
          <a:xfrm>
            <a:off x="6054725" y="3986751"/>
            <a:ext cx="47625"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7" name="Rectangle 268">
            <a:extLst>
              <a:ext uri="{FF2B5EF4-FFF2-40B4-BE49-F238E27FC236}">
                <a16:creationId xmlns:a16="http://schemas.microsoft.com/office/drawing/2014/main" id="{16AC280B-3687-744B-BC8C-33A3C21BEBA7}"/>
              </a:ext>
            </a:extLst>
          </p:cNvPr>
          <p:cNvSpPr>
            <a:spLocks noChangeArrowheads="1"/>
          </p:cNvSpPr>
          <p:nvPr/>
        </p:nvSpPr>
        <p:spPr bwMode="auto">
          <a:xfrm>
            <a:off x="56102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298" name="Rectangle 269">
            <a:extLst>
              <a:ext uri="{FF2B5EF4-FFF2-40B4-BE49-F238E27FC236}">
                <a16:creationId xmlns:a16="http://schemas.microsoft.com/office/drawing/2014/main" id="{D942842D-4322-B94E-91B7-3554BCCF6F14}"/>
              </a:ext>
            </a:extLst>
          </p:cNvPr>
          <p:cNvSpPr>
            <a:spLocks noChangeArrowheads="1"/>
          </p:cNvSpPr>
          <p:nvPr/>
        </p:nvSpPr>
        <p:spPr bwMode="auto">
          <a:xfrm>
            <a:off x="6132512" y="3986751"/>
            <a:ext cx="685800"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299" name="Rectangle 270">
            <a:extLst>
              <a:ext uri="{FF2B5EF4-FFF2-40B4-BE49-F238E27FC236}">
                <a16:creationId xmlns:a16="http://schemas.microsoft.com/office/drawing/2014/main" id="{D378ABA2-C35F-6148-A2AD-ECBF63ED19B7}"/>
              </a:ext>
            </a:extLst>
          </p:cNvPr>
          <p:cNvSpPr>
            <a:spLocks noChangeArrowheads="1"/>
          </p:cNvSpPr>
          <p:nvPr/>
        </p:nvSpPr>
        <p:spPr bwMode="auto">
          <a:xfrm>
            <a:off x="61864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0" name="Rectangle 271">
            <a:extLst>
              <a:ext uri="{FF2B5EF4-FFF2-40B4-BE49-F238E27FC236}">
                <a16:creationId xmlns:a16="http://schemas.microsoft.com/office/drawing/2014/main" id="{A5CE689F-DEEB-394B-95CE-E6E6A9755AB6}"/>
              </a:ext>
            </a:extLst>
          </p:cNvPr>
          <p:cNvSpPr>
            <a:spLocks noChangeArrowheads="1"/>
          </p:cNvSpPr>
          <p:nvPr/>
        </p:nvSpPr>
        <p:spPr bwMode="auto">
          <a:xfrm>
            <a:off x="62309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1" name="Rectangle 272">
            <a:extLst>
              <a:ext uri="{FF2B5EF4-FFF2-40B4-BE49-F238E27FC236}">
                <a16:creationId xmlns:a16="http://schemas.microsoft.com/office/drawing/2014/main" id="{2D73A208-018A-5046-A630-C753A66C96DE}"/>
              </a:ext>
            </a:extLst>
          </p:cNvPr>
          <p:cNvSpPr>
            <a:spLocks noChangeArrowheads="1"/>
          </p:cNvSpPr>
          <p:nvPr/>
        </p:nvSpPr>
        <p:spPr bwMode="auto">
          <a:xfrm>
            <a:off x="62738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2" name="Rectangle 273">
            <a:extLst>
              <a:ext uri="{FF2B5EF4-FFF2-40B4-BE49-F238E27FC236}">
                <a16:creationId xmlns:a16="http://schemas.microsoft.com/office/drawing/2014/main" id="{F495E84E-D666-594F-B6F5-0DDE13C2A2FC}"/>
              </a:ext>
            </a:extLst>
          </p:cNvPr>
          <p:cNvSpPr>
            <a:spLocks noChangeArrowheads="1"/>
          </p:cNvSpPr>
          <p:nvPr/>
        </p:nvSpPr>
        <p:spPr bwMode="auto">
          <a:xfrm>
            <a:off x="6318250" y="3986751"/>
            <a:ext cx="46037"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3" name="Rectangle 274">
            <a:extLst>
              <a:ext uri="{FF2B5EF4-FFF2-40B4-BE49-F238E27FC236}">
                <a16:creationId xmlns:a16="http://schemas.microsoft.com/office/drawing/2014/main" id="{79648BC0-10B9-F343-B907-FF799AE4BD49}"/>
              </a:ext>
            </a:extLst>
          </p:cNvPr>
          <p:cNvSpPr>
            <a:spLocks noChangeArrowheads="1"/>
          </p:cNvSpPr>
          <p:nvPr/>
        </p:nvSpPr>
        <p:spPr bwMode="auto">
          <a:xfrm>
            <a:off x="636111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4" name="Rectangle 275">
            <a:extLst>
              <a:ext uri="{FF2B5EF4-FFF2-40B4-BE49-F238E27FC236}">
                <a16:creationId xmlns:a16="http://schemas.microsoft.com/office/drawing/2014/main" id="{11A68391-6150-A145-B7CC-ED15B981F1A2}"/>
              </a:ext>
            </a:extLst>
          </p:cNvPr>
          <p:cNvSpPr>
            <a:spLocks noChangeArrowheads="1"/>
          </p:cNvSpPr>
          <p:nvPr/>
        </p:nvSpPr>
        <p:spPr bwMode="auto">
          <a:xfrm>
            <a:off x="636111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5" name="Rectangle 276">
            <a:extLst>
              <a:ext uri="{FF2B5EF4-FFF2-40B4-BE49-F238E27FC236}">
                <a16:creationId xmlns:a16="http://schemas.microsoft.com/office/drawing/2014/main" id="{B1E05446-09F8-CF41-987E-B1F7D3B41F25}"/>
              </a:ext>
            </a:extLst>
          </p:cNvPr>
          <p:cNvSpPr>
            <a:spLocks noChangeArrowheads="1"/>
          </p:cNvSpPr>
          <p:nvPr/>
        </p:nvSpPr>
        <p:spPr bwMode="auto">
          <a:xfrm>
            <a:off x="636111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6" name="Rectangle 277">
            <a:extLst>
              <a:ext uri="{FF2B5EF4-FFF2-40B4-BE49-F238E27FC236}">
                <a16:creationId xmlns:a16="http://schemas.microsoft.com/office/drawing/2014/main" id="{493ACC47-14AB-CE4B-B949-EFF845CEB2FF}"/>
              </a:ext>
            </a:extLst>
          </p:cNvPr>
          <p:cNvSpPr>
            <a:spLocks noChangeArrowheads="1"/>
          </p:cNvSpPr>
          <p:nvPr/>
        </p:nvSpPr>
        <p:spPr bwMode="auto">
          <a:xfrm>
            <a:off x="636111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7" name="Rectangle 278">
            <a:extLst>
              <a:ext uri="{FF2B5EF4-FFF2-40B4-BE49-F238E27FC236}">
                <a16:creationId xmlns:a16="http://schemas.microsoft.com/office/drawing/2014/main" id="{F1480744-3CC9-DC48-9330-C5A5352D4497}"/>
              </a:ext>
            </a:extLst>
          </p:cNvPr>
          <p:cNvSpPr>
            <a:spLocks noChangeArrowheads="1"/>
          </p:cNvSpPr>
          <p:nvPr/>
        </p:nvSpPr>
        <p:spPr bwMode="auto">
          <a:xfrm>
            <a:off x="636111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8" name="Rectangle 279">
            <a:extLst>
              <a:ext uri="{FF2B5EF4-FFF2-40B4-BE49-F238E27FC236}">
                <a16:creationId xmlns:a16="http://schemas.microsoft.com/office/drawing/2014/main" id="{A5EA699D-75E1-E948-8D2C-3932345A658A}"/>
              </a:ext>
            </a:extLst>
          </p:cNvPr>
          <p:cNvSpPr>
            <a:spLocks noChangeArrowheads="1"/>
          </p:cNvSpPr>
          <p:nvPr/>
        </p:nvSpPr>
        <p:spPr bwMode="auto">
          <a:xfrm>
            <a:off x="636111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09" name="Rectangle 280">
            <a:extLst>
              <a:ext uri="{FF2B5EF4-FFF2-40B4-BE49-F238E27FC236}">
                <a16:creationId xmlns:a16="http://schemas.microsoft.com/office/drawing/2014/main" id="{867CE892-9001-1B49-8820-4031961D86AC}"/>
              </a:ext>
            </a:extLst>
          </p:cNvPr>
          <p:cNvSpPr>
            <a:spLocks noChangeArrowheads="1"/>
          </p:cNvSpPr>
          <p:nvPr/>
        </p:nvSpPr>
        <p:spPr bwMode="auto">
          <a:xfrm>
            <a:off x="6405562" y="3986751"/>
            <a:ext cx="46038"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0" name="Rectangle 281">
            <a:extLst>
              <a:ext uri="{FF2B5EF4-FFF2-40B4-BE49-F238E27FC236}">
                <a16:creationId xmlns:a16="http://schemas.microsoft.com/office/drawing/2014/main" id="{37067625-C83B-B64A-9AD5-B6A13C8B8A42}"/>
              </a:ext>
            </a:extLst>
          </p:cNvPr>
          <p:cNvSpPr>
            <a:spLocks noChangeArrowheads="1"/>
          </p:cNvSpPr>
          <p:nvPr/>
        </p:nvSpPr>
        <p:spPr bwMode="auto">
          <a:xfrm>
            <a:off x="64484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1" name="Rectangle 282">
            <a:extLst>
              <a:ext uri="{FF2B5EF4-FFF2-40B4-BE49-F238E27FC236}">
                <a16:creationId xmlns:a16="http://schemas.microsoft.com/office/drawing/2014/main" id="{506A20D0-BB1B-9143-9FB5-388D90E64D86}"/>
              </a:ext>
            </a:extLst>
          </p:cNvPr>
          <p:cNvSpPr>
            <a:spLocks noChangeArrowheads="1"/>
          </p:cNvSpPr>
          <p:nvPr/>
        </p:nvSpPr>
        <p:spPr bwMode="auto">
          <a:xfrm>
            <a:off x="6492875" y="3986751"/>
            <a:ext cx="46037"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2" name="Rectangle 283">
            <a:extLst>
              <a:ext uri="{FF2B5EF4-FFF2-40B4-BE49-F238E27FC236}">
                <a16:creationId xmlns:a16="http://schemas.microsoft.com/office/drawing/2014/main" id="{4FBB6B22-DB9A-8F47-B5DC-AD729D1E40CC}"/>
              </a:ext>
            </a:extLst>
          </p:cNvPr>
          <p:cNvSpPr>
            <a:spLocks noChangeArrowheads="1"/>
          </p:cNvSpPr>
          <p:nvPr/>
        </p:nvSpPr>
        <p:spPr bwMode="auto">
          <a:xfrm>
            <a:off x="65357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3" name="Rectangle 284">
            <a:extLst>
              <a:ext uri="{FF2B5EF4-FFF2-40B4-BE49-F238E27FC236}">
                <a16:creationId xmlns:a16="http://schemas.microsoft.com/office/drawing/2014/main" id="{A3C628FA-13A9-9E4D-86D9-F54331DA7071}"/>
              </a:ext>
            </a:extLst>
          </p:cNvPr>
          <p:cNvSpPr>
            <a:spLocks noChangeArrowheads="1"/>
          </p:cNvSpPr>
          <p:nvPr/>
        </p:nvSpPr>
        <p:spPr bwMode="auto">
          <a:xfrm>
            <a:off x="658018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4" name="Rectangle 285">
            <a:extLst>
              <a:ext uri="{FF2B5EF4-FFF2-40B4-BE49-F238E27FC236}">
                <a16:creationId xmlns:a16="http://schemas.microsoft.com/office/drawing/2014/main" id="{3FF5F675-9E1D-2242-9971-2396909F02CB}"/>
              </a:ext>
            </a:extLst>
          </p:cNvPr>
          <p:cNvSpPr>
            <a:spLocks noChangeArrowheads="1"/>
          </p:cNvSpPr>
          <p:nvPr/>
        </p:nvSpPr>
        <p:spPr bwMode="auto">
          <a:xfrm>
            <a:off x="658018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5" name="Rectangle 286">
            <a:extLst>
              <a:ext uri="{FF2B5EF4-FFF2-40B4-BE49-F238E27FC236}">
                <a16:creationId xmlns:a16="http://schemas.microsoft.com/office/drawing/2014/main" id="{8C6AE99E-EDF2-3F42-848F-EBC9CEED1B74}"/>
              </a:ext>
            </a:extLst>
          </p:cNvPr>
          <p:cNvSpPr>
            <a:spLocks noChangeArrowheads="1"/>
          </p:cNvSpPr>
          <p:nvPr/>
        </p:nvSpPr>
        <p:spPr bwMode="auto">
          <a:xfrm>
            <a:off x="658018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6" name="Rectangle 287">
            <a:extLst>
              <a:ext uri="{FF2B5EF4-FFF2-40B4-BE49-F238E27FC236}">
                <a16:creationId xmlns:a16="http://schemas.microsoft.com/office/drawing/2014/main" id="{8E22450A-04FF-744E-B684-BC8EEFD01F86}"/>
              </a:ext>
            </a:extLst>
          </p:cNvPr>
          <p:cNvSpPr>
            <a:spLocks noChangeArrowheads="1"/>
          </p:cNvSpPr>
          <p:nvPr/>
        </p:nvSpPr>
        <p:spPr bwMode="auto">
          <a:xfrm>
            <a:off x="658018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7" name="Rectangle 288">
            <a:extLst>
              <a:ext uri="{FF2B5EF4-FFF2-40B4-BE49-F238E27FC236}">
                <a16:creationId xmlns:a16="http://schemas.microsoft.com/office/drawing/2014/main" id="{3AC04252-3728-804A-AD89-162543A49430}"/>
              </a:ext>
            </a:extLst>
          </p:cNvPr>
          <p:cNvSpPr>
            <a:spLocks noChangeArrowheads="1"/>
          </p:cNvSpPr>
          <p:nvPr/>
        </p:nvSpPr>
        <p:spPr bwMode="auto">
          <a:xfrm>
            <a:off x="6580187"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8" name="Rectangle 289">
            <a:extLst>
              <a:ext uri="{FF2B5EF4-FFF2-40B4-BE49-F238E27FC236}">
                <a16:creationId xmlns:a16="http://schemas.microsoft.com/office/drawing/2014/main" id="{306CE40A-F5F2-DB4F-B69B-4D1C2FD601B4}"/>
              </a:ext>
            </a:extLst>
          </p:cNvPr>
          <p:cNvSpPr>
            <a:spLocks noChangeArrowheads="1"/>
          </p:cNvSpPr>
          <p:nvPr/>
        </p:nvSpPr>
        <p:spPr bwMode="auto">
          <a:xfrm>
            <a:off x="658018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19" name="Rectangle 290">
            <a:extLst>
              <a:ext uri="{FF2B5EF4-FFF2-40B4-BE49-F238E27FC236}">
                <a16:creationId xmlns:a16="http://schemas.microsoft.com/office/drawing/2014/main" id="{26BE776B-D3AE-7048-9A6F-A61D148F93D0}"/>
              </a:ext>
            </a:extLst>
          </p:cNvPr>
          <p:cNvSpPr>
            <a:spLocks noChangeArrowheads="1"/>
          </p:cNvSpPr>
          <p:nvPr/>
        </p:nvSpPr>
        <p:spPr bwMode="auto">
          <a:xfrm>
            <a:off x="662622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0" name="Rectangle 291">
            <a:extLst>
              <a:ext uri="{FF2B5EF4-FFF2-40B4-BE49-F238E27FC236}">
                <a16:creationId xmlns:a16="http://schemas.microsoft.com/office/drawing/2014/main" id="{A7158082-C972-B341-A597-B7BC9662C8F0}"/>
              </a:ext>
            </a:extLst>
          </p:cNvPr>
          <p:cNvSpPr>
            <a:spLocks noChangeArrowheads="1"/>
          </p:cNvSpPr>
          <p:nvPr/>
        </p:nvSpPr>
        <p:spPr bwMode="auto">
          <a:xfrm>
            <a:off x="667226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1" name="Rectangle 292">
            <a:extLst>
              <a:ext uri="{FF2B5EF4-FFF2-40B4-BE49-F238E27FC236}">
                <a16:creationId xmlns:a16="http://schemas.microsoft.com/office/drawing/2014/main" id="{492795BA-6A9E-FE47-95A6-B86B7660BA3D}"/>
              </a:ext>
            </a:extLst>
          </p:cNvPr>
          <p:cNvSpPr>
            <a:spLocks noChangeArrowheads="1"/>
          </p:cNvSpPr>
          <p:nvPr/>
        </p:nvSpPr>
        <p:spPr bwMode="auto">
          <a:xfrm>
            <a:off x="667226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2" name="Rectangle 293">
            <a:extLst>
              <a:ext uri="{FF2B5EF4-FFF2-40B4-BE49-F238E27FC236}">
                <a16:creationId xmlns:a16="http://schemas.microsoft.com/office/drawing/2014/main" id="{5E4E4A6F-7B2D-AC4A-BC84-12323391B192}"/>
              </a:ext>
            </a:extLst>
          </p:cNvPr>
          <p:cNvSpPr>
            <a:spLocks noChangeArrowheads="1"/>
          </p:cNvSpPr>
          <p:nvPr/>
        </p:nvSpPr>
        <p:spPr bwMode="auto">
          <a:xfrm>
            <a:off x="667226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3" name="Rectangle 294">
            <a:extLst>
              <a:ext uri="{FF2B5EF4-FFF2-40B4-BE49-F238E27FC236}">
                <a16:creationId xmlns:a16="http://schemas.microsoft.com/office/drawing/2014/main" id="{36E06909-0F0E-B042-8F4A-C39145E2B94A}"/>
              </a:ext>
            </a:extLst>
          </p:cNvPr>
          <p:cNvSpPr>
            <a:spLocks noChangeArrowheads="1"/>
          </p:cNvSpPr>
          <p:nvPr/>
        </p:nvSpPr>
        <p:spPr bwMode="auto">
          <a:xfrm>
            <a:off x="6672262" y="3986751"/>
            <a:ext cx="46038"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4" name="Rectangle 295">
            <a:extLst>
              <a:ext uri="{FF2B5EF4-FFF2-40B4-BE49-F238E27FC236}">
                <a16:creationId xmlns:a16="http://schemas.microsoft.com/office/drawing/2014/main" id="{A9CBB956-4464-914D-BF1E-C43D615F1C21}"/>
              </a:ext>
            </a:extLst>
          </p:cNvPr>
          <p:cNvSpPr>
            <a:spLocks noChangeArrowheads="1"/>
          </p:cNvSpPr>
          <p:nvPr/>
        </p:nvSpPr>
        <p:spPr bwMode="auto">
          <a:xfrm>
            <a:off x="6672262" y="3986751"/>
            <a:ext cx="46038"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5" name="Rectangle 297">
            <a:extLst>
              <a:ext uri="{FF2B5EF4-FFF2-40B4-BE49-F238E27FC236}">
                <a16:creationId xmlns:a16="http://schemas.microsoft.com/office/drawing/2014/main" id="{9F6675AE-BB87-4548-BDE3-7977BD81AA17}"/>
              </a:ext>
            </a:extLst>
          </p:cNvPr>
          <p:cNvSpPr>
            <a:spLocks noChangeArrowheads="1"/>
          </p:cNvSpPr>
          <p:nvPr/>
        </p:nvSpPr>
        <p:spPr bwMode="auto">
          <a:xfrm>
            <a:off x="6716712" y="3986751"/>
            <a:ext cx="46038"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6" name="Rectangle 298">
            <a:extLst>
              <a:ext uri="{FF2B5EF4-FFF2-40B4-BE49-F238E27FC236}">
                <a16:creationId xmlns:a16="http://schemas.microsoft.com/office/drawing/2014/main" id="{7FC5080E-736B-3647-A497-C4631CDDEB43}"/>
              </a:ext>
            </a:extLst>
          </p:cNvPr>
          <p:cNvSpPr>
            <a:spLocks noChangeArrowheads="1"/>
          </p:cNvSpPr>
          <p:nvPr/>
        </p:nvSpPr>
        <p:spPr bwMode="auto">
          <a:xfrm>
            <a:off x="675957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7" name="Rectangle 299">
            <a:extLst>
              <a:ext uri="{FF2B5EF4-FFF2-40B4-BE49-F238E27FC236}">
                <a16:creationId xmlns:a16="http://schemas.microsoft.com/office/drawing/2014/main" id="{1902580B-2A71-A04A-B381-CD4813D20EDF}"/>
              </a:ext>
            </a:extLst>
          </p:cNvPr>
          <p:cNvSpPr>
            <a:spLocks noChangeArrowheads="1"/>
          </p:cNvSpPr>
          <p:nvPr/>
        </p:nvSpPr>
        <p:spPr bwMode="auto">
          <a:xfrm>
            <a:off x="6140450" y="3986751"/>
            <a:ext cx="46037"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28" name="Rectangle 300">
            <a:extLst>
              <a:ext uri="{FF2B5EF4-FFF2-40B4-BE49-F238E27FC236}">
                <a16:creationId xmlns:a16="http://schemas.microsoft.com/office/drawing/2014/main" id="{9692EB88-21DC-764F-9498-F28AC08E61A3}"/>
              </a:ext>
            </a:extLst>
          </p:cNvPr>
          <p:cNvSpPr>
            <a:spLocks noChangeArrowheads="1"/>
          </p:cNvSpPr>
          <p:nvPr/>
        </p:nvSpPr>
        <p:spPr bwMode="auto">
          <a:xfrm>
            <a:off x="6837362" y="3986751"/>
            <a:ext cx="552450" cy="390525"/>
          </a:xfrm>
          <a:prstGeom prst="rect">
            <a:avLst/>
          </a:prstGeom>
          <a:solidFill>
            <a:srgbClr val="50E357"/>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endParaRPr lang="en-US" altLang="en-US" sz="1800">
              <a:latin typeface="Arial" panose="020B0604020202020204" pitchFamily="34" charset="0"/>
            </a:endParaRPr>
          </a:p>
        </p:txBody>
      </p:sp>
      <p:sp>
        <p:nvSpPr>
          <p:cNvPr id="329" name="Rectangle 301">
            <a:extLst>
              <a:ext uri="{FF2B5EF4-FFF2-40B4-BE49-F238E27FC236}">
                <a16:creationId xmlns:a16="http://schemas.microsoft.com/office/drawing/2014/main" id="{3985580E-FBAA-C44E-A0BD-3F01623F87C7}"/>
              </a:ext>
            </a:extLst>
          </p:cNvPr>
          <p:cNvSpPr>
            <a:spLocks noChangeArrowheads="1"/>
          </p:cNvSpPr>
          <p:nvPr/>
        </p:nvSpPr>
        <p:spPr bwMode="auto">
          <a:xfrm>
            <a:off x="6846887"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0" name="Rectangle 302">
            <a:extLst>
              <a:ext uri="{FF2B5EF4-FFF2-40B4-BE49-F238E27FC236}">
                <a16:creationId xmlns:a16="http://schemas.microsoft.com/office/drawing/2014/main" id="{B98FEA46-3B4E-A443-9A01-6DFC694A65DC}"/>
              </a:ext>
            </a:extLst>
          </p:cNvPr>
          <p:cNvSpPr>
            <a:spLocks noChangeArrowheads="1"/>
          </p:cNvSpPr>
          <p:nvPr/>
        </p:nvSpPr>
        <p:spPr bwMode="auto">
          <a:xfrm>
            <a:off x="6891337"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1" name="Rectangle 303">
            <a:extLst>
              <a:ext uri="{FF2B5EF4-FFF2-40B4-BE49-F238E27FC236}">
                <a16:creationId xmlns:a16="http://schemas.microsoft.com/office/drawing/2014/main" id="{8EB37F9B-135F-6847-A6A6-8EF0BC72F9B1}"/>
              </a:ext>
            </a:extLst>
          </p:cNvPr>
          <p:cNvSpPr>
            <a:spLocks noChangeArrowheads="1"/>
          </p:cNvSpPr>
          <p:nvPr/>
        </p:nvSpPr>
        <p:spPr bwMode="auto">
          <a:xfrm>
            <a:off x="693420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2" name="Rectangle 304">
            <a:extLst>
              <a:ext uri="{FF2B5EF4-FFF2-40B4-BE49-F238E27FC236}">
                <a16:creationId xmlns:a16="http://schemas.microsoft.com/office/drawing/2014/main" id="{29DF864E-ECE6-414D-9D65-195D916BE224}"/>
              </a:ext>
            </a:extLst>
          </p:cNvPr>
          <p:cNvSpPr>
            <a:spLocks noChangeArrowheads="1"/>
          </p:cNvSpPr>
          <p:nvPr/>
        </p:nvSpPr>
        <p:spPr bwMode="auto">
          <a:xfrm>
            <a:off x="693420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3" name="Rectangle 305">
            <a:extLst>
              <a:ext uri="{FF2B5EF4-FFF2-40B4-BE49-F238E27FC236}">
                <a16:creationId xmlns:a16="http://schemas.microsoft.com/office/drawing/2014/main" id="{BEEC9A2F-B25B-C243-9089-1863FA1A85EB}"/>
              </a:ext>
            </a:extLst>
          </p:cNvPr>
          <p:cNvSpPr>
            <a:spLocks noChangeArrowheads="1"/>
          </p:cNvSpPr>
          <p:nvPr/>
        </p:nvSpPr>
        <p:spPr bwMode="auto">
          <a:xfrm>
            <a:off x="693420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4" name="Rectangle 306">
            <a:extLst>
              <a:ext uri="{FF2B5EF4-FFF2-40B4-BE49-F238E27FC236}">
                <a16:creationId xmlns:a16="http://schemas.microsoft.com/office/drawing/2014/main" id="{53A87FC9-F9D6-E947-8065-1355461A4482}"/>
              </a:ext>
            </a:extLst>
          </p:cNvPr>
          <p:cNvSpPr>
            <a:spLocks noChangeArrowheads="1"/>
          </p:cNvSpPr>
          <p:nvPr/>
        </p:nvSpPr>
        <p:spPr bwMode="auto">
          <a:xfrm>
            <a:off x="693420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5" name="Rectangle 307">
            <a:extLst>
              <a:ext uri="{FF2B5EF4-FFF2-40B4-BE49-F238E27FC236}">
                <a16:creationId xmlns:a16="http://schemas.microsoft.com/office/drawing/2014/main" id="{D9859359-29DC-EB45-9BF8-8E2E30242D17}"/>
              </a:ext>
            </a:extLst>
          </p:cNvPr>
          <p:cNvSpPr>
            <a:spLocks noChangeArrowheads="1"/>
          </p:cNvSpPr>
          <p:nvPr/>
        </p:nvSpPr>
        <p:spPr bwMode="auto">
          <a:xfrm>
            <a:off x="693420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6" name="Rectangle 308">
            <a:extLst>
              <a:ext uri="{FF2B5EF4-FFF2-40B4-BE49-F238E27FC236}">
                <a16:creationId xmlns:a16="http://schemas.microsoft.com/office/drawing/2014/main" id="{CED81A0F-6D57-BF48-AB0D-8C99D88AB9F8}"/>
              </a:ext>
            </a:extLst>
          </p:cNvPr>
          <p:cNvSpPr>
            <a:spLocks noChangeArrowheads="1"/>
          </p:cNvSpPr>
          <p:nvPr/>
        </p:nvSpPr>
        <p:spPr bwMode="auto">
          <a:xfrm>
            <a:off x="6934200" y="3986751"/>
            <a:ext cx="47625"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7" name="Rectangle 309">
            <a:extLst>
              <a:ext uri="{FF2B5EF4-FFF2-40B4-BE49-F238E27FC236}">
                <a16:creationId xmlns:a16="http://schemas.microsoft.com/office/drawing/2014/main" id="{20052436-1530-4144-828B-8A9033ECA504}"/>
              </a:ext>
            </a:extLst>
          </p:cNvPr>
          <p:cNvSpPr>
            <a:spLocks noChangeArrowheads="1"/>
          </p:cNvSpPr>
          <p:nvPr/>
        </p:nvSpPr>
        <p:spPr bwMode="auto">
          <a:xfrm>
            <a:off x="6978650" y="3986751"/>
            <a:ext cx="46037" cy="38417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8" name="Rectangle 310">
            <a:extLst>
              <a:ext uri="{FF2B5EF4-FFF2-40B4-BE49-F238E27FC236}">
                <a16:creationId xmlns:a16="http://schemas.microsoft.com/office/drawing/2014/main" id="{EF98D1CF-72E5-8B4C-B1B1-047644DBDC6C}"/>
              </a:ext>
            </a:extLst>
          </p:cNvPr>
          <p:cNvSpPr>
            <a:spLocks noChangeArrowheads="1"/>
          </p:cNvSpPr>
          <p:nvPr/>
        </p:nvSpPr>
        <p:spPr bwMode="auto">
          <a:xfrm>
            <a:off x="7021512"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39" name="Rectangle 311">
            <a:extLst>
              <a:ext uri="{FF2B5EF4-FFF2-40B4-BE49-F238E27FC236}">
                <a16:creationId xmlns:a16="http://schemas.microsoft.com/office/drawing/2014/main" id="{E0EF89B2-4509-8643-8861-3660A0392120}"/>
              </a:ext>
            </a:extLst>
          </p:cNvPr>
          <p:cNvSpPr>
            <a:spLocks noChangeArrowheads="1"/>
          </p:cNvSpPr>
          <p:nvPr/>
        </p:nvSpPr>
        <p:spPr bwMode="auto">
          <a:xfrm>
            <a:off x="706596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0" name="Rectangle 312">
            <a:extLst>
              <a:ext uri="{FF2B5EF4-FFF2-40B4-BE49-F238E27FC236}">
                <a16:creationId xmlns:a16="http://schemas.microsoft.com/office/drawing/2014/main" id="{A9DA5E03-B1A9-C743-A742-F65EBAB324EC}"/>
              </a:ext>
            </a:extLst>
          </p:cNvPr>
          <p:cNvSpPr>
            <a:spLocks noChangeArrowheads="1"/>
          </p:cNvSpPr>
          <p:nvPr/>
        </p:nvSpPr>
        <p:spPr bwMode="auto">
          <a:xfrm>
            <a:off x="7108825" y="3986751"/>
            <a:ext cx="47625"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1" name="Rectangle 313">
            <a:extLst>
              <a:ext uri="{FF2B5EF4-FFF2-40B4-BE49-F238E27FC236}">
                <a16:creationId xmlns:a16="http://schemas.microsoft.com/office/drawing/2014/main" id="{1AE02D69-3B58-8147-B16F-92050C936C61}"/>
              </a:ext>
            </a:extLst>
          </p:cNvPr>
          <p:cNvSpPr>
            <a:spLocks noChangeArrowheads="1"/>
          </p:cNvSpPr>
          <p:nvPr/>
        </p:nvSpPr>
        <p:spPr bwMode="auto">
          <a:xfrm>
            <a:off x="7153275" y="3986751"/>
            <a:ext cx="46037"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2" name="Rectangle 314">
            <a:extLst>
              <a:ext uri="{FF2B5EF4-FFF2-40B4-BE49-F238E27FC236}">
                <a16:creationId xmlns:a16="http://schemas.microsoft.com/office/drawing/2014/main" id="{584A82EE-9981-B14A-AD0F-B9F19790328E}"/>
              </a:ext>
            </a:extLst>
          </p:cNvPr>
          <p:cNvSpPr>
            <a:spLocks noChangeArrowheads="1"/>
          </p:cNvSpPr>
          <p:nvPr/>
        </p:nvSpPr>
        <p:spPr bwMode="auto">
          <a:xfrm>
            <a:off x="7153275" y="3986751"/>
            <a:ext cx="46037"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3" name="Rectangle 315">
            <a:extLst>
              <a:ext uri="{FF2B5EF4-FFF2-40B4-BE49-F238E27FC236}">
                <a16:creationId xmlns:a16="http://schemas.microsoft.com/office/drawing/2014/main" id="{198F12E0-8BC2-804F-B2DE-1AC2C53D0212}"/>
              </a:ext>
            </a:extLst>
          </p:cNvPr>
          <p:cNvSpPr>
            <a:spLocks noChangeArrowheads="1"/>
          </p:cNvSpPr>
          <p:nvPr/>
        </p:nvSpPr>
        <p:spPr bwMode="auto">
          <a:xfrm>
            <a:off x="7153275" y="3986751"/>
            <a:ext cx="46037"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4" name="Rectangle 316">
            <a:extLst>
              <a:ext uri="{FF2B5EF4-FFF2-40B4-BE49-F238E27FC236}">
                <a16:creationId xmlns:a16="http://schemas.microsoft.com/office/drawing/2014/main" id="{9C5F4060-BFDF-9340-A757-ECCFC7CE86DC}"/>
              </a:ext>
            </a:extLst>
          </p:cNvPr>
          <p:cNvSpPr>
            <a:spLocks noChangeArrowheads="1"/>
          </p:cNvSpPr>
          <p:nvPr/>
        </p:nvSpPr>
        <p:spPr bwMode="auto">
          <a:xfrm>
            <a:off x="7153275" y="3986751"/>
            <a:ext cx="46037"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5" name="Rectangle 317">
            <a:extLst>
              <a:ext uri="{FF2B5EF4-FFF2-40B4-BE49-F238E27FC236}">
                <a16:creationId xmlns:a16="http://schemas.microsoft.com/office/drawing/2014/main" id="{C2A7A3F9-FCC7-8749-8CF4-02C5F5EC88C2}"/>
              </a:ext>
            </a:extLst>
          </p:cNvPr>
          <p:cNvSpPr>
            <a:spLocks noChangeArrowheads="1"/>
          </p:cNvSpPr>
          <p:nvPr/>
        </p:nvSpPr>
        <p:spPr bwMode="auto">
          <a:xfrm>
            <a:off x="7153275" y="3986751"/>
            <a:ext cx="46037"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6" name="Rectangle 318">
            <a:extLst>
              <a:ext uri="{FF2B5EF4-FFF2-40B4-BE49-F238E27FC236}">
                <a16:creationId xmlns:a16="http://schemas.microsoft.com/office/drawing/2014/main" id="{A74F1147-14FD-2B44-A267-9CBACDC7A214}"/>
              </a:ext>
            </a:extLst>
          </p:cNvPr>
          <p:cNvSpPr>
            <a:spLocks noChangeArrowheads="1"/>
          </p:cNvSpPr>
          <p:nvPr/>
        </p:nvSpPr>
        <p:spPr bwMode="auto">
          <a:xfrm>
            <a:off x="7153275"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7" name="Rectangle 319">
            <a:extLst>
              <a:ext uri="{FF2B5EF4-FFF2-40B4-BE49-F238E27FC236}">
                <a16:creationId xmlns:a16="http://schemas.microsoft.com/office/drawing/2014/main" id="{CE061448-3613-2748-88A6-71FEB5B117D0}"/>
              </a:ext>
            </a:extLst>
          </p:cNvPr>
          <p:cNvSpPr>
            <a:spLocks noChangeArrowheads="1"/>
          </p:cNvSpPr>
          <p:nvPr/>
        </p:nvSpPr>
        <p:spPr bwMode="auto">
          <a:xfrm>
            <a:off x="7199312" y="3986751"/>
            <a:ext cx="46038"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8" name="Rectangle 320">
            <a:extLst>
              <a:ext uri="{FF2B5EF4-FFF2-40B4-BE49-F238E27FC236}">
                <a16:creationId xmlns:a16="http://schemas.microsoft.com/office/drawing/2014/main" id="{1BC320C1-D2A8-B341-96B1-B393BB3F2831}"/>
              </a:ext>
            </a:extLst>
          </p:cNvPr>
          <p:cNvSpPr>
            <a:spLocks noChangeArrowheads="1"/>
          </p:cNvSpPr>
          <p:nvPr/>
        </p:nvSpPr>
        <p:spPr bwMode="auto">
          <a:xfrm>
            <a:off x="724535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49" name="Rectangle 321">
            <a:extLst>
              <a:ext uri="{FF2B5EF4-FFF2-40B4-BE49-F238E27FC236}">
                <a16:creationId xmlns:a16="http://schemas.microsoft.com/office/drawing/2014/main" id="{EE427768-EC99-4342-87CE-23D7D75A60EA}"/>
              </a:ext>
            </a:extLst>
          </p:cNvPr>
          <p:cNvSpPr>
            <a:spLocks noChangeArrowheads="1"/>
          </p:cNvSpPr>
          <p:nvPr/>
        </p:nvSpPr>
        <p:spPr bwMode="auto">
          <a:xfrm>
            <a:off x="724535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0" name="Rectangle 322">
            <a:extLst>
              <a:ext uri="{FF2B5EF4-FFF2-40B4-BE49-F238E27FC236}">
                <a16:creationId xmlns:a16="http://schemas.microsoft.com/office/drawing/2014/main" id="{7D93E0D8-8717-8949-9843-FEF2493F1C93}"/>
              </a:ext>
            </a:extLst>
          </p:cNvPr>
          <p:cNvSpPr>
            <a:spLocks noChangeArrowheads="1"/>
          </p:cNvSpPr>
          <p:nvPr/>
        </p:nvSpPr>
        <p:spPr bwMode="auto">
          <a:xfrm>
            <a:off x="724535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1" name="Rectangle 323">
            <a:extLst>
              <a:ext uri="{FF2B5EF4-FFF2-40B4-BE49-F238E27FC236}">
                <a16:creationId xmlns:a16="http://schemas.microsoft.com/office/drawing/2014/main" id="{496BEAAE-80BA-7345-AE0C-A000E2B1F2ED}"/>
              </a:ext>
            </a:extLst>
          </p:cNvPr>
          <p:cNvSpPr>
            <a:spLocks noChangeArrowheads="1"/>
          </p:cNvSpPr>
          <p:nvPr/>
        </p:nvSpPr>
        <p:spPr bwMode="auto">
          <a:xfrm>
            <a:off x="724535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2" name="Rectangle 324">
            <a:extLst>
              <a:ext uri="{FF2B5EF4-FFF2-40B4-BE49-F238E27FC236}">
                <a16:creationId xmlns:a16="http://schemas.microsoft.com/office/drawing/2014/main" id="{B95C5B3A-80C7-5246-B55D-DC771827E52D}"/>
              </a:ext>
            </a:extLst>
          </p:cNvPr>
          <p:cNvSpPr>
            <a:spLocks noChangeArrowheads="1"/>
          </p:cNvSpPr>
          <p:nvPr/>
        </p:nvSpPr>
        <p:spPr bwMode="auto">
          <a:xfrm>
            <a:off x="7245350" y="3986751"/>
            <a:ext cx="47625" cy="3841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3" name="Rectangle 325">
            <a:extLst>
              <a:ext uri="{FF2B5EF4-FFF2-40B4-BE49-F238E27FC236}">
                <a16:creationId xmlns:a16="http://schemas.microsoft.com/office/drawing/2014/main" id="{0388E285-3AD1-A446-937D-E23D9AF68D22}"/>
              </a:ext>
            </a:extLst>
          </p:cNvPr>
          <p:cNvSpPr>
            <a:spLocks noChangeArrowheads="1"/>
          </p:cNvSpPr>
          <p:nvPr/>
        </p:nvSpPr>
        <p:spPr bwMode="auto">
          <a:xfrm>
            <a:off x="7245350" y="3986751"/>
            <a:ext cx="47625" cy="384175"/>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4" name="Rectangle 326">
            <a:extLst>
              <a:ext uri="{FF2B5EF4-FFF2-40B4-BE49-F238E27FC236}">
                <a16:creationId xmlns:a16="http://schemas.microsoft.com/office/drawing/2014/main" id="{4113DF15-4C60-4940-B3B8-F0FAC03F472D}"/>
              </a:ext>
            </a:extLst>
          </p:cNvPr>
          <p:cNvSpPr>
            <a:spLocks noChangeArrowheads="1"/>
          </p:cNvSpPr>
          <p:nvPr/>
        </p:nvSpPr>
        <p:spPr bwMode="auto">
          <a:xfrm>
            <a:off x="7289800" y="3986751"/>
            <a:ext cx="46037" cy="384175"/>
          </a:xfrm>
          <a:prstGeom prst="rect">
            <a:avLst/>
          </a:prstGeom>
          <a:solidFill>
            <a:srgbClr val="50E357"/>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5" name="Text Box 328">
            <a:extLst>
              <a:ext uri="{FF2B5EF4-FFF2-40B4-BE49-F238E27FC236}">
                <a16:creationId xmlns:a16="http://schemas.microsoft.com/office/drawing/2014/main" id="{B7859564-FB67-1B4C-BF56-BAF22016AF20}"/>
              </a:ext>
            </a:extLst>
          </p:cNvPr>
          <p:cNvSpPr txBox="1">
            <a:spLocks noChangeArrowheads="1"/>
          </p:cNvSpPr>
          <p:nvPr/>
        </p:nvSpPr>
        <p:spPr bwMode="auto">
          <a:xfrm>
            <a:off x="6869112" y="3461288"/>
            <a:ext cx="500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D3</a:t>
            </a:r>
          </a:p>
          <a:p>
            <a:pPr algn="ctr">
              <a:spcBef>
                <a:spcPct val="0"/>
              </a:spcBef>
              <a:buFontTx/>
              <a:buNone/>
            </a:pPr>
            <a:r>
              <a:rPr lang="en-US" altLang="en-US" sz="1400">
                <a:latin typeface="Arial" panose="020B0604020202020204" pitchFamily="34" charset="0"/>
              </a:rPr>
              <a:t>(12)</a:t>
            </a:r>
          </a:p>
        </p:txBody>
      </p:sp>
      <p:sp>
        <p:nvSpPr>
          <p:cNvPr id="356" name="Oval 329">
            <a:extLst>
              <a:ext uri="{FF2B5EF4-FFF2-40B4-BE49-F238E27FC236}">
                <a16:creationId xmlns:a16="http://schemas.microsoft.com/office/drawing/2014/main" id="{11D1C875-A36D-E742-B8F4-C72277E2DC78}"/>
              </a:ext>
            </a:extLst>
          </p:cNvPr>
          <p:cNvSpPr>
            <a:spLocks noChangeArrowheads="1"/>
          </p:cNvSpPr>
          <p:nvPr/>
        </p:nvSpPr>
        <p:spPr bwMode="auto">
          <a:xfrm>
            <a:off x="7400925" y="4016913"/>
            <a:ext cx="341312" cy="31115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7" name="Text Box 345">
            <a:extLst>
              <a:ext uri="{FF2B5EF4-FFF2-40B4-BE49-F238E27FC236}">
                <a16:creationId xmlns:a16="http://schemas.microsoft.com/office/drawing/2014/main" id="{8A550B94-1D9A-194D-ADD9-E0FE8362C801}"/>
              </a:ext>
            </a:extLst>
          </p:cNvPr>
          <p:cNvSpPr txBox="1">
            <a:spLocks noChangeArrowheads="1"/>
          </p:cNvSpPr>
          <p:nvPr/>
        </p:nvSpPr>
        <p:spPr bwMode="auto">
          <a:xfrm>
            <a:off x="563562" y="3432713"/>
            <a:ext cx="698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lgn="ctr">
              <a:spcBef>
                <a:spcPct val="0"/>
              </a:spcBef>
              <a:buFontTx/>
              <a:buNone/>
            </a:pPr>
            <a:r>
              <a:rPr lang="en-US" altLang="en-US" sz="1400">
                <a:latin typeface="Arial" panose="020B0604020202020204" pitchFamily="34" charset="0"/>
              </a:rPr>
              <a:t>Chunk</a:t>
            </a:r>
          </a:p>
          <a:p>
            <a:pPr algn="ctr">
              <a:spcBef>
                <a:spcPct val="0"/>
              </a:spcBef>
              <a:buFontTx/>
              <a:buNone/>
            </a:pPr>
            <a:r>
              <a:rPr lang="en-US" altLang="en-US" sz="1400">
                <a:latin typeface="Arial" panose="020B0604020202020204" pitchFamily="34" charset="0"/>
              </a:rPr>
              <a:t># BB’s</a:t>
            </a:r>
          </a:p>
        </p:txBody>
      </p:sp>
      <p:sp>
        <p:nvSpPr>
          <p:cNvPr id="358" name="AutoShape 346">
            <a:extLst>
              <a:ext uri="{FF2B5EF4-FFF2-40B4-BE49-F238E27FC236}">
                <a16:creationId xmlns:a16="http://schemas.microsoft.com/office/drawing/2014/main" id="{4790E0C5-D7C6-5744-B52D-A0322C053C38}"/>
              </a:ext>
            </a:extLst>
          </p:cNvPr>
          <p:cNvSpPr>
            <a:spLocks noChangeAspect="1" noChangeArrowheads="1"/>
          </p:cNvSpPr>
          <p:nvPr/>
        </p:nvSpPr>
        <p:spPr bwMode="auto">
          <a:xfrm rot="5400000">
            <a:off x="1196974" y="3569239"/>
            <a:ext cx="55563" cy="55562"/>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59" name="AutoShape 347">
            <a:extLst>
              <a:ext uri="{FF2B5EF4-FFF2-40B4-BE49-F238E27FC236}">
                <a16:creationId xmlns:a16="http://schemas.microsoft.com/office/drawing/2014/main" id="{1EA8DABE-106F-1D46-A6E4-5C6549D87C85}"/>
              </a:ext>
            </a:extLst>
          </p:cNvPr>
          <p:cNvSpPr>
            <a:spLocks noChangeAspect="1" noChangeArrowheads="1"/>
          </p:cNvSpPr>
          <p:nvPr/>
        </p:nvSpPr>
        <p:spPr bwMode="auto">
          <a:xfrm rot="5400000">
            <a:off x="1204912" y="3781963"/>
            <a:ext cx="55563" cy="55563"/>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60" name="Rectangle 237">
            <a:extLst>
              <a:ext uri="{FF2B5EF4-FFF2-40B4-BE49-F238E27FC236}">
                <a16:creationId xmlns:a16="http://schemas.microsoft.com/office/drawing/2014/main" id="{FF78FACD-962C-8849-B7AF-23A789C951D3}"/>
              </a:ext>
            </a:extLst>
          </p:cNvPr>
          <p:cNvSpPr>
            <a:spLocks noChangeArrowheads="1"/>
          </p:cNvSpPr>
          <p:nvPr/>
        </p:nvSpPr>
        <p:spPr bwMode="auto">
          <a:xfrm>
            <a:off x="4456112" y="2865976"/>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endParaRPr lang="en-US" altLang="en-US" sz="2400"/>
          </a:p>
        </p:txBody>
      </p:sp>
      <p:sp>
        <p:nvSpPr>
          <p:cNvPr id="3" name="Left Bracket 2">
            <a:extLst>
              <a:ext uri="{FF2B5EF4-FFF2-40B4-BE49-F238E27FC236}">
                <a16:creationId xmlns:a16="http://schemas.microsoft.com/office/drawing/2014/main" id="{EE6C9303-14ED-F543-99E0-6FC7C48836C5}"/>
              </a:ext>
            </a:extLst>
          </p:cNvPr>
          <p:cNvSpPr/>
          <p:nvPr/>
        </p:nvSpPr>
        <p:spPr>
          <a:xfrm rot="16200000">
            <a:off x="1434305" y="4386263"/>
            <a:ext cx="85725" cy="542925"/>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BC321D7-61E1-FD4D-BF06-998DC25E9B6D}"/>
              </a:ext>
            </a:extLst>
          </p:cNvPr>
          <p:cNvSpPr txBox="1"/>
          <p:nvPr/>
        </p:nvSpPr>
        <p:spPr>
          <a:xfrm>
            <a:off x="974136" y="4778062"/>
            <a:ext cx="1010213" cy="369332"/>
          </a:xfrm>
          <a:prstGeom prst="rect">
            <a:avLst/>
          </a:prstGeom>
          <a:noFill/>
        </p:spPr>
        <p:txBody>
          <a:bodyPr wrap="none" rtlCol="0">
            <a:spAutoFit/>
          </a:bodyPr>
          <a:lstStyle/>
          <a:p>
            <a:r>
              <a:rPr lang="en-US" dirty="0"/>
              <a:t>“Chunk”</a:t>
            </a:r>
          </a:p>
        </p:txBody>
      </p:sp>
      <p:cxnSp>
        <p:nvCxnSpPr>
          <p:cNvPr id="6" name="Straight Arrow Connector 5">
            <a:extLst>
              <a:ext uri="{FF2B5EF4-FFF2-40B4-BE49-F238E27FC236}">
                <a16:creationId xmlns:a16="http://schemas.microsoft.com/office/drawing/2014/main" id="{A2E89B73-D0C5-0D4F-8479-B053A160EAEA}"/>
              </a:ext>
            </a:extLst>
          </p:cNvPr>
          <p:cNvCxnSpPr>
            <a:cxnSpLocks/>
          </p:cNvCxnSpPr>
          <p:nvPr/>
        </p:nvCxnSpPr>
        <p:spPr>
          <a:xfrm flipV="1">
            <a:off x="601662" y="4370928"/>
            <a:ext cx="625475" cy="10832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3" name="TextBox 362">
            <a:extLst>
              <a:ext uri="{FF2B5EF4-FFF2-40B4-BE49-F238E27FC236}">
                <a16:creationId xmlns:a16="http://schemas.microsoft.com/office/drawing/2014/main" id="{E5010DE1-655C-944A-9140-327AAB6A9070}"/>
              </a:ext>
            </a:extLst>
          </p:cNvPr>
          <p:cNvSpPr txBox="1"/>
          <p:nvPr/>
        </p:nvSpPr>
        <p:spPr>
          <a:xfrm>
            <a:off x="-44776" y="5430013"/>
            <a:ext cx="2238113" cy="1323439"/>
          </a:xfrm>
          <a:prstGeom prst="rect">
            <a:avLst/>
          </a:prstGeom>
          <a:noFill/>
        </p:spPr>
        <p:txBody>
          <a:bodyPr wrap="none" rtlCol="0">
            <a:spAutoFit/>
          </a:bodyPr>
          <a:lstStyle/>
          <a:p>
            <a:pPr algn="ctr"/>
            <a:r>
              <a:rPr lang="en-US" sz="2000" dirty="0"/>
              <a:t>Building Block</a:t>
            </a:r>
          </a:p>
          <a:p>
            <a:pPr algn="ctr"/>
            <a:r>
              <a:rPr lang="en-US" sz="2000" dirty="0"/>
              <a:t>(~750 bp and is</a:t>
            </a:r>
          </a:p>
          <a:p>
            <a:pPr algn="ctr"/>
            <a:r>
              <a:rPr lang="en-US" sz="2000" dirty="0"/>
              <a:t>smallest unit of</a:t>
            </a:r>
          </a:p>
          <a:p>
            <a:pPr algn="ctr"/>
            <a:r>
              <a:rPr lang="en-US" sz="2000" dirty="0"/>
              <a:t>synthesized DNA)</a:t>
            </a:r>
          </a:p>
        </p:txBody>
      </p:sp>
    </p:spTree>
    <p:extLst>
      <p:ext uri="{BB962C8B-B14F-4D97-AF65-F5344CB8AC3E}">
        <p14:creationId xmlns:p14="http://schemas.microsoft.com/office/powerpoint/2010/main" val="695198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463" y="-40579"/>
            <a:ext cx="9154231" cy="769441"/>
          </a:xfrm>
          <a:prstGeom prst="rect">
            <a:avLst/>
          </a:prstGeom>
          <a:noFill/>
        </p:spPr>
        <p:txBody>
          <a:bodyPr wrap="none" rtlCol="0">
            <a:spAutoFit/>
          </a:bodyPr>
          <a:lstStyle/>
          <a:p>
            <a:pPr algn="ctr"/>
            <a:r>
              <a:rPr lang="en-US" sz="2200" i="1" dirty="0"/>
              <a:t>First several years of course</a:t>
            </a:r>
            <a:r>
              <a:rPr lang="en-US" sz="2200" dirty="0"/>
              <a:t>: Students synthesized ~750 </a:t>
            </a:r>
            <a:r>
              <a:rPr lang="en-US" sz="2200" dirty="0" err="1"/>
              <a:t>bp</a:t>
            </a:r>
            <a:r>
              <a:rPr lang="en-US" sz="2200" dirty="0"/>
              <a:t> “building</a:t>
            </a:r>
          </a:p>
          <a:p>
            <a:pPr algn="ctr"/>
            <a:r>
              <a:rPr lang="en-US" sz="2200" dirty="0"/>
              <a:t>blocks” from partially overlapping </a:t>
            </a:r>
            <a:r>
              <a:rPr lang="en-US" sz="2200" dirty="0" err="1"/>
              <a:t>oligos</a:t>
            </a:r>
            <a:r>
              <a:rPr lang="en-US" sz="2200" dirty="0"/>
              <a:t> via 2 sequential PCR reactions</a:t>
            </a:r>
          </a:p>
        </p:txBody>
      </p:sp>
      <p:grpSp>
        <p:nvGrpSpPr>
          <p:cNvPr id="9" name="Group 8"/>
          <p:cNvGrpSpPr/>
          <p:nvPr/>
        </p:nvGrpSpPr>
        <p:grpSpPr>
          <a:xfrm>
            <a:off x="304800" y="1173032"/>
            <a:ext cx="8610600" cy="3048000"/>
            <a:chOff x="304800" y="1905000"/>
            <a:chExt cx="8610600" cy="30480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16643" r="2500" b="40194"/>
            <a:stretch/>
          </p:blipFill>
          <p:spPr bwMode="auto">
            <a:xfrm>
              <a:off x="304800" y="1963615"/>
              <a:ext cx="8610600" cy="296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304800" y="1905000"/>
              <a:ext cx="8610600" cy="3048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438798" y="4566170"/>
            <a:ext cx="8476602" cy="830997"/>
          </a:xfrm>
          <a:prstGeom prst="rect">
            <a:avLst/>
          </a:prstGeom>
        </p:spPr>
        <p:txBody>
          <a:bodyPr wrap="square">
            <a:spAutoFit/>
          </a:bodyPr>
          <a:lstStyle/>
          <a:p>
            <a:pPr algn="ctr"/>
            <a:r>
              <a:rPr lang="en-US" sz="2400" dirty="0"/>
              <a:t>Computer software divides ~750 bp region</a:t>
            </a:r>
          </a:p>
          <a:p>
            <a:pPr algn="ctr"/>
            <a:r>
              <a:rPr lang="en-US" sz="2400" dirty="0"/>
              <a:t>into ~18 partially overlapping ~60-mer oligonucleotides  </a:t>
            </a:r>
          </a:p>
        </p:txBody>
      </p:sp>
      <p:sp>
        <p:nvSpPr>
          <p:cNvPr id="2" name="TextBox 1">
            <a:extLst>
              <a:ext uri="{FF2B5EF4-FFF2-40B4-BE49-F238E27FC236}">
                <a16:creationId xmlns:a16="http://schemas.microsoft.com/office/drawing/2014/main" id="{48C97DA6-EE7D-8A43-ADC2-0A9DFDA07ED9}"/>
              </a:ext>
            </a:extLst>
          </p:cNvPr>
          <p:cNvSpPr txBox="1"/>
          <p:nvPr/>
        </p:nvSpPr>
        <p:spPr>
          <a:xfrm>
            <a:off x="1239036" y="1156202"/>
            <a:ext cx="3332964" cy="369332"/>
          </a:xfrm>
          <a:prstGeom prst="rect">
            <a:avLst/>
          </a:prstGeom>
          <a:noFill/>
        </p:spPr>
        <p:txBody>
          <a:bodyPr wrap="none" rtlCol="0">
            <a:spAutoFit/>
          </a:bodyPr>
          <a:lstStyle/>
          <a:p>
            <a:r>
              <a:rPr lang="en-US" b="1" dirty="0"/>
              <a:t>ONE building block (~750bp)</a:t>
            </a:r>
          </a:p>
        </p:txBody>
      </p:sp>
    </p:spTree>
    <p:extLst>
      <p:ext uri="{BB962C8B-B14F-4D97-AF65-F5344CB8AC3E}">
        <p14:creationId xmlns:p14="http://schemas.microsoft.com/office/powerpoint/2010/main" val="1100296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2313" y="-40579"/>
            <a:ext cx="9321783" cy="769441"/>
          </a:xfrm>
          <a:prstGeom prst="rect">
            <a:avLst/>
          </a:prstGeom>
          <a:noFill/>
        </p:spPr>
        <p:txBody>
          <a:bodyPr wrap="none" rtlCol="0">
            <a:spAutoFit/>
          </a:bodyPr>
          <a:lstStyle/>
          <a:p>
            <a:pPr algn="ctr"/>
            <a:r>
              <a:rPr lang="en-US" sz="2200" i="1" dirty="0"/>
              <a:t>First several years of course</a:t>
            </a:r>
            <a:r>
              <a:rPr lang="en-US" sz="2200" dirty="0"/>
              <a:t>: Students synthesized ~750 </a:t>
            </a:r>
            <a:r>
              <a:rPr lang="en-US" sz="2200" dirty="0" err="1"/>
              <a:t>bp</a:t>
            </a:r>
            <a:r>
              <a:rPr lang="en-US" sz="2200" dirty="0"/>
              <a:t> “building</a:t>
            </a:r>
          </a:p>
          <a:p>
            <a:pPr algn="ctr"/>
            <a:r>
              <a:rPr lang="en-US" sz="2200" dirty="0"/>
              <a:t>blocks” from </a:t>
            </a:r>
            <a:r>
              <a:rPr lang="en-US" sz="2200" b="1" dirty="0"/>
              <a:t>partially overlapping </a:t>
            </a:r>
            <a:r>
              <a:rPr lang="en-US" sz="2200" dirty="0" err="1"/>
              <a:t>oligos</a:t>
            </a:r>
            <a:r>
              <a:rPr lang="en-US" sz="2200" dirty="0"/>
              <a:t> via 2 sequential PCR reactions</a:t>
            </a:r>
          </a:p>
        </p:txBody>
      </p:sp>
      <p:grpSp>
        <p:nvGrpSpPr>
          <p:cNvPr id="9" name="Group 8"/>
          <p:cNvGrpSpPr/>
          <p:nvPr/>
        </p:nvGrpSpPr>
        <p:grpSpPr>
          <a:xfrm>
            <a:off x="304800" y="1030857"/>
            <a:ext cx="8610600" cy="3048000"/>
            <a:chOff x="304800" y="1905000"/>
            <a:chExt cx="8610600" cy="30480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16643" r="2500" b="40194"/>
            <a:stretch/>
          </p:blipFill>
          <p:spPr bwMode="auto">
            <a:xfrm>
              <a:off x="304800" y="1963615"/>
              <a:ext cx="8610600" cy="296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304800" y="1905000"/>
              <a:ext cx="8610600" cy="3048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888995" y="5608821"/>
            <a:ext cx="553019" cy="507708"/>
            <a:chOff x="3636841" y="5612579"/>
            <a:chExt cx="553019" cy="507708"/>
          </a:xfrm>
        </p:grpSpPr>
        <p:cxnSp>
          <p:nvCxnSpPr>
            <p:cNvPr id="14" name="Straight Connector 13"/>
            <p:cNvCxnSpPr/>
            <p:nvPr/>
          </p:nvCxnSpPr>
          <p:spPr>
            <a:xfrm>
              <a:off x="3762662"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8620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0374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898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636841"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607979" y="5608821"/>
            <a:ext cx="553019" cy="507708"/>
            <a:chOff x="3636841" y="5612579"/>
            <a:chExt cx="553019" cy="507708"/>
          </a:xfrm>
        </p:grpSpPr>
        <p:cxnSp>
          <p:nvCxnSpPr>
            <p:cNvPr id="20" name="Straight Connector 19"/>
            <p:cNvCxnSpPr/>
            <p:nvPr/>
          </p:nvCxnSpPr>
          <p:spPr>
            <a:xfrm>
              <a:off x="3762662"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8620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0374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1898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36841"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flipH="1" flipV="1">
            <a:off x="3611764" y="6109840"/>
            <a:ext cx="1830250" cy="425696"/>
            <a:chOff x="624519" y="1582415"/>
            <a:chExt cx="895198" cy="208213"/>
          </a:xfrm>
        </p:grpSpPr>
        <p:cxnSp>
          <p:nvCxnSpPr>
            <p:cNvPr id="26" name="Straight Connector 25"/>
            <p:cNvCxnSpPr/>
            <p:nvPr/>
          </p:nvCxnSpPr>
          <p:spPr>
            <a:xfrm>
              <a:off x="624519" y="1790628"/>
              <a:ext cx="895144"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311504" y="1582415"/>
              <a:ext cx="208213" cy="2082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2393346" y="5177277"/>
            <a:ext cx="1830250" cy="425696"/>
            <a:chOff x="624519" y="1582415"/>
            <a:chExt cx="895198" cy="208213"/>
          </a:xfrm>
        </p:grpSpPr>
        <p:cxnSp>
          <p:nvCxnSpPr>
            <p:cNvPr id="29" name="Straight Connector 28"/>
            <p:cNvCxnSpPr/>
            <p:nvPr/>
          </p:nvCxnSpPr>
          <p:spPr>
            <a:xfrm>
              <a:off x="624519" y="1790628"/>
              <a:ext cx="895144"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311504" y="1582415"/>
              <a:ext cx="208213" cy="2082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4861122" y="5177277"/>
            <a:ext cx="1830250" cy="425696"/>
            <a:chOff x="624519" y="1582415"/>
            <a:chExt cx="895198" cy="208213"/>
          </a:xfrm>
        </p:grpSpPr>
        <p:cxnSp>
          <p:nvCxnSpPr>
            <p:cNvPr id="32" name="Straight Connector 31"/>
            <p:cNvCxnSpPr/>
            <p:nvPr/>
          </p:nvCxnSpPr>
          <p:spPr>
            <a:xfrm>
              <a:off x="624519" y="1790628"/>
              <a:ext cx="895144"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311504" y="1582415"/>
              <a:ext cx="208213" cy="2082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2595380" y="4264700"/>
            <a:ext cx="787395" cy="461665"/>
          </a:xfrm>
          <a:prstGeom prst="rect">
            <a:avLst/>
          </a:prstGeom>
          <a:noFill/>
        </p:spPr>
        <p:txBody>
          <a:bodyPr wrap="none" rtlCol="0">
            <a:spAutoFit/>
          </a:bodyPr>
          <a:lstStyle/>
          <a:p>
            <a:r>
              <a:rPr lang="en-US" sz="2400" dirty="0"/>
              <a:t>40nt</a:t>
            </a:r>
          </a:p>
        </p:txBody>
      </p:sp>
      <p:sp>
        <p:nvSpPr>
          <p:cNvPr id="35" name="Rectangle 34"/>
          <p:cNvSpPr/>
          <p:nvPr/>
        </p:nvSpPr>
        <p:spPr>
          <a:xfrm>
            <a:off x="3582902" y="5087227"/>
            <a:ext cx="685800" cy="1676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528544" y="4264700"/>
            <a:ext cx="787395" cy="461665"/>
          </a:xfrm>
          <a:prstGeom prst="rect">
            <a:avLst/>
          </a:prstGeom>
          <a:noFill/>
        </p:spPr>
        <p:txBody>
          <a:bodyPr wrap="none" rtlCol="0">
            <a:spAutoFit/>
          </a:bodyPr>
          <a:lstStyle/>
          <a:p>
            <a:r>
              <a:rPr lang="en-US" sz="2400" dirty="0"/>
              <a:t>20nt</a:t>
            </a:r>
          </a:p>
        </p:txBody>
      </p:sp>
      <p:grpSp>
        <p:nvGrpSpPr>
          <p:cNvPr id="37" name="Group 36"/>
          <p:cNvGrpSpPr/>
          <p:nvPr/>
        </p:nvGrpSpPr>
        <p:grpSpPr>
          <a:xfrm>
            <a:off x="2422208" y="4641748"/>
            <a:ext cx="1830140" cy="310896"/>
            <a:chOff x="2422208" y="4457916"/>
            <a:chExt cx="1830140" cy="310896"/>
          </a:xfrm>
        </p:grpSpPr>
        <p:cxnSp>
          <p:nvCxnSpPr>
            <p:cNvPr id="38" name="Straight Connector 37"/>
            <p:cNvCxnSpPr/>
            <p:nvPr/>
          </p:nvCxnSpPr>
          <p:spPr>
            <a:xfrm>
              <a:off x="2422208" y="4613364"/>
              <a:ext cx="11063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611764" y="4613364"/>
              <a:ext cx="640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422208"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28544"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08789"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252348" y="4457916"/>
              <a:ext cx="0" cy="310896"/>
            </a:xfrm>
            <a:prstGeom prst="line">
              <a:avLst/>
            </a:prstGeom>
          </p:spPr>
          <p:style>
            <a:lnRef idx="2">
              <a:schemeClr val="accent1"/>
            </a:lnRef>
            <a:fillRef idx="0">
              <a:schemeClr val="accent1"/>
            </a:fillRef>
            <a:effectRef idx="1">
              <a:schemeClr val="accent1"/>
            </a:effectRef>
            <a:fontRef idx="minor">
              <a:schemeClr val="tx1"/>
            </a:fontRef>
          </p:style>
        </p:cxnSp>
      </p:grpSp>
      <p:sp>
        <p:nvSpPr>
          <p:cNvPr id="44" name="TextBox 43"/>
          <p:cNvSpPr txBox="1"/>
          <p:nvPr/>
        </p:nvSpPr>
        <p:spPr>
          <a:xfrm>
            <a:off x="4798528" y="4264700"/>
            <a:ext cx="787395" cy="461665"/>
          </a:xfrm>
          <a:prstGeom prst="rect">
            <a:avLst/>
          </a:prstGeom>
          <a:noFill/>
        </p:spPr>
        <p:txBody>
          <a:bodyPr wrap="none" rtlCol="0">
            <a:spAutoFit/>
          </a:bodyPr>
          <a:lstStyle/>
          <a:p>
            <a:r>
              <a:rPr lang="en-US" sz="2400" dirty="0"/>
              <a:t>20nt</a:t>
            </a:r>
          </a:p>
        </p:txBody>
      </p:sp>
      <p:sp>
        <p:nvSpPr>
          <p:cNvPr id="45" name="TextBox 44"/>
          <p:cNvSpPr txBox="1"/>
          <p:nvPr/>
        </p:nvSpPr>
        <p:spPr>
          <a:xfrm>
            <a:off x="5789416" y="4264700"/>
            <a:ext cx="787395" cy="461665"/>
          </a:xfrm>
          <a:prstGeom prst="rect">
            <a:avLst/>
          </a:prstGeom>
          <a:noFill/>
        </p:spPr>
        <p:txBody>
          <a:bodyPr wrap="none" rtlCol="0">
            <a:spAutoFit/>
          </a:bodyPr>
          <a:lstStyle/>
          <a:p>
            <a:r>
              <a:rPr lang="en-US" sz="2400" dirty="0"/>
              <a:t>40nt</a:t>
            </a:r>
          </a:p>
        </p:txBody>
      </p:sp>
      <p:grpSp>
        <p:nvGrpSpPr>
          <p:cNvPr id="46" name="Group 45"/>
          <p:cNvGrpSpPr/>
          <p:nvPr/>
        </p:nvGrpSpPr>
        <p:grpSpPr>
          <a:xfrm flipH="1">
            <a:off x="4856252" y="4625355"/>
            <a:ext cx="1830140" cy="310896"/>
            <a:chOff x="2422208" y="4457916"/>
            <a:chExt cx="1830140" cy="310896"/>
          </a:xfrm>
        </p:grpSpPr>
        <p:cxnSp>
          <p:nvCxnSpPr>
            <p:cNvPr id="47" name="Straight Connector 46"/>
            <p:cNvCxnSpPr/>
            <p:nvPr/>
          </p:nvCxnSpPr>
          <p:spPr>
            <a:xfrm>
              <a:off x="2422208" y="4613364"/>
              <a:ext cx="11063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611764" y="4613364"/>
              <a:ext cx="640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422208"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528544"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608789"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252348" y="4457916"/>
              <a:ext cx="0" cy="310896"/>
            </a:xfrm>
            <a:prstGeom prst="line">
              <a:avLst/>
            </a:prstGeom>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a:off x="837597" y="3334096"/>
            <a:ext cx="1572458" cy="6096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839421" y="3943696"/>
            <a:ext cx="1447800" cy="281940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383518" y="3960408"/>
            <a:ext cx="4203100" cy="30480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3622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324" y="-40579"/>
            <a:ext cx="9068508" cy="769441"/>
          </a:xfrm>
          <a:prstGeom prst="rect">
            <a:avLst/>
          </a:prstGeom>
          <a:noFill/>
        </p:spPr>
        <p:txBody>
          <a:bodyPr wrap="none" rtlCol="0">
            <a:spAutoFit/>
          </a:bodyPr>
          <a:lstStyle/>
          <a:p>
            <a:pPr algn="ctr"/>
            <a:r>
              <a:rPr lang="en-US" sz="2200" i="1" dirty="0">
                <a:solidFill>
                  <a:schemeClr val="bg1">
                    <a:lumMod val="50000"/>
                  </a:schemeClr>
                </a:solidFill>
              </a:rPr>
              <a:t>First several years of course</a:t>
            </a:r>
            <a:r>
              <a:rPr lang="en-US" sz="2200" dirty="0">
                <a:solidFill>
                  <a:schemeClr val="bg1">
                    <a:lumMod val="50000"/>
                  </a:schemeClr>
                </a:solidFill>
              </a:rPr>
              <a:t>: Students synthesized ~750 </a:t>
            </a:r>
            <a:r>
              <a:rPr lang="en-US" sz="2200" dirty="0" err="1">
                <a:solidFill>
                  <a:schemeClr val="bg1">
                    <a:lumMod val="50000"/>
                  </a:schemeClr>
                </a:solidFill>
              </a:rPr>
              <a:t>bp</a:t>
            </a:r>
            <a:r>
              <a:rPr lang="en-US" sz="2200" dirty="0">
                <a:solidFill>
                  <a:schemeClr val="bg1">
                    <a:lumMod val="50000"/>
                  </a:schemeClr>
                </a:solidFill>
              </a:rPr>
              <a:t> “building</a:t>
            </a:r>
          </a:p>
          <a:p>
            <a:pPr algn="ctr"/>
            <a:r>
              <a:rPr lang="en-US" sz="2200" dirty="0">
                <a:solidFill>
                  <a:schemeClr val="bg1">
                    <a:lumMod val="50000"/>
                  </a:schemeClr>
                </a:solidFill>
              </a:rPr>
              <a:t>blocks” from partially overlapping </a:t>
            </a:r>
            <a:r>
              <a:rPr lang="en-US" sz="2200" dirty="0" err="1">
                <a:solidFill>
                  <a:schemeClr val="bg1">
                    <a:lumMod val="50000"/>
                  </a:schemeClr>
                </a:solidFill>
              </a:rPr>
              <a:t>oligos</a:t>
            </a:r>
            <a:r>
              <a:rPr lang="en-US" sz="2200" dirty="0">
                <a:solidFill>
                  <a:schemeClr val="bg1">
                    <a:lumMod val="50000"/>
                  </a:schemeClr>
                </a:solidFill>
              </a:rPr>
              <a:t> via 2 sequential PCR reactions</a:t>
            </a:r>
          </a:p>
        </p:txBody>
      </p:sp>
      <p:grpSp>
        <p:nvGrpSpPr>
          <p:cNvPr id="9" name="Group 8"/>
          <p:cNvGrpSpPr/>
          <p:nvPr/>
        </p:nvGrpSpPr>
        <p:grpSpPr>
          <a:xfrm>
            <a:off x="304800" y="1030857"/>
            <a:ext cx="8610600" cy="3048000"/>
            <a:chOff x="304800" y="1905000"/>
            <a:chExt cx="8610600" cy="30480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16643" r="2500" b="40194"/>
            <a:stretch/>
          </p:blipFill>
          <p:spPr bwMode="auto">
            <a:xfrm>
              <a:off x="304800" y="1963615"/>
              <a:ext cx="8610600" cy="296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304800" y="1905000"/>
              <a:ext cx="8610600" cy="3048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4D2187CC-FDDA-904E-9E9A-819AC1F7FFAA}"/>
              </a:ext>
            </a:extLst>
          </p:cNvPr>
          <p:cNvSpPr txBox="1"/>
          <p:nvPr/>
        </p:nvSpPr>
        <p:spPr>
          <a:xfrm>
            <a:off x="1259454" y="4710021"/>
            <a:ext cx="6776214" cy="461665"/>
          </a:xfrm>
          <a:prstGeom prst="rect">
            <a:avLst/>
          </a:prstGeom>
          <a:noFill/>
        </p:spPr>
        <p:txBody>
          <a:bodyPr wrap="none" rtlCol="0">
            <a:spAutoFit/>
          </a:bodyPr>
          <a:lstStyle/>
          <a:p>
            <a:pPr algn="ctr"/>
            <a:r>
              <a:rPr lang="en-US" sz="2400" dirty="0"/>
              <a:t>How do the two sequential PCR reactions work?</a:t>
            </a:r>
          </a:p>
        </p:txBody>
      </p:sp>
    </p:spTree>
    <p:extLst>
      <p:ext uri="{BB962C8B-B14F-4D97-AF65-F5344CB8AC3E}">
        <p14:creationId xmlns:p14="http://schemas.microsoft.com/office/powerpoint/2010/main" val="473881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324" y="-40579"/>
            <a:ext cx="9068508" cy="769441"/>
          </a:xfrm>
          <a:prstGeom prst="rect">
            <a:avLst/>
          </a:prstGeom>
          <a:noFill/>
        </p:spPr>
        <p:txBody>
          <a:bodyPr wrap="none" rtlCol="0">
            <a:spAutoFit/>
          </a:bodyPr>
          <a:lstStyle/>
          <a:p>
            <a:pPr algn="ctr"/>
            <a:r>
              <a:rPr lang="en-US" sz="2200" i="1" dirty="0">
                <a:solidFill>
                  <a:schemeClr val="bg1">
                    <a:lumMod val="50000"/>
                  </a:schemeClr>
                </a:solidFill>
              </a:rPr>
              <a:t>First several years of course</a:t>
            </a:r>
            <a:r>
              <a:rPr lang="en-US" sz="2200" dirty="0">
                <a:solidFill>
                  <a:schemeClr val="bg1">
                    <a:lumMod val="50000"/>
                  </a:schemeClr>
                </a:solidFill>
              </a:rPr>
              <a:t>: Students synthesized ~750 </a:t>
            </a:r>
            <a:r>
              <a:rPr lang="en-US" sz="2200" dirty="0" err="1">
                <a:solidFill>
                  <a:schemeClr val="bg1">
                    <a:lumMod val="50000"/>
                  </a:schemeClr>
                </a:solidFill>
              </a:rPr>
              <a:t>bp</a:t>
            </a:r>
            <a:r>
              <a:rPr lang="en-US" sz="2200" dirty="0">
                <a:solidFill>
                  <a:schemeClr val="bg1">
                    <a:lumMod val="50000"/>
                  </a:schemeClr>
                </a:solidFill>
              </a:rPr>
              <a:t> “building</a:t>
            </a:r>
          </a:p>
          <a:p>
            <a:pPr algn="ctr"/>
            <a:r>
              <a:rPr lang="en-US" sz="2200" dirty="0">
                <a:solidFill>
                  <a:schemeClr val="bg1">
                    <a:lumMod val="50000"/>
                  </a:schemeClr>
                </a:solidFill>
              </a:rPr>
              <a:t>blocks” from partially overlapping </a:t>
            </a:r>
            <a:r>
              <a:rPr lang="en-US" sz="2200" dirty="0" err="1">
                <a:solidFill>
                  <a:schemeClr val="bg1">
                    <a:lumMod val="50000"/>
                  </a:schemeClr>
                </a:solidFill>
              </a:rPr>
              <a:t>oligos</a:t>
            </a:r>
            <a:r>
              <a:rPr lang="en-US" sz="2200" dirty="0">
                <a:solidFill>
                  <a:schemeClr val="bg1">
                    <a:lumMod val="50000"/>
                  </a:schemeClr>
                </a:solidFill>
              </a:rPr>
              <a:t> via 2 sequential PCR reactions</a:t>
            </a:r>
          </a:p>
        </p:txBody>
      </p:sp>
      <p:grpSp>
        <p:nvGrpSpPr>
          <p:cNvPr id="9" name="Group 8"/>
          <p:cNvGrpSpPr/>
          <p:nvPr/>
        </p:nvGrpSpPr>
        <p:grpSpPr>
          <a:xfrm>
            <a:off x="304800" y="1030857"/>
            <a:ext cx="8610600" cy="3048000"/>
            <a:chOff x="304800" y="1905000"/>
            <a:chExt cx="8610600" cy="30480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16643" r="2500" b="40194"/>
            <a:stretch/>
          </p:blipFill>
          <p:spPr bwMode="auto">
            <a:xfrm>
              <a:off x="304800" y="1963615"/>
              <a:ext cx="8610600" cy="296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304800" y="1905000"/>
              <a:ext cx="8610600" cy="3048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5C42594-E89B-1648-A32B-797BC03E88E1}"/>
              </a:ext>
            </a:extLst>
          </p:cNvPr>
          <p:cNvSpPr txBox="1"/>
          <p:nvPr/>
        </p:nvSpPr>
        <p:spPr>
          <a:xfrm>
            <a:off x="1259454" y="4710021"/>
            <a:ext cx="6776214" cy="1200329"/>
          </a:xfrm>
          <a:prstGeom prst="rect">
            <a:avLst/>
          </a:prstGeom>
          <a:noFill/>
        </p:spPr>
        <p:txBody>
          <a:bodyPr wrap="none" rtlCol="0">
            <a:spAutoFit/>
          </a:bodyPr>
          <a:lstStyle/>
          <a:p>
            <a:pPr algn="ctr"/>
            <a:r>
              <a:rPr lang="en-US" sz="2400" dirty="0"/>
              <a:t>How do the two sequential PCR reactions work?</a:t>
            </a:r>
          </a:p>
          <a:p>
            <a:pPr algn="ctr"/>
            <a:endParaRPr lang="en-US" sz="2400" b="1" dirty="0"/>
          </a:p>
          <a:p>
            <a:pPr algn="ctr"/>
            <a:r>
              <a:rPr lang="en-US" sz="2400" b="1" dirty="0"/>
              <a:t>Jargon alert!</a:t>
            </a:r>
          </a:p>
        </p:txBody>
      </p:sp>
    </p:spTree>
    <p:extLst>
      <p:ext uri="{BB962C8B-B14F-4D97-AF65-F5344CB8AC3E}">
        <p14:creationId xmlns:p14="http://schemas.microsoft.com/office/powerpoint/2010/main" val="25838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589652" y="35467"/>
            <a:ext cx="3693640" cy="461665"/>
          </a:xfrm>
          <a:prstGeom prst="rect">
            <a:avLst/>
          </a:prstGeom>
          <a:noFill/>
        </p:spPr>
        <p:txBody>
          <a:bodyPr wrap="none" rtlCol="0">
            <a:spAutoFit/>
          </a:bodyPr>
          <a:lstStyle/>
          <a:p>
            <a:r>
              <a:rPr lang="en-US" sz="2400" dirty="0">
                <a:solidFill>
                  <a:schemeClr val="bg1"/>
                </a:solidFill>
              </a:rPr>
              <a:t>So glad you made it here!</a:t>
            </a:r>
          </a:p>
        </p:txBody>
      </p:sp>
      <p:cxnSp>
        <p:nvCxnSpPr>
          <p:cNvPr id="5" name="Straight Connector 4"/>
          <p:cNvCxnSpPr/>
          <p:nvPr/>
        </p:nvCxnSpPr>
        <p:spPr>
          <a:xfrm>
            <a:off x="0" y="51333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956056C-E18A-FC46-A975-67C4A76BA527}"/>
              </a:ext>
            </a:extLst>
          </p:cNvPr>
          <p:cNvPicPr>
            <a:picLocks noChangeAspect="1"/>
          </p:cNvPicPr>
          <p:nvPr/>
        </p:nvPicPr>
        <p:blipFill>
          <a:blip r:embed="rId2"/>
          <a:stretch>
            <a:fillRect/>
          </a:stretch>
        </p:blipFill>
        <p:spPr>
          <a:xfrm>
            <a:off x="0" y="700944"/>
            <a:ext cx="9144000" cy="5635991"/>
          </a:xfrm>
          <a:prstGeom prst="rect">
            <a:avLst/>
          </a:prstGeom>
        </p:spPr>
      </p:pic>
      <p:pic>
        <p:nvPicPr>
          <p:cNvPr id="6" name="Picture 4" descr="&#10;Hartwick.tiff                                                  0052AEDFCooper                         C05C5288:">
            <a:extLst>
              <a:ext uri="{FF2B5EF4-FFF2-40B4-BE49-F238E27FC236}">
                <a16:creationId xmlns:a16="http://schemas.microsoft.com/office/drawing/2014/main" id="{73D4753A-D042-8946-88ED-1D38DDB8E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616"/>
          <a:stretch>
            <a:fillRect/>
          </a:stretch>
        </p:blipFill>
        <p:spPr bwMode="auto">
          <a:xfrm>
            <a:off x="128336" y="3630295"/>
            <a:ext cx="2133601" cy="3091201"/>
          </a:xfrm>
          <a:prstGeom prst="rect">
            <a:avLst/>
          </a:prstGeom>
          <a:noFill/>
          <a:ln w="571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79DD11-7989-B34D-9728-DC7601CEEFA5}"/>
              </a:ext>
            </a:extLst>
          </p:cNvPr>
          <p:cNvSpPr txBox="1"/>
          <p:nvPr/>
        </p:nvSpPr>
        <p:spPr>
          <a:xfrm>
            <a:off x="4905632" y="2879124"/>
            <a:ext cx="1120820" cy="369332"/>
          </a:xfrm>
          <a:prstGeom prst="rect">
            <a:avLst/>
          </a:prstGeom>
          <a:noFill/>
        </p:spPr>
        <p:txBody>
          <a:bodyPr wrap="none" rtlCol="0">
            <a:spAutoFit/>
          </a:bodyPr>
          <a:lstStyle/>
          <a:p>
            <a:r>
              <a:rPr lang="en-US" b="1" dirty="0">
                <a:solidFill>
                  <a:schemeClr val="bg1"/>
                </a:solidFill>
              </a:rPr>
              <a:t>Oneonta</a:t>
            </a:r>
          </a:p>
        </p:txBody>
      </p:sp>
    </p:spTree>
    <p:extLst>
      <p:ext uri="{BB962C8B-B14F-4D97-AF65-F5344CB8AC3E}">
        <p14:creationId xmlns:p14="http://schemas.microsoft.com/office/powerpoint/2010/main" val="4195830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324" y="-40579"/>
            <a:ext cx="9068508" cy="769441"/>
          </a:xfrm>
          <a:prstGeom prst="rect">
            <a:avLst/>
          </a:prstGeom>
          <a:noFill/>
        </p:spPr>
        <p:txBody>
          <a:bodyPr wrap="none" rtlCol="0">
            <a:spAutoFit/>
          </a:bodyPr>
          <a:lstStyle/>
          <a:p>
            <a:pPr algn="ctr"/>
            <a:r>
              <a:rPr lang="en-US" sz="2200" i="1" dirty="0">
                <a:solidFill>
                  <a:schemeClr val="bg1">
                    <a:lumMod val="50000"/>
                  </a:schemeClr>
                </a:solidFill>
              </a:rPr>
              <a:t>First several years of course</a:t>
            </a:r>
            <a:r>
              <a:rPr lang="en-US" sz="2200" dirty="0">
                <a:solidFill>
                  <a:schemeClr val="bg1">
                    <a:lumMod val="50000"/>
                  </a:schemeClr>
                </a:solidFill>
              </a:rPr>
              <a:t>: Students synthesized ~750 </a:t>
            </a:r>
            <a:r>
              <a:rPr lang="en-US" sz="2200" dirty="0" err="1">
                <a:solidFill>
                  <a:schemeClr val="bg1">
                    <a:lumMod val="50000"/>
                  </a:schemeClr>
                </a:solidFill>
              </a:rPr>
              <a:t>bp</a:t>
            </a:r>
            <a:r>
              <a:rPr lang="en-US" sz="2200" dirty="0">
                <a:solidFill>
                  <a:schemeClr val="bg1">
                    <a:lumMod val="50000"/>
                  </a:schemeClr>
                </a:solidFill>
              </a:rPr>
              <a:t> “building</a:t>
            </a:r>
          </a:p>
          <a:p>
            <a:pPr algn="ctr"/>
            <a:r>
              <a:rPr lang="en-US" sz="2200" dirty="0">
                <a:solidFill>
                  <a:schemeClr val="bg1">
                    <a:lumMod val="50000"/>
                  </a:schemeClr>
                </a:solidFill>
              </a:rPr>
              <a:t>blocks” from partially overlapping </a:t>
            </a:r>
            <a:r>
              <a:rPr lang="en-US" sz="2200" dirty="0" err="1">
                <a:solidFill>
                  <a:schemeClr val="bg1">
                    <a:lumMod val="50000"/>
                  </a:schemeClr>
                </a:solidFill>
              </a:rPr>
              <a:t>oligos</a:t>
            </a:r>
            <a:r>
              <a:rPr lang="en-US" sz="2200" dirty="0">
                <a:solidFill>
                  <a:schemeClr val="bg1">
                    <a:lumMod val="50000"/>
                  </a:schemeClr>
                </a:solidFill>
              </a:rPr>
              <a:t> via 2 sequential PCR reactions</a:t>
            </a:r>
          </a:p>
        </p:txBody>
      </p:sp>
      <p:grpSp>
        <p:nvGrpSpPr>
          <p:cNvPr id="9" name="Group 8"/>
          <p:cNvGrpSpPr/>
          <p:nvPr/>
        </p:nvGrpSpPr>
        <p:grpSpPr>
          <a:xfrm>
            <a:off x="304800" y="1030857"/>
            <a:ext cx="8610600" cy="3048000"/>
            <a:chOff x="304800" y="1905000"/>
            <a:chExt cx="8610600" cy="30480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16643" r="2500" b="40194"/>
            <a:stretch/>
          </p:blipFill>
          <p:spPr bwMode="auto">
            <a:xfrm>
              <a:off x="304800" y="1963615"/>
              <a:ext cx="8610600" cy="296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304800" y="1905000"/>
              <a:ext cx="8610600" cy="3048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5C42594-E89B-1648-A32B-797BC03E88E1}"/>
              </a:ext>
            </a:extLst>
          </p:cNvPr>
          <p:cNvSpPr txBox="1"/>
          <p:nvPr/>
        </p:nvSpPr>
        <p:spPr>
          <a:xfrm>
            <a:off x="1293960" y="4658263"/>
            <a:ext cx="6776214" cy="1569660"/>
          </a:xfrm>
          <a:prstGeom prst="rect">
            <a:avLst/>
          </a:prstGeom>
          <a:noFill/>
        </p:spPr>
        <p:txBody>
          <a:bodyPr wrap="none" rtlCol="0">
            <a:spAutoFit/>
          </a:bodyPr>
          <a:lstStyle/>
          <a:p>
            <a:r>
              <a:rPr lang="en-US" sz="2400" dirty="0">
                <a:solidFill>
                  <a:schemeClr val="bg1">
                    <a:lumMod val="50000"/>
                  </a:schemeClr>
                </a:solidFill>
              </a:rPr>
              <a:t>How do the two sequential PCR reactions work?</a:t>
            </a:r>
          </a:p>
          <a:p>
            <a:endParaRPr lang="en-US" sz="2400" dirty="0"/>
          </a:p>
          <a:p>
            <a:pPr marL="457200" indent="-457200">
              <a:buAutoNum type="arabicPeriod"/>
            </a:pPr>
            <a:r>
              <a:rPr lang="en-US" sz="2400" i="1" dirty="0"/>
              <a:t>First reaction</a:t>
            </a:r>
            <a:r>
              <a:rPr lang="en-US" sz="2400" dirty="0"/>
              <a:t>: </a:t>
            </a:r>
            <a:r>
              <a:rPr lang="en-US" sz="2400" dirty="0" err="1"/>
              <a:t>Templateless</a:t>
            </a:r>
            <a:r>
              <a:rPr lang="en-US" sz="2400" dirty="0"/>
              <a:t> PCR</a:t>
            </a:r>
          </a:p>
          <a:p>
            <a:endParaRPr lang="en-US" sz="2400" dirty="0"/>
          </a:p>
        </p:txBody>
      </p:sp>
    </p:spTree>
    <p:extLst>
      <p:ext uri="{BB962C8B-B14F-4D97-AF65-F5344CB8AC3E}">
        <p14:creationId xmlns:p14="http://schemas.microsoft.com/office/powerpoint/2010/main" val="104922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324" y="-40579"/>
            <a:ext cx="9068508" cy="769441"/>
          </a:xfrm>
          <a:prstGeom prst="rect">
            <a:avLst/>
          </a:prstGeom>
          <a:noFill/>
        </p:spPr>
        <p:txBody>
          <a:bodyPr wrap="none" rtlCol="0">
            <a:spAutoFit/>
          </a:bodyPr>
          <a:lstStyle/>
          <a:p>
            <a:pPr algn="ctr"/>
            <a:r>
              <a:rPr lang="en-US" sz="2200" i="1" dirty="0">
                <a:solidFill>
                  <a:schemeClr val="bg1">
                    <a:lumMod val="50000"/>
                  </a:schemeClr>
                </a:solidFill>
              </a:rPr>
              <a:t>First several years of course</a:t>
            </a:r>
            <a:r>
              <a:rPr lang="en-US" sz="2200" dirty="0">
                <a:solidFill>
                  <a:schemeClr val="bg1">
                    <a:lumMod val="50000"/>
                  </a:schemeClr>
                </a:solidFill>
              </a:rPr>
              <a:t>: Students synthesized ~750 </a:t>
            </a:r>
            <a:r>
              <a:rPr lang="en-US" sz="2200" dirty="0" err="1">
                <a:solidFill>
                  <a:schemeClr val="bg1">
                    <a:lumMod val="50000"/>
                  </a:schemeClr>
                </a:solidFill>
              </a:rPr>
              <a:t>bp</a:t>
            </a:r>
            <a:r>
              <a:rPr lang="en-US" sz="2200" dirty="0">
                <a:solidFill>
                  <a:schemeClr val="bg1">
                    <a:lumMod val="50000"/>
                  </a:schemeClr>
                </a:solidFill>
              </a:rPr>
              <a:t> “building</a:t>
            </a:r>
          </a:p>
          <a:p>
            <a:pPr algn="ctr"/>
            <a:r>
              <a:rPr lang="en-US" sz="2200" dirty="0">
                <a:solidFill>
                  <a:schemeClr val="bg1">
                    <a:lumMod val="50000"/>
                  </a:schemeClr>
                </a:solidFill>
              </a:rPr>
              <a:t>blocks” from partially overlapping </a:t>
            </a:r>
            <a:r>
              <a:rPr lang="en-US" sz="2200" dirty="0" err="1">
                <a:solidFill>
                  <a:schemeClr val="bg1">
                    <a:lumMod val="50000"/>
                  </a:schemeClr>
                </a:solidFill>
              </a:rPr>
              <a:t>oligos</a:t>
            </a:r>
            <a:r>
              <a:rPr lang="en-US" sz="2200" dirty="0">
                <a:solidFill>
                  <a:schemeClr val="bg1">
                    <a:lumMod val="50000"/>
                  </a:schemeClr>
                </a:solidFill>
              </a:rPr>
              <a:t> via 2 sequential PCR reactions</a:t>
            </a:r>
          </a:p>
        </p:txBody>
      </p:sp>
      <p:grpSp>
        <p:nvGrpSpPr>
          <p:cNvPr id="9" name="Group 8"/>
          <p:cNvGrpSpPr/>
          <p:nvPr/>
        </p:nvGrpSpPr>
        <p:grpSpPr>
          <a:xfrm>
            <a:off x="304800" y="1030857"/>
            <a:ext cx="8610600" cy="3048000"/>
            <a:chOff x="304800" y="1905000"/>
            <a:chExt cx="8610600" cy="30480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16643" r="2500" b="40194"/>
            <a:stretch/>
          </p:blipFill>
          <p:spPr bwMode="auto">
            <a:xfrm>
              <a:off x="304800" y="1963615"/>
              <a:ext cx="8610600" cy="296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10"/>
            <p:cNvSpPr/>
            <p:nvPr/>
          </p:nvSpPr>
          <p:spPr>
            <a:xfrm>
              <a:off x="304800" y="1905000"/>
              <a:ext cx="8610600" cy="3048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5C42594-E89B-1648-A32B-797BC03E88E1}"/>
              </a:ext>
            </a:extLst>
          </p:cNvPr>
          <p:cNvSpPr txBox="1"/>
          <p:nvPr/>
        </p:nvSpPr>
        <p:spPr>
          <a:xfrm>
            <a:off x="1293960" y="4658263"/>
            <a:ext cx="6776214" cy="2308324"/>
          </a:xfrm>
          <a:prstGeom prst="rect">
            <a:avLst/>
          </a:prstGeom>
          <a:noFill/>
        </p:spPr>
        <p:txBody>
          <a:bodyPr wrap="none" rtlCol="0">
            <a:spAutoFit/>
          </a:bodyPr>
          <a:lstStyle/>
          <a:p>
            <a:r>
              <a:rPr lang="en-US" sz="2400" dirty="0">
                <a:solidFill>
                  <a:schemeClr val="bg1">
                    <a:lumMod val="50000"/>
                  </a:schemeClr>
                </a:solidFill>
              </a:rPr>
              <a:t>How do the two sequential PCR reactions work?</a:t>
            </a:r>
          </a:p>
          <a:p>
            <a:endParaRPr lang="en-US" sz="2400" dirty="0"/>
          </a:p>
          <a:p>
            <a:pPr marL="457200" indent="-457200">
              <a:buAutoNum type="arabicPeriod"/>
            </a:pPr>
            <a:r>
              <a:rPr lang="en-US" sz="2400" i="1" dirty="0"/>
              <a:t>First reaction</a:t>
            </a:r>
            <a:r>
              <a:rPr lang="en-US" sz="2400" dirty="0"/>
              <a:t>: </a:t>
            </a:r>
            <a:r>
              <a:rPr lang="en-US" sz="2400" dirty="0" err="1"/>
              <a:t>Templateless</a:t>
            </a:r>
            <a:r>
              <a:rPr lang="en-US" sz="2400" dirty="0"/>
              <a:t> PCR</a:t>
            </a:r>
          </a:p>
          <a:p>
            <a:endParaRPr lang="en-US" sz="2400" dirty="0"/>
          </a:p>
          <a:p>
            <a:pPr marL="457200" indent="-457200">
              <a:buAutoNum type="arabicPeriod" startAt="2"/>
            </a:pPr>
            <a:r>
              <a:rPr lang="en-US" sz="2400" i="1" dirty="0"/>
              <a:t>Second reaction</a:t>
            </a:r>
            <a:r>
              <a:rPr lang="en-US" sz="2400" dirty="0"/>
              <a:t>: Finish PCR</a:t>
            </a:r>
          </a:p>
          <a:p>
            <a:endParaRPr lang="en-US" sz="2400" dirty="0"/>
          </a:p>
        </p:txBody>
      </p:sp>
    </p:spTree>
    <p:extLst>
      <p:ext uri="{BB962C8B-B14F-4D97-AF65-F5344CB8AC3E}">
        <p14:creationId xmlns:p14="http://schemas.microsoft.com/office/powerpoint/2010/main" val="986250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9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27778" r="7500" b="30000"/>
          <a:stretch/>
        </p:blipFill>
        <p:spPr bwMode="auto">
          <a:xfrm>
            <a:off x="295750" y="1010728"/>
            <a:ext cx="8615141" cy="3209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Rectangle 5"/>
          <p:cNvSpPr/>
          <p:nvPr/>
        </p:nvSpPr>
        <p:spPr>
          <a:xfrm>
            <a:off x="295750" y="1010728"/>
            <a:ext cx="8610600" cy="32004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
        <p:nvSpPr>
          <p:cNvPr id="2" name="TextBox 1">
            <a:extLst>
              <a:ext uri="{FF2B5EF4-FFF2-40B4-BE49-F238E27FC236}">
                <a16:creationId xmlns:a16="http://schemas.microsoft.com/office/drawing/2014/main" id="{698CA84A-DBF9-B546-BA00-25764DDCE7A7}"/>
              </a:ext>
            </a:extLst>
          </p:cNvPr>
          <p:cNvSpPr txBox="1"/>
          <p:nvPr/>
        </p:nvSpPr>
        <p:spPr>
          <a:xfrm>
            <a:off x="5596068" y="4798651"/>
            <a:ext cx="2932213" cy="1569660"/>
          </a:xfrm>
          <a:prstGeom prst="rect">
            <a:avLst/>
          </a:prstGeom>
          <a:noFill/>
          <a:ln>
            <a:solidFill>
              <a:srgbClr val="000000"/>
            </a:solidFill>
          </a:ln>
        </p:spPr>
        <p:txBody>
          <a:bodyPr wrap="none" rtlCol="0">
            <a:spAutoFit/>
          </a:bodyPr>
          <a:lstStyle/>
          <a:p>
            <a:pPr algn="ctr"/>
            <a:r>
              <a:rPr lang="en-US" sz="2400" dirty="0"/>
              <a:t>Mix the ~18 partially</a:t>
            </a:r>
          </a:p>
          <a:p>
            <a:pPr algn="ctr"/>
            <a:r>
              <a:rPr lang="en-US" sz="2400" dirty="0"/>
              <a:t>overlapping</a:t>
            </a:r>
          </a:p>
          <a:p>
            <a:pPr algn="ctr"/>
            <a:r>
              <a:rPr lang="en-US" sz="2400" dirty="0"/>
              <a:t>oligos that comprise</a:t>
            </a:r>
          </a:p>
          <a:p>
            <a:pPr algn="ctr"/>
            <a:r>
              <a:rPr lang="en-US" sz="2400" dirty="0"/>
              <a:t>a 750 bp fragment</a:t>
            </a:r>
          </a:p>
        </p:txBody>
      </p:sp>
      <p:grpSp>
        <p:nvGrpSpPr>
          <p:cNvPr id="7" name="Group 6">
            <a:extLst>
              <a:ext uri="{FF2B5EF4-FFF2-40B4-BE49-F238E27FC236}">
                <a16:creationId xmlns:a16="http://schemas.microsoft.com/office/drawing/2014/main" id="{84A4957A-13C7-604E-9827-20D8CA8694CA}"/>
              </a:ext>
            </a:extLst>
          </p:cNvPr>
          <p:cNvGrpSpPr/>
          <p:nvPr/>
        </p:nvGrpSpPr>
        <p:grpSpPr>
          <a:xfrm>
            <a:off x="2495649" y="5610276"/>
            <a:ext cx="553019" cy="507708"/>
            <a:chOff x="3636841" y="5612579"/>
            <a:chExt cx="553019" cy="507708"/>
          </a:xfrm>
        </p:grpSpPr>
        <p:cxnSp>
          <p:nvCxnSpPr>
            <p:cNvPr id="8" name="Straight Connector 7">
              <a:extLst>
                <a:ext uri="{FF2B5EF4-FFF2-40B4-BE49-F238E27FC236}">
                  <a16:creationId xmlns:a16="http://schemas.microsoft.com/office/drawing/2014/main" id="{3CFBF649-427D-1343-B161-9FE6D0C480E8}"/>
                </a:ext>
              </a:extLst>
            </p:cNvPr>
            <p:cNvCxnSpPr/>
            <p:nvPr/>
          </p:nvCxnSpPr>
          <p:spPr>
            <a:xfrm>
              <a:off x="3762662"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F3C778A-D882-5A4B-9B6F-22258524B5FF}"/>
                </a:ext>
              </a:extLst>
            </p:cNvPr>
            <p:cNvCxnSpPr/>
            <p:nvPr/>
          </p:nvCxnSpPr>
          <p:spPr>
            <a:xfrm>
              <a:off x="388620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B03E2B0-43A8-0C4D-B2F5-5CB583118CC7}"/>
                </a:ext>
              </a:extLst>
            </p:cNvPr>
            <p:cNvCxnSpPr/>
            <p:nvPr/>
          </p:nvCxnSpPr>
          <p:spPr>
            <a:xfrm>
              <a:off x="40374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79238A-77B0-4943-B750-9723F94939FB}"/>
                </a:ext>
              </a:extLst>
            </p:cNvPr>
            <p:cNvCxnSpPr/>
            <p:nvPr/>
          </p:nvCxnSpPr>
          <p:spPr>
            <a:xfrm>
              <a:off x="41898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082B37B-2E9A-7443-A2C8-1E3A8A1E7C1E}"/>
                </a:ext>
              </a:extLst>
            </p:cNvPr>
            <p:cNvCxnSpPr/>
            <p:nvPr/>
          </p:nvCxnSpPr>
          <p:spPr>
            <a:xfrm>
              <a:off x="3636841"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7242467D-D57F-3740-ACEA-7EBD72C62EEF}"/>
              </a:ext>
            </a:extLst>
          </p:cNvPr>
          <p:cNvGrpSpPr/>
          <p:nvPr/>
        </p:nvGrpSpPr>
        <p:grpSpPr>
          <a:xfrm>
            <a:off x="1214633" y="5610276"/>
            <a:ext cx="553019" cy="507708"/>
            <a:chOff x="3636841" y="5612579"/>
            <a:chExt cx="553019" cy="507708"/>
          </a:xfrm>
        </p:grpSpPr>
        <p:cxnSp>
          <p:nvCxnSpPr>
            <p:cNvPr id="14" name="Straight Connector 13">
              <a:extLst>
                <a:ext uri="{FF2B5EF4-FFF2-40B4-BE49-F238E27FC236}">
                  <a16:creationId xmlns:a16="http://schemas.microsoft.com/office/drawing/2014/main" id="{AAD56029-FAAE-A841-BB53-7E1AC6D10B42}"/>
                </a:ext>
              </a:extLst>
            </p:cNvPr>
            <p:cNvCxnSpPr/>
            <p:nvPr/>
          </p:nvCxnSpPr>
          <p:spPr>
            <a:xfrm>
              <a:off x="3762662"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1AA3565-5F37-6B43-8A13-4B990AF08C3B}"/>
                </a:ext>
              </a:extLst>
            </p:cNvPr>
            <p:cNvCxnSpPr/>
            <p:nvPr/>
          </p:nvCxnSpPr>
          <p:spPr>
            <a:xfrm>
              <a:off x="388620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B574CC6-779B-844E-88FB-DBBE78403A90}"/>
                </a:ext>
              </a:extLst>
            </p:cNvPr>
            <p:cNvCxnSpPr/>
            <p:nvPr/>
          </p:nvCxnSpPr>
          <p:spPr>
            <a:xfrm>
              <a:off x="40374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A35A2AD-CEA4-7F42-BAED-E7C84738A171}"/>
                </a:ext>
              </a:extLst>
            </p:cNvPr>
            <p:cNvCxnSpPr/>
            <p:nvPr/>
          </p:nvCxnSpPr>
          <p:spPr>
            <a:xfrm>
              <a:off x="4189860"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CA011E6-6A5D-2A46-826C-8BC6487E423A}"/>
                </a:ext>
              </a:extLst>
            </p:cNvPr>
            <p:cNvCxnSpPr/>
            <p:nvPr/>
          </p:nvCxnSpPr>
          <p:spPr>
            <a:xfrm>
              <a:off x="3636841" y="5612579"/>
              <a:ext cx="0" cy="507708"/>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7DA3A11-EBB2-BC46-B00D-42EECD5CD415}"/>
              </a:ext>
            </a:extLst>
          </p:cNvPr>
          <p:cNvGrpSpPr/>
          <p:nvPr/>
        </p:nvGrpSpPr>
        <p:grpSpPr>
          <a:xfrm flipH="1" flipV="1">
            <a:off x="1218418" y="6111295"/>
            <a:ext cx="1830250" cy="425696"/>
            <a:chOff x="624519" y="1582415"/>
            <a:chExt cx="895198" cy="208213"/>
          </a:xfrm>
        </p:grpSpPr>
        <p:cxnSp>
          <p:nvCxnSpPr>
            <p:cNvPr id="20" name="Straight Connector 19">
              <a:extLst>
                <a:ext uri="{FF2B5EF4-FFF2-40B4-BE49-F238E27FC236}">
                  <a16:creationId xmlns:a16="http://schemas.microsoft.com/office/drawing/2014/main" id="{22EF4BCC-3606-4144-BE21-C2EC499044F6}"/>
                </a:ext>
              </a:extLst>
            </p:cNvPr>
            <p:cNvCxnSpPr/>
            <p:nvPr/>
          </p:nvCxnSpPr>
          <p:spPr>
            <a:xfrm>
              <a:off x="624519" y="1790628"/>
              <a:ext cx="895144"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6BFED73-9C4F-254F-9466-51E80D8F474B}"/>
                </a:ext>
              </a:extLst>
            </p:cNvPr>
            <p:cNvCxnSpPr/>
            <p:nvPr/>
          </p:nvCxnSpPr>
          <p:spPr>
            <a:xfrm>
              <a:off x="1311504" y="1582415"/>
              <a:ext cx="208213" cy="2082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24A0F446-1FC6-C245-BAF7-C6E67324E8FD}"/>
              </a:ext>
            </a:extLst>
          </p:cNvPr>
          <p:cNvGrpSpPr/>
          <p:nvPr/>
        </p:nvGrpSpPr>
        <p:grpSpPr>
          <a:xfrm>
            <a:off x="0" y="5178732"/>
            <a:ext cx="1830250" cy="425696"/>
            <a:chOff x="624519" y="1582415"/>
            <a:chExt cx="895198" cy="208213"/>
          </a:xfrm>
        </p:grpSpPr>
        <p:cxnSp>
          <p:nvCxnSpPr>
            <p:cNvPr id="23" name="Straight Connector 22">
              <a:extLst>
                <a:ext uri="{FF2B5EF4-FFF2-40B4-BE49-F238E27FC236}">
                  <a16:creationId xmlns:a16="http://schemas.microsoft.com/office/drawing/2014/main" id="{3CBD6F3D-A6C1-B146-AF62-64F192AB048E}"/>
                </a:ext>
              </a:extLst>
            </p:cNvPr>
            <p:cNvCxnSpPr/>
            <p:nvPr/>
          </p:nvCxnSpPr>
          <p:spPr>
            <a:xfrm>
              <a:off x="624519" y="1790628"/>
              <a:ext cx="895144"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E605BD7-A52B-C54E-9DCC-572C925E6322}"/>
                </a:ext>
              </a:extLst>
            </p:cNvPr>
            <p:cNvCxnSpPr/>
            <p:nvPr/>
          </p:nvCxnSpPr>
          <p:spPr>
            <a:xfrm>
              <a:off x="1311504" y="1582415"/>
              <a:ext cx="208213" cy="2082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CF130070-1AAF-8347-8C1D-6D0D27F53394}"/>
              </a:ext>
            </a:extLst>
          </p:cNvPr>
          <p:cNvGrpSpPr/>
          <p:nvPr/>
        </p:nvGrpSpPr>
        <p:grpSpPr>
          <a:xfrm>
            <a:off x="2467776" y="5178732"/>
            <a:ext cx="1830250" cy="425696"/>
            <a:chOff x="624519" y="1582415"/>
            <a:chExt cx="895198" cy="208213"/>
          </a:xfrm>
        </p:grpSpPr>
        <p:cxnSp>
          <p:nvCxnSpPr>
            <p:cNvPr id="26" name="Straight Connector 25">
              <a:extLst>
                <a:ext uri="{FF2B5EF4-FFF2-40B4-BE49-F238E27FC236}">
                  <a16:creationId xmlns:a16="http://schemas.microsoft.com/office/drawing/2014/main" id="{9BD6F70F-5DC1-7A4A-A103-45D2D0D20AEA}"/>
                </a:ext>
              </a:extLst>
            </p:cNvPr>
            <p:cNvCxnSpPr/>
            <p:nvPr/>
          </p:nvCxnSpPr>
          <p:spPr>
            <a:xfrm>
              <a:off x="624519" y="1790628"/>
              <a:ext cx="895144"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AEA205C-B3A9-8F4F-AB98-554C4B0AF997}"/>
                </a:ext>
              </a:extLst>
            </p:cNvPr>
            <p:cNvCxnSpPr/>
            <p:nvPr/>
          </p:nvCxnSpPr>
          <p:spPr>
            <a:xfrm>
              <a:off x="1311504" y="1582415"/>
              <a:ext cx="208213" cy="2082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60A216FE-30F9-F94A-976B-08CC903D29AA}"/>
              </a:ext>
            </a:extLst>
          </p:cNvPr>
          <p:cNvSpPr txBox="1"/>
          <p:nvPr/>
        </p:nvSpPr>
        <p:spPr>
          <a:xfrm>
            <a:off x="202034" y="4266155"/>
            <a:ext cx="787395" cy="461665"/>
          </a:xfrm>
          <a:prstGeom prst="rect">
            <a:avLst/>
          </a:prstGeom>
          <a:noFill/>
        </p:spPr>
        <p:txBody>
          <a:bodyPr wrap="none" rtlCol="0">
            <a:spAutoFit/>
          </a:bodyPr>
          <a:lstStyle/>
          <a:p>
            <a:r>
              <a:rPr lang="en-US" sz="2400" dirty="0"/>
              <a:t>40nt</a:t>
            </a:r>
          </a:p>
        </p:txBody>
      </p:sp>
      <p:sp>
        <p:nvSpPr>
          <p:cNvPr id="29" name="Rectangle 28">
            <a:extLst>
              <a:ext uri="{FF2B5EF4-FFF2-40B4-BE49-F238E27FC236}">
                <a16:creationId xmlns:a16="http://schemas.microsoft.com/office/drawing/2014/main" id="{42C92B41-E34E-0B46-AF10-BEADBFD92D59}"/>
              </a:ext>
            </a:extLst>
          </p:cNvPr>
          <p:cNvSpPr/>
          <p:nvPr/>
        </p:nvSpPr>
        <p:spPr>
          <a:xfrm>
            <a:off x="1189556" y="5088682"/>
            <a:ext cx="685800" cy="1676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5DF66E9-641A-4940-8518-3C4BFE5A88B3}"/>
              </a:ext>
            </a:extLst>
          </p:cNvPr>
          <p:cNvSpPr txBox="1"/>
          <p:nvPr/>
        </p:nvSpPr>
        <p:spPr>
          <a:xfrm>
            <a:off x="1135198" y="4266155"/>
            <a:ext cx="787395" cy="461665"/>
          </a:xfrm>
          <a:prstGeom prst="rect">
            <a:avLst/>
          </a:prstGeom>
          <a:noFill/>
        </p:spPr>
        <p:txBody>
          <a:bodyPr wrap="none" rtlCol="0">
            <a:spAutoFit/>
          </a:bodyPr>
          <a:lstStyle/>
          <a:p>
            <a:r>
              <a:rPr lang="en-US" sz="2400" dirty="0"/>
              <a:t>20nt</a:t>
            </a:r>
          </a:p>
        </p:txBody>
      </p:sp>
      <p:grpSp>
        <p:nvGrpSpPr>
          <p:cNvPr id="31" name="Group 30">
            <a:extLst>
              <a:ext uri="{FF2B5EF4-FFF2-40B4-BE49-F238E27FC236}">
                <a16:creationId xmlns:a16="http://schemas.microsoft.com/office/drawing/2014/main" id="{28E1AA10-1846-4047-93B9-5933C011878D}"/>
              </a:ext>
            </a:extLst>
          </p:cNvPr>
          <p:cNvGrpSpPr/>
          <p:nvPr/>
        </p:nvGrpSpPr>
        <p:grpSpPr>
          <a:xfrm>
            <a:off x="28862" y="4643203"/>
            <a:ext cx="1830140" cy="310896"/>
            <a:chOff x="2422208" y="4457916"/>
            <a:chExt cx="1830140" cy="310896"/>
          </a:xfrm>
        </p:grpSpPr>
        <p:cxnSp>
          <p:nvCxnSpPr>
            <p:cNvPr id="32" name="Straight Connector 31">
              <a:extLst>
                <a:ext uri="{FF2B5EF4-FFF2-40B4-BE49-F238E27FC236}">
                  <a16:creationId xmlns:a16="http://schemas.microsoft.com/office/drawing/2014/main" id="{2C1CDFDB-F501-7940-BA74-E74C45948A6A}"/>
                </a:ext>
              </a:extLst>
            </p:cNvPr>
            <p:cNvCxnSpPr/>
            <p:nvPr/>
          </p:nvCxnSpPr>
          <p:spPr>
            <a:xfrm>
              <a:off x="2422208" y="4613364"/>
              <a:ext cx="11063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ADDA3B9-829A-734F-983F-06FBEBC63AC7}"/>
                </a:ext>
              </a:extLst>
            </p:cNvPr>
            <p:cNvCxnSpPr/>
            <p:nvPr/>
          </p:nvCxnSpPr>
          <p:spPr>
            <a:xfrm>
              <a:off x="3611764" y="4613364"/>
              <a:ext cx="640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2CA7884-E65A-DE48-9C9C-99D56D38A879}"/>
                </a:ext>
              </a:extLst>
            </p:cNvPr>
            <p:cNvCxnSpPr/>
            <p:nvPr/>
          </p:nvCxnSpPr>
          <p:spPr>
            <a:xfrm>
              <a:off x="2422208"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4D282D6-7792-1D46-BB0F-C56B876D7767}"/>
                </a:ext>
              </a:extLst>
            </p:cNvPr>
            <p:cNvCxnSpPr/>
            <p:nvPr/>
          </p:nvCxnSpPr>
          <p:spPr>
            <a:xfrm>
              <a:off x="3528544"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6899E5C-915C-2B4C-8CEB-58DAA768A9F8}"/>
                </a:ext>
              </a:extLst>
            </p:cNvPr>
            <p:cNvCxnSpPr/>
            <p:nvPr/>
          </p:nvCxnSpPr>
          <p:spPr>
            <a:xfrm>
              <a:off x="3608789"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6659FCC-B318-774A-9C46-1FA3DD428E62}"/>
                </a:ext>
              </a:extLst>
            </p:cNvPr>
            <p:cNvCxnSpPr/>
            <p:nvPr/>
          </p:nvCxnSpPr>
          <p:spPr>
            <a:xfrm>
              <a:off x="4252348" y="4457916"/>
              <a:ext cx="0" cy="310896"/>
            </a:xfrm>
            <a:prstGeom prst="line">
              <a:avLst/>
            </a:prstGeom>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9612B16F-3D44-B744-8260-C8624CC08CB0}"/>
              </a:ext>
            </a:extLst>
          </p:cNvPr>
          <p:cNvSpPr txBox="1"/>
          <p:nvPr/>
        </p:nvSpPr>
        <p:spPr>
          <a:xfrm>
            <a:off x="2405182" y="4266155"/>
            <a:ext cx="787395" cy="461665"/>
          </a:xfrm>
          <a:prstGeom prst="rect">
            <a:avLst/>
          </a:prstGeom>
          <a:noFill/>
        </p:spPr>
        <p:txBody>
          <a:bodyPr wrap="none" rtlCol="0">
            <a:spAutoFit/>
          </a:bodyPr>
          <a:lstStyle/>
          <a:p>
            <a:r>
              <a:rPr lang="en-US" sz="2400" dirty="0"/>
              <a:t>20nt</a:t>
            </a:r>
          </a:p>
        </p:txBody>
      </p:sp>
      <p:sp>
        <p:nvSpPr>
          <p:cNvPr id="39" name="TextBox 38">
            <a:extLst>
              <a:ext uri="{FF2B5EF4-FFF2-40B4-BE49-F238E27FC236}">
                <a16:creationId xmlns:a16="http://schemas.microsoft.com/office/drawing/2014/main" id="{AE4490FB-4CF4-1144-8100-FC6E93D91025}"/>
              </a:ext>
            </a:extLst>
          </p:cNvPr>
          <p:cNvSpPr txBox="1"/>
          <p:nvPr/>
        </p:nvSpPr>
        <p:spPr>
          <a:xfrm>
            <a:off x="3396070" y="4266155"/>
            <a:ext cx="787395" cy="461665"/>
          </a:xfrm>
          <a:prstGeom prst="rect">
            <a:avLst/>
          </a:prstGeom>
          <a:noFill/>
        </p:spPr>
        <p:txBody>
          <a:bodyPr wrap="none" rtlCol="0">
            <a:spAutoFit/>
          </a:bodyPr>
          <a:lstStyle/>
          <a:p>
            <a:r>
              <a:rPr lang="en-US" sz="2400" dirty="0"/>
              <a:t>40nt</a:t>
            </a:r>
          </a:p>
        </p:txBody>
      </p:sp>
      <p:grpSp>
        <p:nvGrpSpPr>
          <p:cNvPr id="40" name="Group 39">
            <a:extLst>
              <a:ext uri="{FF2B5EF4-FFF2-40B4-BE49-F238E27FC236}">
                <a16:creationId xmlns:a16="http://schemas.microsoft.com/office/drawing/2014/main" id="{83DCB314-2BD8-2D4C-81BD-806EE6568209}"/>
              </a:ext>
            </a:extLst>
          </p:cNvPr>
          <p:cNvGrpSpPr/>
          <p:nvPr/>
        </p:nvGrpSpPr>
        <p:grpSpPr>
          <a:xfrm flipH="1">
            <a:off x="2462906" y="4626810"/>
            <a:ext cx="1830140" cy="310896"/>
            <a:chOff x="2422208" y="4457916"/>
            <a:chExt cx="1830140" cy="310896"/>
          </a:xfrm>
        </p:grpSpPr>
        <p:cxnSp>
          <p:nvCxnSpPr>
            <p:cNvPr id="41" name="Straight Connector 40">
              <a:extLst>
                <a:ext uri="{FF2B5EF4-FFF2-40B4-BE49-F238E27FC236}">
                  <a16:creationId xmlns:a16="http://schemas.microsoft.com/office/drawing/2014/main" id="{94451C32-B4A4-714B-A61E-432D35810454}"/>
                </a:ext>
              </a:extLst>
            </p:cNvPr>
            <p:cNvCxnSpPr/>
            <p:nvPr/>
          </p:nvCxnSpPr>
          <p:spPr>
            <a:xfrm>
              <a:off x="2422208" y="4613364"/>
              <a:ext cx="11063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A263A47-E981-4342-868B-7E2202676B82}"/>
                </a:ext>
              </a:extLst>
            </p:cNvPr>
            <p:cNvCxnSpPr/>
            <p:nvPr/>
          </p:nvCxnSpPr>
          <p:spPr>
            <a:xfrm>
              <a:off x="3611764" y="4613364"/>
              <a:ext cx="640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5F2ABEE-91EA-F44D-B122-42F5B3F73C8C}"/>
                </a:ext>
              </a:extLst>
            </p:cNvPr>
            <p:cNvCxnSpPr/>
            <p:nvPr/>
          </p:nvCxnSpPr>
          <p:spPr>
            <a:xfrm>
              <a:off x="2422208"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528D1E9-D642-8B42-9A69-33E077A99541}"/>
                </a:ext>
              </a:extLst>
            </p:cNvPr>
            <p:cNvCxnSpPr/>
            <p:nvPr/>
          </p:nvCxnSpPr>
          <p:spPr>
            <a:xfrm>
              <a:off x="3528544"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8C7B3FB-2CE5-EF4F-B47C-EBF7C432A12C}"/>
                </a:ext>
              </a:extLst>
            </p:cNvPr>
            <p:cNvCxnSpPr/>
            <p:nvPr/>
          </p:nvCxnSpPr>
          <p:spPr>
            <a:xfrm>
              <a:off x="3608789" y="4457916"/>
              <a:ext cx="0" cy="310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9AA76E3-BF06-6945-84C3-2A5991E6114B}"/>
                </a:ext>
              </a:extLst>
            </p:cNvPr>
            <p:cNvCxnSpPr/>
            <p:nvPr/>
          </p:nvCxnSpPr>
          <p:spPr>
            <a:xfrm>
              <a:off x="4252348" y="4457916"/>
              <a:ext cx="0" cy="310896"/>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5934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60" t="34758" r="11111" b="33333"/>
          <a:stretch/>
        </p:blipFill>
        <p:spPr bwMode="auto">
          <a:xfrm>
            <a:off x="95829" y="1415926"/>
            <a:ext cx="8968874" cy="2698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51060" y="4533260"/>
            <a:ext cx="9128571" cy="830997"/>
          </a:xfrm>
          <a:prstGeom prst="rect">
            <a:avLst/>
          </a:prstGeom>
          <a:noFill/>
        </p:spPr>
        <p:txBody>
          <a:bodyPr wrap="none" rtlCol="0">
            <a:spAutoFit/>
          </a:bodyPr>
          <a:lstStyle/>
          <a:p>
            <a:pPr algn="ctr"/>
            <a:r>
              <a:rPr lang="en-US" sz="2400" dirty="0"/>
              <a:t>Adjacent oligonucleotides anneal via complementary base pairing </a:t>
            </a:r>
          </a:p>
          <a:p>
            <a:pPr algn="ctr"/>
            <a:r>
              <a:rPr lang="en-US" sz="2400" dirty="0"/>
              <a:t>between overlapping regions…</a:t>
            </a:r>
          </a:p>
        </p:txBody>
      </p:sp>
      <p:sp>
        <p:nvSpPr>
          <p:cNvPr id="242" name="Rectangle 241"/>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
        <p:nvSpPr>
          <p:cNvPr id="250" name="Rectangle 249"/>
          <p:cNvSpPr/>
          <p:nvPr/>
        </p:nvSpPr>
        <p:spPr>
          <a:xfrm>
            <a:off x="76200" y="1371601"/>
            <a:ext cx="8915400" cy="26670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475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60" t="32479" r="11966" b="35043"/>
          <a:stretch/>
        </p:blipFill>
        <p:spPr bwMode="auto">
          <a:xfrm>
            <a:off x="152400" y="1334476"/>
            <a:ext cx="8693522" cy="2691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 name="TextBox 197"/>
          <p:cNvSpPr txBox="1"/>
          <p:nvPr/>
        </p:nvSpPr>
        <p:spPr>
          <a:xfrm>
            <a:off x="2220432" y="4824440"/>
            <a:ext cx="4803268" cy="461665"/>
          </a:xfrm>
          <a:prstGeom prst="rect">
            <a:avLst/>
          </a:prstGeom>
          <a:noFill/>
        </p:spPr>
        <p:txBody>
          <a:bodyPr wrap="none" rtlCol="0">
            <a:spAutoFit/>
          </a:bodyPr>
          <a:lstStyle/>
          <a:p>
            <a:pPr algn="ctr"/>
            <a:r>
              <a:rPr lang="en-US" sz="2400" dirty="0"/>
              <a:t>…polymerase extends the DNA…</a:t>
            </a:r>
          </a:p>
        </p:txBody>
      </p:sp>
      <p:sp>
        <p:nvSpPr>
          <p:cNvPr id="240" name="Rectangle 239"/>
          <p:cNvSpPr/>
          <p:nvPr/>
        </p:nvSpPr>
        <p:spPr>
          <a:xfrm>
            <a:off x="152400" y="1295400"/>
            <a:ext cx="8686800" cy="27432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Tree>
    <p:extLst>
      <p:ext uri="{BB962C8B-B14F-4D97-AF65-F5344CB8AC3E}">
        <p14:creationId xmlns:p14="http://schemas.microsoft.com/office/powerpoint/2010/main" val="1402479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60" t="33049" r="11752" b="34758"/>
          <a:stretch/>
        </p:blipFill>
        <p:spPr bwMode="auto">
          <a:xfrm>
            <a:off x="252133" y="1387233"/>
            <a:ext cx="8528587" cy="2610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TextBox 8"/>
          <p:cNvSpPr txBox="1"/>
          <p:nvPr/>
        </p:nvSpPr>
        <p:spPr>
          <a:xfrm>
            <a:off x="203326" y="4758565"/>
            <a:ext cx="8824050" cy="461665"/>
          </a:xfrm>
          <a:prstGeom prst="rect">
            <a:avLst/>
          </a:prstGeom>
          <a:noFill/>
        </p:spPr>
        <p:txBody>
          <a:bodyPr wrap="none" rtlCol="0">
            <a:spAutoFit/>
          </a:bodyPr>
          <a:lstStyle/>
          <a:p>
            <a:pPr algn="ctr"/>
            <a:r>
              <a:rPr lang="en-US" sz="2400" dirty="0"/>
              <a:t>…polymerase extends the DNA to generate longer fragments…</a:t>
            </a:r>
          </a:p>
        </p:txBody>
      </p:sp>
      <p:sp>
        <p:nvSpPr>
          <p:cNvPr id="10" name="Rectangle 9"/>
          <p:cNvSpPr/>
          <p:nvPr/>
        </p:nvSpPr>
        <p:spPr>
          <a:xfrm>
            <a:off x="248276" y="1387233"/>
            <a:ext cx="8514724" cy="2579075"/>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Tree>
    <p:extLst>
      <p:ext uri="{BB962C8B-B14F-4D97-AF65-F5344CB8AC3E}">
        <p14:creationId xmlns:p14="http://schemas.microsoft.com/office/powerpoint/2010/main" val="3327005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62" t="26496" r="8333" b="23361"/>
          <a:stretch/>
        </p:blipFill>
        <p:spPr bwMode="auto">
          <a:xfrm>
            <a:off x="369361" y="1199104"/>
            <a:ext cx="8451272"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2403231" y="5540271"/>
            <a:ext cx="3828392" cy="461665"/>
          </a:xfrm>
          <a:prstGeom prst="rect">
            <a:avLst/>
          </a:prstGeom>
          <a:noFill/>
        </p:spPr>
        <p:txBody>
          <a:bodyPr wrap="none" rtlCol="0">
            <a:spAutoFit/>
          </a:bodyPr>
          <a:lstStyle/>
          <a:p>
            <a:r>
              <a:rPr lang="en-US" sz="2400" dirty="0"/>
              <a:t>During additional cycles….</a:t>
            </a:r>
          </a:p>
        </p:txBody>
      </p:sp>
      <p:sp>
        <p:nvSpPr>
          <p:cNvPr id="5" name="Rectangle 4"/>
          <p:cNvSpPr/>
          <p:nvPr/>
        </p:nvSpPr>
        <p:spPr>
          <a:xfrm>
            <a:off x="362433" y="1224504"/>
            <a:ext cx="8458200" cy="40386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Tree>
    <p:extLst>
      <p:ext uri="{BB962C8B-B14F-4D97-AF65-F5344CB8AC3E}">
        <p14:creationId xmlns:p14="http://schemas.microsoft.com/office/powerpoint/2010/main" val="2912142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20" t="22792" r="5983" b="25926"/>
          <a:stretch/>
        </p:blipFill>
        <p:spPr bwMode="auto">
          <a:xfrm>
            <a:off x="269667" y="1563077"/>
            <a:ext cx="8652165" cy="3829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TextBox 8"/>
          <p:cNvSpPr txBox="1"/>
          <p:nvPr/>
        </p:nvSpPr>
        <p:spPr>
          <a:xfrm>
            <a:off x="472860" y="5650246"/>
            <a:ext cx="8259593" cy="830997"/>
          </a:xfrm>
          <a:prstGeom prst="rect">
            <a:avLst/>
          </a:prstGeom>
          <a:noFill/>
        </p:spPr>
        <p:txBody>
          <a:bodyPr wrap="none" rtlCol="0">
            <a:spAutoFit/>
          </a:bodyPr>
          <a:lstStyle/>
          <a:p>
            <a:pPr algn="ctr"/>
            <a:r>
              <a:rPr lang="en-US" sz="2400" dirty="0"/>
              <a:t>…even larger segments are are produced as the fragments</a:t>
            </a:r>
          </a:p>
          <a:p>
            <a:pPr algn="ctr"/>
            <a:r>
              <a:rPr lang="en-US" sz="2400" dirty="0"/>
              <a:t>anneal to and prime synthesis of one another…</a:t>
            </a:r>
          </a:p>
        </p:txBody>
      </p:sp>
      <p:sp>
        <p:nvSpPr>
          <p:cNvPr id="10" name="Rectangle 9"/>
          <p:cNvSpPr/>
          <p:nvPr/>
        </p:nvSpPr>
        <p:spPr>
          <a:xfrm>
            <a:off x="252132" y="1563077"/>
            <a:ext cx="8663267" cy="3847123"/>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Tree>
    <p:extLst>
      <p:ext uri="{BB962C8B-B14F-4D97-AF65-F5344CB8AC3E}">
        <p14:creationId xmlns:p14="http://schemas.microsoft.com/office/powerpoint/2010/main" val="1861622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13457" y="5712490"/>
            <a:ext cx="7694384" cy="461665"/>
          </a:xfrm>
          <a:prstGeom prst="rect">
            <a:avLst/>
          </a:prstGeom>
          <a:noFill/>
        </p:spPr>
        <p:txBody>
          <a:bodyPr wrap="none" rtlCol="0">
            <a:spAutoFit/>
          </a:bodyPr>
          <a:lstStyle/>
          <a:p>
            <a:pPr algn="ctr"/>
            <a:r>
              <a:rPr lang="en-US" sz="2400" dirty="0"/>
              <a:t>…over time, some full-length products are synthesized!</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68" b="24217"/>
          <a:stretch/>
        </p:blipFill>
        <p:spPr bwMode="auto">
          <a:xfrm>
            <a:off x="252132" y="1608504"/>
            <a:ext cx="8528988" cy="3480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 name="Rectangle 14"/>
          <p:cNvSpPr/>
          <p:nvPr/>
        </p:nvSpPr>
        <p:spPr>
          <a:xfrm>
            <a:off x="252133" y="1563077"/>
            <a:ext cx="8510868" cy="3542323"/>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Tree>
    <p:extLst>
      <p:ext uri="{BB962C8B-B14F-4D97-AF65-F5344CB8AC3E}">
        <p14:creationId xmlns:p14="http://schemas.microsoft.com/office/powerpoint/2010/main" val="3315555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68" b="24217"/>
          <a:stretch/>
        </p:blipFill>
        <p:spPr bwMode="auto">
          <a:xfrm>
            <a:off x="252132" y="1608504"/>
            <a:ext cx="8528988" cy="3480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664895" y="5548920"/>
            <a:ext cx="8064077" cy="830997"/>
          </a:xfrm>
          <a:prstGeom prst="rect">
            <a:avLst/>
          </a:prstGeom>
          <a:noFill/>
        </p:spPr>
        <p:txBody>
          <a:bodyPr wrap="none" rtlCol="0">
            <a:spAutoFit/>
          </a:bodyPr>
          <a:lstStyle/>
          <a:p>
            <a:pPr algn="ctr"/>
            <a:r>
              <a:rPr lang="en-US" sz="2400" dirty="0"/>
              <a:t>Sadly, the world is an imperfect place, and </a:t>
            </a:r>
            <a:r>
              <a:rPr lang="en-US" sz="2400" b="1" dirty="0"/>
              <a:t>the full-length</a:t>
            </a:r>
          </a:p>
          <a:p>
            <a:pPr algn="ctr"/>
            <a:r>
              <a:rPr lang="en-US" sz="2400" b="1" dirty="0"/>
              <a:t>products usually comprise just a fraction of the total</a:t>
            </a:r>
            <a:r>
              <a:rPr lang="en-US" sz="2400" dirty="0"/>
              <a:t>.  </a:t>
            </a:r>
          </a:p>
        </p:txBody>
      </p:sp>
      <p:sp>
        <p:nvSpPr>
          <p:cNvPr id="23" name="Rectangle 22"/>
          <p:cNvSpPr/>
          <p:nvPr/>
        </p:nvSpPr>
        <p:spPr>
          <a:xfrm>
            <a:off x="252133" y="1563077"/>
            <a:ext cx="8510868" cy="3542323"/>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556867"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spTree>
    <p:extLst>
      <p:ext uri="{BB962C8B-B14F-4D97-AF65-F5344CB8AC3E}">
        <p14:creationId xmlns:p14="http://schemas.microsoft.com/office/powerpoint/2010/main" val="236921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B3B23-8CD1-0A48-9FF8-D84350C8907F}"/>
              </a:ext>
            </a:extLst>
          </p:cNvPr>
          <p:cNvPicPr>
            <a:picLocks noChangeAspect="1"/>
          </p:cNvPicPr>
          <p:nvPr/>
        </p:nvPicPr>
        <p:blipFill>
          <a:blip r:embed="rId2"/>
          <a:stretch>
            <a:fillRect/>
          </a:stretch>
        </p:blipFill>
        <p:spPr>
          <a:xfrm rot="10800000">
            <a:off x="744451" y="768926"/>
            <a:ext cx="7655097" cy="5741323"/>
          </a:xfrm>
          <a:prstGeom prst="rect">
            <a:avLst/>
          </a:prstGeom>
        </p:spPr>
      </p:pic>
      <p:sp>
        <p:nvSpPr>
          <p:cNvPr id="4" name="TextBox 3">
            <a:extLst>
              <a:ext uri="{FF2B5EF4-FFF2-40B4-BE49-F238E27FC236}">
                <a16:creationId xmlns:a16="http://schemas.microsoft.com/office/drawing/2014/main" id="{33C6A349-3F23-A846-809D-C91A58FFCFDF}"/>
              </a:ext>
            </a:extLst>
          </p:cNvPr>
          <p:cNvSpPr txBox="1"/>
          <p:nvPr/>
        </p:nvSpPr>
        <p:spPr>
          <a:xfrm>
            <a:off x="2257146" y="35467"/>
            <a:ext cx="4556119" cy="461665"/>
          </a:xfrm>
          <a:prstGeom prst="rect">
            <a:avLst/>
          </a:prstGeom>
          <a:noFill/>
        </p:spPr>
        <p:txBody>
          <a:bodyPr wrap="none" rtlCol="0">
            <a:spAutoFit/>
          </a:bodyPr>
          <a:lstStyle/>
          <a:p>
            <a:r>
              <a:rPr lang="en-US" sz="2400" dirty="0">
                <a:solidFill>
                  <a:schemeClr val="bg1"/>
                </a:solidFill>
              </a:rPr>
              <a:t>View from Hartwick’s main quad</a:t>
            </a:r>
          </a:p>
        </p:txBody>
      </p:sp>
      <p:cxnSp>
        <p:nvCxnSpPr>
          <p:cNvPr id="5" name="Straight Connector 4">
            <a:extLst>
              <a:ext uri="{FF2B5EF4-FFF2-40B4-BE49-F238E27FC236}">
                <a16:creationId xmlns:a16="http://schemas.microsoft.com/office/drawing/2014/main" id="{FEC93263-CC42-C74D-B83B-F0FEF7177BF7}"/>
              </a:ext>
            </a:extLst>
          </p:cNvPr>
          <p:cNvCxnSpPr/>
          <p:nvPr/>
        </p:nvCxnSpPr>
        <p:spPr>
          <a:xfrm>
            <a:off x="0" y="51333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648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589135" y="5548920"/>
            <a:ext cx="5965736" cy="830997"/>
          </a:xfrm>
          <a:prstGeom prst="rect">
            <a:avLst/>
          </a:prstGeom>
          <a:noFill/>
        </p:spPr>
        <p:txBody>
          <a:bodyPr wrap="none" rtlCol="0">
            <a:spAutoFit/>
          </a:bodyPr>
          <a:lstStyle/>
          <a:p>
            <a:pPr algn="ctr"/>
            <a:r>
              <a:rPr lang="en-US" sz="2400" dirty="0"/>
              <a:t>T-PCR products are often </a:t>
            </a:r>
            <a:r>
              <a:rPr lang="en-US" sz="2400" b="1" dirty="0"/>
              <a:t>heterogeneous</a:t>
            </a:r>
          </a:p>
          <a:p>
            <a:pPr algn="ctr"/>
            <a:r>
              <a:rPr lang="en-US" sz="2400" dirty="0"/>
              <a:t>and may appear as a “smear” on a gel.</a:t>
            </a:r>
          </a:p>
        </p:txBody>
      </p:sp>
      <p:sp>
        <p:nvSpPr>
          <p:cNvPr id="24" name="Rectangle 23"/>
          <p:cNvSpPr/>
          <p:nvPr/>
        </p:nvSpPr>
        <p:spPr>
          <a:xfrm>
            <a:off x="1572546" y="20488"/>
            <a:ext cx="5998908" cy="461665"/>
          </a:xfrm>
          <a:prstGeom prst="rect">
            <a:avLst/>
          </a:prstGeom>
        </p:spPr>
        <p:txBody>
          <a:bodyPr wrap="none">
            <a:spAutoFit/>
          </a:bodyPr>
          <a:lstStyle/>
          <a:p>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p:txBody>
      </p:sp>
      <p:pic>
        <p:nvPicPr>
          <p:cNvPr id="9" name="Picture 8" descr="SMEAR TPC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792" y="1047240"/>
            <a:ext cx="4114800" cy="4153256"/>
          </a:xfrm>
          <a:prstGeom prst="rect">
            <a:avLst/>
          </a:prstGeom>
        </p:spPr>
      </p:pic>
      <p:sp>
        <p:nvSpPr>
          <p:cNvPr id="5" name="Rectangle 4"/>
          <p:cNvSpPr/>
          <p:nvPr/>
        </p:nvSpPr>
        <p:spPr>
          <a:xfrm>
            <a:off x="4504374" y="1316926"/>
            <a:ext cx="870297" cy="345692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5174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288" y="91398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368" b="24217"/>
          <a:stretch/>
        </p:blipFill>
        <p:spPr bwMode="auto">
          <a:xfrm>
            <a:off x="252132" y="1414540"/>
            <a:ext cx="8528988" cy="3480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Rectangle 12"/>
          <p:cNvSpPr/>
          <p:nvPr/>
        </p:nvSpPr>
        <p:spPr>
          <a:xfrm>
            <a:off x="252133" y="1369113"/>
            <a:ext cx="8510868" cy="3542323"/>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06504" y="0"/>
            <a:ext cx="7292637" cy="830997"/>
          </a:xfrm>
          <a:prstGeom prst="rect">
            <a:avLst/>
          </a:prstGeom>
        </p:spPr>
        <p:txBody>
          <a:bodyPr wrap="none">
            <a:spAutoFit/>
          </a:bodyPr>
          <a:lstStyle/>
          <a:p>
            <a:pPr algn="ctr"/>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produced</a:t>
            </a:r>
          </a:p>
          <a:p>
            <a:pPr algn="ctr"/>
            <a:r>
              <a:rPr lang="en-US" sz="2400" b="1" dirty="0"/>
              <a:t>heterogeneous products</a:t>
            </a:r>
          </a:p>
        </p:txBody>
      </p:sp>
      <p:sp>
        <p:nvSpPr>
          <p:cNvPr id="2" name="TextBox 1">
            <a:extLst>
              <a:ext uri="{FF2B5EF4-FFF2-40B4-BE49-F238E27FC236}">
                <a16:creationId xmlns:a16="http://schemas.microsoft.com/office/drawing/2014/main" id="{6DA4922E-3622-7C40-B653-1284353EEFB9}"/>
              </a:ext>
            </a:extLst>
          </p:cNvPr>
          <p:cNvSpPr txBox="1"/>
          <p:nvPr/>
        </p:nvSpPr>
        <p:spPr>
          <a:xfrm>
            <a:off x="3000375" y="2520661"/>
            <a:ext cx="2095445" cy="369332"/>
          </a:xfrm>
          <a:prstGeom prst="rect">
            <a:avLst/>
          </a:prstGeom>
          <a:noFill/>
        </p:spPr>
        <p:txBody>
          <a:bodyPr wrap="none" rtlCol="0">
            <a:spAutoFit/>
          </a:bodyPr>
          <a:lstStyle/>
          <a:p>
            <a:r>
              <a:rPr lang="en-US" dirty="0"/>
              <a:t>Full-length product</a:t>
            </a:r>
          </a:p>
        </p:txBody>
      </p:sp>
    </p:spTree>
    <p:extLst>
      <p:ext uri="{BB962C8B-B14F-4D97-AF65-F5344CB8AC3E}">
        <p14:creationId xmlns:p14="http://schemas.microsoft.com/office/powerpoint/2010/main" val="3302709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288" y="913988"/>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368" b="24217"/>
          <a:stretch/>
        </p:blipFill>
        <p:spPr bwMode="auto">
          <a:xfrm>
            <a:off x="252132" y="1414540"/>
            <a:ext cx="8528988" cy="3480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542645" y="5100959"/>
            <a:ext cx="8220356" cy="1569660"/>
          </a:xfrm>
          <a:prstGeom prst="rect">
            <a:avLst/>
          </a:prstGeom>
          <a:noFill/>
        </p:spPr>
        <p:txBody>
          <a:bodyPr wrap="square" rtlCol="0">
            <a:spAutoFit/>
          </a:bodyPr>
          <a:lstStyle/>
          <a:p>
            <a:pPr algn="ctr"/>
            <a:endParaRPr lang="en-US" sz="2400" dirty="0">
              <a:solidFill>
                <a:schemeClr val="bg1">
                  <a:lumMod val="50000"/>
                </a:schemeClr>
              </a:solidFill>
            </a:endParaRPr>
          </a:p>
          <a:p>
            <a:pPr algn="ctr"/>
            <a:endParaRPr lang="en-US" sz="2400" b="1" dirty="0">
              <a:solidFill>
                <a:schemeClr val="bg1">
                  <a:lumMod val="50000"/>
                </a:schemeClr>
              </a:solidFill>
            </a:endParaRPr>
          </a:p>
          <a:p>
            <a:pPr algn="ctr"/>
            <a:r>
              <a:rPr lang="en-US" sz="2400" b="1" dirty="0"/>
              <a:t>But, another round of PCR can amplify the full-length product from this complex mixture… </a:t>
            </a:r>
          </a:p>
        </p:txBody>
      </p:sp>
      <p:sp>
        <p:nvSpPr>
          <p:cNvPr id="13" name="Rectangle 12"/>
          <p:cNvSpPr/>
          <p:nvPr/>
        </p:nvSpPr>
        <p:spPr>
          <a:xfrm>
            <a:off x="252133" y="1369113"/>
            <a:ext cx="8510868" cy="3542323"/>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06504" y="0"/>
            <a:ext cx="7292637" cy="830997"/>
          </a:xfrm>
          <a:prstGeom prst="rect">
            <a:avLst/>
          </a:prstGeom>
        </p:spPr>
        <p:txBody>
          <a:bodyPr wrap="none">
            <a:spAutoFit/>
          </a:bodyPr>
          <a:lstStyle/>
          <a:p>
            <a:pPr algn="ctr"/>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produced</a:t>
            </a:r>
          </a:p>
          <a:p>
            <a:pPr algn="ctr"/>
            <a:r>
              <a:rPr lang="en-US" sz="2400" b="1" dirty="0"/>
              <a:t>heterogeneous products</a:t>
            </a:r>
          </a:p>
        </p:txBody>
      </p:sp>
      <p:sp>
        <p:nvSpPr>
          <p:cNvPr id="2" name="TextBox 1">
            <a:extLst>
              <a:ext uri="{FF2B5EF4-FFF2-40B4-BE49-F238E27FC236}">
                <a16:creationId xmlns:a16="http://schemas.microsoft.com/office/drawing/2014/main" id="{6DA4922E-3622-7C40-B653-1284353EEFB9}"/>
              </a:ext>
            </a:extLst>
          </p:cNvPr>
          <p:cNvSpPr txBox="1"/>
          <p:nvPr/>
        </p:nvSpPr>
        <p:spPr>
          <a:xfrm>
            <a:off x="3000375" y="2520661"/>
            <a:ext cx="2095445" cy="369332"/>
          </a:xfrm>
          <a:prstGeom prst="rect">
            <a:avLst/>
          </a:prstGeom>
          <a:noFill/>
        </p:spPr>
        <p:txBody>
          <a:bodyPr wrap="none" rtlCol="0">
            <a:spAutoFit/>
          </a:bodyPr>
          <a:lstStyle/>
          <a:p>
            <a:r>
              <a:rPr lang="en-US" dirty="0"/>
              <a:t>Full-length product</a:t>
            </a:r>
          </a:p>
        </p:txBody>
      </p:sp>
      <p:grpSp>
        <p:nvGrpSpPr>
          <p:cNvPr id="8" name="Group 7">
            <a:extLst>
              <a:ext uri="{FF2B5EF4-FFF2-40B4-BE49-F238E27FC236}">
                <a16:creationId xmlns:a16="http://schemas.microsoft.com/office/drawing/2014/main" id="{DCE6968F-6A09-2B47-BFA3-7EE7EBE9461E}"/>
              </a:ext>
            </a:extLst>
          </p:cNvPr>
          <p:cNvGrpSpPr/>
          <p:nvPr/>
        </p:nvGrpSpPr>
        <p:grpSpPr>
          <a:xfrm flipH="1" flipV="1">
            <a:off x="6616510" y="3319348"/>
            <a:ext cx="774611" cy="138076"/>
            <a:chOff x="624519" y="1582415"/>
            <a:chExt cx="895198" cy="208213"/>
          </a:xfrm>
        </p:grpSpPr>
        <p:cxnSp>
          <p:nvCxnSpPr>
            <p:cNvPr id="9" name="Straight Connector 8">
              <a:extLst>
                <a:ext uri="{FF2B5EF4-FFF2-40B4-BE49-F238E27FC236}">
                  <a16:creationId xmlns:a16="http://schemas.microsoft.com/office/drawing/2014/main" id="{6FC38565-A8C1-9D48-BBA5-38D0CF779CB7}"/>
                </a:ext>
              </a:extLst>
            </p:cNvPr>
            <p:cNvCxnSpPr/>
            <p:nvPr/>
          </p:nvCxnSpPr>
          <p:spPr>
            <a:xfrm>
              <a:off x="624519" y="1790628"/>
              <a:ext cx="895144"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8C1CCC5-839C-1B4A-ABA7-E5C6DBDCB690}"/>
                </a:ext>
              </a:extLst>
            </p:cNvPr>
            <p:cNvCxnSpPr/>
            <p:nvPr/>
          </p:nvCxnSpPr>
          <p:spPr>
            <a:xfrm>
              <a:off x="1311504" y="1582415"/>
              <a:ext cx="208213" cy="20821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5E464881-3E4B-6E41-BAFF-6E578F14278C}"/>
              </a:ext>
            </a:extLst>
          </p:cNvPr>
          <p:cNvGrpSpPr/>
          <p:nvPr/>
        </p:nvGrpSpPr>
        <p:grpSpPr>
          <a:xfrm>
            <a:off x="486355" y="2611581"/>
            <a:ext cx="774611" cy="138076"/>
            <a:chOff x="624519" y="1582415"/>
            <a:chExt cx="895198" cy="208213"/>
          </a:xfrm>
        </p:grpSpPr>
        <p:cxnSp>
          <p:nvCxnSpPr>
            <p:cNvPr id="15" name="Straight Connector 14">
              <a:extLst>
                <a:ext uri="{FF2B5EF4-FFF2-40B4-BE49-F238E27FC236}">
                  <a16:creationId xmlns:a16="http://schemas.microsoft.com/office/drawing/2014/main" id="{CC2E9E9D-15DB-F044-9B99-28F1A88D8915}"/>
                </a:ext>
              </a:extLst>
            </p:cNvPr>
            <p:cNvCxnSpPr/>
            <p:nvPr/>
          </p:nvCxnSpPr>
          <p:spPr>
            <a:xfrm>
              <a:off x="624519" y="1790628"/>
              <a:ext cx="895144"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52B09E1-41CA-B04D-AC6D-4ADEE44B9DE0}"/>
                </a:ext>
              </a:extLst>
            </p:cNvPr>
            <p:cNvCxnSpPr/>
            <p:nvPr/>
          </p:nvCxnSpPr>
          <p:spPr>
            <a:xfrm>
              <a:off x="1311504" y="1582415"/>
              <a:ext cx="208213" cy="20821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8" name="Picture 2">
            <a:extLst>
              <a:ext uri="{FF2B5EF4-FFF2-40B4-BE49-F238E27FC236}">
                <a16:creationId xmlns:a16="http://schemas.microsoft.com/office/drawing/2014/main" id="{0E62B375-03E0-5B4B-9D03-1647F328CC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23" t="48871" r="2500" b="41383"/>
          <a:stretch/>
        </p:blipFill>
        <p:spPr bwMode="auto">
          <a:xfrm>
            <a:off x="249512" y="5059934"/>
            <a:ext cx="8510869" cy="668318"/>
          </a:xfrm>
          <a:prstGeom prst="rect">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Oval 4">
            <a:extLst>
              <a:ext uri="{FF2B5EF4-FFF2-40B4-BE49-F238E27FC236}">
                <a16:creationId xmlns:a16="http://schemas.microsoft.com/office/drawing/2014/main" id="{E3C2A62A-B0BD-A548-8095-43E9CAC48B10}"/>
              </a:ext>
            </a:extLst>
          </p:cNvPr>
          <p:cNvSpPr/>
          <p:nvPr/>
        </p:nvSpPr>
        <p:spPr>
          <a:xfrm>
            <a:off x="542645" y="5059932"/>
            <a:ext cx="991687" cy="4311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455528B-DAD3-5647-B66A-BC1CB40C9914}"/>
              </a:ext>
            </a:extLst>
          </p:cNvPr>
          <p:cNvSpPr/>
          <p:nvPr/>
        </p:nvSpPr>
        <p:spPr>
          <a:xfrm>
            <a:off x="7003839" y="5342486"/>
            <a:ext cx="991687" cy="4311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060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43367" y="5396881"/>
            <a:ext cx="6457266" cy="1200328"/>
          </a:xfrm>
          <a:prstGeom prst="rect">
            <a:avLst/>
          </a:prstGeom>
          <a:noFill/>
        </p:spPr>
        <p:txBody>
          <a:bodyPr wrap="none" rtlCol="0">
            <a:spAutoFit/>
          </a:bodyPr>
          <a:lstStyle/>
          <a:p>
            <a:pPr algn="ctr"/>
            <a:r>
              <a:rPr lang="en-US" sz="2400" dirty="0"/>
              <a:t>Adding “outer primers” and performing</a:t>
            </a:r>
          </a:p>
          <a:p>
            <a:pPr algn="ctr"/>
            <a:r>
              <a:rPr lang="en-US" sz="2400" dirty="0"/>
              <a:t>“Finish PCR” amplifies full-length</a:t>
            </a:r>
          </a:p>
          <a:p>
            <a:pPr algn="ctr"/>
            <a:r>
              <a:rPr lang="en-US" sz="2400" dirty="0"/>
              <a:t>fragment from heterogeneous T-PCR product</a:t>
            </a:r>
          </a:p>
        </p:txBody>
      </p:sp>
      <p:sp>
        <p:nvSpPr>
          <p:cNvPr id="24" name="Rectangle 23"/>
          <p:cNvSpPr/>
          <p:nvPr/>
        </p:nvSpPr>
        <p:spPr>
          <a:xfrm>
            <a:off x="2179759" y="20488"/>
            <a:ext cx="4784483" cy="461665"/>
          </a:xfrm>
          <a:prstGeom prst="rect">
            <a:avLst/>
          </a:prstGeom>
        </p:spPr>
        <p:txBody>
          <a:bodyPr wrap="none">
            <a:spAutoFit/>
          </a:bodyPr>
          <a:lstStyle/>
          <a:p>
            <a:r>
              <a:rPr lang="en-US" sz="2400" b="1" u="sng" dirty="0"/>
              <a:t>Reaction 2</a:t>
            </a:r>
            <a:r>
              <a:rPr lang="en-US" sz="2400" b="1" dirty="0"/>
              <a:t>: Finish PCR</a:t>
            </a:r>
            <a:r>
              <a:rPr lang="en-US" sz="2400" dirty="0"/>
              <a:t> </a:t>
            </a:r>
            <a:r>
              <a:rPr lang="en-US" sz="2400" b="1" dirty="0"/>
              <a:t>(F-PCR) </a:t>
            </a:r>
          </a:p>
        </p:txBody>
      </p:sp>
      <p:pic>
        <p:nvPicPr>
          <p:cNvPr id="2" name="Picture 1" descr="SMEAR TPC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792" y="1310048"/>
            <a:ext cx="4114800" cy="4153256"/>
          </a:xfrm>
          <a:prstGeom prst="rect">
            <a:avLst/>
          </a:prstGeom>
        </p:spPr>
      </p:pic>
      <p:sp>
        <p:nvSpPr>
          <p:cNvPr id="11" name="Circular Arrow 10">
            <a:extLst>
              <a:ext uri="{FF2B5EF4-FFF2-40B4-BE49-F238E27FC236}">
                <a16:creationId xmlns:a16="http://schemas.microsoft.com/office/drawing/2014/main" id="{95E0FB5F-46F6-4B43-AD31-8A36AD770509}"/>
              </a:ext>
            </a:extLst>
          </p:cNvPr>
          <p:cNvSpPr/>
          <p:nvPr/>
        </p:nvSpPr>
        <p:spPr>
          <a:xfrm rot="271807">
            <a:off x="3462223" y="644429"/>
            <a:ext cx="1524524" cy="1565564"/>
          </a:xfrm>
          <a:prstGeom prst="circular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6247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0010" y="65645"/>
            <a:ext cx="8849510" cy="430887"/>
          </a:xfrm>
          <a:prstGeom prst="rect">
            <a:avLst/>
          </a:prstGeom>
          <a:noFill/>
        </p:spPr>
        <p:txBody>
          <a:bodyPr wrap="none" rtlCol="0">
            <a:spAutoFit/>
          </a:bodyPr>
          <a:lstStyle/>
          <a:p>
            <a:pPr algn="ctr"/>
            <a:r>
              <a:rPr lang="en-US" sz="2200" dirty="0"/>
              <a:t>~750bp building blocks synthesized via two sequential PCR reactions</a:t>
            </a:r>
          </a:p>
        </p:txBody>
      </p:sp>
    </p:spTree>
    <p:extLst>
      <p:ext uri="{BB962C8B-B14F-4D97-AF65-F5344CB8AC3E}">
        <p14:creationId xmlns:p14="http://schemas.microsoft.com/office/powerpoint/2010/main" val="42901053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367" y="903811"/>
            <a:ext cx="6964086" cy="2677656"/>
          </a:xfrm>
          <a:prstGeom prst="rect">
            <a:avLst/>
          </a:prstGeom>
          <a:noFill/>
        </p:spPr>
        <p:txBody>
          <a:bodyPr wrap="none" rtlCol="0">
            <a:spAutoFit/>
          </a:bodyPr>
          <a:lstStyle/>
          <a:p>
            <a:r>
              <a:rPr lang="en-US" sz="2400" dirty="0"/>
              <a:t>•  </a:t>
            </a:r>
            <a:r>
              <a:rPr lang="en-US" sz="2400" b="1" u="sng" dirty="0"/>
              <a:t>Reaction 1</a:t>
            </a:r>
            <a:r>
              <a:rPr lang="en-US" sz="2400" b="1" dirty="0"/>
              <a:t>: </a:t>
            </a:r>
            <a:r>
              <a:rPr lang="en-US" sz="2400" b="1" dirty="0" err="1"/>
              <a:t>Templateless</a:t>
            </a:r>
            <a:r>
              <a:rPr lang="en-US" sz="2400" b="1" dirty="0"/>
              <a:t> PCR</a:t>
            </a:r>
            <a:r>
              <a:rPr lang="en-US" sz="2400" dirty="0"/>
              <a:t> </a:t>
            </a:r>
            <a:r>
              <a:rPr lang="en-US" sz="2400" b="1" dirty="0"/>
              <a:t>(T-PCR) </a:t>
            </a:r>
          </a:p>
          <a:p>
            <a:pPr marL="233363"/>
            <a:endParaRPr lang="en-US" sz="2400" dirty="0"/>
          </a:p>
          <a:p>
            <a:pPr marL="233363">
              <a:buAutoNum type="arabicParenR"/>
            </a:pPr>
            <a:r>
              <a:rPr lang="en-US" sz="2400" dirty="0"/>
              <a:t> “Stitches” together individual oligonucleotides</a:t>
            </a:r>
          </a:p>
          <a:p>
            <a:pPr marL="233363">
              <a:buAutoNum type="arabicParenR"/>
            </a:pPr>
            <a:r>
              <a:rPr lang="en-US" sz="2400" dirty="0"/>
              <a:t> Heterogeneous products</a:t>
            </a:r>
          </a:p>
          <a:p>
            <a:endParaRPr lang="en-US" sz="2400" dirty="0"/>
          </a:p>
          <a:p>
            <a:endParaRPr lang="en-US" sz="2400" dirty="0"/>
          </a:p>
          <a:p>
            <a:endParaRPr lang="en-US" sz="2400" dirty="0"/>
          </a:p>
        </p:txBody>
      </p:sp>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0010" y="65645"/>
            <a:ext cx="8849510" cy="430887"/>
          </a:xfrm>
          <a:prstGeom prst="rect">
            <a:avLst/>
          </a:prstGeom>
          <a:noFill/>
        </p:spPr>
        <p:txBody>
          <a:bodyPr wrap="none" rtlCol="0">
            <a:spAutoFit/>
          </a:bodyPr>
          <a:lstStyle/>
          <a:p>
            <a:pPr algn="ctr"/>
            <a:r>
              <a:rPr lang="en-US" sz="2200" dirty="0">
                <a:solidFill>
                  <a:schemeClr val="bg1">
                    <a:lumMod val="50000"/>
                  </a:schemeClr>
                </a:solidFill>
              </a:rPr>
              <a:t>~750bp building blocks synthesized via two sequential PCR reactions</a:t>
            </a:r>
          </a:p>
        </p:txBody>
      </p:sp>
      <p:grpSp>
        <p:nvGrpSpPr>
          <p:cNvPr id="13" name="Group 12">
            <a:extLst>
              <a:ext uri="{FF2B5EF4-FFF2-40B4-BE49-F238E27FC236}">
                <a16:creationId xmlns:a16="http://schemas.microsoft.com/office/drawing/2014/main" id="{84D556C8-1DEA-2B4C-BFCE-7AC3A1486FBC}"/>
              </a:ext>
            </a:extLst>
          </p:cNvPr>
          <p:cNvGrpSpPr/>
          <p:nvPr/>
        </p:nvGrpSpPr>
        <p:grpSpPr>
          <a:xfrm>
            <a:off x="150010" y="2871883"/>
            <a:ext cx="5294307" cy="1970319"/>
            <a:chOff x="253109" y="3742006"/>
            <a:chExt cx="8624191" cy="3209562"/>
          </a:xfrm>
        </p:grpSpPr>
        <p:pic>
          <p:nvPicPr>
            <p:cNvPr id="11" name="Picture 4">
              <a:extLst>
                <a:ext uri="{FF2B5EF4-FFF2-40B4-BE49-F238E27FC236}">
                  <a16:creationId xmlns:a16="http://schemas.microsoft.com/office/drawing/2014/main" id="{98579235-F259-874D-8727-7AD43B092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00" t="27778" r="7500" b="30000"/>
            <a:stretch/>
          </p:blipFill>
          <p:spPr bwMode="auto">
            <a:xfrm>
              <a:off x="253109" y="3742006"/>
              <a:ext cx="8615141" cy="3209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 name="Rectangle 11">
              <a:extLst>
                <a:ext uri="{FF2B5EF4-FFF2-40B4-BE49-F238E27FC236}">
                  <a16:creationId xmlns:a16="http://schemas.microsoft.com/office/drawing/2014/main" id="{863A1DE8-44C3-A041-8CC8-BC5F50FF390D}"/>
                </a:ext>
              </a:extLst>
            </p:cNvPr>
            <p:cNvSpPr/>
            <p:nvPr/>
          </p:nvSpPr>
          <p:spPr>
            <a:xfrm>
              <a:off x="266700" y="3751168"/>
              <a:ext cx="8610600" cy="3200400"/>
            </a:xfrm>
            <a:prstGeom prst="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SMEAR TPCR.tiff">
            <a:extLst>
              <a:ext uri="{FF2B5EF4-FFF2-40B4-BE49-F238E27FC236}">
                <a16:creationId xmlns:a16="http://schemas.microsoft.com/office/drawing/2014/main" id="{DE914820-35CC-9145-9C2F-9D25D7C17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382" y="2666051"/>
            <a:ext cx="3530716" cy="3563713"/>
          </a:xfrm>
          <a:prstGeom prst="rect">
            <a:avLst/>
          </a:prstGeom>
        </p:spPr>
      </p:pic>
      <p:sp>
        <p:nvSpPr>
          <p:cNvPr id="3" name="Oval 2">
            <a:extLst>
              <a:ext uri="{FF2B5EF4-FFF2-40B4-BE49-F238E27FC236}">
                <a16:creationId xmlns:a16="http://schemas.microsoft.com/office/drawing/2014/main" id="{F1F87A9A-3A2C-8048-8D0C-AACAA3BCCB7D}"/>
              </a:ext>
            </a:extLst>
          </p:cNvPr>
          <p:cNvSpPr/>
          <p:nvPr/>
        </p:nvSpPr>
        <p:spPr>
          <a:xfrm>
            <a:off x="5791200" y="2666051"/>
            <a:ext cx="1011382" cy="39148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8389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367" y="903811"/>
            <a:ext cx="6947735" cy="2677656"/>
          </a:xfrm>
          <a:prstGeom prst="rect">
            <a:avLst/>
          </a:prstGeom>
          <a:noFill/>
        </p:spPr>
        <p:txBody>
          <a:bodyPr wrap="none" rtlCol="0">
            <a:spAutoFit/>
          </a:bodyPr>
          <a:lstStyle/>
          <a:p>
            <a:r>
              <a:rPr lang="en-US" sz="2400" dirty="0">
                <a:solidFill>
                  <a:schemeClr val="bg1">
                    <a:lumMod val="50000"/>
                  </a:schemeClr>
                </a:solidFill>
              </a:rPr>
              <a:t>•  </a:t>
            </a:r>
            <a:r>
              <a:rPr lang="en-US" sz="2400" b="1" u="sng" dirty="0">
                <a:solidFill>
                  <a:schemeClr val="bg1">
                    <a:lumMod val="50000"/>
                  </a:schemeClr>
                </a:solidFill>
              </a:rPr>
              <a:t>Reaction 1</a:t>
            </a:r>
            <a:r>
              <a:rPr lang="en-US" sz="2400" b="1" dirty="0">
                <a:solidFill>
                  <a:schemeClr val="bg1">
                    <a:lumMod val="50000"/>
                  </a:schemeClr>
                </a:solidFill>
              </a:rPr>
              <a:t>: </a:t>
            </a:r>
            <a:r>
              <a:rPr lang="en-US" sz="2400" b="1" dirty="0" err="1">
                <a:solidFill>
                  <a:schemeClr val="bg1">
                    <a:lumMod val="50000"/>
                  </a:schemeClr>
                </a:solidFill>
              </a:rPr>
              <a:t>Templateless</a:t>
            </a:r>
            <a:r>
              <a:rPr lang="en-US" sz="2400" b="1" dirty="0">
                <a:solidFill>
                  <a:schemeClr val="bg1">
                    <a:lumMod val="50000"/>
                  </a:schemeClr>
                </a:solidFill>
              </a:rPr>
              <a:t> PCR</a:t>
            </a:r>
            <a:r>
              <a:rPr lang="en-US" sz="2400" dirty="0">
                <a:solidFill>
                  <a:schemeClr val="bg1">
                    <a:lumMod val="50000"/>
                  </a:schemeClr>
                </a:solidFill>
              </a:rPr>
              <a:t> </a:t>
            </a:r>
            <a:r>
              <a:rPr lang="en-US" sz="2400" b="1" dirty="0">
                <a:solidFill>
                  <a:schemeClr val="bg1">
                    <a:lumMod val="50000"/>
                  </a:schemeClr>
                </a:solidFill>
              </a:rPr>
              <a:t>(T-PCR) </a:t>
            </a:r>
          </a:p>
          <a:p>
            <a:pPr marL="233363"/>
            <a:endParaRPr lang="en-US" sz="2400" dirty="0">
              <a:solidFill>
                <a:schemeClr val="bg1">
                  <a:lumMod val="50000"/>
                </a:schemeClr>
              </a:solidFill>
            </a:endParaRPr>
          </a:p>
          <a:p>
            <a:pPr marL="233363">
              <a:buAutoNum type="arabicParenR"/>
            </a:pPr>
            <a:r>
              <a:rPr lang="en-US" sz="2400" dirty="0">
                <a:solidFill>
                  <a:schemeClr val="bg1">
                    <a:lumMod val="50000"/>
                  </a:schemeClr>
                </a:solidFill>
              </a:rPr>
              <a:t> “Stitches” together individual oligonucleotides</a:t>
            </a:r>
          </a:p>
          <a:p>
            <a:pPr marL="233363">
              <a:buAutoNum type="arabicParenR"/>
            </a:pPr>
            <a:r>
              <a:rPr lang="en-US" sz="2400" dirty="0">
                <a:solidFill>
                  <a:schemeClr val="bg1">
                    <a:lumMod val="50000"/>
                  </a:schemeClr>
                </a:solidFill>
              </a:rPr>
              <a:t> Heterogeneous products</a:t>
            </a:r>
          </a:p>
          <a:p>
            <a:endParaRPr lang="en-US" sz="2400" dirty="0"/>
          </a:p>
          <a:p>
            <a:endParaRPr lang="en-US" sz="2400" dirty="0"/>
          </a:p>
          <a:p>
            <a:endParaRPr lang="en-US" sz="2400" dirty="0"/>
          </a:p>
        </p:txBody>
      </p:sp>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47111" y="65645"/>
            <a:ext cx="8855308" cy="430887"/>
          </a:xfrm>
          <a:prstGeom prst="rect">
            <a:avLst/>
          </a:prstGeom>
          <a:noFill/>
        </p:spPr>
        <p:txBody>
          <a:bodyPr wrap="none" rtlCol="0">
            <a:spAutoFit/>
          </a:bodyPr>
          <a:lstStyle/>
          <a:p>
            <a:pPr algn="ctr"/>
            <a:r>
              <a:rPr lang="en-US" sz="2200" dirty="0">
                <a:solidFill>
                  <a:schemeClr val="bg1">
                    <a:lumMod val="50000"/>
                  </a:schemeClr>
                </a:solidFill>
              </a:rPr>
              <a:t>~750bp building blocks synthesized via two sequential PCR reactions</a:t>
            </a:r>
          </a:p>
        </p:txBody>
      </p:sp>
      <p:sp>
        <p:nvSpPr>
          <p:cNvPr id="3" name="Rectangle 2"/>
          <p:cNvSpPr/>
          <p:nvPr/>
        </p:nvSpPr>
        <p:spPr>
          <a:xfrm>
            <a:off x="115367" y="2712091"/>
            <a:ext cx="9235255" cy="830997"/>
          </a:xfrm>
          <a:prstGeom prst="rect">
            <a:avLst/>
          </a:prstGeom>
        </p:spPr>
        <p:txBody>
          <a:bodyPr wrap="square">
            <a:spAutoFit/>
          </a:bodyPr>
          <a:lstStyle/>
          <a:p>
            <a:r>
              <a:rPr lang="en-US" sz="2400" dirty="0"/>
              <a:t>•  </a:t>
            </a:r>
            <a:r>
              <a:rPr lang="en-US" sz="2400" b="1" u="sng" dirty="0"/>
              <a:t>Reaction 2</a:t>
            </a:r>
            <a:r>
              <a:rPr lang="en-US" sz="2400" b="1" dirty="0"/>
              <a:t>:  Finish PCR (F-PCR) </a:t>
            </a:r>
            <a:r>
              <a:rPr lang="en-US" sz="2400" dirty="0"/>
              <a:t>specifically amplifies</a:t>
            </a:r>
          </a:p>
          <a:p>
            <a:r>
              <a:rPr lang="en-US" sz="2400" dirty="0"/>
              <a:t>	</a:t>
            </a:r>
            <a:r>
              <a:rPr lang="en-US" sz="2400" b="1" i="1" dirty="0"/>
              <a:t>full-length</a:t>
            </a:r>
            <a:r>
              <a:rPr lang="en-US" sz="2400" dirty="0"/>
              <a:t> products from the heterogeneous mixture</a:t>
            </a:r>
          </a:p>
        </p:txBody>
      </p:sp>
      <p:grpSp>
        <p:nvGrpSpPr>
          <p:cNvPr id="16" name="Group 15">
            <a:extLst>
              <a:ext uri="{FF2B5EF4-FFF2-40B4-BE49-F238E27FC236}">
                <a16:creationId xmlns:a16="http://schemas.microsoft.com/office/drawing/2014/main" id="{D699546E-1F10-E447-8398-5C0AA65F0385}"/>
              </a:ext>
            </a:extLst>
          </p:cNvPr>
          <p:cNvGrpSpPr/>
          <p:nvPr/>
        </p:nvGrpSpPr>
        <p:grpSpPr>
          <a:xfrm>
            <a:off x="102514" y="3636193"/>
            <a:ext cx="5679698" cy="2317996"/>
            <a:chOff x="147111" y="3822204"/>
            <a:chExt cx="6132662" cy="2502860"/>
          </a:xfrm>
        </p:grpSpPr>
        <p:grpSp>
          <p:nvGrpSpPr>
            <p:cNvPr id="6" name="Group 5">
              <a:extLst>
                <a:ext uri="{FF2B5EF4-FFF2-40B4-BE49-F238E27FC236}">
                  <a16:creationId xmlns:a16="http://schemas.microsoft.com/office/drawing/2014/main" id="{03A3454B-6FB4-6A43-BB7D-4F36AAB54237}"/>
                </a:ext>
              </a:extLst>
            </p:cNvPr>
            <p:cNvGrpSpPr/>
            <p:nvPr/>
          </p:nvGrpSpPr>
          <p:grpSpPr>
            <a:xfrm>
              <a:off x="147111" y="3822204"/>
              <a:ext cx="6132662" cy="2502860"/>
              <a:chOff x="1926555" y="3912419"/>
              <a:chExt cx="7217445" cy="2945581"/>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68" b="24217"/>
              <a:stretch/>
            </p:blipFill>
            <p:spPr bwMode="auto">
              <a:xfrm>
                <a:off x="1926555" y="3912419"/>
                <a:ext cx="7217445" cy="2945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9" name="Group 8">
                <a:extLst>
                  <a:ext uri="{FF2B5EF4-FFF2-40B4-BE49-F238E27FC236}">
                    <a16:creationId xmlns:a16="http://schemas.microsoft.com/office/drawing/2014/main" id="{2390BD1F-0C19-5849-BC8B-3FB731423EEA}"/>
                  </a:ext>
                </a:extLst>
              </p:cNvPr>
              <p:cNvGrpSpPr/>
              <p:nvPr/>
            </p:nvGrpSpPr>
            <p:grpSpPr>
              <a:xfrm flipH="1" flipV="1">
                <a:off x="7591686" y="5501506"/>
                <a:ext cx="392300" cy="69928"/>
                <a:chOff x="624519" y="1582415"/>
                <a:chExt cx="895198" cy="208213"/>
              </a:xfrm>
            </p:grpSpPr>
            <p:cxnSp>
              <p:nvCxnSpPr>
                <p:cNvPr id="10" name="Straight Connector 9">
                  <a:extLst>
                    <a:ext uri="{FF2B5EF4-FFF2-40B4-BE49-F238E27FC236}">
                      <a16:creationId xmlns:a16="http://schemas.microsoft.com/office/drawing/2014/main" id="{E3487764-1772-3E4F-B756-D7DE511C5780}"/>
                    </a:ext>
                  </a:extLst>
                </p:cNvPr>
                <p:cNvCxnSpPr/>
                <p:nvPr/>
              </p:nvCxnSpPr>
              <p:spPr>
                <a:xfrm>
                  <a:off x="624519" y="1790628"/>
                  <a:ext cx="895144"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DE0B6AF-A5C3-3543-8992-C989E6F47DA2}"/>
                    </a:ext>
                  </a:extLst>
                </p:cNvPr>
                <p:cNvCxnSpPr/>
                <p:nvPr/>
              </p:nvCxnSpPr>
              <p:spPr>
                <a:xfrm>
                  <a:off x="1311504" y="1582415"/>
                  <a:ext cx="208213" cy="20821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40D018E8-58B0-FB47-8B87-8DB7C0D85B6A}"/>
                  </a:ext>
                </a:extLst>
              </p:cNvPr>
              <p:cNvGrpSpPr/>
              <p:nvPr/>
            </p:nvGrpSpPr>
            <p:grpSpPr>
              <a:xfrm>
                <a:off x="2147450" y="4987325"/>
                <a:ext cx="392300" cy="69928"/>
                <a:chOff x="624519" y="1582415"/>
                <a:chExt cx="895198" cy="208213"/>
              </a:xfrm>
            </p:grpSpPr>
            <p:cxnSp>
              <p:nvCxnSpPr>
                <p:cNvPr id="13" name="Straight Connector 12">
                  <a:extLst>
                    <a:ext uri="{FF2B5EF4-FFF2-40B4-BE49-F238E27FC236}">
                      <a16:creationId xmlns:a16="http://schemas.microsoft.com/office/drawing/2014/main" id="{ABF649A5-2F9F-9C4C-B614-C10136F0D2B4}"/>
                    </a:ext>
                  </a:extLst>
                </p:cNvPr>
                <p:cNvCxnSpPr/>
                <p:nvPr/>
              </p:nvCxnSpPr>
              <p:spPr>
                <a:xfrm>
                  <a:off x="624519" y="1790628"/>
                  <a:ext cx="895144"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08E734-26D6-2A4B-90A7-3E5227398FAD}"/>
                    </a:ext>
                  </a:extLst>
                </p:cNvPr>
                <p:cNvCxnSpPr/>
                <p:nvPr/>
              </p:nvCxnSpPr>
              <p:spPr>
                <a:xfrm>
                  <a:off x="1311504" y="1582415"/>
                  <a:ext cx="208213" cy="20821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5" name="Rectangle 14">
              <a:extLst>
                <a:ext uri="{FF2B5EF4-FFF2-40B4-BE49-F238E27FC236}">
                  <a16:creationId xmlns:a16="http://schemas.microsoft.com/office/drawing/2014/main" id="{068CE11F-BD89-9A40-AEBB-782F6EDB201D}"/>
                </a:ext>
              </a:extLst>
            </p:cNvPr>
            <p:cNvSpPr/>
            <p:nvPr/>
          </p:nvSpPr>
          <p:spPr>
            <a:xfrm>
              <a:off x="147111" y="3822204"/>
              <a:ext cx="6132662" cy="250286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descr="SMEAR TPCR.tiff">
            <a:extLst>
              <a:ext uri="{FF2B5EF4-FFF2-40B4-BE49-F238E27FC236}">
                <a16:creationId xmlns:a16="http://schemas.microsoft.com/office/drawing/2014/main" id="{B6689D89-0F11-024C-AEFB-7E60D0412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734" y="3543088"/>
            <a:ext cx="3118899" cy="3148047"/>
          </a:xfrm>
          <a:prstGeom prst="rect">
            <a:avLst/>
          </a:prstGeom>
        </p:spPr>
      </p:pic>
      <p:sp>
        <p:nvSpPr>
          <p:cNvPr id="18" name="Oval 17">
            <a:extLst>
              <a:ext uri="{FF2B5EF4-FFF2-40B4-BE49-F238E27FC236}">
                <a16:creationId xmlns:a16="http://schemas.microsoft.com/office/drawing/2014/main" id="{B2ABD841-A385-A043-A245-C5A8F58CCE2A}"/>
              </a:ext>
            </a:extLst>
          </p:cNvPr>
          <p:cNvSpPr/>
          <p:nvPr/>
        </p:nvSpPr>
        <p:spPr>
          <a:xfrm>
            <a:off x="6906341" y="3655718"/>
            <a:ext cx="1011382" cy="296116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6F6D32C-1E04-F04B-9EF6-6F3EA0FD96E4}"/>
              </a:ext>
            </a:extLst>
          </p:cNvPr>
          <p:cNvGrpSpPr/>
          <p:nvPr/>
        </p:nvGrpSpPr>
        <p:grpSpPr>
          <a:xfrm>
            <a:off x="53374" y="6185862"/>
            <a:ext cx="5679698" cy="476317"/>
            <a:chOff x="249512" y="5059932"/>
            <a:chExt cx="8510869" cy="713747"/>
          </a:xfrm>
        </p:grpSpPr>
        <p:pic>
          <p:nvPicPr>
            <p:cNvPr id="19" name="Picture 2">
              <a:extLst>
                <a:ext uri="{FF2B5EF4-FFF2-40B4-BE49-F238E27FC236}">
                  <a16:creationId xmlns:a16="http://schemas.microsoft.com/office/drawing/2014/main" id="{2DCA179B-8264-8C46-A18E-37DD84B8B1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23" t="48871" r="2500" b="41383"/>
            <a:stretch/>
          </p:blipFill>
          <p:spPr bwMode="auto">
            <a:xfrm>
              <a:off x="249512" y="5059934"/>
              <a:ext cx="8510869" cy="668318"/>
            </a:xfrm>
            <a:prstGeom prst="rect">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 name="Oval 19">
              <a:extLst>
                <a:ext uri="{FF2B5EF4-FFF2-40B4-BE49-F238E27FC236}">
                  <a16:creationId xmlns:a16="http://schemas.microsoft.com/office/drawing/2014/main" id="{70021DE4-2C3B-AF44-A801-EB0E66F92284}"/>
                </a:ext>
              </a:extLst>
            </p:cNvPr>
            <p:cNvSpPr/>
            <p:nvPr/>
          </p:nvSpPr>
          <p:spPr>
            <a:xfrm>
              <a:off x="542645" y="5059932"/>
              <a:ext cx="991687" cy="4311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6F13EC-3BB7-6B46-907E-F5AB45148467}"/>
                </a:ext>
              </a:extLst>
            </p:cNvPr>
            <p:cNvSpPr/>
            <p:nvPr/>
          </p:nvSpPr>
          <p:spPr>
            <a:xfrm>
              <a:off x="7003839" y="5342486"/>
              <a:ext cx="991687" cy="4311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7083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28234"/>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50010" y="65645"/>
            <a:ext cx="8849510" cy="430887"/>
          </a:xfrm>
          <a:prstGeom prst="rect">
            <a:avLst/>
          </a:prstGeom>
          <a:noFill/>
        </p:spPr>
        <p:txBody>
          <a:bodyPr wrap="none" rtlCol="0">
            <a:spAutoFit/>
          </a:bodyPr>
          <a:lstStyle/>
          <a:p>
            <a:pPr algn="ctr"/>
            <a:r>
              <a:rPr lang="en-US" sz="2200" dirty="0"/>
              <a:t>~750bp building blocks synthesized via two sequential PCR reactions</a:t>
            </a:r>
          </a:p>
        </p:txBody>
      </p:sp>
      <p:sp>
        <p:nvSpPr>
          <p:cNvPr id="6" name="TextBox 5"/>
          <p:cNvSpPr txBox="1"/>
          <p:nvPr/>
        </p:nvSpPr>
        <p:spPr>
          <a:xfrm>
            <a:off x="384095" y="1121395"/>
            <a:ext cx="8401797" cy="769441"/>
          </a:xfrm>
          <a:prstGeom prst="rect">
            <a:avLst/>
          </a:prstGeom>
          <a:noFill/>
        </p:spPr>
        <p:txBody>
          <a:bodyPr wrap="none" rtlCol="0">
            <a:spAutoFit/>
          </a:bodyPr>
          <a:lstStyle/>
          <a:p>
            <a:pPr algn="ctr"/>
            <a:r>
              <a:rPr lang="en-US" sz="2200" dirty="0"/>
              <a:t>Students then ligated F-PCR products into plasmids, sent multiple</a:t>
            </a:r>
          </a:p>
          <a:p>
            <a:pPr algn="ctr"/>
            <a:r>
              <a:rPr lang="en-US" sz="2200" dirty="0"/>
              <a:t>clones for sequencing, and identified “perfect” building blocks</a:t>
            </a:r>
          </a:p>
        </p:txBody>
      </p:sp>
      <p:sp>
        <p:nvSpPr>
          <p:cNvPr id="9" name="Oval 8"/>
          <p:cNvSpPr/>
          <p:nvPr/>
        </p:nvSpPr>
        <p:spPr>
          <a:xfrm>
            <a:off x="6514729" y="3276469"/>
            <a:ext cx="2196961" cy="2196961"/>
          </a:xfrm>
          <a:prstGeom prst="ellipse">
            <a:avLst/>
          </a:prstGeom>
          <a:noFill/>
          <a:ln w="762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214618" y="2976358"/>
            <a:ext cx="2797182" cy="2797182"/>
          </a:xfrm>
          <a:prstGeom prst="ellipse">
            <a:avLst/>
          </a:prstGeom>
          <a:noFill/>
          <a:ln w="762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lide1.jpg"/>
          <p:cNvPicPr>
            <a:picLocks noChangeAspect="1"/>
          </p:cNvPicPr>
          <p:nvPr/>
        </p:nvPicPr>
        <p:blipFill rotWithShape="1">
          <a:blip r:embed="rId2">
            <a:extLst>
              <a:ext uri="{28A0092B-C50C-407E-A947-70E740481C1C}">
                <a14:useLocalDpi xmlns:a14="http://schemas.microsoft.com/office/drawing/2010/main" val="0"/>
              </a:ext>
            </a:extLst>
          </a:blip>
          <a:srcRect l="25327" t="52222" r="59166" b="38889"/>
          <a:stretch/>
        </p:blipFill>
        <p:spPr>
          <a:xfrm>
            <a:off x="6921834" y="5226134"/>
            <a:ext cx="1417918" cy="609600"/>
          </a:xfrm>
          <a:prstGeom prst="rect">
            <a:avLst/>
          </a:prstGeom>
        </p:spPr>
      </p:pic>
      <p:pic>
        <p:nvPicPr>
          <p:cNvPr id="12" name="Picture 11" descr="Slide1.jpg"/>
          <p:cNvPicPr>
            <a:picLocks noChangeAspect="1"/>
          </p:cNvPicPr>
          <p:nvPr/>
        </p:nvPicPr>
        <p:blipFill rotWithShape="1">
          <a:blip r:embed="rId2">
            <a:extLst>
              <a:ext uri="{28A0092B-C50C-407E-A947-70E740481C1C}">
                <a14:useLocalDpi xmlns:a14="http://schemas.microsoft.com/office/drawing/2010/main" val="0"/>
              </a:ext>
            </a:extLst>
          </a:blip>
          <a:srcRect l="25327" t="52222" r="59166" b="38889"/>
          <a:stretch/>
        </p:blipFill>
        <p:spPr>
          <a:xfrm>
            <a:off x="3582053" y="2366758"/>
            <a:ext cx="1417918" cy="609600"/>
          </a:xfrm>
          <a:prstGeom prst="rect">
            <a:avLst/>
          </a:prstGeom>
        </p:spPr>
      </p:pic>
      <p:cxnSp>
        <p:nvCxnSpPr>
          <p:cNvPr id="3" name="Straight Arrow Connector 2"/>
          <p:cNvCxnSpPr/>
          <p:nvPr/>
        </p:nvCxnSpPr>
        <p:spPr>
          <a:xfrm>
            <a:off x="5246626" y="2673847"/>
            <a:ext cx="967992" cy="451212"/>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999971" y="5030175"/>
            <a:ext cx="1082105" cy="443255"/>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3"/>
          <a:stretch>
            <a:fillRect/>
          </a:stretch>
        </p:blipFill>
        <p:spPr>
          <a:xfrm>
            <a:off x="2850811" y="3800332"/>
            <a:ext cx="2149160" cy="3057668"/>
          </a:xfrm>
          <a:prstGeom prst="rect">
            <a:avLst/>
          </a:prstGeom>
        </p:spPr>
      </p:pic>
    </p:spTree>
    <p:extLst>
      <p:ext uri="{BB962C8B-B14F-4D97-AF65-F5344CB8AC3E}">
        <p14:creationId xmlns:p14="http://schemas.microsoft.com/office/powerpoint/2010/main" val="3834768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ience articl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957" y="608576"/>
            <a:ext cx="7234998" cy="6145109"/>
          </a:xfrm>
          <a:prstGeom prst="rect">
            <a:avLst/>
          </a:prstGeom>
        </p:spPr>
      </p:pic>
      <p:cxnSp>
        <p:nvCxnSpPr>
          <p:cNvPr id="7" name="Straight Connector 6"/>
          <p:cNvCxnSpPr/>
          <p:nvPr/>
        </p:nvCxnSpPr>
        <p:spPr>
          <a:xfrm>
            <a:off x="0" y="84254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8864" y="14750"/>
            <a:ext cx="9047076" cy="769441"/>
          </a:xfrm>
          <a:prstGeom prst="rect">
            <a:avLst/>
          </a:prstGeom>
        </p:spPr>
        <p:txBody>
          <a:bodyPr wrap="square">
            <a:spAutoFit/>
          </a:bodyPr>
          <a:lstStyle/>
          <a:p>
            <a:pPr algn="ctr"/>
            <a:r>
              <a:rPr lang="en-US" sz="2200" dirty="0"/>
              <a:t>2014: Article in </a:t>
            </a:r>
            <a:r>
              <a:rPr lang="en-US" sz="2200" i="1" dirty="0"/>
              <a:t>Science</a:t>
            </a:r>
            <a:r>
              <a:rPr lang="en-US" sz="2200" dirty="0"/>
              <a:t> reports first synthetic eukaryotic chromosome –most of the ~750bp building blocks assembled by BAG students! </a:t>
            </a:r>
          </a:p>
        </p:txBody>
      </p:sp>
    </p:spTree>
    <p:extLst>
      <p:ext uri="{BB962C8B-B14F-4D97-AF65-F5344CB8AC3E}">
        <p14:creationId xmlns:p14="http://schemas.microsoft.com/office/powerpoint/2010/main" val="2961022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875969"/>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4" name="Picture 3" descr="CHrIII2.0.tiff"/>
          <p:cNvPicPr>
            <a:picLocks noChangeAspect="1"/>
          </p:cNvPicPr>
          <p:nvPr/>
        </p:nvPicPr>
        <p:blipFill rotWithShape="1">
          <a:blip r:embed="rId3">
            <a:extLst>
              <a:ext uri="{28A0092B-C50C-407E-A947-70E740481C1C}">
                <a14:useLocalDpi xmlns:a14="http://schemas.microsoft.com/office/drawing/2010/main" val="0"/>
              </a:ext>
            </a:extLst>
          </a:blip>
          <a:srcRect l="3591" t="11200"/>
          <a:stretch/>
        </p:blipFill>
        <p:spPr>
          <a:xfrm>
            <a:off x="111637" y="990600"/>
            <a:ext cx="6137529" cy="5702318"/>
          </a:xfrm>
          <a:prstGeom prst="rect">
            <a:avLst/>
          </a:prstGeom>
        </p:spPr>
      </p:pic>
      <p:pic>
        <p:nvPicPr>
          <p:cNvPr id="2" name="Picture 1" descr="synIII pulse field.tiff"/>
          <p:cNvPicPr>
            <a:picLocks noChangeAspect="1"/>
          </p:cNvPicPr>
          <p:nvPr/>
        </p:nvPicPr>
        <p:blipFill rotWithShape="1">
          <a:blip r:embed="rId4">
            <a:extLst>
              <a:ext uri="{28A0092B-C50C-407E-A947-70E740481C1C}">
                <a14:useLocalDpi xmlns:a14="http://schemas.microsoft.com/office/drawing/2010/main" val="0"/>
              </a:ext>
            </a:extLst>
          </a:blip>
          <a:srcRect l="27705" t="39754" r="50064" b="5851"/>
          <a:stretch/>
        </p:blipFill>
        <p:spPr>
          <a:xfrm flipH="1">
            <a:off x="6330288" y="2516707"/>
            <a:ext cx="1536310" cy="2131493"/>
          </a:xfrm>
          <a:prstGeom prst="rect">
            <a:avLst/>
          </a:prstGeom>
        </p:spPr>
      </p:pic>
      <p:sp>
        <p:nvSpPr>
          <p:cNvPr id="10" name="TextBox 9"/>
          <p:cNvSpPr txBox="1"/>
          <p:nvPr/>
        </p:nvSpPr>
        <p:spPr>
          <a:xfrm rot="18746018">
            <a:off x="6436141" y="1904550"/>
            <a:ext cx="858854" cy="430887"/>
          </a:xfrm>
          <a:prstGeom prst="rect">
            <a:avLst/>
          </a:prstGeom>
          <a:noFill/>
        </p:spPr>
        <p:txBody>
          <a:bodyPr wrap="none" rtlCol="0">
            <a:spAutoFit/>
          </a:bodyPr>
          <a:lstStyle/>
          <a:p>
            <a:r>
              <a:rPr lang="en-US" sz="2200" dirty="0" err="1"/>
              <a:t>synIII</a:t>
            </a:r>
            <a:endParaRPr lang="en-US" sz="2200" dirty="0"/>
          </a:p>
        </p:txBody>
      </p:sp>
      <p:sp>
        <p:nvSpPr>
          <p:cNvPr id="11" name="TextBox 10"/>
          <p:cNvSpPr txBox="1"/>
          <p:nvPr/>
        </p:nvSpPr>
        <p:spPr>
          <a:xfrm rot="18746018">
            <a:off x="7291442" y="1984022"/>
            <a:ext cx="620683" cy="430887"/>
          </a:xfrm>
          <a:prstGeom prst="rect">
            <a:avLst/>
          </a:prstGeom>
          <a:noFill/>
        </p:spPr>
        <p:txBody>
          <a:bodyPr wrap="none" rtlCol="0">
            <a:spAutoFit/>
          </a:bodyPr>
          <a:lstStyle/>
          <a:p>
            <a:r>
              <a:rPr lang="en-US" sz="2200" dirty="0"/>
              <a:t>WT</a:t>
            </a:r>
          </a:p>
        </p:txBody>
      </p:sp>
      <p:sp>
        <p:nvSpPr>
          <p:cNvPr id="12" name="TextBox 11"/>
          <p:cNvSpPr txBox="1"/>
          <p:nvPr/>
        </p:nvSpPr>
        <p:spPr>
          <a:xfrm>
            <a:off x="7975584" y="2745271"/>
            <a:ext cx="453970" cy="430887"/>
          </a:xfrm>
          <a:prstGeom prst="rect">
            <a:avLst/>
          </a:prstGeom>
          <a:noFill/>
        </p:spPr>
        <p:txBody>
          <a:bodyPr wrap="none" rtlCol="0">
            <a:spAutoFit/>
          </a:bodyPr>
          <a:lstStyle/>
          <a:p>
            <a:r>
              <a:rPr lang="en-US" sz="2200" dirty="0"/>
              <a:t>IX</a:t>
            </a:r>
          </a:p>
        </p:txBody>
      </p:sp>
      <p:sp>
        <p:nvSpPr>
          <p:cNvPr id="13" name="TextBox 12"/>
          <p:cNvSpPr txBox="1"/>
          <p:nvPr/>
        </p:nvSpPr>
        <p:spPr>
          <a:xfrm>
            <a:off x="7975584" y="3847459"/>
            <a:ext cx="1295009" cy="430887"/>
          </a:xfrm>
          <a:prstGeom prst="rect">
            <a:avLst/>
          </a:prstGeom>
          <a:noFill/>
        </p:spPr>
        <p:txBody>
          <a:bodyPr wrap="none" rtlCol="0">
            <a:spAutoFit/>
          </a:bodyPr>
          <a:lstStyle/>
          <a:p>
            <a:r>
              <a:rPr lang="en-US" sz="2200" dirty="0"/>
              <a:t>VI, </a:t>
            </a:r>
            <a:r>
              <a:rPr lang="en-US" sz="2200" dirty="0" err="1"/>
              <a:t>synIII</a:t>
            </a:r>
            <a:endParaRPr lang="en-US" sz="2200" dirty="0"/>
          </a:p>
        </p:txBody>
      </p:sp>
      <p:sp>
        <p:nvSpPr>
          <p:cNvPr id="14" name="TextBox 13"/>
          <p:cNvSpPr txBox="1"/>
          <p:nvPr/>
        </p:nvSpPr>
        <p:spPr>
          <a:xfrm>
            <a:off x="8028059" y="4141830"/>
            <a:ext cx="263050" cy="430887"/>
          </a:xfrm>
          <a:prstGeom prst="rect">
            <a:avLst/>
          </a:prstGeom>
          <a:noFill/>
        </p:spPr>
        <p:txBody>
          <a:bodyPr wrap="none" rtlCol="0">
            <a:spAutoFit/>
          </a:bodyPr>
          <a:lstStyle/>
          <a:p>
            <a:r>
              <a:rPr lang="en-US" sz="2200" dirty="0"/>
              <a:t>I</a:t>
            </a:r>
          </a:p>
        </p:txBody>
      </p:sp>
      <p:sp>
        <p:nvSpPr>
          <p:cNvPr id="15" name="TextBox 14"/>
          <p:cNvSpPr txBox="1"/>
          <p:nvPr/>
        </p:nvSpPr>
        <p:spPr>
          <a:xfrm>
            <a:off x="7975584" y="3383779"/>
            <a:ext cx="419819" cy="430887"/>
          </a:xfrm>
          <a:prstGeom prst="rect">
            <a:avLst/>
          </a:prstGeom>
          <a:noFill/>
        </p:spPr>
        <p:txBody>
          <a:bodyPr wrap="none" rtlCol="0">
            <a:spAutoFit/>
          </a:bodyPr>
          <a:lstStyle/>
          <a:p>
            <a:r>
              <a:rPr lang="en-US" sz="2200" dirty="0"/>
              <a:t>III</a:t>
            </a:r>
          </a:p>
        </p:txBody>
      </p:sp>
      <p:sp>
        <p:nvSpPr>
          <p:cNvPr id="16" name="Isosceles Triangle 15"/>
          <p:cNvSpPr/>
          <p:nvPr/>
        </p:nvSpPr>
        <p:spPr>
          <a:xfrm rot="16200000">
            <a:off x="7911916" y="2928537"/>
            <a:ext cx="90929" cy="7838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rot="16200000">
            <a:off x="7911916" y="3563753"/>
            <a:ext cx="90929" cy="7838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rot="16200000">
            <a:off x="7911916" y="4062521"/>
            <a:ext cx="90929" cy="7838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7911916" y="4309385"/>
            <a:ext cx="90929" cy="7838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864" y="14750"/>
            <a:ext cx="9047076" cy="769441"/>
          </a:xfrm>
          <a:prstGeom prst="rect">
            <a:avLst/>
          </a:prstGeom>
        </p:spPr>
        <p:txBody>
          <a:bodyPr wrap="square">
            <a:spAutoFit/>
          </a:bodyPr>
          <a:lstStyle/>
          <a:p>
            <a:pPr algn="ctr"/>
            <a:r>
              <a:rPr lang="en-US" sz="2200" dirty="0"/>
              <a:t>2014: Article in </a:t>
            </a:r>
            <a:r>
              <a:rPr lang="en-US" sz="2200" i="1" dirty="0"/>
              <a:t>Science</a:t>
            </a:r>
            <a:r>
              <a:rPr lang="en-US" sz="2200" dirty="0"/>
              <a:t> reports first synthetic eukaryotic chromosome –most of the ~750bp building blocks assembled by BAG students! </a:t>
            </a:r>
          </a:p>
        </p:txBody>
      </p:sp>
    </p:spTree>
    <p:extLst>
      <p:ext uri="{BB962C8B-B14F-4D97-AF65-F5344CB8AC3E}">
        <p14:creationId xmlns:p14="http://schemas.microsoft.com/office/powerpoint/2010/main" val="93737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B3B23-8CD1-0A48-9FF8-D84350C8907F}"/>
              </a:ext>
            </a:extLst>
          </p:cNvPr>
          <p:cNvPicPr>
            <a:picLocks noChangeAspect="1"/>
          </p:cNvPicPr>
          <p:nvPr/>
        </p:nvPicPr>
        <p:blipFill>
          <a:blip r:embed="rId2"/>
          <a:stretch>
            <a:fillRect/>
          </a:stretch>
        </p:blipFill>
        <p:spPr>
          <a:xfrm rot="10800000">
            <a:off x="744451" y="768926"/>
            <a:ext cx="7655097" cy="5741323"/>
          </a:xfrm>
          <a:prstGeom prst="rect">
            <a:avLst/>
          </a:prstGeom>
        </p:spPr>
      </p:pic>
      <p:sp>
        <p:nvSpPr>
          <p:cNvPr id="4" name="TextBox 3">
            <a:extLst>
              <a:ext uri="{FF2B5EF4-FFF2-40B4-BE49-F238E27FC236}">
                <a16:creationId xmlns:a16="http://schemas.microsoft.com/office/drawing/2014/main" id="{33C6A349-3F23-A846-809D-C91A58FFCFDF}"/>
              </a:ext>
            </a:extLst>
          </p:cNvPr>
          <p:cNvSpPr txBox="1"/>
          <p:nvPr/>
        </p:nvSpPr>
        <p:spPr>
          <a:xfrm>
            <a:off x="2257146" y="35467"/>
            <a:ext cx="4556119" cy="461665"/>
          </a:xfrm>
          <a:prstGeom prst="rect">
            <a:avLst/>
          </a:prstGeom>
          <a:noFill/>
        </p:spPr>
        <p:txBody>
          <a:bodyPr wrap="none" rtlCol="0">
            <a:spAutoFit/>
          </a:bodyPr>
          <a:lstStyle/>
          <a:p>
            <a:r>
              <a:rPr lang="en-US" sz="2400" dirty="0">
                <a:solidFill>
                  <a:schemeClr val="bg1"/>
                </a:solidFill>
              </a:rPr>
              <a:t>View from Hartwick’s main quad</a:t>
            </a:r>
          </a:p>
        </p:txBody>
      </p:sp>
      <p:cxnSp>
        <p:nvCxnSpPr>
          <p:cNvPr id="5" name="Straight Connector 4">
            <a:extLst>
              <a:ext uri="{FF2B5EF4-FFF2-40B4-BE49-F238E27FC236}">
                <a16:creationId xmlns:a16="http://schemas.microsoft.com/office/drawing/2014/main" id="{FEC93263-CC42-C74D-B83B-F0FEF7177BF7}"/>
              </a:ext>
            </a:extLst>
          </p:cNvPr>
          <p:cNvCxnSpPr/>
          <p:nvPr/>
        </p:nvCxnSpPr>
        <p:spPr>
          <a:xfrm>
            <a:off x="0" y="51333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Freeform 5">
            <a:extLst>
              <a:ext uri="{FF2B5EF4-FFF2-40B4-BE49-F238E27FC236}">
                <a16:creationId xmlns:a16="http://schemas.microsoft.com/office/drawing/2014/main" id="{C6AA177A-2F3E-3A4A-A7C1-2FDF11DD2A2A}"/>
              </a:ext>
            </a:extLst>
          </p:cNvPr>
          <p:cNvSpPr/>
          <p:nvPr/>
        </p:nvSpPr>
        <p:spPr>
          <a:xfrm>
            <a:off x="4683109" y="3310577"/>
            <a:ext cx="866588" cy="236845"/>
          </a:xfrm>
          <a:custGeom>
            <a:avLst/>
            <a:gdLst>
              <a:gd name="connsiteX0" fmla="*/ 0 w 1120589"/>
              <a:gd name="connsiteY0" fmla="*/ 306266 h 306266"/>
              <a:gd name="connsiteX1" fmla="*/ 89648 w 1120589"/>
              <a:gd name="connsiteY1" fmla="*/ 156854 h 306266"/>
              <a:gd name="connsiteX2" fmla="*/ 179295 w 1120589"/>
              <a:gd name="connsiteY2" fmla="*/ 126972 h 306266"/>
              <a:gd name="connsiteX3" fmla="*/ 224118 w 1120589"/>
              <a:gd name="connsiteY3" fmla="*/ 112030 h 306266"/>
              <a:gd name="connsiteX4" fmla="*/ 343648 w 1120589"/>
              <a:gd name="connsiteY4" fmla="*/ 7442 h 306266"/>
              <a:gd name="connsiteX5" fmla="*/ 687295 w 1120589"/>
              <a:gd name="connsiteY5" fmla="*/ 52266 h 306266"/>
              <a:gd name="connsiteX6" fmla="*/ 717177 w 1120589"/>
              <a:gd name="connsiteY6" fmla="*/ 97089 h 306266"/>
              <a:gd name="connsiteX7" fmla="*/ 762000 w 1120589"/>
              <a:gd name="connsiteY7" fmla="*/ 186736 h 306266"/>
              <a:gd name="connsiteX8" fmla="*/ 806824 w 1120589"/>
              <a:gd name="connsiteY8" fmla="*/ 201677 h 306266"/>
              <a:gd name="connsiteX9" fmla="*/ 971177 w 1120589"/>
              <a:gd name="connsiteY9" fmla="*/ 216619 h 306266"/>
              <a:gd name="connsiteX10" fmla="*/ 1016000 w 1120589"/>
              <a:gd name="connsiteY10" fmla="*/ 261442 h 306266"/>
              <a:gd name="connsiteX11" fmla="*/ 1120589 w 1120589"/>
              <a:gd name="connsiteY11" fmla="*/ 291324 h 3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589" h="306266">
                <a:moveTo>
                  <a:pt x="0" y="306266"/>
                </a:moveTo>
                <a:cubicBezTo>
                  <a:pt x="12303" y="244757"/>
                  <a:pt x="10223" y="183329"/>
                  <a:pt x="89648" y="156854"/>
                </a:cubicBezTo>
                <a:lnTo>
                  <a:pt x="179295" y="126972"/>
                </a:lnTo>
                <a:lnTo>
                  <a:pt x="224118" y="112030"/>
                </a:lnTo>
                <a:cubicBezTo>
                  <a:pt x="311522" y="24626"/>
                  <a:pt x="269522" y="56858"/>
                  <a:pt x="343648" y="7442"/>
                </a:cubicBezTo>
                <a:cubicBezTo>
                  <a:pt x="411354" y="10827"/>
                  <a:pt x="604332" y="-30697"/>
                  <a:pt x="687295" y="52266"/>
                </a:cubicBezTo>
                <a:cubicBezTo>
                  <a:pt x="699992" y="64963"/>
                  <a:pt x="707216" y="82148"/>
                  <a:pt x="717177" y="97089"/>
                </a:cubicBezTo>
                <a:cubicBezTo>
                  <a:pt x="727019" y="126617"/>
                  <a:pt x="735669" y="165672"/>
                  <a:pt x="762000" y="186736"/>
                </a:cubicBezTo>
                <a:cubicBezTo>
                  <a:pt x="774298" y="196575"/>
                  <a:pt x="791233" y="199450"/>
                  <a:pt x="806824" y="201677"/>
                </a:cubicBezTo>
                <a:cubicBezTo>
                  <a:pt x="861281" y="209457"/>
                  <a:pt x="916393" y="211638"/>
                  <a:pt x="971177" y="216619"/>
                </a:cubicBezTo>
                <a:cubicBezTo>
                  <a:pt x="986118" y="231560"/>
                  <a:pt x="997529" y="251181"/>
                  <a:pt x="1016000" y="261442"/>
                </a:cubicBezTo>
                <a:cubicBezTo>
                  <a:pt x="1072623" y="292899"/>
                  <a:pt x="1080118" y="291324"/>
                  <a:pt x="1120589" y="291324"/>
                </a:cubicBezTo>
              </a:path>
            </a:pathLst>
          </a:custGeom>
          <a:solidFill>
            <a:schemeClr val="bg2">
              <a:lumMod val="50000"/>
            </a:schemeClr>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63234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4704" y="740683"/>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7286" y="-68912"/>
            <a:ext cx="8605816" cy="769441"/>
          </a:xfrm>
          <a:prstGeom prst="rect">
            <a:avLst/>
          </a:prstGeom>
          <a:noFill/>
        </p:spPr>
        <p:txBody>
          <a:bodyPr wrap="none" rtlCol="0">
            <a:spAutoFit/>
          </a:bodyPr>
          <a:lstStyle/>
          <a:p>
            <a:pPr algn="ctr"/>
            <a:r>
              <a:rPr lang="en-US" sz="2200" dirty="0"/>
              <a:t>Synthetic yeast project went international -- teams around the world</a:t>
            </a:r>
          </a:p>
          <a:p>
            <a:pPr algn="ctr"/>
            <a:r>
              <a:rPr lang="en-US" sz="2200" dirty="0"/>
              <a:t>assembled different chromosomes</a:t>
            </a:r>
          </a:p>
        </p:txBody>
      </p:sp>
      <p:sp>
        <p:nvSpPr>
          <p:cNvPr id="6" name="TextBox 5"/>
          <p:cNvSpPr txBox="1"/>
          <p:nvPr/>
        </p:nvSpPr>
        <p:spPr>
          <a:xfrm>
            <a:off x="3049911" y="6409456"/>
            <a:ext cx="5668619" cy="369332"/>
          </a:xfrm>
          <a:prstGeom prst="rect">
            <a:avLst/>
          </a:prstGeom>
          <a:noFill/>
        </p:spPr>
        <p:txBody>
          <a:bodyPr wrap="none" rtlCol="0">
            <a:spAutoFit/>
          </a:bodyPr>
          <a:lstStyle/>
          <a:p>
            <a:r>
              <a:rPr lang="en-US" i="1" dirty="0"/>
              <a:t>Adapted from Richardson et al. Science Mar 10 2017</a:t>
            </a:r>
          </a:p>
        </p:txBody>
      </p:sp>
      <p:pic>
        <p:nvPicPr>
          <p:cNvPr id="8" name="Picture 7" descr="syn yeast international collaborat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41" y="897325"/>
            <a:ext cx="7696559" cy="5465091"/>
          </a:xfrm>
          <a:prstGeom prst="rect">
            <a:avLst/>
          </a:prstGeom>
          <a:ln>
            <a:solidFill>
              <a:schemeClr val="tx1"/>
            </a:solidFill>
          </a:ln>
        </p:spPr>
      </p:pic>
    </p:spTree>
    <p:extLst>
      <p:ext uri="{BB962C8B-B14F-4D97-AF65-F5344CB8AC3E}">
        <p14:creationId xmlns:p14="http://schemas.microsoft.com/office/powerpoint/2010/main" val="10146071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0321"/>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19992" y="66848"/>
            <a:ext cx="1245353" cy="461665"/>
          </a:xfrm>
          <a:prstGeom prst="rect">
            <a:avLst/>
          </a:prstGeom>
          <a:noFill/>
        </p:spPr>
        <p:txBody>
          <a:bodyPr wrap="none" rtlCol="0">
            <a:spAutoFit/>
          </a:bodyPr>
          <a:lstStyle/>
          <a:p>
            <a:r>
              <a:rPr lang="en-US" sz="2400" dirty="0"/>
              <a:t>Outline:</a:t>
            </a:r>
          </a:p>
        </p:txBody>
      </p:sp>
      <p:sp>
        <p:nvSpPr>
          <p:cNvPr id="7" name="TextBox 6"/>
          <p:cNvSpPr txBox="1"/>
          <p:nvPr/>
        </p:nvSpPr>
        <p:spPr>
          <a:xfrm>
            <a:off x="258760" y="1303500"/>
            <a:ext cx="8704864" cy="4154983"/>
          </a:xfrm>
          <a:prstGeom prst="rect">
            <a:avLst/>
          </a:prstGeom>
          <a:noFill/>
        </p:spPr>
        <p:txBody>
          <a:bodyPr wrap="none" rtlCol="0">
            <a:spAutoFit/>
          </a:bodyPr>
          <a:lstStyle/>
          <a:p>
            <a:r>
              <a:rPr lang="en-US" sz="2200" dirty="0">
                <a:solidFill>
                  <a:srgbClr val="7F7F7F"/>
                </a:solidFill>
              </a:rPr>
              <a:t>• Brief history of the synthetic yeast project</a:t>
            </a:r>
          </a:p>
          <a:p>
            <a:endParaRPr lang="en-US" sz="2200" dirty="0">
              <a:solidFill>
                <a:srgbClr val="7F7F7F"/>
              </a:solidFill>
            </a:endParaRPr>
          </a:p>
          <a:p>
            <a:r>
              <a:rPr lang="en-US" sz="2200" dirty="0">
                <a:solidFill>
                  <a:srgbClr val="7F7F7F"/>
                </a:solidFill>
              </a:rPr>
              <a:t>• How did the Build-a-Genome course start?</a:t>
            </a:r>
          </a:p>
          <a:p>
            <a:endParaRPr lang="en-US" sz="2200" dirty="0">
              <a:solidFill>
                <a:srgbClr val="7F7F7F"/>
              </a:solidFill>
            </a:endParaRPr>
          </a:p>
          <a:p>
            <a:r>
              <a:rPr lang="en-US" sz="2200" dirty="0">
                <a:solidFill>
                  <a:srgbClr val="7F7F7F"/>
                </a:solidFill>
              </a:rPr>
              <a:t>• What did the Build-a-Genome students actually do?</a:t>
            </a:r>
          </a:p>
          <a:p>
            <a:endParaRPr lang="en-US" sz="2200" dirty="0"/>
          </a:p>
          <a:p>
            <a:r>
              <a:rPr lang="en-US" sz="2200" b="1" dirty="0"/>
              <a:t>• Organization of the Build-a-Genome course</a:t>
            </a:r>
          </a:p>
          <a:p>
            <a:endParaRPr lang="en-US" sz="2200" dirty="0"/>
          </a:p>
          <a:p>
            <a:r>
              <a:rPr lang="en-US" sz="2200" dirty="0">
                <a:solidFill>
                  <a:srgbClr val="7F7F7F"/>
                </a:solidFill>
              </a:rPr>
              <a:t>• What I loved about teaching Build-a-Genome, and what “elements”</a:t>
            </a:r>
          </a:p>
          <a:p>
            <a:r>
              <a:rPr lang="en-US" sz="2200" dirty="0">
                <a:solidFill>
                  <a:srgbClr val="7F7F7F"/>
                </a:solidFill>
              </a:rPr>
              <a:t>   have I tried to bring here?</a:t>
            </a:r>
          </a:p>
          <a:p>
            <a:endParaRPr lang="en-US" sz="2200" dirty="0">
              <a:solidFill>
                <a:srgbClr val="7F7F7F"/>
              </a:solidFill>
            </a:endParaRPr>
          </a:p>
          <a:p>
            <a:endParaRPr lang="en-US" sz="2200" dirty="0"/>
          </a:p>
        </p:txBody>
      </p:sp>
    </p:spTree>
    <p:extLst>
      <p:ext uri="{BB962C8B-B14F-4D97-AF65-F5344CB8AC3E}">
        <p14:creationId xmlns:p14="http://schemas.microsoft.com/office/powerpoint/2010/main" val="4077939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70" y="572395"/>
            <a:ext cx="8743497" cy="769441"/>
          </a:xfrm>
          <a:prstGeom prst="rect">
            <a:avLst/>
          </a:prstGeom>
          <a:noFill/>
        </p:spPr>
        <p:txBody>
          <a:bodyPr wrap="square" rtlCol="0">
            <a:spAutoFit/>
          </a:bodyPr>
          <a:lstStyle/>
          <a:p>
            <a:r>
              <a:rPr lang="en-US" sz="2200" dirty="0"/>
              <a:t>• </a:t>
            </a:r>
            <a:r>
              <a:rPr lang="en-US" sz="2200" b="1" dirty="0"/>
              <a:t>Molecular Biology Boot Camp </a:t>
            </a:r>
            <a:r>
              <a:rPr lang="en-US" sz="2200" dirty="0"/>
              <a:t>for first couple of weeks = march   </a:t>
            </a:r>
          </a:p>
          <a:p>
            <a:r>
              <a:rPr lang="en-US" sz="2200" dirty="0"/>
              <a:t>  students stepwise through the workflow + “milestone” assignments</a:t>
            </a:r>
          </a:p>
        </p:txBody>
      </p:sp>
      <p:sp>
        <p:nvSpPr>
          <p:cNvPr id="9" name="Rectangle 8"/>
          <p:cNvSpPr/>
          <p:nvPr/>
        </p:nvSpPr>
        <p:spPr>
          <a:xfrm>
            <a:off x="1778152" y="-4326"/>
            <a:ext cx="5600649" cy="430887"/>
          </a:xfrm>
          <a:prstGeom prst="rect">
            <a:avLst/>
          </a:prstGeom>
        </p:spPr>
        <p:txBody>
          <a:bodyPr wrap="square">
            <a:spAutoFit/>
          </a:bodyPr>
          <a:lstStyle/>
          <a:p>
            <a:r>
              <a:rPr lang="en-US" sz="2200" dirty="0"/>
              <a:t>Organization of the Build-a-Genome course</a:t>
            </a:r>
          </a:p>
        </p:txBody>
      </p:sp>
      <p:cxnSp>
        <p:nvCxnSpPr>
          <p:cNvPr id="12" name="Straight Connector 11"/>
          <p:cNvCxnSpPr/>
          <p:nvPr/>
        </p:nvCxnSpPr>
        <p:spPr>
          <a:xfrm>
            <a:off x="0" y="47407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097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70" y="572395"/>
            <a:ext cx="8743497" cy="769441"/>
          </a:xfrm>
          <a:prstGeom prst="rect">
            <a:avLst/>
          </a:prstGeom>
          <a:noFill/>
        </p:spPr>
        <p:txBody>
          <a:bodyPr wrap="square" rtlCol="0">
            <a:spAutoFit/>
          </a:bodyPr>
          <a:lstStyle/>
          <a:p>
            <a:r>
              <a:rPr lang="en-US" sz="2200" dirty="0">
                <a:solidFill>
                  <a:schemeClr val="bg1">
                    <a:lumMod val="50000"/>
                  </a:schemeClr>
                </a:solidFill>
              </a:rPr>
              <a:t>• </a:t>
            </a:r>
            <a:r>
              <a:rPr lang="en-US" sz="2200" b="1" dirty="0">
                <a:solidFill>
                  <a:schemeClr val="bg1">
                    <a:lumMod val="50000"/>
                  </a:schemeClr>
                </a:solidFill>
              </a:rPr>
              <a:t>Molecular Biology Boot Camp </a:t>
            </a:r>
            <a:r>
              <a:rPr lang="en-US" sz="2200" dirty="0">
                <a:solidFill>
                  <a:schemeClr val="bg1">
                    <a:lumMod val="50000"/>
                  </a:schemeClr>
                </a:solidFill>
              </a:rPr>
              <a:t>for first couple of weeks = march   </a:t>
            </a:r>
          </a:p>
          <a:p>
            <a:r>
              <a:rPr lang="en-US" sz="2200" dirty="0">
                <a:solidFill>
                  <a:schemeClr val="bg1">
                    <a:lumMod val="50000"/>
                  </a:schemeClr>
                </a:solidFill>
              </a:rPr>
              <a:t>  students stepwise through the workflow + “milestone” assignments</a:t>
            </a:r>
          </a:p>
        </p:txBody>
      </p:sp>
      <p:sp>
        <p:nvSpPr>
          <p:cNvPr id="9" name="Rectangle 8"/>
          <p:cNvSpPr/>
          <p:nvPr/>
        </p:nvSpPr>
        <p:spPr>
          <a:xfrm>
            <a:off x="1778152" y="-4326"/>
            <a:ext cx="5600649" cy="430887"/>
          </a:xfrm>
          <a:prstGeom prst="rect">
            <a:avLst/>
          </a:prstGeom>
        </p:spPr>
        <p:txBody>
          <a:bodyPr wrap="square">
            <a:spAutoFit/>
          </a:bodyPr>
          <a:lstStyle/>
          <a:p>
            <a:r>
              <a:rPr lang="en-US" sz="2200" dirty="0"/>
              <a:t>Organization of the Build-a-Genome course</a:t>
            </a:r>
          </a:p>
        </p:txBody>
      </p:sp>
      <p:cxnSp>
        <p:nvCxnSpPr>
          <p:cNvPr id="12" name="Straight Connector 11"/>
          <p:cNvCxnSpPr/>
          <p:nvPr/>
        </p:nvCxnSpPr>
        <p:spPr>
          <a:xfrm>
            <a:off x="0" y="47407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flipH="1">
            <a:off x="231169" y="2901564"/>
            <a:ext cx="7152237" cy="3956436"/>
          </a:xfrm>
          <a:prstGeom prst="rect">
            <a:avLst/>
          </a:prstGeom>
        </p:spPr>
      </p:pic>
      <p:sp>
        <p:nvSpPr>
          <p:cNvPr id="7" name="TextBox 6"/>
          <p:cNvSpPr txBox="1"/>
          <p:nvPr/>
        </p:nvSpPr>
        <p:spPr>
          <a:xfrm>
            <a:off x="3831390" y="1533343"/>
            <a:ext cx="4262305" cy="1107996"/>
          </a:xfrm>
          <a:prstGeom prst="rect">
            <a:avLst/>
          </a:prstGeom>
          <a:noFill/>
        </p:spPr>
        <p:txBody>
          <a:bodyPr wrap="none" rtlCol="0">
            <a:spAutoFit/>
          </a:bodyPr>
          <a:lstStyle/>
          <a:p>
            <a:pPr algn="ctr"/>
            <a:r>
              <a:rPr lang="en-US" sz="2200" dirty="0"/>
              <a:t>When drawing up liquids into the</a:t>
            </a:r>
          </a:p>
          <a:p>
            <a:pPr algn="ctr"/>
            <a:r>
              <a:rPr lang="en-US" sz="2200" dirty="0" err="1"/>
              <a:t>pipetman</a:t>
            </a:r>
            <a:r>
              <a:rPr lang="en-US" sz="2200" dirty="0"/>
              <a:t>, only push the plunger</a:t>
            </a:r>
          </a:p>
          <a:p>
            <a:pPr algn="ctr"/>
            <a:r>
              <a:rPr lang="en-US" sz="2200" dirty="0"/>
              <a:t>to the FIRST stop!!  Am I clear!?</a:t>
            </a:r>
          </a:p>
        </p:txBody>
      </p:sp>
      <p:sp>
        <p:nvSpPr>
          <p:cNvPr id="2" name="Rectangular Callout 1"/>
          <p:cNvSpPr/>
          <p:nvPr/>
        </p:nvSpPr>
        <p:spPr>
          <a:xfrm>
            <a:off x="3831390" y="1546351"/>
            <a:ext cx="4211943" cy="1108358"/>
          </a:xfrm>
          <a:prstGeom prst="wedgeRectCallout">
            <a:avLst>
              <a:gd name="adj1" fmla="val -54001"/>
              <a:gd name="adj2" fmla="val 157986"/>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26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70" y="572395"/>
            <a:ext cx="8743497" cy="769441"/>
          </a:xfrm>
          <a:prstGeom prst="rect">
            <a:avLst/>
          </a:prstGeom>
          <a:noFill/>
        </p:spPr>
        <p:txBody>
          <a:bodyPr wrap="square" rtlCol="0">
            <a:spAutoFit/>
          </a:bodyPr>
          <a:lstStyle/>
          <a:p>
            <a:r>
              <a:rPr lang="en-US" sz="2200" dirty="0">
                <a:solidFill>
                  <a:schemeClr val="bg1">
                    <a:lumMod val="50000"/>
                  </a:schemeClr>
                </a:solidFill>
              </a:rPr>
              <a:t>• </a:t>
            </a:r>
            <a:r>
              <a:rPr lang="en-US" sz="2200" b="1" dirty="0">
                <a:solidFill>
                  <a:schemeClr val="bg1">
                    <a:lumMod val="50000"/>
                  </a:schemeClr>
                </a:solidFill>
              </a:rPr>
              <a:t>Molecular Biology Boot Camp </a:t>
            </a:r>
            <a:r>
              <a:rPr lang="en-US" sz="2200" dirty="0">
                <a:solidFill>
                  <a:schemeClr val="bg1">
                    <a:lumMod val="50000"/>
                  </a:schemeClr>
                </a:solidFill>
              </a:rPr>
              <a:t>for first couple of weeks = march   </a:t>
            </a:r>
          </a:p>
          <a:p>
            <a:r>
              <a:rPr lang="en-US" sz="2200" dirty="0">
                <a:solidFill>
                  <a:schemeClr val="bg1">
                    <a:lumMod val="50000"/>
                  </a:schemeClr>
                </a:solidFill>
              </a:rPr>
              <a:t>  students stepwise through the workflow + “milestone” assignments</a:t>
            </a:r>
          </a:p>
        </p:txBody>
      </p:sp>
      <p:sp>
        <p:nvSpPr>
          <p:cNvPr id="9" name="Rectangle 8"/>
          <p:cNvSpPr/>
          <p:nvPr/>
        </p:nvSpPr>
        <p:spPr>
          <a:xfrm>
            <a:off x="1778152" y="-4326"/>
            <a:ext cx="5600649" cy="430887"/>
          </a:xfrm>
          <a:prstGeom prst="rect">
            <a:avLst/>
          </a:prstGeom>
        </p:spPr>
        <p:txBody>
          <a:bodyPr wrap="square">
            <a:spAutoFit/>
          </a:bodyPr>
          <a:lstStyle/>
          <a:p>
            <a:r>
              <a:rPr lang="en-US" sz="2200" dirty="0"/>
              <a:t>Organization of the Build-a-Genome course</a:t>
            </a:r>
          </a:p>
        </p:txBody>
      </p:sp>
      <p:cxnSp>
        <p:nvCxnSpPr>
          <p:cNvPr id="12" name="Straight Connector 11"/>
          <p:cNvCxnSpPr/>
          <p:nvPr/>
        </p:nvCxnSpPr>
        <p:spPr>
          <a:xfrm>
            <a:off x="0" y="47407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04800" y="2514600"/>
            <a:ext cx="6366934" cy="4244623"/>
          </a:xfrm>
          <a:prstGeom prst="rect">
            <a:avLst/>
          </a:prstGeom>
        </p:spPr>
      </p:pic>
      <p:sp>
        <p:nvSpPr>
          <p:cNvPr id="10" name="Rectangular Callout 9"/>
          <p:cNvSpPr/>
          <p:nvPr/>
        </p:nvSpPr>
        <p:spPr>
          <a:xfrm>
            <a:off x="4821015" y="1518471"/>
            <a:ext cx="2485920" cy="838200"/>
          </a:xfrm>
          <a:prstGeom prst="wedgeRectCallout">
            <a:avLst>
              <a:gd name="adj1" fmla="val -49855"/>
              <a:gd name="adj2" fmla="val 140909"/>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799307" y="1497171"/>
            <a:ext cx="2537160" cy="769441"/>
          </a:xfrm>
          <a:prstGeom prst="rect">
            <a:avLst/>
          </a:prstGeom>
          <a:noFill/>
        </p:spPr>
        <p:txBody>
          <a:bodyPr wrap="none" rtlCol="0">
            <a:spAutoFit/>
          </a:bodyPr>
          <a:lstStyle/>
          <a:p>
            <a:pPr algn="ctr"/>
            <a:r>
              <a:rPr lang="en-US" sz="2200" dirty="0"/>
              <a:t>Now drop and give </a:t>
            </a:r>
          </a:p>
          <a:p>
            <a:pPr algn="ctr"/>
            <a:r>
              <a:rPr lang="en-US" sz="2200" dirty="0"/>
              <a:t>me 20 microliters!</a:t>
            </a:r>
          </a:p>
        </p:txBody>
      </p:sp>
    </p:spTree>
    <p:extLst>
      <p:ext uri="{BB962C8B-B14F-4D97-AF65-F5344CB8AC3E}">
        <p14:creationId xmlns:p14="http://schemas.microsoft.com/office/powerpoint/2010/main" val="2258861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70" y="572395"/>
            <a:ext cx="8828911" cy="1785104"/>
          </a:xfrm>
          <a:prstGeom prst="rect">
            <a:avLst/>
          </a:prstGeom>
          <a:noFill/>
        </p:spPr>
        <p:txBody>
          <a:bodyPr wrap="square" rtlCol="0">
            <a:spAutoFit/>
          </a:bodyPr>
          <a:lstStyle/>
          <a:p>
            <a:r>
              <a:rPr lang="en-US" sz="2200" dirty="0">
                <a:solidFill>
                  <a:srgbClr val="7F7F7F"/>
                </a:solidFill>
              </a:rPr>
              <a:t>• </a:t>
            </a:r>
            <a:r>
              <a:rPr lang="en-US" sz="2200" b="1" dirty="0">
                <a:solidFill>
                  <a:srgbClr val="7F7F7F"/>
                </a:solidFill>
              </a:rPr>
              <a:t>Molecular Biology Boot Camp </a:t>
            </a:r>
            <a:r>
              <a:rPr lang="en-US" sz="2200" dirty="0">
                <a:solidFill>
                  <a:srgbClr val="7F7F7F"/>
                </a:solidFill>
              </a:rPr>
              <a:t>for first couple of weeks = march   </a:t>
            </a:r>
          </a:p>
          <a:p>
            <a:r>
              <a:rPr lang="en-US" sz="2200" dirty="0">
                <a:solidFill>
                  <a:srgbClr val="7F7F7F"/>
                </a:solidFill>
              </a:rPr>
              <a:t>  students stepwise through the workflow </a:t>
            </a:r>
            <a:r>
              <a:rPr lang="en-US" sz="2200" dirty="0">
                <a:solidFill>
                  <a:schemeClr val="bg1">
                    <a:lumMod val="50000"/>
                  </a:schemeClr>
                </a:solidFill>
              </a:rPr>
              <a:t>+ “milestone” assignments</a:t>
            </a:r>
          </a:p>
          <a:p>
            <a:endParaRPr lang="en-US" sz="2200" dirty="0"/>
          </a:p>
          <a:p>
            <a:r>
              <a:rPr lang="en-US" sz="2200" dirty="0"/>
              <a:t>• After “graduating” from boot camp, each student was presented with  </a:t>
            </a:r>
          </a:p>
          <a:p>
            <a:r>
              <a:rPr lang="en-US" sz="2200" dirty="0"/>
              <a:t>  lab key that provided 24/7 access to the lab</a:t>
            </a:r>
          </a:p>
        </p:txBody>
      </p:sp>
      <p:sp>
        <p:nvSpPr>
          <p:cNvPr id="9" name="Rectangle 8"/>
          <p:cNvSpPr/>
          <p:nvPr/>
        </p:nvSpPr>
        <p:spPr>
          <a:xfrm>
            <a:off x="1778152" y="-4326"/>
            <a:ext cx="5600649" cy="430887"/>
          </a:xfrm>
          <a:prstGeom prst="rect">
            <a:avLst/>
          </a:prstGeom>
        </p:spPr>
        <p:txBody>
          <a:bodyPr wrap="square">
            <a:spAutoFit/>
          </a:bodyPr>
          <a:lstStyle/>
          <a:p>
            <a:r>
              <a:rPr lang="en-US" sz="2200" dirty="0"/>
              <a:t>Organization of the Build-a-Genome course</a:t>
            </a:r>
          </a:p>
        </p:txBody>
      </p:sp>
      <p:pic>
        <p:nvPicPr>
          <p:cNvPr id="11" name="Picture 10"/>
          <p:cNvPicPr>
            <a:picLocks noChangeAspect="1"/>
          </p:cNvPicPr>
          <p:nvPr/>
        </p:nvPicPr>
        <p:blipFill rotWithShape="1">
          <a:blip r:embed="rId3"/>
          <a:srcRect t="6491" b="26231"/>
          <a:stretch/>
        </p:blipFill>
        <p:spPr>
          <a:xfrm>
            <a:off x="3683000" y="4097315"/>
            <a:ext cx="5334747" cy="2642155"/>
          </a:xfrm>
          <a:prstGeom prst="rect">
            <a:avLst/>
          </a:prstGeom>
        </p:spPr>
      </p:pic>
      <p:cxnSp>
        <p:nvCxnSpPr>
          <p:cNvPr id="12" name="Straight Connector 11"/>
          <p:cNvCxnSpPr/>
          <p:nvPr/>
        </p:nvCxnSpPr>
        <p:spPr>
          <a:xfrm>
            <a:off x="0" y="47407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261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70" y="572395"/>
            <a:ext cx="8828911" cy="3139321"/>
          </a:xfrm>
          <a:prstGeom prst="rect">
            <a:avLst/>
          </a:prstGeom>
          <a:noFill/>
        </p:spPr>
        <p:txBody>
          <a:bodyPr wrap="square" rtlCol="0">
            <a:spAutoFit/>
          </a:bodyPr>
          <a:lstStyle/>
          <a:p>
            <a:r>
              <a:rPr lang="en-US" sz="2200" dirty="0">
                <a:solidFill>
                  <a:srgbClr val="7F7F7F"/>
                </a:solidFill>
              </a:rPr>
              <a:t>• </a:t>
            </a:r>
            <a:r>
              <a:rPr lang="en-US" sz="2200" b="1" dirty="0">
                <a:solidFill>
                  <a:srgbClr val="7F7F7F"/>
                </a:solidFill>
              </a:rPr>
              <a:t>Molecular Biology Boot Camp </a:t>
            </a:r>
            <a:r>
              <a:rPr lang="en-US" sz="2200" dirty="0">
                <a:solidFill>
                  <a:srgbClr val="7F7F7F"/>
                </a:solidFill>
              </a:rPr>
              <a:t>for first couple of weeks = march   </a:t>
            </a:r>
          </a:p>
          <a:p>
            <a:r>
              <a:rPr lang="en-US" sz="2200" dirty="0">
                <a:solidFill>
                  <a:srgbClr val="7F7F7F"/>
                </a:solidFill>
              </a:rPr>
              <a:t>  students stepwise through the workflow </a:t>
            </a:r>
            <a:r>
              <a:rPr lang="en-US" sz="2200" dirty="0">
                <a:solidFill>
                  <a:schemeClr val="bg1">
                    <a:lumMod val="50000"/>
                  </a:schemeClr>
                </a:solidFill>
              </a:rPr>
              <a:t>+ “milestone” assignments</a:t>
            </a:r>
            <a:endParaRPr lang="en-US" sz="2200" dirty="0">
              <a:solidFill>
                <a:srgbClr val="7F7F7F"/>
              </a:solidFill>
            </a:endParaRPr>
          </a:p>
          <a:p>
            <a:endParaRPr lang="en-US" sz="2200" dirty="0">
              <a:solidFill>
                <a:srgbClr val="7F7F7F"/>
              </a:solidFill>
            </a:endParaRPr>
          </a:p>
          <a:p>
            <a:r>
              <a:rPr lang="en-US" sz="2200" dirty="0">
                <a:solidFill>
                  <a:srgbClr val="7F7F7F"/>
                </a:solidFill>
              </a:rPr>
              <a:t>• After “graduating” from boot camp, each student was presented with  </a:t>
            </a:r>
          </a:p>
          <a:p>
            <a:r>
              <a:rPr lang="en-US" sz="2200" dirty="0">
                <a:solidFill>
                  <a:srgbClr val="7F7F7F"/>
                </a:solidFill>
              </a:rPr>
              <a:t>  lab key that provided 24/7 access to the lab</a:t>
            </a:r>
          </a:p>
          <a:p>
            <a:endParaRPr lang="en-US" sz="2200" dirty="0"/>
          </a:p>
          <a:p>
            <a:r>
              <a:rPr lang="en-US" sz="2200" dirty="0"/>
              <a:t>• Someone available 6 days/week to dispense reagents and to help</a:t>
            </a:r>
          </a:p>
          <a:p>
            <a:r>
              <a:rPr lang="en-US" sz="2200" dirty="0"/>
              <a:t>  at “open lab” hours</a:t>
            </a:r>
          </a:p>
          <a:p>
            <a:endParaRPr lang="en-US" sz="2200" dirty="0"/>
          </a:p>
        </p:txBody>
      </p:sp>
      <p:sp>
        <p:nvSpPr>
          <p:cNvPr id="9" name="Rectangle 8"/>
          <p:cNvSpPr/>
          <p:nvPr/>
        </p:nvSpPr>
        <p:spPr>
          <a:xfrm>
            <a:off x="1778152" y="-4326"/>
            <a:ext cx="5600649" cy="430887"/>
          </a:xfrm>
          <a:prstGeom prst="rect">
            <a:avLst/>
          </a:prstGeom>
        </p:spPr>
        <p:txBody>
          <a:bodyPr wrap="square">
            <a:spAutoFit/>
          </a:bodyPr>
          <a:lstStyle/>
          <a:p>
            <a:r>
              <a:rPr lang="en-US" sz="2200" dirty="0"/>
              <a:t>Organization of the Build-a-Genome course</a:t>
            </a:r>
          </a:p>
        </p:txBody>
      </p:sp>
      <p:cxnSp>
        <p:nvCxnSpPr>
          <p:cNvPr id="12" name="Straight Connector 11"/>
          <p:cNvCxnSpPr/>
          <p:nvPr/>
        </p:nvCxnSpPr>
        <p:spPr>
          <a:xfrm>
            <a:off x="0" y="47407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3"/>
          <a:srcRect t="6491" b="26231"/>
          <a:stretch/>
        </p:blipFill>
        <p:spPr>
          <a:xfrm>
            <a:off x="3683000" y="4097315"/>
            <a:ext cx="5334747" cy="2642155"/>
          </a:xfrm>
          <a:prstGeom prst="rect">
            <a:avLst/>
          </a:prstGeom>
        </p:spPr>
      </p:pic>
    </p:spTree>
    <p:extLst>
      <p:ext uri="{BB962C8B-B14F-4D97-AF65-F5344CB8AC3E}">
        <p14:creationId xmlns:p14="http://schemas.microsoft.com/office/powerpoint/2010/main" val="2312148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70" y="572395"/>
            <a:ext cx="8828911" cy="3816429"/>
          </a:xfrm>
          <a:prstGeom prst="rect">
            <a:avLst/>
          </a:prstGeom>
          <a:noFill/>
        </p:spPr>
        <p:txBody>
          <a:bodyPr wrap="square" rtlCol="0">
            <a:spAutoFit/>
          </a:bodyPr>
          <a:lstStyle/>
          <a:p>
            <a:r>
              <a:rPr lang="en-US" sz="2200" dirty="0">
                <a:solidFill>
                  <a:srgbClr val="7F7F7F"/>
                </a:solidFill>
              </a:rPr>
              <a:t>• </a:t>
            </a:r>
            <a:r>
              <a:rPr lang="en-US" sz="2200" b="1" dirty="0">
                <a:solidFill>
                  <a:srgbClr val="7F7F7F"/>
                </a:solidFill>
              </a:rPr>
              <a:t>Molecular Biology Boot Camp </a:t>
            </a:r>
            <a:r>
              <a:rPr lang="en-US" sz="2200" dirty="0">
                <a:solidFill>
                  <a:srgbClr val="7F7F7F"/>
                </a:solidFill>
              </a:rPr>
              <a:t>for first couple of weeks = march   </a:t>
            </a:r>
          </a:p>
          <a:p>
            <a:r>
              <a:rPr lang="en-US" sz="2200" dirty="0">
                <a:solidFill>
                  <a:srgbClr val="7F7F7F"/>
                </a:solidFill>
              </a:rPr>
              <a:t>  students stepwise through the workflow </a:t>
            </a:r>
            <a:r>
              <a:rPr lang="en-US" sz="2200" dirty="0">
                <a:solidFill>
                  <a:schemeClr val="bg1">
                    <a:lumMod val="50000"/>
                  </a:schemeClr>
                </a:solidFill>
              </a:rPr>
              <a:t>+ “milestone” assignments</a:t>
            </a:r>
            <a:endParaRPr lang="en-US" sz="2200" dirty="0">
              <a:solidFill>
                <a:srgbClr val="7F7F7F"/>
              </a:solidFill>
            </a:endParaRPr>
          </a:p>
          <a:p>
            <a:endParaRPr lang="en-US" sz="2200" dirty="0">
              <a:solidFill>
                <a:srgbClr val="7F7F7F"/>
              </a:solidFill>
            </a:endParaRPr>
          </a:p>
          <a:p>
            <a:r>
              <a:rPr lang="en-US" sz="2200" dirty="0">
                <a:solidFill>
                  <a:srgbClr val="7F7F7F"/>
                </a:solidFill>
              </a:rPr>
              <a:t>• After “graduating” from boot camp, each student was presented with </a:t>
            </a:r>
          </a:p>
          <a:p>
            <a:r>
              <a:rPr lang="en-US" sz="2200" dirty="0">
                <a:solidFill>
                  <a:srgbClr val="7F7F7F"/>
                </a:solidFill>
              </a:rPr>
              <a:t>  lab key that provided 24/7 access to the lab</a:t>
            </a:r>
          </a:p>
          <a:p>
            <a:endParaRPr lang="en-US" sz="2200" dirty="0">
              <a:solidFill>
                <a:srgbClr val="7F7F7F"/>
              </a:solidFill>
            </a:endParaRPr>
          </a:p>
          <a:p>
            <a:r>
              <a:rPr lang="en-US" sz="2200" dirty="0">
                <a:solidFill>
                  <a:srgbClr val="7F7F7F"/>
                </a:solidFill>
              </a:rPr>
              <a:t>• Someone available 6 days/week to dispense reagents and to help</a:t>
            </a:r>
          </a:p>
          <a:p>
            <a:r>
              <a:rPr lang="en-US" sz="2200" dirty="0">
                <a:solidFill>
                  <a:srgbClr val="7F7F7F"/>
                </a:solidFill>
              </a:rPr>
              <a:t>  at “open lab” hours</a:t>
            </a:r>
          </a:p>
          <a:p>
            <a:endParaRPr lang="en-US" sz="2200" dirty="0"/>
          </a:p>
          <a:p>
            <a:r>
              <a:rPr lang="en-US" sz="2200" dirty="0"/>
              <a:t>• Students presented at lab meetings every other week</a:t>
            </a:r>
          </a:p>
          <a:p>
            <a:endParaRPr lang="en-US" sz="2200" dirty="0"/>
          </a:p>
        </p:txBody>
      </p:sp>
      <p:sp>
        <p:nvSpPr>
          <p:cNvPr id="9" name="Rectangle 8"/>
          <p:cNvSpPr/>
          <p:nvPr/>
        </p:nvSpPr>
        <p:spPr>
          <a:xfrm>
            <a:off x="1778152" y="-4326"/>
            <a:ext cx="5600649" cy="430887"/>
          </a:xfrm>
          <a:prstGeom prst="rect">
            <a:avLst/>
          </a:prstGeom>
        </p:spPr>
        <p:txBody>
          <a:bodyPr wrap="square">
            <a:spAutoFit/>
          </a:bodyPr>
          <a:lstStyle/>
          <a:p>
            <a:r>
              <a:rPr lang="en-US" sz="2200" dirty="0"/>
              <a:t>Organization of the Build-a-Genome course</a:t>
            </a:r>
          </a:p>
        </p:txBody>
      </p:sp>
      <p:cxnSp>
        <p:nvCxnSpPr>
          <p:cNvPr id="12" name="Straight Connector 11"/>
          <p:cNvCxnSpPr/>
          <p:nvPr/>
        </p:nvCxnSpPr>
        <p:spPr>
          <a:xfrm>
            <a:off x="0" y="47407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3"/>
          <a:srcRect t="6491" b="26231"/>
          <a:stretch/>
        </p:blipFill>
        <p:spPr>
          <a:xfrm>
            <a:off x="3683000" y="4097315"/>
            <a:ext cx="5334747" cy="2642155"/>
          </a:xfrm>
          <a:prstGeom prst="rect">
            <a:avLst/>
          </a:prstGeom>
        </p:spPr>
      </p:pic>
    </p:spTree>
    <p:extLst>
      <p:ext uri="{BB962C8B-B14F-4D97-AF65-F5344CB8AC3E}">
        <p14:creationId xmlns:p14="http://schemas.microsoft.com/office/powerpoint/2010/main" val="31090239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0321"/>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19992" y="66848"/>
            <a:ext cx="1245353" cy="461665"/>
          </a:xfrm>
          <a:prstGeom prst="rect">
            <a:avLst/>
          </a:prstGeom>
          <a:noFill/>
        </p:spPr>
        <p:txBody>
          <a:bodyPr wrap="none" rtlCol="0">
            <a:spAutoFit/>
          </a:bodyPr>
          <a:lstStyle/>
          <a:p>
            <a:r>
              <a:rPr lang="en-US" sz="2400" dirty="0"/>
              <a:t>Outline:</a:t>
            </a:r>
          </a:p>
        </p:txBody>
      </p:sp>
      <p:sp>
        <p:nvSpPr>
          <p:cNvPr id="7" name="TextBox 6"/>
          <p:cNvSpPr txBox="1"/>
          <p:nvPr/>
        </p:nvSpPr>
        <p:spPr>
          <a:xfrm>
            <a:off x="258760" y="1303500"/>
            <a:ext cx="8704864" cy="3816429"/>
          </a:xfrm>
          <a:prstGeom prst="rect">
            <a:avLst/>
          </a:prstGeom>
          <a:noFill/>
        </p:spPr>
        <p:txBody>
          <a:bodyPr wrap="none" rtlCol="0">
            <a:spAutoFit/>
          </a:bodyPr>
          <a:lstStyle/>
          <a:p>
            <a:r>
              <a:rPr lang="en-US" sz="2200" dirty="0">
                <a:solidFill>
                  <a:srgbClr val="7F7F7F"/>
                </a:solidFill>
              </a:rPr>
              <a:t>• Brief history of the synthetic yeast project</a:t>
            </a:r>
          </a:p>
          <a:p>
            <a:endParaRPr lang="en-US" sz="2200" dirty="0">
              <a:solidFill>
                <a:srgbClr val="7F7F7F"/>
              </a:solidFill>
            </a:endParaRPr>
          </a:p>
          <a:p>
            <a:r>
              <a:rPr lang="en-US" sz="2200" dirty="0">
                <a:solidFill>
                  <a:srgbClr val="7F7F7F"/>
                </a:solidFill>
              </a:rPr>
              <a:t>• How did the Build-a-Genome course start?</a:t>
            </a:r>
          </a:p>
          <a:p>
            <a:endParaRPr lang="en-US" sz="2200" dirty="0">
              <a:solidFill>
                <a:srgbClr val="7F7F7F"/>
              </a:solidFill>
            </a:endParaRPr>
          </a:p>
          <a:p>
            <a:r>
              <a:rPr lang="en-US" sz="2200" dirty="0">
                <a:solidFill>
                  <a:srgbClr val="7F7F7F"/>
                </a:solidFill>
              </a:rPr>
              <a:t>• What did the Build-a-Genome students actually do?</a:t>
            </a:r>
          </a:p>
          <a:p>
            <a:endParaRPr lang="en-US" sz="2200" dirty="0"/>
          </a:p>
          <a:p>
            <a:r>
              <a:rPr lang="en-US" sz="2200" dirty="0">
                <a:solidFill>
                  <a:srgbClr val="7F7F7F"/>
                </a:solidFill>
              </a:rPr>
              <a:t>• Organization of the Build-a-Genome course</a:t>
            </a:r>
          </a:p>
          <a:p>
            <a:endParaRPr lang="en-US" sz="2200" dirty="0"/>
          </a:p>
          <a:p>
            <a:r>
              <a:rPr lang="en-US" sz="2200" dirty="0"/>
              <a:t>• What I loved about teaching Build-a-Genome, and what “elements”</a:t>
            </a:r>
          </a:p>
          <a:p>
            <a:r>
              <a:rPr lang="en-US" sz="2200" dirty="0"/>
              <a:t>   of it have tried to bring here?</a:t>
            </a:r>
          </a:p>
          <a:p>
            <a:endParaRPr lang="en-US" sz="2200" dirty="0"/>
          </a:p>
        </p:txBody>
      </p:sp>
    </p:spTree>
    <p:extLst>
      <p:ext uri="{BB962C8B-B14F-4D97-AF65-F5344CB8AC3E}">
        <p14:creationId xmlns:p14="http://schemas.microsoft.com/office/powerpoint/2010/main" val="31746655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792" y="0"/>
            <a:ext cx="8678020" cy="769441"/>
          </a:xfrm>
          <a:prstGeom prst="rect">
            <a:avLst/>
          </a:prstGeom>
        </p:spPr>
        <p:txBody>
          <a:bodyPr wrap="square">
            <a:spAutoFit/>
          </a:bodyPr>
          <a:lstStyle/>
          <a:p>
            <a:pPr algn="ctr"/>
            <a:r>
              <a:rPr lang="en-US" sz="2200" dirty="0">
                <a:solidFill>
                  <a:schemeClr val="bg1">
                    <a:lumMod val="50000"/>
                  </a:schemeClr>
                </a:solidFill>
              </a:rPr>
              <a:t>What I loved about teaching Build-a-Genome, and what “elements”</a:t>
            </a:r>
          </a:p>
          <a:p>
            <a:pPr algn="ctr"/>
            <a:r>
              <a:rPr lang="en-US" sz="2200" dirty="0">
                <a:solidFill>
                  <a:schemeClr val="bg1">
                    <a:lumMod val="50000"/>
                  </a:schemeClr>
                </a:solidFill>
              </a:rPr>
              <a:t>   of it have I been trying to bring to my current institution?</a:t>
            </a:r>
          </a:p>
        </p:txBody>
      </p:sp>
      <p:cxnSp>
        <p:nvCxnSpPr>
          <p:cNvPr id="6" name="Straight Connector 5"/>
          <p:cNvCxnSpPr/>
          <p:nvPr/>
        </p:nvCxnSpPr>
        <p:spPr>
          <a:xfrm>
            <a:off x="0" y="83086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30143" y="890025"/>
            <a:ext cx="8266518" cy="1785104"/>
          </a:xfrm>
          <a:prstGeom prst="rect">
            <a:avLst/>
          </a:prstGeom>
          <a:noFill/>
        </p:spPr>
        <p:txBody>
          <a:bodyPr wrap="none" rtlCol="0">
            <a:spAutoFit/>
          </a:bodyPr>
          <a:lstStyle/>
          <a:p>
            <a:r>
              <a:rPr lang="en-US" sz="2200" dirty="0"/>
              <a:t>• Students participated in an authentic, ongoing research project!</a:t>
            </a:r>
          </a:p>
          <a:p>
            <a:endParaRPr lang="en-US" sz="2200" dirty="0"/>
          </a:p>
          <a:p>
            <a:pPr marL="279400"/>
            <a:endParaRPr lang="en-US" sz="2200" dirty="0"/>
          </a:p>
          <a:p>
            <a:endParaRPr lang="en-US" sz="2200" dirty="0"/>
          </a:p>
          <a:p>
            <a:endParaRPr lang="en-US" sz="2200" dirty="0"/>
          </a:p>
        </p:txBody>
      </p:sp>
    </p:spTree>
    <p:extLst>
      <p:ext uri="{BB962C8B-B14F-4D97-AF65-F5344CB8AC3E}">
        <p14:creationId xmlns:p14="http://schemas.microsoft.com/office/powerpoint/2010/main" val="11946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B3B23-8CD1-0A48-9FF8-D84350C8907F}"/>
              </a:ext>
            </a:extLst>
          </p:cNvPr>
          <p:cNvPicPr>
            <a:picLocks noChangeAspect="1"/>
          </p:cNvPicPr>
          <p:nvPr/>
        </p:nvPicPr>
        <p:blipFill>
          <a:blip r:embed="rId2"/>
          <a:stretch>
            <a:fillRect/>
          </a:stretch>
        </p:blipFill>
        <p:spPr>
          <a:xfrm rot="10800000">
            <a:off x="744451" y="768926"/>
            <a:ext cx="7655097" cy="5741323"/>
          </a:xfrm>
          <a:prstGeom prst="rect">
            <a:avLst/>
          </a:prstGeom>
        </p:spPr>
      </p:pic>
      <p:sp>
        <p:nvSpPr>
          <p:cNvPr id="4" name="TextBox 3">
            <a:extLst>
              <a:ext uri="{FF2B5EF4-FFF2-40B4-BE49-F238E27FC236}">
                <a16:creationId xmlns:a16="http://schemas.microsoft.com/office/drawing/2014/main" id="{33C6A349-3F23-A846-809D-C91A58FFCFDF}"/>
              </a:ext>
            </a:extLst>
          </p:cNvPr>
          <p:cNvSpPr txBox="1"/>
          <p:nvPr/>
        </p:nvSpPr>
        <p:spPr>
          <a:xfrm>
            <a:off x="2257146" y="35467"/>
            <a:ext cx="4556119" cy="461665"/>
          </a:xfrm>
          <a:prstGeom prst="rect">
            <a:avLst/>
          </a:prstGeom>
          <a:noFill/>
        </p:spPr>
        <p:txBody>
          <a:bodyPr wrap="none" rtlCol="0">
            <a:spAutoFit/>
          </a:bodyPr>
          <a:lstStyle/>
          <a:p>
            <a:r>
              <a:rPr lang="en-US" sz="2400" dirty="0">
                <a:solidFill>
                  <a:schemeClr val="bg1"/>
                </a:solidFill>
              </a:rPr>
              <a:t>View from Hartwick’s main quad</a:t>
            </a:r>
          </a:p>
        </p:txBody>
      </p:sp>
      <p:cxnSp>
        <p:nvCxnSpPr>
          <p:cNvPr id="5" name="Straight Connector 4">
            <a:extLst>
              <a:ext uri="{FF2B5EF4-FFF2-40B4-BE49-F238E27FC236}">
                <a16:creationId xmlns:a16="http://schemas.microsoft.com/office/drawing/2014/main" id="{FEC93263-CC42-C74D-B83B-F0FEF7177BF7}"/>
              </a:ext>
            </a:extLst>
          </p:cNvPr>
          <p:cNvCxnSpPr/>
          <p:nvPr/>
        </p:nvCxnSpPr>
        <p:spPr>
          <a:xfrm>
            <a:off x="0" y="513337"/>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C18AB300-147D-0340-A386-17880D1650D2}"/>
              </a:ext>
            </a:extLst>
          </p:cNvPr>
          <p:cNvPicPr>
            <a:picLocks noChangeAspect="1"/>
          </p:cNvPicPr>
          <p:nvPr/>
        </p:nvPicPr>
        <p:blipFill rotWithShape="1">
          <a:blip r:embed="rId3"/>
          <a:srcRect l="9304" t="6923" r="9439" b="7013"/>
          <a:stretch/>
        </p:blipFill>
        <p:spPr>
          <a:xfrm>
            <a:off x="3884977" y="1667304"/>
            <a:ext cx="2463800" cy="1972284"/>
          </a:xfrm>
          <a:prstGeom prst="rect">
            <a:avLst/>
          </a:prstGeom>
        </p:spPr>
      </p:pic>
    </p:spTree>
    <p:extLst>
      <p:ext uri="{BB962C8B-B14F-4D97-AF65-F5344CB8AC3E}">
        <p14:creationId xmlns:p14="http://schemas.microsoft.com/office/powerpoint/2010/main" val="8782097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792" y="0"/>
            <a:ext cx="8678020" cy="769441"/>
          </a:xfrm>
          <a:prstGeom prst="rect">
            <a:avLst/>
          </a:prstGeom>
        </p:spPr>
        <p:txBody>
          <a:bodyPr wrap="square">
            <a:spAutoFit/>
          </a:bodyPr>
          <a:lstStyle/>
          <a:p>
            <a:pPr algn="ctr"/>
            <a:r>
              <a:rPr lang="en-US" sz="2200" dirty="0">
                <a:solidFill>
                  <a:schemeClr val="bg1">
                    <a:lumMod val="50000"/>
                  </a:schemeClr>
                </a:solidFill>
              </a:rPr>
              <a:t>What I loved about teaching Build-a-Genome, and what “elements”</a:t>
            </a:r>
          </a:p>
          <a:p>
            <a:pPr algn="ctr"/>
            <a:r>
              <a:rPr lang="en-US" sz="2200" dirty="0">
                <a:solidFill>
                  <a:schemeClr val="bg1">
                    <a:lumMod val="50000"/>
                  </a:schemeClr>
                </a:solidFill>
              </a:rPr>
              <a:t>   of it have I been trying to bring to my current institution?</a:t>
            </a:r>
          </a:p>
        </p:txBody>
      </p:sp>
      <p:cxnSp>
        <p:nvCxnSpPr>
          <p:cNvPr id="6" name="Straight Connector 5"/>
          <p:cNvCxnSpPr/>
          <p:nvPr/>
        </p:nvCxnSpPr>
        <p:spPr>
          <a:xfrm>
            <a:off x="0" y="83086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30143" y="890025"/>
            <a:ext cx="8327921" cy="2800766"/>
          </a:xfrm>
          <a:prstGeom prst="rect">
            <a:avLst/>
          </a:prstGeom>
          <a:noFill/>
        </p:spPr>
        <p:txBody>
          <a:bodyPr wrap="none" rtlCol="0">
            <a:spAutoFit/>
          </a:bodyPr>
          <a:lstStyle/>
          <a:p>
            <a:r>
              <a:rPr lang="en-US" sz="2200" dirty="0">
                <a:solidFill>
                  <a:srgbClr val="7F7F7F"/>
                </a:solidFill>
              </a:rPr>
              <a:t>• Students participated in an authentic, ongoing research project!</a:t>
            </a:r>
          </a:p>
          <a:p>
            <a:endParaRPr lang="en-US" sz="2200" dirty="0"/>
          </a:p>
          <a:p>
            <a:r>
              <a:rPr lang="en-US" sz="2200" dirty="0"/>
              <a:t>• Students felt “ownership” of their own projects, yet had plenty of</a:t>
            </a:r>
          </a:p>
          <a:p>
            <a:r>
              <a:rPr lang="en-US" sz="2200" dirty="0"/>
              <a:t>   structure and support (and the methods work really well!)</a:t>
            </a:r>
          </a:p>
          <a:p>
            <a:endParaRPr lang="en-US" sz="2200" dirty="0"/>
          </a:p>
          <a:p>
            <a:pPr marL="279400"/>
            <a:endParaRPr lang="en-US" sz="2200" dirty="0"/>
          </a:p>
          <a:p>
            <a:endParaRPr lang="en-US" sz="2200" dirty="0"/>
          </a:p>
          <a:p>
            <a:endParaRPr lang="en-US" sz="2200" dirty="0"/>
          </a:p>
        </p:txBody>
      </p:sp>
    </p:spTree>
    <p:extLst>
      <p:ext uri="{BB962C8B-B14F-4D97-AF65-F5344CB8AC3E}">
        <p14:creationId xmlns:p14="http://schemas.microsoft.com/office/powerpoint/2010/main" val="9425023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792" y="0"/>
            <a:ext cx="8678020" cy="769441"/>
          </a:xfrm>
          <a:prstGeom prst="rect">
            <a:avLst/>
          </a:prstGeom>
        </p:spPr>
        <p:txBody>
          <a:bodyPr wrap="square">
            <a:spAutoFit/>
          </a:bodyPr>
          <a:lstStyle/>
          <a:p>
            <a:pPr algn="ctr"/>
            <a:r>
              <a:rPr lang="en-US" sz="2200" dirty="0">
                <a:solidFill>
                  <a:schemeClr val="bg1">
                    <a:lumMod val="50000"/>
                  </a:schemeClr>
                </a:solidFill>
              </a:rPr>
              <a:t>What I loved about teaching Build-a-Genome, and what “elements”</a:t>
            </a:r>
          </a:p>
          <a:p>
            <a:pPr algn="ctr"/>
            <a:r>
              <a:rPr lang="en-US" sz="2200" dirty="0">
                <a:solidFill>
                  <a:schemeClr val="bg1">
                    <a:lumMod val="50000"/>
                  </a:schemeClr>
                </a:solidFill>
              </a:rPr>
              <a:t>   of it have I been trying to bring to my current institution?</a:t>
            </a:r>
          </a:p>
        </p:txBody>
      </p:sp>
      <p:cxnSp>
        <p:nvCxnSpPr>
          <p:cNvPr id="6" name="Straight Connector 5"/>
          <p:cNvCxnSpPr/>
          <p:nvPr/>
        </p:nvCxnSpPr>
        <p:spPr>
          <a:xfrm>
            <a:off x="0" y="83086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848583" y="3635961"/>
            <a:ext cx="2113830" cy="369332"/>
          </a:xfrm>
          <a:prstGeom prst="rect">
            <a:avLst/>
          </a:prstGeom>
          <a:noFill/>
        </p:spPr>
        <p:txBody>
          <a:bodyPr wrap="none" rtlCol="0">
            <a:spAutoFit/>
          </a:bodyPr>
          <a:lstStyle/>
          <a:p>
            <a:r>
              <a:rPr lang="en-US" dirty="0"/>
              <a:t>Content vs. “Skills”</a:t>
            </a:r>
          </a:p>
        </p:txBody>
      </p:sp>
      <p:grpSp>
        <p:nvGrpSpPr>
          <p:cNvPr id="10" name="Group 9"/>
          <p:cNvGrpSpPr/>
          <p:nvPr/>
        </p:nvGrpSpPr>
        <p:grpSpPr>
          <a:xfrm>
            <a:off x="4758579" y="2084911"/>
            <a:ext cx="4995859" cy="3746894"/>
            <a:chOff x="525243" y="2164508"/>
            <a:chExt cx="5470896" cy="4103172"/>
          </a:xfrm>
        </p:grpSpPr>
        <p:pic>
          <p:nvPicPr>
            <p:cNvPr id="3" name="Picture 2"/>
            <p:cNvPicPr>
              <a:picLocks noChangeAspect="1"/>
            </p:cNvPicPr>
            <p:nvPr/>
          </p:nvPicPr>
          <p:blipFill>
            <a:blip r:embed="rId2"/>
            <a:stretch>
              <a:fillRect/>
            </a:stretch>
          </p:blipFill>
          <p:spPr>
            <a:xfrm>
              <a:off x="525243" y="2164508"/>
              <a:ext cx="5470896" cy="4103172"/>
            </a:xfrm>
            <a:prstGeom prst="rect">
              <a:avLst/>
            </a:prstGeom>
          </p:spPr>
        </p:pic>
        <p:sp>
          <p:nvSpPr>
            <p:cNvPr id="8" name="Rectangle 7"/>
            <p:cNvSpPr/>
            <p:nvPr/>
          </p:nvSpPr>
          <p:spPr>
            <a:xfrm>
              <a:off x="1231621" y="4224755"/>
              <a:ext cx="1262635" cy="461665"/>
            </a:xfrm>
            <a:prstGeom prst="rect">
              <a:avLst/>
            </a:prstGeom>
          </p:spPr>
          <p:txBody>
            <a:bodyPr wrap="none">
              <a:spAutoFit/>
            </a:bodyPr>
            <a:lstStyle/>
            <a:p>
              <a:r>
                <a:rPr lang="en-US" sz="2400" dirty="0"/>
                <a:t>Content </a:t>
              </a:r>
            </a:p>
          </p:txBody>
        </p:sp>
        <p:sp>
          <p:nvSpPr>
            <p:cNvPr id="9" name="Rectangle 8"/>
            <p:cNvSpPr/>
            <p:nvPr/>
          </p:nvSpPr>
          <p:spPr>
            <a:xfrm>
              <a:off x="4145916" y="4912576"/>
              <a:ext cx="902861" cy="461665"/>
            </a:xfrm>
            <a:prstGeom prst="rect">
              <a:avLst/>
            </a:prstGeom>
          </p:spPr>
          <p:txBody>
            <a:bodyPr wrap="none">
              <a:spAutoFit/>
            </a:bodyPr>
            <a:lstStyle/>
            <a:p>
              <a:r>
                <a:rPr lang="en-US" sz="2400" dirty="0"/>
                <a:t>Skills</a:t>
              </a:r>
            </a:p>
          </p:txBody>
        </p:sp>
      </p:grpSp>
      <p:sp>
        <p:nvSpPr>
          <p:cNvPr id="4" name="TextBox 3"/>
          <p:cNvSpPr txBox="1"/>
          <p:nvPr/>
        </p:nvSpPr>
        <p:spPr>
          <a:xfrm>
            <a:off x="130143" y="890025"/>
            <a:ext cx="8589836" cy="6863416"/>
          </a:xfrm>
          <a:prstGeom prst="rect">
            <a:avLst/>
          </a:prstGeom>
          <a:noFill/>
        </p:spPr>
        <p:txBody>
          <a:bodyPr wrap="none" rtlCol="0">
            <a:spAutoFit/>
          </a:bodyPr>
          <a:lstStyle/>
          <a:p>
            <a:r>
              <a:rPr lang="en-US" sz="2200" dirty="0">
                <a:solidFill>
                  <a:srgbClr val="7F7F7F"/>
                </a:solidFill>
              </a:rPr>
              <a:t>• Students participated in an authentic, ongoing research project!</a:t>
            </a:r>
          </a:p>
          <a:p>
            <a:endParaRPr lang="en-US" sz="2200" dirty="0">
              <a:solidFill>
                <a:srgbClr val="7F7F7F"/>
              </a:solidFill>
            </a:endParaRPr>
          </a:p>
          <a:p>
            <a:r>
              <a:rPr lang="en-US" sz="2200" dirty="0">
                <a:solidFill>
                  <a:srgbClr val="7F7F7F"/>
                </a:solidFill>
              </a:rPr>
              <a:t>• Students felt “ownership” of their own projects, yet had plenty of</a:t>
            </a:r>
          </a:p>
          <a:p>
            <a:r>
              <a:rPr lang="en-US" sz="2200" dirty="0">
                <a:solidFill>
                  <a:srgbClr val="7F7F7F"/>
                </a:solidFill>
              </a:rPr>
              <a:t>   structure and support (and the methods work really well!)</a:t>
            </a:r>
          </a:p>
          <a:p>
            <a:endParaRPr lang="en-US" sz="2200" dirty="0"/>
          </a:p>
          <a:p>
            <a:r>
              <a:rPr lang="en-US" sz="2200" dirty="0"/>
              <a:t>• Less content but more skill development:</a:t>
            </a:r>
          </a:p>
          <a:p>
            <a:endParaRPr lang="en-US" sz="2200" dirty="0"/>
          </a:p>
          <a:p>
            <a:r>
              <a:rPr lang="en-US" sz="2200" dirty="0"/>
              <a:t>   1) </a:t>
            </a:r>
            <a:r>
              <a:rPr lang="en-US" sz="2200" b="1" dirty="0"/>
              <a:t>Technical </a:t>
            </a:r>
          </a:p>
          <a:p>
            <a:pPr marL="576263"/>
            <a:r>
              <a:rPr lang="en-US" sz="2200" dirty="0"/>
              <a:t>- PCR</a:t>
            </a:r>
          </a:p>
          <a:p>
            <a:pPr marL="576263">
              <a:buFontTx/>
              <a:buChar char="-"/>
            </a:pPr>
            <a:r>
              <a:rPr lang="en-US" sz="2200" dirty="0"/>
              <a:t> Cloning</a:t>
            </a:r>
          </a:p>
          <a:p>
            <a:pPr marL="576263">
              <a:buFontTx/>
              <a:buChar char="-"/>
            </a:pPr>
            <a:r>
              <a:rPr lang="en-US" sz="2200" dirty="0"/>
              <a:t> Sequencing and “bioinformatics”</a:t>
            </a:r>
          </a:p>
          <a:p>
            <a:pPr marL="576263">
              <a:buFontTx/>
              <a:buChar char="-"/>
            </a:pPr>
            <a:r>
              <a:rPr lang="en-US" sz="2200" dirty="0"/>
              <a:t> </a:t>
            </a:r>
            <a:r>
              <a:rPr lang="en-US" sz="2200" i="1" dirty="0"/>
              <a:t>Lots</a:t>
            </a:r>
            <a:r>
              <a:rPr lang="en-US" sz="2200" dirty="0"/>
              <a:t> of repetition = they improve</a:t>
            </a:r>
          </a:p>
          <a:p>
            <a:pPr marL="576263"/>
            <a:endParaRPr lang="en-US" sz="2200" dirty="0"/>
          </a:p>
          <a:p>
            <a:pPr marL="279400"/>
            <a:r>
              <a:rPr lang="en-US" sz="2200" dirty="0"/>
              <a:t>2) “</a:t>
            </a:r>
            <a:r>
              <a:rPr lang="en-US" sz="2200" b="1" dirty="0"/>
              <a:t>Professional</a:t>
            </a:r>
            <a:r>
              <a:rPr lang="en-US" sz="2200" dirty="0"/>
              <a:t>”</a:t>
            </a:r>
          </a:p>
          <a:p>
            <a:pPr marL="279400"/>
            <a:r>
              <a:rPr lang="en-US" sz="2200" dirty="0"/>
              <a:t>    - Presented frequently at lab meetings</a:t>
            </a:r>
          </a:p>
          <a:p>
            <a:pPr marL="279400"/>
            <a:r>
              <a:rPr lang="en-US" sz="2200" dirty="0"/>
              <a:t>	  - Organized their own time</a:t>
            </a:r>
          </a:p>
          <a:p>
            <a:pPr marL="279400"/>
            <a:r>
              <a:rPr lang="en-US" sz="2200" dirty="0"/>
              <a:t>    - Had to troubleshoot their own experiments</a:t>
            </a:r>
          </a:p>
          <a:p>
            <a:pPr marL="279400"/>
            <a:endParaRPr lang="en-US" sz="2200" dirty="0"/>
          </a:p>
          <a:p>
            <a:endParaRPr lang="en-US" sz="2200" dirty="0"/>
          </a:p>
          <a:p>
            <a:endParaRPr lang="en-US" sz="2200" dirty="0"/>
          </a:p>
        </p:txBody>
      </p:sp>
    </p:spTree>
    <p:extLst>
      <p:ext uri="{BB962C8B-B14F-4D97-AF65-F5344CB8AC3E}">
        <p14:creationId xmlns:p14="http://schemas.microsoft.com/office/powerpoint/2010/main" val="3698634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792" y="0"/>
            <a:ext cx="8678020" cy="769441"/>
          </a:xfrm>
          <a:prstGeom prst="rect">
            <a:avLst/>
          </a:prstGeom>
        </p:spPr>
        <p:txBody>
          <a:bodyPr wrap="square">
            <a:spAutoFit/>
          </a:bodyPr>
          <a:lstStyle/>
          <a:p>
            <a:pPr algn="ctr"/>
            <a:r>
              <a:rPr lang="en-US" sz="2200" dirty="0">
                <a:solidFill>
                  <a:schemeClr val="bg1">
                    <a:lumMod val="50000"/>
                  </a:schemeClr>
                </a:solidFill>
              </a:rPr>
              <a:t>What I loved about teaching Build-a-Genome, and what “elements”</a:t>
            </a:r>
          </a:p>
          <a:p>
            <a:pPr algn="ctr"/>
            <a:r>
              <a:rPr lang="en-US" sz="2200" dirty="0">
                <a:solidFill>
                  <a:schemeClr val="bg1">
                    <a:lumMod val="50000"/>
                  </a:schemeClr>
                </a:solidFill>
              </a:rPr>
              <a:t>   of it have I been trying to bring to my current institution?</a:t>
            </a:r>
          </a:p>
        </p:txBody>
      </p:sp>
      <p:cxnSp>
        <p:nvCxnSpPr>
          <p:cNvPr id="6" name="Straight Connector 5"/>
          <p:cNvCxnSpPr/>
          <p:nvPr/>
        </p:nvCxnSpPr>
        <p:spPr>
          <a:xfrm>
            <a:off x="0" y="83086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848583" y="3635961"/>
            <a:ext cx="2113830" cy="369332"/>
          </a:xfrm>
          <a:prstGeom prst="rect">
            <a:avLst/>
          </a:prstGeom>
          <a:noFill/>
        </p:spPr>
        <p:txBody>
          <a:bodyPr wrap="none" rtlCol="0">
            <a:spAutoFit/>
          </a:bodyPr>
          <a:lstStyle/>
          <a:p>
            <a:r>
              <a:rPr lang="en-US" dirty="0"/>
              <a:t>Content vs. “Skills”</a:t>
            </a:r>
          </a:p>
        </p:txBody>
      </p:sp>
      <p:grpSp>
        <p:nvGrpSpPr>
          <p:cNvPr id="10" name="Group 9"/>
          <p:cNvGrpSpPr/>
          <p:nvPr/>
        </p:nvGrpSpPr>
        <p:grpSpPr>
          <a:xfrm>
            <a:off x="5014880" y="3452563"/>
            <a:ext cx="4699867" cy="3524900"/>
            <a:chOff x="525243" y="2164508"/>
            <a:chExt cx="5470896" cy="4103172"/>
          </a:xfrm>
        </p:grpSpPr>
        <p:pic>
          <p:nvPicPr>
            <p:cNvPr id="3" name="Picture 2"/>
            <p:cNvPicPr>
              <a:picLocks noChangeAspect="1"/>
            </p:cNvPicPr>
            <p:nvPr/>
          </p:nvPicPr>
          <p:blipFill>
            <a:blip r:embed="rId3"/>
            <a:stretch>
              <a:fillRect/>
            </a:stretch>
          </p:blipFill>
          <p:spPr>
            <a:xfrm>
              <a:off x="525243" y="2164508"/>
              <a:ext cx="5470896" cy="4103172"/>
            </a:xfrm>
            <a:prstGeom prst="rect">
              <a:avLst/>
            </a:prstGeom>
          </p:spPr>
        </p:pic>
        <p:sp>
          <p:nvSpPr>
            <p:cNvPr id="8" name="Rectangle 7"/>
            <p:cNvSpPr/>
            <p:nvPr/>
          </p:nvSpPr>
          <p:spPr>
            <a:xfrm>
              <a:off x="1231621" y="4224755"/>
              <a:ext cx="1262635" cy="461665"/>
            </a:xfrm>
            <a:prstGeom prst="rect">
              <a:avLst/>
            </a:prstGeom>
          </p:spPr>
          <p:txBody>
            <a:bodyPr wrap="none">
              <a:spAutoFit/>
            </a:bodyPr>
            <a:lstStyle/>
            <a:p>
              <a:r>
                <a:rPr lang="en-US" sz="2400" dirty="0"/>
                <a:t>Content </a:t>
              </a:r>
            </a:p>
          </p:txBody>
        </p:sp>
        <p:sp>
          <p:nvSpPr>
            <p:cNvPr id="9" name="Rectangle 8"/>
            <p:cNvSpPr/>
            <p:nvPr/>
          </p:nvSpPr>
          <p:spPr>
            <a:xfrm>
              <a:off x="4145916" y="4912576"/>
              <a:ext cx="902861" cy="461665"/>
            </a:xfrm>
            <a:prstGeom prst="rect">
              <a:avLst/>
            </a:prstGeom>
          </p:spPr>
          <p:txBody>
            <a:bodyPr wrap="none">
              <a:spAutoFit/>
            </a:bodyPr>
            <a:lstStyle/>
            <a:p>
              <a:r>
                <a:rPr lang="en-US" sz="2400" dirty="0"/>
                <a:t>Skills</a:t>
              </a:r>
            </a:p>
          </p:txBody>
        </p:sp>
      </p:grpSp>
      <p:sp>
        <p:nvSpPr>
          <p:cNvPr id="4" name="TextBox 3"/>
          <p:cNvSpPr txBox="1"/>
          <p:nvPr/>
        </p:nvSpPr>
        <p:spPr>
          <a:xfrm>
            <a:off x="130143" y="890025"/>
            <a:ext cx="7774447" cy="3816429"/>
          </a:xfrm>
          <a:prstGeom prst="rect">
            <a:avLst/>
          </a:prstGeom>
          <a:noFill/>
        </p:spPr>
        <p:txBody>
          <a:bodyPr wrap="none" rtlCol="0">
            <a:spAutoFit/>
          </a:bodyPr>
          <a:lstStyle/>
          <a:p>
            <a:r>
              <a:rPr lang="en-US" sz="2200" dirty="0"/>
              <a:t>• Wasn’t “trapped” in traditional 1 x 3 hour lab per week</a:t>
            </a:r>
          </a:p>
          <a:p>
            <a:endParaRPr lang="en-US" sz="2200" dirty="0"/>
          </a:p>
          <a:p>
            <a:r>
              <a:rPr lang="en-US" sz="2200" dirty="0"/>
              <a:t>   1) Not how real experiments work!</a:t>
            </a:r>
          </a:p>
          <a:p>
            <a:pPr>
              <a:tabLst>
                <a:tab pos="12868275" algn="l"/>
              </a:tabLst>
            </a:pPr>
            <a:endParaRPr lang="en-US" sz="2200" dirty="0"/>
          </a:p>
          <a:p>
            <a:pPr>
              <a:tabLst>
                <a:tab pos="12868275" algn="l"/>
              </a:tabLst>
            </a:pPr>
            <a:r>
              <a:rPr lang="en-US" sz="2200" dirty="0"/>
              <a:t>   2) Students forget what they were doing by the next week</a:t>
            </a:r>
          </a:p>
          <a:p>
            <a:pPr>
              <a:tabLst>
                <a:tab pos="12868275" algn="l"/>
              </a:tabLst>
            </a:pPr>
            <a:endParaRPr lang="en-US" sz="2200" dirty="0"/>
          </a:p>
          <a:p>
            <a:pPr>
              <a:tabLst>
                <a:tab pos="12868275" algn="l"/>
              </a:tabLst>
            </a:pPr>
            <a:r>
              <a:rPr lang="en-US" sz="2200" dirty="0"/>
              <a:t>   3) To cram the lab into this timeframe, I end up doing too </a:t>
            </a:r>
          </a:p>
          <a:p>
            <a:pPr>
              <a:tabLst>
                <a:tab pos="12868275" algn="l"/>
              </a:tabLst>
            </a:pPr>
            <a:r>
              <a:rPr lang="en-US" sz="2200" dirty="0"/>
              <a:t>       much of the work for them and they don’t learn as much.</a:t>
            </a:r>
          </a:p>
          <a:p>
            <a:pPr>
              <a:tabLst>
                <a:tab pos="12868275" algn="l"/>
              </a:tabLst>
            </a:pPr>
            <a:endParaRPr lang="en-US" sz="2200" dirty="0"/>
          </a:p>
          <a:p>
            <a:endParaRPr lang="en-US" sz="2200" dirty="0"/>
          </a:p>
          <a:p>
            <a:endParaRPr lang="en-US" sz="2200" dirty="0"/>
          </a:p>
        </p:txBody>
      </p:sp>
    </p:spTree>
    <p:extLst>
      <p:ext uri="{BB962C8B-B14F-4D97-AF65-F5344CB8AC3E}">
        <p14:creationId xmlns:p14="http://schemas.microsoft.com/office/powerpoint/2010/main" val="24332884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792" y="0"/>
            <a:ext cx="8678020" cy="769441"/>
          </a:xfrm>
          <a:prstGeom prst="rect">
            <a:avLst/>
          </a:prstGeom>
        </p:spPr>
        <p:txBody>
          <a:bodyPr wrap="square">
            <a:spAutoFit/>
          </a:bodyPr>
          <a:lstStyle/>
          <a:p>
            <a:pPr algn="ctr"/>
            <a:r>
              <a:rPr lang="en-US" sz="2200" dirty="0">
                <a:solidFill>
                  <a:schemeClr val="bg1">
                    <a:lumMod val="50000"/>
                  </a:schemeClr>
                </a:solidFill>
              </a:rPr>
              <a:t>What I loved about teaching Build-a-Genome, and what “elements”</a:t>
            </a:r>
          </a:p>
          <a:p>
            <a:pPr algn="ctr"/>
            <a:r>
              <a:rPr lang="en-US" sz="2200" dirty="0">
                <a:solidFill>
                  <a:schemeClr val="bg1">
                    <a:lumMod val="50000"/>
                  </a:schemeClr>
                </a:solidFill>
              </a:rPr>
              <a:t>   of it have I been trying to bring to my current institution?</a:t>
            </a:r>
          </a:p>
        </p:txBody>
      </p:sp>
      <p:cxnSp>
        <p:nvCxnSpPr>
          <p:cNvPr id="6" name="Straight Connector 5"/>
          <p:cNvCxnSpPr/>
          <p:nvPr/>
        </p:nvCxnSpPr>
        <p:spPr>
          <a:xfrm>
            <a:off x="0" y="83086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848583" y="3635961"/>
            <a:ext cx="2113830" cy="369332"/>
          </a:xfrm>
          <a:prstGeom prst="rect">
            <a:avLst/>
          </a:prstGeom>
          <a:noFill/>
        </p:spPr>
        <p:txBody>
          <a:bodyPr wrap="none" rtlCol="0">
            <a:spAutoFit/>
          </a:bodyPr>
          <a:lstStyle/>
          <a:p>
            <a:r>
              <a:rPr lang="en-US" dirty="0"/>
              <a:t>Content vs. “Skills”</a:t>
            </a:r>
          </a:p>
        </p:txBody>
      </p:sp>
      <p:grpSp>
        <p:nvGrpSpPr>
          <p:cNvPr id="10" name="Group 9"/>
          <p:cNvGrpSpPr/>
          <p:nvPr/>
        </p:nvGrpSpPr>
        <p:grpSpPr>
          <a:xfrm>
            <a:off x="5014880" y="3452563"/>
            <a:ext cx="4699867" cy="3524900"/>
            <a:chOff x="525243" y="2164508"/>
            <a:chExt cx="5470896" cy="4103172"/>
          </a:xfrm>
        </p:grpSpPr>
        <p:pic>
          <p:nvPicPr>
            <p:cNvPr id="3" name="Picture 2"/>
            <p:cNvPicPr>
              <a:picLocks noChangeAspect="1"/>
            </p:cNvPicPr>
            <p:nvPr/>
          </p:nvPicPr>
          <p:blipFill>
            <a:blip r:embed="rId3"/>
            <a:stretch>
              <a:fillRect/>
            </a:stretch>
          </p:blipFill>
          <p:spPr>
            <a:xfrm>
              <a:off x="525243" y="2164508"/>
              <a:ext cx="5470896" cy="4103172"/>
            </a:xfrm>
            <a:prstGeom prst="rect">
              <a:avLst/>
            </a:prstGeom>
          </p:spPr>
        </p:pic>
        <p:sp>
          <p:nvSpPr>
            <p:cNvPr id="8" name="Rectangle 7"/>
            <p:cNvSpPr/>
            <p:nvPr/>
          </p:nvSpPr>
          <p:spPr>
            <a:xfrm>
              <a:off x="1231621" y="4224755"/>
              <a:ext cx="1262635" cy="461665"/>
            </a:xfrm>
            <a:prstGeom prst="rect">
              <a:avLst/>
            </a:prstGeom>
          </p:spPr>
          <p:txBody>
            <a:bodyPr wrap="none">
              <a:spAutoFit/>
            </a:bodyPr>
            <a:lstStyle/>
            <a:p>
              <a:r>
                <a:rPr lang="en-US" sz="2400" dirty="0"/>
                <a:t>Content </a:t>
              </a:r>
            </a:p>
          </p:txBody>
        </p:sp>
        <p:sp>
          <p:nvSpPr>
            <p:cNvPr id="9" name="Rectangle 8"/>
            <p:cNvSpPr/>
            <p:nvPr/>
          </p:nvSpPr>
          <p:spPr>
            <a:xfrm>
              <a:off x="4145916" y="4912576"/>
              <a:ext cx="902861" cy="461665"/>
            </a:xfrm>
            <a:prstGeom prst="rect">
              <a:avLst/>
            </a:prstGeom>
          </p:spPr>
          <p:txBody>
            <a:bodyPr wrap="none">
              <a:spAutoFit/>
            </a:bodyPr>
            <a:lstStyle/>
            <a:p>
              <a:r>
                <a:rPr lang="en-US" sz="2400" dirty="0"/>
                <a:t>Skills</a:t>
              </a:r>
            </a:p>
          </p:txBody>
        </p:sp>
      </p:grpSp>
      <p:sp>
        <p:nvSpPr>
          <p:cNvPr id="4" name="TextBox 3"/>
          <p:cNvSpPr txBox="1"/>
          <p:nvPr/>
        </p:nvSpPr>
        <p:spPr>
          <a:xfrm>
            <a:off x="130143" y="890025"/>
            <a:ext cx="7774447" cy="4154983"/>
          </a:xfrm>
          <a:prstGeom prst="rect">
            <a:avLst/>
          </a:prstGeom>
          <a:noFill/>
        </p:spPr>
        <p:txBody>
          <a:bodyPr wrap="none" rtlCol="0">
            <a:spAutoFit/>
          </a:bodyPr>
          <a:lstStyle/>
          <a:p>
            <a:r>
              <a:rPr lang="en-US" sz="2200" dirty="0">
                <a:solidFill>
                  <a:srgbClr val="7F7F7F"/>
                </a:solidFill>
              </a:rPr>
              <a:t>• Wasn’t “trapped” in traditional 1 x 3 hour lab per week</a:t>
            </a:r>
          </a:p>
          <a:p>
            <a:endParaRPr lang="en-US" sz="2200" dirty="0">
              <a:solidFill>
                <a:srgbClr val="7F7F7F"/>
              </a:solidFill>
            </a:endParaRPr>
          </a:p>
          <a:p>
            <a:r>
              <a:rPr lang="en-US" sz="2200" dirty="0">
                <a:solidFill>
                  <a:srgbClr val="7F7F7F"/>
                </a:solidFill>
              </a:rPr>
              <a:t>   1) Not how real experiments work!</a:t>
            </a:r>
          </a:p>
          <a:p>
            <a:pPr>
              <a:tabLst>
                <a:tab pos="12868275" algn="l"/>
              </a:tabLst>
            </a:pPr>
            <a:endParaRPr lang="en-US" sz="2200" dirty="0">
              <a:solidFill>
                <a:srgbClr val="7F7F7F"/>
              </a:solidFill>
            </a:endParaRPr>
          </a:p>
          <a:p>
            <a:pPr>
              <a:tabLst>
                <a:tab pos="12868275" algn="l"/>
              </a:tabLst>
            </a:pPr>
            <a:r>
              <a:rPr lang="en-US" sz="2200" dirty="0">
                <a:solidFill>
                  <a:srgbClr val="7F7F7F"/>
                </a:solidFill>
              </a:rPr>
              <a:t>   2) Students forget what they were doing by the next week</a:t>
            </a:r>
          </a:p>
          <a:p>
            <a:pPr>
              <a:tabLst>
                <a:tab pos="12868275" algn="l"/>
              </a:tabLst>
            </a:pPr>
            <a:endParaRPr lang="en-US" sz="2200" dirty="0">
              <a:solidFill>
                <a:srgbClr val="7F7F7F"/>
              </a:solidFill>
            </a:endParaRPr>
          </a:p>
          <a:p>
            <a:pPr>
              <a:tabLst>
                <a:tab pos="12868275" algn="l"/>
              </a:tabLst>
            </a:pPr>
            <a:r>
              <a:rPr lang="en-US" sz="2200" dirty="0">
                <a:solidFill>
                  <a:srgbClr val="7F7F7F"/>
                </a:solidFill>
              </a:rPr>
              <a:t>   3) To cram the lab into this timeframe, I end up doing too </a:t>
            </a:r>
          </a:p>
          <a:p>
            <a:pPr>
              <a:tabLst>
                <a:tab pos="12868275" algn="l"/>
              </a:tabLst>
            </a:pPr>
            <a:r>
              <a:rPr lang="en-US" sz="2200" dirty="0">
                <a:solidFill>
                  <a:srgbClr val="7F7F7F"/>
                </a:solidFill>
              </a:rPr>
              <a:t>       much of the work for them and they don’t learn as much.</a:t>
            </a:r>
          </a:p>
          <a:p>
            <a:pPr>
              <a:tabLst>
                <a:tab pos="12868275" algn="l"/>
              </a:tabLst>
            </a:pPr>
            <a:endParaRPr lang="en-US" sz="2200" dirty="0"/>
          </a:p>
          <a:p>
            <a:pPr>
              <a:tabLst>
                <a:tab pos="12868275" algn="l"/>
              </a:tabLst>
            </a:pPr>
            <a:r>
              <a:rPr lang="en-US" sz="2200" dirty="0"/>
              <a:t>• Opportunities for independent projects</a:t>
            </a:r>
          </a:p>
          <a:p>
            <a:endParaRPr lang="en-US" sz="2200" dirty="0"/>
          </a:p>
          <a:p>
            <a:endParaRPr lang="en-US" sz="2200" dirty="0"/>
          </a:p>
        </p:txBody>
      </p:sp>
    </p:spTree>
    <p:extLst>
      <p:ext uri="{BB962C8B-B14F-4D97-AF65-F5344CB8AC3E}">
        <p14:creationId xmlns:p14="http://schemas.microsoft.com/office/powerpoint/2010/main" val="2481717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792" y="0"/>
            <a:ext cx="8678020" cy="769441"/>
          </a:xfrm>
          <a:prstGeom prst="rect">
            <a:avLst/>
          </a:prstGeom>
        </p:spPr>
        <p:txBody>
          <a:bodyPr wrap="square">
            <a:spAutoFit/>
          </a:bodyPr>
          <a:lstStyle/>
          <a:p>
            <a:pPr algn="ctr"/>
            <a:r>
              <a:rPr lang="en-US" sz="2200" dirty="0">
                <a:solidFill>
                  <a:schemeClr val="bg1">
                    <a:lumMod val="50000"/>
                  </a:schemeClr>
                </a:solidFill>
              </a:rPr>
              <a:t>What I loved about teaching Build-a-Genome, and what “elements”</a:t>
            </a:r>
          </a:p>
          <a:p>
            <a:pPr algn="ctr"/>
            <a:r>
              <a:rPr lang="en-US" sz="2200" dirty="0">
                <a:solidFill>
                  <a:schemeClr val="bg1">
                    <a:lumMod val="50000"/>
                  </a:schemeClr>
                </a:solidFill>
              </a:rPr>
              <a:t>   of it have I been trying to bring to my current institution?</a:t>
            </a:r>
          </a:p>
        </p:txBody>
      </p:sp>
      <p:cxnSp>
        <p:nvCxnSpPr>
          <p:cNvPr id="6" name="Straight Connector 5"/>
          <p:cNvCxnSpPr/>
          <p:nvPr/>
        </p:nvCxnSpPr>
        <p:spPr>
          <a:xfrm>
            <a:off x="0" y="830865"/>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848583" y="3635961"/>
            <a:ext cx="2113830" cy="369332"/>
          </a:xfrm>
          <a:prstGeom prst="rect">
            <a:avLst/>
          </a:prstGeom>
          <a:noFill/>
        </p:spPr>
        <p:txBody>
          <a:bodyPr wrap="none" rtlCol="0">
            <a:spAutoFit/>
          </a:bodyPr>
          <a:lstStyle/>
          <a:p>
            <a:r>
              <a:rPr lang="en-US" dirty="0"/>
              <a:t>Content vs. “Skills”</a:t>
            </a:r>
          </a:p>
        </p:txBody>
      </p:sp>
      <p:grpSp>
        <p:nvGrpSpPr>
          <p:cNvPr id="10" name="Group 9"/>
          <p:cNvGrpSpPr/>
          <p:nvPr/>
        </p:nvGrpSpPr>
        <p:grpSpPr>
          <a:xfrm>
            <a:off x="5014880" y="3452563"/>
            <a:ext cx="4699867" cy="3524900"/>
            <a:chOff x="525243" y="2164508"/>
            <a:chExt cx="5470896" cy="4103172"/>
          </a:xfrm>
        </p:grpSpPr>
        <p:pic>
          <p:nvPicPr>
            <p:cNvPr id="3" name="Picture 2"/>
            <p:cNvPicPr>
              <a:picLocks noChangeAspect="1"/>
            </p:cNvPicPr>
            <p:nvPr/>
          </p:nvPicPr>
          <p:blipFill>
            <a:blip r:embed="rId3"/>
            <a:stretch>
              <a:fillRect/>
            </a:stretch>
          </p:blipFill>
          <p:spPr>
            <a:xfrm>
              <a:off x="525243" y="2164508"/>
              <a:ext cx="5470896" cy="4103172"/>
            </a:xfrm>
            <a:prstGeom prst="rect">
              <a:avLst/>
            </a:prstGeom>
          </p:spPr>
        </p:pic>
        <p:sp>
          <p:nvSpPr>
            <p:cNvPr id="8" name="Rectangle 7"/>
            <p:cNvSpPr/>
            <p:nvPr/>
          </p:nvSpPr>
          <p:spPr>
            <a:xfrm>
              <a:off x="1231621" y="4224755"/>
              <a:ext cx="1262635" cy="461665"/>
            </a:xfrm>
            <a:prstGeom prst="rect">
              <a:avLst/>
            </a:prstGeom>
          </p:spPr>
          <p:txBody>
            <a:bodyPr wrap="none">
              <a:spAutoFit/>
            </a:bodyPr>
            <a:lstStyle/>
            <a:p>
              <a:r>
                <a:rPr lang="en-US" sz="2400" dirty="0"/>
                <a:t>Content </a:t>
              </a:r>
            </a:p>
          </p:txBody>
        </p:sp>
        <p:sp>
          <p:nvSpPr>
            <p:cNvPr id="9" name="Rectangle 8"/>
            <p:cNvSpPr/>
            <p:nvPr/>
          </p:nvSpPr>
          <p:spPr>
            <a:xfrm>
              <a:off x="4145916" y="4912576"/>
              <a:ext cx="902861" cy="461665"/>
            </a:xfrm>
            <a:prstGeom prst="rect">
              <a:avLst/>
            </a:prstGeom>
          </p:spPr>
          <p:txBody>
            <a:bodyPr wrap="none">
              <a:spAutoFit/>
            </a:bodyPr>
            <a:lstStyle/>
            <a:p>
              <a:r>
                <a:rPr lang="en-US" sz="2400" dirty="0"/>
                <a:t>Skills</a:t>
              </a:r>
            </a:p>
          </p:txBody>
        </p:sp>
      </p:grpSp>
      <p:sp>
        <p:nvSpPr>
          <p:cNvPr id="4" name="TextBox 3"/>
          <p:cNvSpPr txBox="1"/>
          <p:nvPr/>
        </p:nvSpPr>
        <p:spPr>
          <a:xfrm>
            <a:off x="130143" y="890025"/>
            <a:ext cx="7774447" cy="4832092"/>
          </a:xfrm>
          <a:prstGeom prst="rect">
            <a:avLst/>
          </a:prstGeom>
          <a:noFill/>
        </p:spPr>
        <p:txBody>
          <a:bodyPr wrap="none" rtlCol="0">
            <a:spAutoFit/>
          </a:bodyPr>
          <a:lstStyle/>
          <a:p>
            <a:r>
              <a:rPr lang="en-US" sz="2200" dirty="0">
                <a:solidFill>
                  <a:srgbClr val="7F7F7F"/>
                </a:solidFill>
              </a:rPr>
              <a:t>• Wasn’t “trapped” in traditional 1 x 3 hour lab per week</a:t>
            </a:r>
          </a:p>
          <a:p>
            <a:endParaRPr lang="en-US" sz="2200" dirty="0">
              <a:solidFill>
                <a:srgbClr val="7F7F7F"/>
              </a:solidFill>
            </a:endParaRPr>
          </a:p>
          <a:p>
            <a:r>
              <a:rPr lang="en-US" sz="2200" dirty="0">
                <a:solidFill>
                  <a:srgbClr val="7F7F7F"/>
                </a:solidFill>
              </a:rPr>
              <a:t>   1) Not how real experiments work!</a:t>
            </a:r>
          </a:p>
          <a:p>
            <a:pPr>
              <a:tabLst>
                <a:tab pos="12868275" algn="l"/>
              </a:tabLst>
            </a:pPr>
            <a:endParaRPr lang="en-US" sz="2200" dirty="0">
              <a:solidFill>
                <a:srgbClr val="7F7F7F"/>
              </a:solidFill>
            </a:endParaRPr>
          </a:p>
          <a:p>
            <a:pPr>
              <a:tabLst>
                <a:tab pos="12868275" algn="l"/>
              </a:tabLst>
            </a:pPr>
            <a:r>
              <a:rPr lang="en-US" sz="2200" dirty="0">
                <a:solidFill>
                  <a:srgbClr val="7F7F7F"/>
                </a:solidFill>
              </a:rPr>
              <a:t>   2) Students forget what they were doing by the next week</a:t>
            </a:r>
          </a:p>
          <a:p>
            <a:pPr>
              <a:tabLst>
                <a:tab pos="12868275" algn="l"/>
              </a:tabLst>
            </a:pPr>
            <a:endParaRPr lang="en-US" sz="2200" dirty="0">
              <a:solidFill>
                <a:srgbClr val="7F7F7F"/>
              </a:solidFill>
            </a:endParaRPr>
          </a:p>
          <a:p>
            <a:pPr>
              <a:tabLst>
                <a:tab pos="12868275" algn="l"/>
              </a:tabLst>
            </a:pPr>
            <a:r>
              <a:rPr lang="en-US" sz="2200" dirty="0">
                <a:solidFill>
                  <a:srgbClr val="7F7F7F"/>
                </a:solidFill>
              </a:rPr>
              <a:t>   3) To cram the lab into this timeframe, I end up doing too </a:t>
            </a:r>
          </a:p>
          <a:p>
            <a:pPr>
              <a:tabLst>
                <a:tab pos="12868275" algn="l"/>
              </a:tabLst>
            </a:pPr>
            <a:r>
              <a:rPr lang="en-US" sz="2200" dirty="0">
                <a:solidFill>
                  <a:srgbClr val="7F7F7F"/>
                </a:solidFill>
              </a:rPr>
              <a:t>       much of the work for them and they don’t learn as much.</a:t>
            </a:r>
          </a:p>
          <a:p>
            <a:pPr>
              <a:tabLst>
                <a:tab pos="12868275" algn="l"/>
              </a:tabLst>
            </a:pPr>
            <a:endParaRPr lang="en-US" sz="2200" dirty="0">
              <a:solidFill>
                <a:srgbClr val="7F7F7F"/>
              </a:solidFill>
            </a:endParaRPr>
          </a:p>
          <a:p>
            <a:pPr>
              <a:tabLst>
                <a:tab pos="12868275" algn="l"/>
              </a:tabLst>
            </a:pPr>
            <a:r>
              <a:rPr lang="en-US" sz="2200" dirty="0">
                <a:solidFill>
                  <a:srgbClr val="7F7F7F"/>
                </a:solidFill>
              </a:rPr>
              <a:t>• Opportunities for independent projects</a:t>
            </a:r>
          </a:p>
          <a:p>
            <a:pPr>
              <a:tabLst>
                <a:tab pos="12868275" algn="l"/>
              </a:tabLst>
            </a:pPr>
            <a:endParaRPr lang="en-US" sz="2200" dirty="0"/>
          </a:p>
          <a:p>
            <a:pPr>
              <a:tabLst>
                <a:tab pos="12868275" algn="l"/>
              </a:tabLst>
            </a:pPr>
            <a:r>
              <a:rPr lang="en-US" sz="2200" dirty="0"/>
              <a:t>• Mentors = BAG graduates </a:t>
            </a:r>
            <a:r>
              <a:rPr lang="en-US" sz="2200" i="1" dirty="0"/>
              <a:t>train</a:t>
            </a:r>
            <a:r>
              <a:rPr lang="en-US" sz="2200" dirty="0"/>
              <a:t> other students</a:t>
            </a:r>
          </a:p>
          <a:p>
            <a:endParaRPr lang="en-US" sz="2200" dirty="0"/>
          </a:p>
          <a:p>
            <a:endParaRPr lang="en-US" sz="2200" dirty="0"/>
          </a:p>
        </p:txBody>
      </p:sp>
    </p:spTree>
    <p:extLst>
      <p:ext uri="{BB962C8B-B14F-4D97-AF65-F5344CB8AC3E}">
        <p14:creationId xmlns:p14="http://schemas.microsoft.com/office/powerpoint/2010/main" val="14126457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749" y="135688"/>
            <a:ext cx="7852968" cy="430887"/>
          </a:xfrm>
          <a:prstGeom prst="rect">
            <a:avLst/>
          </a:prstGeom>
          <a:noFill/>
        </p:spPr>
        <p:txBody>
          <a:bodyPr wrap="none" rtlCol="0">
            <a:spAutoFit/>
          </a:bodyPr>
          <a:lstStyle/>
          <a:p>
            <a:r>
              <a:rPr lang="en-US" sz="2200" dirty="0"/>
              <a:t>How has this experience influenced my teaching at Hartwick?</a:t>
            </a:r>
          </a:p>
        </p:txBody>
      </p:sp>
      <p:cxnSp>
        <p:nvCxnSpPr>
          <p:cNvPr id="5" name="Straight Connector 4"/>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41441" y="1403770"/>
            <a:ext cx="8735860" cy="2123658"/>
          </a:xfrm>
          <a:prstGeom prst="rect">
            <a:avLst/>
          </a:prstGeom>
          <a:noFill/>
        </p:spPr>
        <p:txBody>
          <a:bodyPr wrap="none" rtlCol="0">
            <a:spAutoFit/>
          </a:bodyPr>
          <a:lstStyle/>
          <a:p>
            <a:r>
              <a:rPr lang="en-US" sz="2200" dirty="0"/>
              <a:t>• I always try to keep in mind what I learned at BAG – if students feel</a:t>
            </a:r>
          </a:p>
          <a:p>
            <a:r>
              <a:rPr lang="en-US" sz="2200" dirty="0"/>
              <a:t>  invested in project, they will keep working at it and learn more!</a:t>
            </a:r>
          </a:p>
          <a:p>
            <a:endParaRPr lang="en-US" sz="2200" dirty="0">
              <a:solidFill>
                <a:srgbClr val="7F7F7F"/>
              </a:solidFill>
            </a:endParaRPr>
          </a:p>
          <a:p>
            <a:endParaRPr lang="en-US" sz="2200" dirty="0"/>
          </a:p>
          <a:p>
            <a:endParaRPr lang="en-US" sz="2200" dirty="0"/>
          </a:p>
          <a:p>
            <a:r>
              <a:rPr lang="en-US" sz="2200" dirty="0"/>
              <a:t>  </a:t>
            </a:r>
          </a:p>
        </p:txBody>
      </p:sp>
    </p:spTree>
    <p:extLst>
      <p:ext uri="{BB962C8B-B14F-4D97-AF65-F5344CB8AC3E}">
        <p14:creationId xmlns:p14="http://schemas.microsoft.com/office/powerpoint/2010/main" val="3412084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749" y="135688"/>
            <a:ext cx="7852968" cy="430887"/>
          </a:xfrm>
          <a:prstGeom prst="rect">
            <a:avLst/>
          </a:prstGeom>
          <a:noFill/>
        </p:spPr>
        <p:txBody>
          <a:bodyPr wrap="none" rtlCol="0">
            <a:spAutoFit/>
          </a:bodyPr>
          <a:lstStyle/>
          <a:p>
            <a:r>
              <a:rPr lang="en-US" sz="2200" dirty="0"/>
              <a:t>How has this experience influenced my teaching at Hartwick?</a:t>
            </a:r>
          </a:p>
        </p:txBody>
      </p:sp>
      <p:cxnSp>
        <p:nvCxnSpPr>
          <p:cNvPr id="5" name="Straight Connector 4"/>
          <p:cNvCxnSpPr/>
          <p:nvPr/>
        </p:nvCxnSpPr>
        <p:spPr>
          <a:xfrm>
            <a:off x="0" y="791582"/>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41441" y="1403770"/>
            <a:ext cx="9014006" cy="3816429"/>
          </a:xfrm>
          <a:prstGeom prst="rect">
            <a:avLst/>
          </a:prstGeom>
          <a:noFill/>
        </p:spPr>
        <p:txBody>
          <a:bodyPr wrap="none" rtlCol="0">
            <a:spAutoFit/>
          </a:bodyPr>
          <a:lstStyle/>
          <a:p>
            <a:r>
              <a:rPr lang="en-US" sz="2200" dirty="0">
                <a:solidFill>
                  <a:srgbClr val="7F7F7F"/>
                </a:solidFill>
              </a:rPr>
              <a:t>• I always try to keep in mind what I learned at BAG – if students feel</a:t>
            </a:r>
          </a:p>
          <a:p>
            <a:r>
              <a:rPr lang="en-US" sz="2200" dirty="0">
                <a:solidFill>
                  <a:srgbClr val="7F7F7F"/>
                </a:solidFill>
              </a:rPr>
              <a:t>  invested in project, they will keep working </a:t>
            </a:r>
            <a:r>
              <a:rPr lang="en-US" sz="2200" dirty="0">
                <a:solidFill>
                  <a:schemeClr val="bg1">
                    <a:lumMod val="50000"/>
                  </a:schemeClr>
                </a:solidFill>
              </a:rPr>
              <a:t>at it and learn more!</a:t>
            </a:r>
          </a:p>
          <a:p>
            <a:endParaRPr lang="en-US" sz="2200" dirty="0">
              <a:solidFill>
                <a:schemeClr val="bg1">
                  <a:lumMod val="50000"/>
                </a:schemeClr>
              </a:solidFill>
            </a:endParaRPr>
          </a:p>
          <a:p>
            <a:r>
              <a:rPr lang="en-US" sz="2200" dirty="0"/>
              <a:t>• Must have lots of structure (in the beginning)</a:t>
            </a:r>
          </a:p>
          <a:p>
            <a:endParaRPr lang="en-US" sz="2200" dirty="0"/>
          </a:p>
          <a:p>
            <a:r>
              <a:rPr lang="en-US" sz="2200" dirty="0"/>
              <a:t>• Lots of opportunities for individual “directed study” &amp; senior projects –</a:t>
            </a:r>
          </a:p>
          <a:p>
            <a:r>
              <a:rPr lang="en-US" sz="2200" dirty="0"/>
              <a:t>  methods are robust and applicable to synthesis of other genes</a:t>
            </a:r>
          </a:p>
          <a:p>
            <a:endParaRPr lang="en-US" sz="2200" dirty="0"/>
          </a:p>
          <a:p>
            <a:endParaRPr lang="en-US" sz="2200" dirty="0"/>
          </a:p>
          <a:p>
            <a:endParaRPr lang="en-US" sz="2200" dirty="0"/>
          </a:p>
          <a:p>
            <a:r>
              <a:rPr lang="en-US" sz="2200" dirty="0"/>
              <a:t>  </a:t>
            </a:r>
          </a:p>
        </p:txBody>
      </p:sp>
    </p:spTree>
    <p:extLst>
      <p:ext uri="{BB962C8B-B14F-4D97-AF65-F5344CB8AC3E}">
        <p14:creationId xmlns:p14="http://schemas.microsoft.com/office/powerpoint/2010/main" val="3864343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5218" y="311519"/>
            <a:ext cx="2407831" cy="707886"/>
          </a:xfrm>
          <a:prstGeom prst="rect">
            <a:avLst/>
          </a:prstGeom>
          <a:noFill/>
        </p:spPr>
        <p:txBody>
          <a:bodyPr wrap="none" rtlCol="0">
            <a:spAutoFit/>
          </a:bodyPr>
          <a:lstStyle/>
          <a:p>
            <a:r>
              <a:rPr lang="en-US" sz="4000" dirty="0"/>
              <a:t>THANKS!</a:t>
            </a:r>
          </a:p>
        </p:txBody>
      </p:sp>
      <p:pic>
        <p:nvPicPr>
          <p:cNvPr id="9" name="Picture 8" descr="NSF log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55" y="1568902"/>
            <a:ext cx="1517479" cy="1431259"/>
          </a:xfrm>
          <a:prstGeom prst="rect">
            <a:avLst/>
          </a:prstGeom>
        </p:spPr>
      </p:pic>
      <p:sp>
        <p:nvSpPr>
          <p:cNvPr id="10" name="TextBox 9"/>
          <p:cNvSpPr txBox="1"/>
          <p:nvPr/>
        </p:nvSpPr>
        <p:spPr>
          <a:xfrm>
            <a:off x="6015240" y="1568902"/>
            <a:ext cx="2117587" cy="3046988"/>
          </a:xfrm>
          <a:prstGeom prst="rect">
            <a:avLst/>
          </a:prstGeom>
          <a:noFill/>
        </p:spPr>
        <p:txBody>
          <a:bodyPr wrap="none" rtlCol="0">
            <a:spAutoFit/>
          </a:bodyPr>
          <a:lstStyle/>
          <a:p>
            <a:r>
              <a:rPr lang="en-US" sz="2400" dirty="0"/>
              <a:t>Leslie Mitchell</a:t>
            </a:r>
          </a:p>
          <a:p>
            <a:endParaRPr lang="en-US" sz="2400" dirty="0"/>
          </a:p>
          <a:p>
            <a:r>
              <a:rPr lang="en-US" sz="2400" dirty="0" err="1"/>
              <a:t>Jef</a:t>
            </a:r>
            <a:r>
              <a:rPr lang="en-US" sz="2400" dirty="0"/>
              <a:t> </a:t>
            </a:r>
            <a:r>
              <a:rPr lang="en-US" sz="2400" dirty="0" err="1"/>
              <a:t>Boeke</a:t>
            </a:r>
            <a:endParaRPr lang="en-US" sz="2400" dirty="0"/>
          </a:p>
          <a:p>
            <a:endParaRPr lang="en-US" sz="2400" dirty="0"/>
          </a:p>
          <a:p>
            <a:r>
              <a:rPr lang="en-US" sz="2400" dirty="0"/>
              <a:t>Dr. Chandra</a:t>
            </a:r>
          </a:p>
          <a:p>
            <a:endParaRPr lang="en-US" sz="2400" dirty="0"/>
          </a:p>
          <a:p>
            <a:r>
              <a:rPr lang="en-US" sz="2400" dirty="0"/>
              <a:t>Joel Bader</a:t>
            </a:r>
          </a:p>
          <a:p>
            <a:endParaRPr lang="en-US" sz="2400" dirty="0"/>
          </a:p>
        </p:txBody>
      </p:sp>
      <p:sp>
        <p:nvSpPr>
          <p:cNvPr id="11" name="TextBox 10"/>
          <p:cNvSpPr txBox="1"/>
          <p:nvPr/>
        </p:nvSpPr>
        <p:spPr>
          <a:xfrm>
            <a:off x="2706858" y="1568902"/>
            <a:ext cx="2393604" cy="1938992"/>
          </a:xfrm>
          <a:prstGeom prst="rect">
            <a:avLst/>
          </a:prstGeom>
          <a:noFill/>
        </p:spPr>
        <p:txBody>
          <a:bodyPr wrap="none" rtlCol="0">
            <a:spAutoFit/>
          </a:bodyPr>
          <a:lstStyle/>
          <a:p>
            <a:r>
              <a:rPr lang="en-US" sz="2400" dirty="0"/>
              <a:t>Lisa </a:t>
            </a:r>
            <a:r>
              <a:rPr lang="en-US" sz="2400" dirty="0" err="1"/>
              <a:t>Scheifele</a:t>
            </a:r>
            <a:endParaRPr lang="en-US" sz="2400" dirty="0"/>
          </a:p>
          <a:p>
            <a:endParaRPr lang="en-US" sz="2400" dirty="0"/>
          </a:p>
          <a:p>
            <a:r>
              <a:rPr lang="en-US" sz="2400" dirty="0"/>
              <a:t>Rob Newman</a:t>
            </a:r>
          </a:p>
          <a:p>
            <a:endParaRPr lang="en-US" sz="2400" dirty="0"/>
          </a:p>
          <a:p>
            <a:r>
              <a:rPr lang="en-US" sz="2400" dirty="0"/>
              <a:t>Fran </a:t>
            </a:r>
            <a:r>
              <a:rPr lang="en-US" sz="2400" dirty="0" err="1"/>
              <a:t>Sandmeier</a:t>
            </a:r>
            <a:endParaRPr lang="en-US" sz="2400" dirty="0"/>
          </a:p>
        </p:txBody>
      </p:sp>
      <p:sp>
        <p:nvSpPr>
          <p:cNvPr id="12" name="TextBox 11"/>
          <p:cNvSpPr txBox="1"/>
          <p:nvPr/>
        </p:nvSpPr>
        <p:spPr>
          <a:xfrm>
            <a:off x="2547795" y="5598367"/>
            <a:ext cx="5585032" cy="553998"/>
          </a:xfrm>
          <a:prstGeom prst="rect">
            <a:avLst/>
          </a:prstGeom>
          <a:noFill/>
        </p:spPr>
        <p:txBody>
          <a:bodyPr wrap="none" rtlCol="0">
            <a:spAutoFit/>
          </a:bodyPr>
          <a:lstStyle/>
          <a:p>
            <a:r>
              <a:rPr lang="en-US" sz="3000" dirty="0"/>
              <a:t>&gt;200 Build a Genome students!</a:t>
            </a:r>
          </a:p>
        </p:txBody>
      </p:sp>
    </p:spTree>
    <p:extLst>
      <p:ext uri="{BB962C8B-B14F-4D97-AF65-F5344CB8AC3E}">
        <p14:creationId xmlns:p14="http://schemas.microsoft.com/office/powerpoint/2010/main" val="16682124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7863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E1332-9BB5-0544-8D19-C7B0C65CBEE4}"/>
              </a:ext>
            </a:extLst>
          </p:cNvPr>
          <p:cNvPicPr>
            <a:picLocks noChangeAspect="1"/>
          </p:cNvPicPr>
          <p:nvPr/>
        </p:nvPicPr>
        <p:blipFill>
          <a:blip r:embed="rId3"/>
          <a:stretch>
            <a:fillRect/>
          </a:stretch>
        </p:blipFill>
        <p:spPr>
          <a:xfrm>
            <a:off x="0" y="877428"/>
            <a:ext cx="9144000" cy="5103144"/>
          </a:xfrm>
          <a:prstGeom prst="rect">
            <a:avLst/>
          </a:prstGeom>
        </p:spPr>
      </p:pic>
    </p:spTree>
    <p:extLst>
      <p:ext uri="{BB962C8B-B14F-4D97-AF65-F5344CB8AC3E}">
        <p14:creationId xmlns:p14="http://schemas.microsoft.com/office/powerpoint/2010/main" val="6184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0321"/>
            <a:ext cx="9144000"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19992" y="66848"/>
            <a:ext cx="1245353" cy="461665"/>
          </a:xfrm>
          <a:prstGeom prst="rect">
            <a:avLst/>
          </a:prstGeom>
          <a:noFill/>
        </p:spPr>
        <p:txBody>
          <a:bodyPr wrap="none" rtlCol="0">
            <a:spAutoFit/>
          </a:bodyPr>
          <a:lstStyle/>
          <a:p>
            <a:r>
              <a:rPr lang="en-US" sz="2400" dirty="0"/>
              <a:t>Outline:</a:t>
            </a:r>
          </a:p>
        </p:txBody>
      </p:sp>
      <p:sp>
        <p:nvSpPr>
          <p:cNvPr id="7" name="TextBox 6"/>
          <p:cNvSpPr txBox="1"/>
          <p:nvPr/>
        </p:nvSpPr>
        <p:spPr>
          <a:xfrm>
            <a:off x="258760" y="1303500"/>
            <a:ext cx="8704864" cy="4154983"/>
          </a:xfrm>
          <a:prstGeom prst="rect">
            <a:avLst/>
          </a:prstGeom>
          <a:noFill/>
        </p:spPr>
        <p:txBody>
          <a:bodyPr wrap="none" rtlCol="0">
            <a:spAutoFit/>
          </a:bodyPr>
          <a:lstStyle/>
          <a:p>
            <a:r>
              <a:rPr lang="en-US" sz="2200" dirty="0"/>
              <a:t>• Brief history of the synthetic yeast project</a:t>
            </a:r>
          </a:p>
          <a:p>
            <a:endParaRPr lang="en-US" sz="2200" dirty="0"/>
          </a:p>
          <a:p>
            <a:r>
              <a:rPr lang="en-US" sz="2200" dirty="0"/>
              <a:t>• How did the Build-a-Genome course start?</a:t>
            </a:r>
          </a:p>
          <a:p>
            <a:endParaRPr lang="en-US" sz="2200" dirty="0"/>
          </a:p>
          <a:p>
            <a:r>
              <a:rPr lang="en-US" sz="2200" dirty="0"/>
              <a:t>• What did the Build-a-Genome students actually do?</a:t>
            </a:r>
          </a:p>
          <a:p>
            <a:endParaRPr lang="en-US" sz="2200" dirty="0"/>
          </a:p>
          <a:p>
            <a:r>
              <a:rPr lang="en-US" sz="2200" dirty="0"/>
              <a:t>• Organization of the Build-a-Genome course</a:t>
            </a:r>
          </a:p>
          <a:p>
            <a:endParaRPr lang="en-US" sz="2200" dirty="0"/>
          </a:p>
          <a:p>
            <a:r>
              <a:rPr lang="en-US" sz="2200" dirty="0"/>
              <a:t>• What I loved about teaching Build-a-Genome, and what “elements”</a:t>
            </a:r>
          </a:p>
          <a:p>
            <a:r>
              <a:rPr lang="en-US" sz="2200" dirty="0"/>
              <a:t>   have I tried to bring here?</a:t>
            </a:r>
          </a:p>
          <a:p>
            <a:endParaRPr lang="en-US" sz="2200" dirty="0"/>
          </a:p>
          <a:p>
            <a:endParaRPr lang="en-US" sz="2200" dirty="0"/>
          </a:p>
        </p:txBody>
      </p:sp>
    </p:spTree>
    <p:extLst>
      <p:ext uri="{BB962C8B-B14F-4D97-AF65-F5344CB8AC3E}">
        <p14:creationId xmlns:p14="http://schemas.microsoft.com/office/powerpoint/2010/main" val="337425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Dilbert I.tiff                                                 0052AEDFCooper                         C05C5288:"/>
          <p:cNvPicPr>
            <a:picLocks noChangeAspect="1" noChangeArrowheads="1"/>
          </p:cNvPicPr>
          <p:nvPr/>
        </p:nvPicPr>
        <p:blipFill rotWithShape="1">
          <a:blip r:embed="rId2">
            <a:extLst>
              <a:ext uri="{28A0092B-C50C-407E-A947-70E740481C1C}">
                <a14:useLocalDpi xmlns:a14="http://schemas.microsoft.com/office/drawing/2010/main" val="0"/>
              </a:ext>
            </a:extLst>
          </a:blip>
          <a:srcRect b="10897"/>
          <a:stretch/>
        </p:blipFill>
        <p:spPr bwMode="auto">
          <a:xfrm>
            <a:off x="1762012" y="403887"/>
            <a:ext cx="5619976" cy="5314865"/>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920875" y="5815004"/>
            <a:ext cx="5302250" cy="830997"/>
          </a:xfrm>
          <a:prstGeom prst="rect">
            <a:avLst/>
          </a:prstGeom>
          <a:noFill/>
        </p:spPr>
        <p:txBody>
          <a:bodyPr wrap="square" rtlCol="0">
            <a:spAutoFit/>
          </a:bodyPr>
          <a:lstStyle/>
          <a:p>
            <a:pPr algn="ctr"/>
            <a:r>
              <a:rPr lang="en-US" sz="2400" dirty="0"/>
              <a:t>Scott Adams, creator of Dilbert</a:t>
            </a:r>
          </a:p>
          <a:p>
            <a:pPr algn="ctr"/>
            <a:r>
              <a:rPr lang="en-US" sz="2400" dirty="0"/>
              <a:t>(most (in)famous Hartwick alumnus?)</a:t>
            </a:r>
          </a:p>
        </p:txBody>
      </p:sp>
    </p:spTree>
    <p:extLst>
      <p:ext uri="{BB962C8B-B14F-4D97-AF65-F5344CB8AC3E}">
        <p14:creationId xmlns:p14="http://schemas.microsoft.com/office/powerpoint/2010/main" val="159132993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14289</TotalTime>
  <Words>4263</Words>
  <Application>Microsoft Macintosh PowerPoint</Application>
  <PresentationFormat>On-screen Show (4:3)</PresentationFormat>
  <Paragraphs>713</Paragraphs>
  <Slides>90</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Apple Casual</vt:lpstr>
      <vt:lpstr>Arial</vt:lpstr>
      <vt:lpstr>Calibri</vt:lpstr>
      <vt:lpstr>Times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Hartwick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Cooper</dc:creator>
  <cp:lastModifiedBy>Microsoft Office User</cp:lastModifiedBy>
  <cp:revision>739</cp:revision>
  <dcterms:created xsi:type="dcterms:W3CDTF">2019-08-11T13:10:47Z</dcterms:created>
  <dcterms:modified xsi:type="dcterms:W3CDTF">2023-08-04T11:35:56Z</dcterms:modified>
</cp:coreProperties>
</file>