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sldIdLst>
    <p:sldId id="256" r:id="rId5"/>
    <p:sldId id="257" r:id="rId6"/>
    <p:sldId id="260" r:id="rId7"/>
    <p:sldId id="333" r:id="rId8"/>
    <p:sldId id="329" r:id="rId9"/>
    <p:sldId id="330" r:id="rId10"/>
    <p:sldId id="331" r:id="rId11"/>
    <p:sldId id="332" r:id="rId12"/>
    <p:sldId id="303" r:id="rId13"/>
    <p:sldId id="269" r:id="rId14"/>
    <p:sldId id="263" r:id="rId15"/>
    <p:sldId id="267" r:id="rId16"/>
    <p:sldId id="264" r:id="rId17"/>
    <p:sldId id="268" r:id="rId18"/>
    <p:sldId id="266" r:id="rId19"/>
    <p:sldId id="345" r:id="rId20"/>
    <p:sldId id="270" r:id="rId21"/>
    <p:sldId id="271" r:id="rId22"/>
    <p:sldId id="265" r:id="rId23"/>
    <p:sldId id="262" r:id="rId24"/>
    <p:sldId id="346" r:id="rId25"/>
    <p:sldId id="347" r:id="rId26"/>
    <p:sldId id="272" r:id="rId27"/>
    <p:sldId id="288" r:id="rId28"/>
    <p:sldId id="289" r:id="rId29"/>
    <p:sldId id="290" r:id="rId30"/>
    <p:sldId id="305" r:id="rId31"/>
    <p:sldId id="292" r:id="rId32"/>
    <p:sldId id="293" r:id="rId33"/>
    <p:sldId id="287" r:id="rId34"/>
    <p:sldId id="344" r:id="rId35"/>
    <p:sldId id="304" r:id="rId36"/>
    <p:sldId id="294" r:id="rId37"/>
    <p:sldId id="295" r:id="rId38"/>
    <p:sldId id="274" r:id="rId39"/>
    <p:sldId id="340" r:id="rId40"/>
    <p:sldId id="275" r:id="rId41"/>
    <p:sldId id="341" r:id="rId42"/>
    <p:sldId id="296" r:id="rId43"/>
    <p:sldId id="297" r:id="rId44"/>
    <p:sldId id="342" r:id="rId45"/>
    <p:sldId id="282" r:id="rId46"/>
    <p:sldId id="283" r:id="rId47"/>
    <p:sldId id="299" r:id="rId48"/>
    <p:sldId id="300" r:id="rId49"/>
    <p:sldId id="301" r:id="rId50"/>
    <p:sldId id="261" r:id="rId51"/>
    <p:sldId id="348" r:id="rId52"/>
    <p:sldId id="302" r:id="rId53"/>
    <p:sldId id="343" r:id="rId54"/>
    <p:sldId id="306" r:id="rId55"/>
    <p:sldId id="337" r:id="rId56"/>
    <p:sldId id="338" r:id="rId57"/>
    <p:sldId id="335" r:id="rId58"/>
    <p:sldId id="336" r:id="rId59"/>
    <p:sldId id="334" r:id="rId60"/>
    <p:sldId id="324" r:id="rId61"/>
    <p:sldId id="325" r:id="rId62"/>
    <p:sldId id="284" r:id="rId63"/>
    <p:sldId id="258"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D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B390E4-3BBE-4B38-9B9C-B43580B49A76}" v="14" dt="2021-08-02T16:17:11.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31" autoAdjust="0"/>
    <p:restoredTop sz="83129" autoAdjust="0"/>
  </p:normalViewPr>
  <p:slideViewPr>
    <p:cSldViewPr snapToGrid="0" snapToObjects="1">
      <p:cViewPr varScale="1">
        <p:scale>
          <a:sx n="62" d="100"/>
          <a:sy n="62" d="100"/>
        </p:scale>
        <p:origin x="2323"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H Newman" userId="960d2202-5764-4669-8a8b-1d78c2713c55" providerId="ADAL" clId="{4BB390E4-3BBE-4B38-9B9C-B43580B49A76}"/>
    <pc:docChg chg="undo custSel addSld delSld modSld">
      <pc:chgData name="Robert H Newman" userId="960d2202-5764-4669-8a8b-1d78c2713c55" providerId="ADAL" clId="{4BB390E4-3BBE-4B38-9B9C-B43580B49A76}" dt="2022-05-31T17:31:34.497" v="119" actId="1076"/>
      <pc:docMkLst>
        <pc:docMk/>
      </pc:docMkLst>
      <pc:sldChg chg="modSp mod">
        <pc:chgData name="Robert H Newman" userId="960d2202-5764-4669-8a8b-1d78c2713c55" providerId="ADAL" clId="{4BB390E4-3BBE-4B38-9B9C-B43580B49A76}" dt="2022-05-31T17:31:34.497" v="119" actId="1076"/>
        <pc:sldMkLst>
          <pc:docMk/>
          <pc:sldMk cId="3989396549" sldId="256"/>
        </pc:sldMkLst>
        <pc:spChg chg="mod">
          <ac:chgData name="Robert H Newman" userId="960d2202-5764-4669-8a8b-1d78c2713c55" providerId="ADAL" clId="{4BB390E4-3BBE-4B38-9B9C-B43580B49A76}" dt="2022-05-31T17:31:34.497" v="119" actId="1076"/>
          <ac:spMkLst>
            <pc:docMk/>
            <pc:sldMk cId="3989396549" sldId="256"/>
            <ac:spMk id="3" creationId="{00000000-0000-0000-0000-000000000000}"/>
          </ac:spMkLst>
        </pc:spChg>
      </pc:sldChg>
      <pc:sldChg chg="addSp delSp mod modAnim">
        <pc:chgData name="Robert H Newman" userId="960d2202-5764-4669-8a8b-1d78c2713c55" providerId="ADAL" clId="{4BB390E4-3BBE-4B38-9B9C-B43580B49A76}" dt="2021-08-02T16:17:09.154" v="59"/>
        <pc:sldMkLst>
          <pc:docMk/>
          <pc:sldMk cId="3085881668" sldId="265"/>
        </pc:sldMkLst>
        <pc:spChg chg="add del">
          <ac:chgData name="Robert H Newman" userId="960d2202-5764-4669-8a8b-1d78c2713c55" providerId="ADAL" clId="{4BB390E4-3BBE-4B38-9B9C-B43580B49A76}" dt="2021-08-02T16:16:09.958" v="57" actId="478"/>
          <ac:spMkLst>
            <pc:docMk/>
            <pc:sldMk cId="3085881668" sldId="265"/>
            <ac:spMk id="83" creationId="{00000000-0000-0000-0000-000000000000}"/>
          </ac:spMkLst>
        </pc:spChg>
        <pc:grpChg chg="add del">
          <ac:chgData name="Robert H Newman" userId="960d2202-5764-4669-8a8b-1d78c2713c55" providerId="ADAL" clId="{4BB390E4-3BBE-4B38-9B9C-B43580B49A76}" dt="2021-08-02T16:16:09.372" v="56" actId="478"/>
          <ac:grpSpMkLst>
            <pc:docMk/>
            <pc:sldMk cId="3085881668" sldId="265"/>
            <ac:grpSpMk id="80" creationId="{00000000-0000-0000-0000-000000000000}"/>
          </ac:grpSpMkLst>
        </pc:grpChg>
      </pc:sldChg>
      <pc:sldChg chg="modSp mod">
        <pc:chgData name="Robert H Newman" userId="960d2202-5764-4669-8a8b-1d78c2713c55" providerId="ADAL" clId="{4BB390E4-3BBE-4B38-9B9C-B43580B49A76}" dt="2021-08-01T19:56:50.643" v="41" actId="14861"/>
        <pc:sldMkLst>
          <pc:docMk/>
          <pc:sldMk cId="887965130" sldId="272"/>
        </pc:sldMkLst>
        <pc:cxnChg chg="mod">
          <ac:chgData name="Robert H Newman" userId="960d2202-5764-4669-8a8b-1d78c2713c55" providerId="ADAL" clId="{4BB390E4-3BBE-4B38-9B9C-B43580B49A76}" dt="2021-08-01T19:56:50.643" v="41" actId="14861"/>
          <ac:cxnSpMkLst>
            <pc:docMk/>
            <pc:sldMk cId="887965130" sldId="272"/>
            <ac:cxnSpMk id="86" creationId="{00000000-0000-0000-0000-000000000000}"/>
          </ac:cxnSpMkLst>
        </pc:cxnChg>
      </pc:sldChg>
      <pc:sldChg chg="addSp delSp modSp mod">
        <pc:chgData name="Robert H Newman" userId="960d2202-5764-4669-8a8b-1d78c2713c55" providerId="ADAL" clId="{4BB390E4-3BBE-4B38-9B9C-B43580B49A76}" dt="2021-08-02T16:38:58.965" v="74" actId="1076"/>
        <pc:sldMkLst>
          <pc:docMk/>
          <pc:sldMk cId="1247466301" sldId="287"/>
        </pc:sldMkLst>
        <pc:picChg chg="del mod">
          <ac:chgData name="Robert H Newman" userId="960d2202-5764-4669-8a8b-1d78c2713c55" providerId="ADAL" clId="{4BB390E4-3BBE-4B38-9B9C-B43580B49A76}" dt="2021-08-02T16:38:52.574" v="73" actId="478"/>
          <ac:picMkLst>
            <pc:docMk/>
            <pc:sldMk cId="1247466301" sldId="287"/>
            <ac:picMk id="7" creationId="{8E127183-E9A7-49C8-8547-D1B76DB6DB27}"/>
          </ac:picMkLst>
        </pc:picChg>
        <pc:picChg chg="add mod">
          <ac:chgData name="Robert H Newman" userId="960d2202-5764-4669-8a8b-1d78c2713c55" providerId="ADAL" clId="{4BB390E4-3BBE-4B38-9B9C-B43580B49A76}" dt="2021-08-02T16:38:58.965" v="74" actId="1076"/>
          <ac:picMkLst>
            <pc:docMk/>
            <pc:sldMk cId="1247466301" sldId="287"/>
            <ac:picMk id="12" creationId="{658D4B55-F647-4BFC-8ED5-15EC67B5DA74}"/>
          </ac:picMkLst>
        </pc:picChg>
      </pc:sldChg>
      <pc:sldChg chg="modNotesTx">
        <pc:chgData name="Robert H Newman" userId="960d2202-5764-4669-8a8b-1d78c2713c55" providerId="ADAL" clId="{4BB390E4-3BBE-4B38-9B9C-B43580B49A76}" dt="2021-08-01T19:47:18.661" v="9" actId="6549"/>
        <pc:sldMkLst>
          <pc:docMk/>
          <pc:sldMk cId="4271449265" sldId="300"/>
        </pc:sldMkLst>
      </pc:sldChg>
      <pc:sldChg chg="add del">
        <pc:chgData name="Robert H Newman" userId="960d2202-5764-4669-8a8b-1d78c2713c55" providerId="ADAL" clId="{4BB390E4-3BBE-4B38-9B9C-B43580B49A76}" dt="2021-08-01T20:03:35.296" v="44"/>
        <pc:sldMkLst>
          <pc:docMk/>
          <pc:sldMk cId="440185512" sldId="305"/>
        </pc:sldMkLst>
      </pc:sldChg>
      <pc:sldChg chg="add del">
        <pc:chgData name="Robert H Newman" userId="960d2202-5764-4669-8a8b-1d78c2713c55" providerId="ADAL" clId="{4BB390E4-3BBE-4B38-9B9C-B43580B49A76}" dt="2021-08-02T16:06:17.259" v="48" actId="2696"/>
        <pc:sldMkLst>
          <pc:docMk/>
          <pc:sldMk cId="3160496488" sldId="305"/>
        </pc:sldMkLst>
      </pc:sldChg>
      <pc:sldChg chg="add del">
        <pc:chgData name="Robert H Newman" userId="960d2202-5764-4669-8a8b-1d78c2713c55" providerId="ADAL" clId="{4BB390E4-3BBE-4B38-9B9C-B43580B49A76}" dt="2021-08-02T16:17:11.965" v="65"/>
        <pc:sldMkLst>
          <pc:docMk/>
          <pc:sldMk cId="3669749561" sldId="305"/>
        </pc:sldMkLst>
      </pc:sldChg>
      <pc:sldChg chg="add del">
        <pc:chgData name="Robert H Newman" userId="960d2202-5764-4669-8a8b-1d78c2713c55" providerId="ADAL" clId="{4BB390E4-3BBE-4B38-9B9C-B43580B49A76}" dt="2021-08-01T20:03:49.138" v="46" actId="2696"/>
        <pc:sldMkLst>
          <pc:docMk/>
          <pc:sldMk cId="4077301372" sldId="305"/>
        </pc:sldMkLst>
      </pc:sldChg>
      <pc:sldChg chg="add">
        <pc:chgData name="Robert H Newman" userId="960d2202-5764-4669-8a8b-1d78c2713c55" providerId="ADAL" clId="{4BB390E4-3BBE-4B38-9B9C-B43580B49A76}" dt="2021-08-01T19:37:07.850" v="1"/>
        <pc:sldMkLst>
          <pc:docMk/>
          <pc:sldMk cId="905125570" sldId="306"/>
        </pc:sldMkLst>
      </pc:sldChg>
      <pc:sldChg chg="del">
        <pc:chgData name="Robert H Newman" userId="960d2202-5764-4669-8a8b-1d78c2713c55" providerId="ADAL" clId="{4BB390E4-3BBE-4B38-9B9C-B43580B49A76}" dt="2021-08-01T19:36:59.776" v="0" actId="2696"/>
        <pc:sldMkLst>
          <pc:docMk/>
          <pc:sldMk cId="1646096246" sldId="306"/>
        </pc:sldMkLst>
      </pc:sldChg>
      <pc:sldChg chg="modSp mod">
        <pc:chgData name="Robert H Newman" userId="960d2202-5764-4669-8a8b-1d78c2713c55" providerId="ADAL" clId="{4BB390E4-3BBE-4B38-9B9C-B43580B49A76}" dt="2021-08-01T19:49:57.450" v="21" actId="20577"/>
        <pc:sldMkLst>
          <pc:docMk/>
          <pc:sldMk cId="3353762498" sldId="329"/>
        </pc:sldMkLst>
        <pc:spChg chg="mod">
          <ac:chgData name="Robert H Newman" userId="960d2202-5764-4669-8a8b-1d78c2713c55" providerId="ADAL" clId="{4BB390E4-3BBE-4B38-9B9C-B43580B49A76}" dt="2021-08-01T19:49:57.450" v="21" actId="20577"/>
          <ac:spMkLst>
            <pc:docMk/>
            <pc:sldMk cId="3353762498" sldId="329"/>
            <ac:spMk id="3" creationId="{8595C26C-CBCF-4AAF-8BA6-335E41B52BEC}"/>
          </ac:spMkLst>
        </pc:spChg>
      </pc:sldChg>
      <pc:sldChg chg="modSp mod">
        <pc:chgData name="Robert H Newman" userId="960d2202-5764-4669-8a8b-1d78c2713c55" providerId="ADAL" clId="{4BB390E4-3BBE-4B38-9B9C-B43580B49A76}" dt="2021-08-01T19:50:04.514" v="27" actId="20577"/>
        <pc:sldMkLst>
          <pc:docMk/>
          <pc:sldMk cId="3580721327" sldId="330"/>
        </pc:sldMkLst>
        <pc:spChg chg="mod">
          <ac:chgData name="Robert H Newman" userId="960d2202-5764-4669-8a8b-1d78c2713c55" providerId="ADAL" clId="{4BB390E4-3BBE-4B38-9B9C-B43580B49A76}" dt="2021-08-01T19:50:04.514" v="27" actId="20577"/>
          <ac:spMkLst>
            <pc:docMk/>
            <pc:sldMk cId="3580721327" sldId="330"/>
            <ac:spMk id="3" creationId="{8595C26C-CBCF-4AAF-8BA6-335E41B52BEC}"/>
          </ac:spMkLst>
        </pc:spChg>
      </pc:sldChg>
      <pc:sldChg chg="modSp mod">
        <pc:chgData name="Robert H Newman" userId="960d2202-5764-4669-8a8b-1d78c2713c55" providerId="ADAL" clId="{4BB390E4-3BBE-4B38-9B9C-B43580B49A76}" dt="2021-08-01T19:50:12.994" v="33" actId="20577"/>
        <pc:sldMkLst>
          <pc:docMk/>
          <pc:sldMk cId="3879517809" sldId="331"/>
        </pc:sldMkLst>
        <pc:spChg chg="mod">
          <ac:chgData name="Robert H Newman" userId="960d2202-5764-4669-8a8b-1d78c2713c55" providerId="ADAL" clId="{4BB390E4-3BBE-4B38-9B9C-B43580B49A76}" dt="2021-08-01T19:50:12.994" v="33" actId="20577"/>
          <ac:spMkLst>
            <pc:docMk/>
            <pc:sldMk cId="3879517809" sldId="331"/>
            <ac:spMk id="3" creationId="{8595C26C-CBCF-4AAF-8BA6-335E41B52BEC}"/>
          </ac:spMkLst>
        </pc:spChg>
      </pc:sldChg>
      <pc:sldChg chg="modSp mod">
        <pc:chgData name="Robert H Newman" userId="960d2202-5764-4669-8a8b-1d78c2713c55" providerId="ADAL" clId="{4BB390E4-3BBE-4B38-9B9C-B43580B49A76}" dt="2021-08-01T19:50:19.796" v="39" actId="20577"/>
        <pc:sldMkLst>
          <pc:docMk/>
          <pc:sldMk cId="478408913" sldId="332"/>
        </pc:sldMkLst>
        <pc:spChg chg="mod">
          <ac:chgData name="Robert H Newman" userId="960d2202-5764-4669-8a8b-1d78c2713c55" providerId="ADAL" clId="{4BB390E4-3BBE-4B38-9B9C-B43580B49A76}" dt="2021-08-01T19:50:19.796" v="39" actId="20577"/>
          <ac:spMkLst>
            <pc:docMk/>
            <pc:sldMk cId="478408913" sldId="332"/>
            <ac:spMk id="3" creationId="{8595C26C-CBCF-4AAF-8BA6-335E41B52BEC}"/>
          </ac:spMkLst>
        </pc:spChg>
      </pc:sldChg>
      <pc:sldChg chg="modSp mod">
        <pc:chgData name="Robert H Newman" userId="960d2202-5764-4669-8a8b-1d78c2713c55" providerId="ADAL" clId="{4BB390E4-3BBE-4B38-9B9C-B43580B49A76}" dt="2021-08-01T19:49:50.089" v="15" actId="20577"/>
        <pc:sldMkLst>
          <pc:docMk/>
          <pc:sldMk cId="90191462" sldId="333"/>
        </pc:sldMkLst>
        <pc:spChg chg="mod">
          <ac:chgData name="Robert H Newman" userId="960d2202-5764-4669-8a8b-1d78c2713c55" providerId="ADAL" clId="{4BB390E4-3BBE-4B38-9B9C-B43580B49A76}" dt="2021-08-01T19:49:50.089" v="15" actId="20577"/>
          <ac:spMkLst>
            <pc:docMk/>
            <pc:sldMk cId="90191462" sldId="333"/>
            <ac:spMk id="3" creationId="{8595C26C-CBCF-4AAF-8BA6-335E41B52BEC}"/>
          </ac:spMkLst>
        </pc:spChg>
      </pc:sldChg>
      <pc:sldChg chg="add">
        <pc:chgData name="Robert H Newman" userId="960d2202-5764-4669-8a8b-1d78c2713c55" providerId="ADAL" clId="{4BB390E4-3BBE-4B38-9B9C-B43580B49A76}" dt="2021-08-01T19:41:47.174" v="3"/>
        <pc:sldMkLst>
          <pc:docMk/>
          <pc:sldMk cId="1189599833" sldId="335"/>
        </pc:sldMkLst>
      </pc:sldChg>
      <pc:sldChg chg="del">
        <pc:chgData name="Robert H Newman" userId="960d2202-5764-4669-8a8b-1d78c2713c55" providerId="ADAL" clId="{4BB390E4-3BBE-4B38-9B9C-B43580B49A76}" dt="2021-08-01T19:41:21.671" v="2" actId="2696"/>
        <pc:sldMkLst>
          <pc:docMk/>
          <pc:sldMk cId="1716248627" sldId="335"/>
        </pc:sldMkLst>
      </pc:sldChg>
      <pc:sldChg chg="del">
        <pc:chgData name="Robert H Newman" userId="960d2202-5764-4669-8a8b-1d78c2713c55" providerId="ADAL" clId="{4BB390E4-3BBE-4B38-9B9C-B43580B49A76}" dt="2021-08-01T19:41:21.671" v="2" actId="2696"/>
        <pc:sldMkLst>
          <pc:docMk/>
          <pc:sldMk cId="585883425" sldId="336"/>
        </pc:sldMkLst>
      </pc:sldChg>
      <pc:sldChg chg="add">
        <pc:chgData name="Robert H Newman" userId="960d2202-5764-4669-8a8b-1d78c2713c55" providerId="ADAL" clId="{4BB390E4-3BBE-4B38-9B9C-B43580B49A76}" dt="2021-08-01T19:41:47.174" v="3"/>
        <pc:sldMkLst>
          <pc:docMk/>
          <pc:sldMk cId="724321095" sldId="336"/>
        </pc:sldMkLst>
      </pc:sldChg>
      <pc:sldChg chg="del">
        <pc:chgData name="Robert H Newman" userId="960d2202-5764-4669-8a8b-1d78c2713c55" providerId="ADAL" clId="{4BB390E4-3BBE-4B38-9B9C-B43580B49A76}" dt="2021-08-01T19:41:21.671" v="2" actId="2696"/>
        <pc:sldMkLst>
          <pc:docMk/>
          <pc:sldMk cId="1414495023" sldId="337"/>
        </pc:sldMkLst>
      </pc:sldChg>
      <pc:sldChg chg="add">
        <pc:chgData name="Robert H Newman" userId="960d2202-5764-4669-8a8b-1d78c2713c55" providerId="ADAL" clId="{4BB390E4-3BBE-4B38-9B9C-B43580B49A76}" dt="2021-08-01T19:41:47.174" v="3"/>
        <pc:sldMkLst>
          <pc:docMk/>
          <pc:sldMk cId="2881214893" sldId="337"/>
        </pc:sldMkLst>
      </pc:sldChg>
      <pc:sldChg chg="del">
        <pc:chgData name="Robert H Newman" userId="960d2202-5764-4669-8a8b-1d78c2713c55" providerId="ADAL" clId="{4BB390E4-3BBE-4B38-9B9C-B43580B49A76}" dt="2021-08-01T19:41:21.671" v="2" actId="2696"/>
        <pc:sldMkLst>
          <pc:docMk/>
          <pc:sldMk cId="520758091" sldId="338"/>
        </pc:sldMkLst>
      </pc:sldChg>
      <pc:sldChg chg="add">
        <pc:chgData name="Robert H Newman" userId="960d2202-5764-4669-8a8b-1d78c2713c55" providerId="ADAL" clId="{4BB390E4-3BBE-4B38-9B9C-B43580B49A76}" dt="2021-08-01T19:41:47.174" v="3"/>
        <pc:sldMkLst>
          <pc:docMk/>
          <pc:sldMk cId="4147652489" sldId="338"/>
        </pc:sldMkLst>
      </pc:sldChg>
      <pc:sldChg chg="modSp mod">
        <pc:chgData name="Robert H Newman" userId="960d2202-5764-4669-8a8b-1d78c2713c55" providerId="ADAL" clId="{4BB390E4-3BBE-4B38-9B9C-B43580B49A76}" dt="2022-05-31T13:39:44.262" v="76" actId="20577"/>
        <pc:sldMkLst>
          <pc:docMk/>
          <pc:sldMk cId="2266830955" sldId="341"/>
        </pc:sldMkLst>
        <pc:spChg chg="mod">
          <ac:chgData name="Robert H Newman" userId="960d2202-5764-4669-8a8b-1d78c2713c55" providerId="ADAL" clId="{4BB390E4-3BBE-4B38-9B9C-B43580B49A76}" dt="2022-05-31T13:39:44.262" v="76" actId="20577"/>
          <ac:spMkLst>
            <pc:docMk/>
            <pc:sldMk cId="2266830955" sldId="341"/>
            <ac:spMk id="20" creationId="{00000000-0000-0000-0000-000000000000}"/>
          </ac:spMkLst>
        </pc:spChg>
      </pc:sldChg>
      <pc:sldChg chg="del">
        <pc:chgData name="Robert H Newman" userId="960d2202-5764-4669-8a8b-1d78c2713c55" providerId="ADAL" clId="{4BB390E4-3BBE-4B38-9B9C-B43580B49A76}" dt="2021-08-01T19:36:59.776" v="0" actId="2696"/>
        <pc:sldMkLst>
          <pc:docMk/>
          <pc:sldMk cId="12859761" sldId="343"/>
        </pc:sldMkLst>
      </pc:sldChg>
      <pc:sldChg chg="add">
        <pc:chgData name="Robert H Newman" userId="960d2202-5764-4669-8a8b-1d78c2713c55" providerId="ADAL" clId="{4BB390E4-3BBE-4B38-9B9C-B43580B49A76}" dt="2021-08-01T19:37:07.850" v="1"/>
        <pc:sldMkLst>
          <pc:docMk/>
          <pc:sldMk cId="4039879421" sldId="343"/>
        </pc:sldMkLst>
      </pc:sldChg>
      <pc:sldChg chg="addSp delSp add del mod modAnim">
        <pc:chgData name="Robert H Newman" userId="960d2202-5764-4669-8a8b-1d78c2713c55" providerId="ADAL" clId="{4BB390E4-3BBE-4B38-9B9C-B43580B49A76}" dt="2021-08-02T16:17:10.002" v="63"/>
        <pc:sldMkLst>
          <pc:docMk/>
          <pc:sldMk cId="305153762" sldId="349"/>
        </pc:sldMkLst>
        <pc:spChg chg="add del">
          <ac:chgData name="Robert H Newman" userId="960d2202-5764-4669-8a8b-1d78c2713c55" providerId="ADAL" clId="{4BB390E4-3BBE-4B38-9B9C-B43580B49A76}" dt="2021-08-02T16:17:09.799" v="62" actId="478"/>
          <ac:spMkLst>
            <pc:docMk/>
            <pc:sldMk cId="305153762" sldId="349"/>
            <ac:spMk id="83" creationId="{00000000-0000-0000-0000-000000000000}"/>
          </ac:spMkLst>
        </pc:spChg>
        <pc:grpChg chg="add del">
          <ac:chgData name="Robert H Newman" userId="960d2202-5764-4669-8a8b-1d78c2713c55" providerId="ADAL" clId="{4BB390E4-3BBE-4B38-9B9C-B43580B49A76}" dt="2021-08-02T16:17:09.587" v="61" actId="478"/>
          <ac:grpSpMkLst>
            <pc:docMk/>
            <pc:sldMk cId="305153762" sldId="349"/>
            <ac:grpSpMk id="80"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F3615-A2A2-814B-A4B9-BCEC8616F221}" type="datetimeFigureOut">
              <a:rPr lang="en-US" smtClean="0"/>
              <a:t>5/31/2022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C4570-F40D-9441-B8E9-736D214FC7CB}" type="slidenum">
              <a:rPr lang="en-US" smtClean="0"/>
              <a:t>‹#›</a:t>
            </a:fld>
            <a:endParaRPr lang="en-US"/>
          </a:p>
        </p:txBody>
      </p:sp>
    </p:spTree>
    <p:extLst>
      <p:ext uri="{BB962C8B-B14F-4D97-AF65-F5344CB8AC3E}">
        <p14:creationId xmlns:p14="http://schemas.microsoft.com/office/powerpoint/2010/main" val="629370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11</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Synthetic gene networks. Comparison of an electronic switchboard and the genetic implementation of a diode-capacitor-resistor-transistor circuit exhibiting time-delay and range filter characteristics. The input signal biotin (I, switch, input) is covalently linked to a synthetic </a:t>
            </a:r>
            <a:r>
              <a:rPr lang="en-US" sz="1200" b="0" i="0" u="none" strike="noStrike" kern="1200" baseline="0" dirty="0" err="1">
                <a:solidFill>
                  <a:schemeClr val="tx1"/>
                </a:solidFill>
                <a:latin typeface="+mn-lt"/>
                <a:ea typeface="+mn-ea"/>
                <a:cs typeface="+mn-cs"/>
              </a:rPr>
              <a:t>avitag</a:t>
            </a:r>
            <a:r>
              <a:rPr lang="en-US" sz="1200" b="0" i="0" u="none" strike="noStrike" kern="1200" baseline="0" dirty="0">
                <a:solidFill>
                  <a:schemeClr val="tx1"/>
                </a:solidFill>
                <a:latin typeface="+mn-lt"/>
                <a:ea typeface="+mn-ea"/>
                <a:cs typeface="+mn-cs"/>
              </a:rPr>
              <a:t> fused to the transactivation domain VP16 by the E. coli biotin ligase </a:t>
            </a:r>
            <a:r>
              <a:rPr lang="en-US" sz="1200" b="0" i="0" u="none" strike="noStrike" kern="1200" baseline="0" dirty="0" err="1">
                <a:solidFill>
                  <a:schemeClr val="tx1"/>
                </a:solidFill>
                <a:latin typeface="+mn-lt"/>
                <a:ea typeface="+mn-ea"/>
                <a:cs typeface="+mn-cs"/>
              </a:rPr>
              <a:t>BirA</a:t>
            </a:r>
            <a:r>
              <a:rPr lang="en-US" sz="1200" b="0" i="0" u="none" strike="noStrike" kern="1200" baseline="0" dirty="0">
                <a:solidFill>
                  <a:schemeClr val="tx1"/>
                </a:solidFill>
                <a:latin typeface="+mn-lt"/>
                <a:ea typeface="+mn-ea"/>
                <a:cs typeface="+mn-cs"/>
              </a:rPr>
              <a:t> (II, diode, rectifier). This creates an inducer depot inside the mammalian cell, which continues to trigger action even after the metabolic elimination of biotin (III, the capacitor, buffer). Biotinylated avitag-VP16 may either undergo proteasome (P)-based proteolysis following preprogrammed kinetics (IV, resistor, delay) or bind to </a:t>
            </a:r>
            <a:r>
              <a:rPr lang="en-US" sz="1200" b="0" i="0" u="none" strike="noStrike" kern="1200" baseline="0" dirty="0" err="1">
                <a:solidFill>
                  <a:schemeClr val="tx1"/>
                </a:solidFill>
                <a:latin typeface="+mn-lt"/>
                <a:ea typeface="+mn-ea"/>
                <a:cs typeface="+mn-cs"/>
              </a:rPr>
              <a:t>TetR</a:t>
            </a:r>
            <a:r>
              <a:rPr lang="en-US" sz="1200" b="0" i="0" u="none" strike="noStrike" kern="1200" baseline="0" dirty="0">
                <a:solidFill>
                  <a:schemeClr val="tx1"/>
                </a:solidFill>
                <a:latin typeface="+mn-lt"/>
                <a:ea typeface="+mn-ea"/>
                <a:cs typeface="+mn-cs"/>
              </a:rPr>
              <a:t>-streptavidin fusion proteins to create a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(TetR-streptavidin-biotin-avitag-VP16) which controls PhcMCV-1 (V, transistor, switch) and fine-tunes the production of a protein of interest (POI) (VI, lamp, output). The time delay is manifested when biotin is withdrawn after a short pulse, because biotin linked to avitag-VP16 continues to sustain transgene expression. In addition to control via biotin, TetR-streptavidin-biotin-avitag-VP16 can be inactivated by tetracycline (TET). The range filter qualities of the circuit are visible when transgenic mammalian cells are exposed to increasing biotin levels. Between low and medium biotin levels, the system triggers a gradual increase in POI production as biotin </a:t>
            </a:r>
            <a:r>
              <a:rPr lang="en-US" sz="1200" b="0" i="0" u="none" strike="noStrike" kern="1200" baseline="0" dirty="0" err="1">
                <a:solidFill>
                  <a:schemeClr val="tx1"/>
                </a:solidFill>
                <a:latin typeface="+mn-lt"/>
                <a:ea typeface="+mn-ea"/>
                <a:cs typeface="+mn-cs"/>
              </a:rPr>
              <a:t>heterodimerizes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TetRstreptavidin</a:t>
            </a:r>
            <a:r>
              <a:rPr lang="en-US" sz="1200" b="0" i="0" u="none" strike="noStrike" kern="1200" baseline="0" dirty="0">
                <a:solidFill>
                  <a:schemeClr val="tx1"/>
                </a:solidFill>
                <a:latin typeface="+mn-lt"/>
                <a:ea typeface="+mn-ea"/>
                <a:cs typeface="+mn-cs"/>
              </a:rPr>
              <a:t> and avitag-VP16. However, in the medium-to-high biotin concentration range, excess biotin binds directly to streptavidin and creates </a:t>
            </a:r>
            <a:r>
              <a:rPr lang="en-US" sz="1200" b="0" i="0" u="none" strike="noStrike" kern="1200" baseline="0" dirty="0" err="1">
                <a:solidFill>
                  <a:schemeClr val="tx1"/>
                </a:solidFill>
                <a:latin typeface="+mn-lt"/>
                <a:ea typeface="+mn-ea"/>
                <a:cs typeface="+mn-cs"/>
              </a:rPr>
              <a:t>heterodimerization</a:t>
            </a:r>
            <a:r>
              <a:rPr lang="en-US" sz="1200" b="0" i="0" u="none" strike="noStrike" kern="1200" baseline="0" dirty="0">
                <a:solidFill>
                  <a:schemeClr val="tx1"/>
                </a:solidFill>
                <a:latin typeface="+mn-lt"/>
                <a:ea typeface="+mn-ea"/>
                <a:cs typeface="+mn-cs"/>
              </a:rPr>
              <a:t>-incompetent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monomers. This process gradually switches the system off. </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27</a:t>
            </a:fld>
            <a:endParaRPr lang="en-US"/>
          </a:p>
        </p:txBody>
      </p:sp>
    </p:spTree>
    <p:extLst>
      <p:ext uri="{BB962C8B-B14F-4D97-AF65-F5344CB8AC3E}">
        <p14:creationId xmlns:p14="http://schemas.microsoft.com/office/powerpoint/2010/main" val="256532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zoom in a region of a gene/chromosome the above is an imaged representation</a:t>
            </a:r>
            <a:r>
              <a:rPr lang="en-US" baseline="0" dirty="0"/>
              <a:t> of what we would find:  123-</a:t>
            </a:r>
            <a:r>
              <a:rPr lang="en-US" dirty="0"/>
              <a:t>Synthetic</a:t>
            </a:r>
            <a:r>
              <a:rPr lang="en-US" baseline="0" dirty="0"/>
              <a:t> chromosomes and cells can be manipulated and altered to better suit *** </a:t>
            </a:r>
            <a:r>
              <a:rPr lang="en-US" sz="1200" kern="1200" dirty="0">
                <a:solidFill>
                  <a:schemeClr val="tx1"/>
                </a:solidFill>
                <a:effectLst/>
                <a:latin typeface="+mn-lt"/>
                <a:ea typeface="+mn-ea"/>
                <a:cs typeface="+mn-cs"/>
              </a:rPr>
              <a:t>Representative </a:t>
            </a:r>
            <a:r>
              <a:rPr lang="en-US" sz="1200" kern="1200" dirty="0" err="1">
                <a:solidFill>
                  <a:schemeClr val="tx1"/>
                </a:solidFill>
                <a:effectLst/>
                <a:latin typeface="+mn-lt"/>
                <a:ea typeface="+mn-ea"/>
                <a:cs typeface="+mn-cs"/>
              </a:rPr>
              <a:t>synIII</a:t>
            </a:r>
            <a:r>
              <a:rPr lang="en-US" sz="1200" kern="1200" dirty="0">
                <a:solidFill>
                  <a:schemeClr val="tx1"/>
                </a:solidFill>
                <a:effectLst/>
                <a:latin typeface="+mn-lt"/>
                <a:ea typeface="+mn-ea"/>
                <a:cs typeface="+mn-cs"/>
              </a:rPr>
              <a:t> design segments for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 insertion (A &amp; B) and stop </a:t>
            </a:r>
            <a:r>
              <a:rPr lang="en-US" sz="1200" kern="1200" dirty="0" err="1">
                <a:solidFill>
                  <a:schemeClr val="tx1"/>
                </a:solidFill>
                <a:effectLst/>
                <a:latin typeface="+mn-lt"/>
                <a:ea typeface="+mn-ea"/>
                <a:cs typeface="+mn-cs"/>
              </a:rPr>
              <a:t>codonTAG</a:t>
            </a:r>
            <a:r>
              <a:rPr lang="en-US" sz="1200" kern="1200" dirty="0">
                <a:solidFill>
                  <a:schemeClr val="tx1"/>
                </a:solidFill>
                <a:effectLst/>
                <a:latin typeface="+mn-lt"/>
                <a:ea typeface="+mn-ea"/>
                <a:cs typeface="+mn-cs"/>
              </a:rPr>
              <a:t> to TAA editing (C) are shown. Green diamonds represent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sites embedded in the 3′ UTR of non-essential genes and at several other landmarks. Fuchsia circles indicate synthetic stop codons (TAG recoded to TAA). </a:t>
            </a:r>
            <a:endParaRPr lang="en-US" dirty="0"/>
          </a:p>
        </p:txBody>
      </p:sp>
      <p:sp>
        <p:nvSpPr>
          <p:cNvPr id="4" name="Slide Number Placeholder 3"/>
          <p:cNvSpPr>
            <a:spLocks noGrp="1"/>
          </p:cNvSpPr>
          <p:nvPr>
            <p:ph type="sldNum" sz="quarter" idx="10"/>
          </p:nvPr>
        </p:nvSpPr>
        <p:spPr/>
        <p:txBody>
          <a:bodyPr/>
          <a:lstStyle/>
          <a:p>
            <a:fld id="{3D55D364-14A2-494C-B116-BC6611364EE2}" type="slidenum">
              <a:rPr lang="en-US" smtClean="0"/>
              <a:t>44</a:t>
            </a:fld>
            <a:endParaRPr lang="en-US"/>
          </a:p>
        </p:txBody>
      </p:sp>
    </p:spTree>
    <p:extLst>
      <p:ext uri="{BB962C8B-B14F-4D97-AF65-F5344CB8AC3E}">
        <p14:creationId xmlns:p14="http://schemas.microsoft.com/office/powerpoint/2010/main" val="387596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Building block (BB) synthesis. 750 bp BBs (purple) were synthesized from oligonucleotides at Johns Hopkins University by students in the Build-A-Genome course. (B)Assembly of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2–4 kb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(yellow) were assembled by homologous recombination in S. cerevisiae Adjacent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were designed to encode overlap of one BB to facilitate downstream assembly steps.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were flanked by a rare cutting restriction enzyme (RE) site, </a:t>
            </a:r>
            <a:r>
              <a:rPr lang="en-US" sz="1200" kern="1200" dirty="0" err="1">
                <a:solidFill>
                  <a:schemeClr val="tx1"/>
                </a:solidFill>
                <a:effectLst/>
                <a:latin typeface="+mn-lt"/>
                <a:ea typeface="+mn-ea"/>
                <a:cs typeface="+mn-cs"/>
              </a:rPr>
              <a:t>XmaI</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NotI</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1EC4570-F40D-9441-B8E9-736D214FC7CB}" type="slidenum">
              <a:rPr lang="en-US" smtClean="0"/>
              <a:t>45</a:t>
            </a:fld>
            <a:endParaRPr lang="en-US"/>
          </a:p>
        </p:txBody>
      </p:sp>
    </p:spTree>
    <p:extLst>
      <p:ext uri="{BB962C8B-B14F-4D97-AF65-F5344CB8AC3E}">
        <p14:creationId xmlns:p14="http://schemas.microsoft.com/office/powerpoint/2010/main" val="21654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 Direct replacement of native yeast chromosome III with pools of synthetic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Eleven iterative one-step assemblies and replacements of native genomic segments of yeast chromosome III were carried out using pools of overlapping synthetic DNA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(Table S2), encoding alternating genetic markers (LEU2 or URA3), which enabled complete replacement of </a:t>
            </a:r>
            <a:r>
              <a:rPr lang="en-US" sz="1200" kern="1200" dirty="0" err="1">
                <a:solidFill>
                  <a:schemeClr val="tx1"/>
                </a:solidFill>
                <a:effectLst/>
                <a:latin typeface="+mn-lt"/>
                <a:ea typeface="+mn-ea"/>
                <a:cs typeface="+mn-cs"/>
              </a:rPr>
              <a:t>nativeIII</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synIII</a:t>
            </a:r>
            <a:r>
              <a:rPr lang="en-US" sz="1200" kern="1200" dirty="0">
                <a:solidFill>
                  <a:schemeClr val="tx1"/>
                </a:solidFill>
                <a:effectLst/>
                <a:latin typeface="+mn-lt"/>
                <a:ea typeface="+mn-ea"/>
                <a:cs typeface="+mn-cs"/>
              </a:rPr>
              <a:t> in yeast.</a:t>
            </a:r>
            <a:endParaRPr lang="en-US" dirty="0"/>
          </a:p>
          <a:p>
            <a:endParaRPr lang="en-US" dirty="0"/>
          </a:p>
        </p:txBody>
      </p:sp>
      <p:sp>
        <p:nvSpPr>
          <p:cNvPr id="4" name="Slide Number Placeholder 3"/>
          <p:cNvSpPr>
            <a:spLocks noGrp="1"/>
          </p:cNvSpPr>
          <p:nvPr>
            <p:ph type="sldNum" sz="quarter" idx="5"/>
          </p:nvPr>
        </p:nvSpPr>
        <p:spPr/>
        <p:txBody>
          <a:bodyPr/>
          <a:lstStyle/>
          <a:p>
            <a:fld id="{F1EC4570-F40D-9441-B8E9-736D214FC7CB}" type="slidenum">
              <a:rPr lang="en-US" smtClean="0"/>
              <a:t>46</a:t>
            </a:fld>
            <a:endParaRPr lang="en-US"/>
          </a:p>
        </p:txBody>
      </p:sp>
    </p:spTree>
    <p:extLst>
      <p:ext uri="{BB962C8B-B14F-4D97-AF65-F5344CB8AC3E}">
        <p14:creationId xmlns:p14="http://schemas.microsoft.com/office/powerpoint/2010/main" val="4119489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(Semi-)synthetic cascades. (i) A synthetic three-level regulatory cascade in which the first level is controlled by an </a:t>
            </a:r>
            <a:r>
              <a:rPr lang="en-US" sz="1200" b="0" i="0" u="none" strike="noStrike" kern="1200" baseline="0" dirty="0" err="1">
                <a:solidFill>
                  <a:schemeClr val="tx1"/>
                </a:solidFill>
                <a:latin typeface="+mn-lt"/>
                <a:ea typeface="+mn-ea"/>
                <a:cs typeface="+mn-cs"/>
              </a:rPr>
              <a:t>autoregulated</a:t>
            </a:r>
            <a:r>
              <a:rPr lang="en-US" sz="1200" b="0" i="0" u="none" strike="noStrike" kern="1200" baseline="0" dirty="0">
                <a:solidFill>
                  <a:schemeClr val="tx1"/>
                </a:solidFill>
                <a:latin typeface="+mn-lt"/>
                <a:ea typeface="+mn-ea"/>
                <a:cs typeface="+mn-cs"/>
              </a:rPr>
              <a:t> positive PhcMCV-1-driven feedback loop </a:t>
            </a:r>
            <a:r>
              <a:rPr lang="en-US" sz="1200" b="0" i="0" u="none" strike="noStrike" kern="1200" baseline="0" dirty="0" err="1">
                <a:solidFill>
                  <a:schemeClr val="tx1"/>
                </a:solidFill>
                <a:latin typeface="+mn-lt"/>
                <a:ea typeface="+mn-ea"/>
                <a:cs typeface="+mn-cs"/>
              </a:rPr>
              <a:t>cocistronically</a:t>
            </a:r>
            <a:r>
              <a:rPr lang="en-US" sz="1200" b="0" i="0" u="none" strike="noStrike" kern="1200" baseline="0" dirty="0">
                <a:solidFill>
                  <a:schemeClr val="tx1"/>
                </a:solidFill>
                <a:latin typeface="+mn-lt"/>
                <a:ea typeface="+mn-ea"/>
                <a:cs typeface="+mn-cs"/>
              </a:rPr>
              <a:t> expressing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and the macrolide-dependent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(ET1). ET1 then binds PETR2 and activates the transcription of the </a:t>
            </a:r>
            <a:r>
              <a:rPr lang="en-US" sz="1200" b="0" i="0" u="none" strike="noStrike" kern="1200" baseline="0" dirty="0" err="1">
                <a:solidFill>
                  <a:schemeClr val="tx1"/>
                </a:solidFill>
                <a:latin typeface="+mn-lt"/>
                <a:ea typeface="+mn-ea"/>
                <a:cs typeface="+mn-cs"/>
              </a:rPr>
              <a:t>streptogramin</a:t>
            </a:r>
            <a:r>
              <a:rPr lang="en-US" sz="1200" b="0" i="0" u="none" strike="noStrike" kern="1200" baseline="0" dirty="0">
                <a:solidFill>
                  <a:schemeClr val="tx1"/>
                </a:solidFill>
                <a:latin typeface="+mn-lt"/>
                <a:ea typeface="+mn-ea"/>
                <a:cs typeface="+mn-cs"/>
              </a:rPr>
              <a:t>-dependent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(PIT). Finally, PIT triggers PPIR-driven expression of the gene of interest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The cascade can be interrupted at each level by the addition of a specific antibiotic (tetracycline, TET; erythromycin, EM; </a:t>
            </a:r>
            <a:r>
              <a:rPr lang="en-US" sz="1200" b="0" i="0" u="none" strike="noStrike" kern="1200" baseline="0" dirty="0" err="1">
                <a:solidFill>
                  <a:schemeClr val="tx1"/>
                </a:solidFill>
                <a:latin typeface="+mn-lt"/>
                <a:ea typeface="+mn-ea"/>
                <a:cs typeface="+mn-cs"/>
              </a:rPr>
              <a:t>pristinamycin</a:t>
            </a:r>
            <a:r>
              <a:rPr lang="en-US" sz="1200" b="0" i="0" u="none" strike="noStrike" kern="1200" baseline="0" dirty="0">
                <a:solidFill>
                  <a:schemeClr val="tx1"/>
                </a:solidFill>
                <a:latin typeface="+mn-lt"/>
                <a:ea typeface="+mn-ea"/>
                <a:cs typeface="+mn-cs"/>
              </a:rPr>
              <a:t> I, PI), each of which produces a discrete expression level. (ii) Semi-synthetic cascades process input from heterologous as well as endogenous signals. Under hypoxia, the hypoxia-inducible factor 1a (HIF-1a) heterodimerizes with HIF-1b and activates PHRE (PSV40 min linked to hypoxia-responsive elements, HRE), which drives PIT expression, and PIT triggers PPIR-driven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expression. This cascade produces up to six discrete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expression levels, each of which is defined by a precise combination of a specific antibiotic and the oxygen status of the cell.</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50</a:t>
            </a:fld>
            <a:endParaRPr lang="en-US"/>
          </a:p>
        </p:txBody>
      </p:sp>
    </p:spTree>
    <p:extLst>
      <p:ext uri="{BB962C8B-B14F-4D97-AF65-F5344CB8AC3E}">
        <p14:creationId xmlns:p14="http://schemas.microsoft.com/office/powerpoint/2010/main" val="231853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(Semi-)synthetic cascades. (i) A synthetic three-level regulatory cascade in which the first level is controlled by an </a:t>
            </a:r>
            <a:r>
              <a:rPr lang="en-US" sz="1200" b="0" i="0" u="none" strike="noStrike" kern="1200" baseline="0" dirty="0" err="1">
                <a:solidFill>
                  <a:schemeClr val="tx1"/>
                </a:solidFill>
                <a:latin typeface="+mn-lt"/>
                <a:ea typeface="+mn-ea"/>
                <a:cs typeface="+mn-cs"/>
              </a:rPr>
              <a:t>autoregulated</a:t>
            </a:r>
            <a:r>
              <a:rPr lang="en-US" sz="1200" b="0" i="0" u="none" strike="noStrike" kern="1200" baseline="0" dirty="0">
                <a:solidFill>
                  <a:schemeClr val="tx1"/>
                </a:solidFill>
                <a:latin typeface="+mn-lt"/>
                <a:ea typeface="+mn-ea"/>
                <a:cs typeface="+mn-cs"/>
              </a:rPr>
              <a:t> positive PhcMCV-1-driven feedback loop </a:t>
            </a:r>
            <a:r>
              <a:rPr lang="en-US" sz="1200" b="0" i="0" u="none" strike="noStrike" kern="1200" baseline="0" dirty="0" err="1">
                <a:solidFill>
                  <a:schemeClr val="tx1"/>
                </a:solidFill>
                <a:latin typeface="+mn-lt"/>
                <a:ea typeface="+mn-ea"/>
                <a:cs typeface="+mn-cs"/>
              </a:rPr>
              <a:t>cocistronically</a:t>
            </a:r>
            <a:r>
              <a:rPr lang="en-US" sz="1200" b="0" i="0" u="none" strike="noStrike" kern="1200" baseline="0" dirty="0">
                <a:solidFill>
                  <a:schemeClr val="tx1"/>
                </a:solidFill>
                <a:latin typeface="+mn-lt"/>
                <a:ea typeface="+mn-ea"/>
                <a:cs typeface="+mn-cs"/>
              </a:rPr>
              <a:t> expressing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and the macrolide-dependent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(ET1). ET1 then binds pETR2 and activates the transcription of the streptogramin-dependent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(PIT). Finally, PIT triggers PPIR-driven expression of the gene of interest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The cascade can be interrupted at each level by the addition of a specific antibiotic (tetracycline, TET; erythromycin, EM; </a:t>
            </a:r>
            <a:r>
              <a:rPr lang="en-US" sz="1200" b="0" i="0" u="none" strike="noStrike" kern="1200" baseline="0" dirty="0" err="1">
                <a:solidFill>
                  <a:schemeClr val="tx1"/>
                </a:solidFill>
                <a:latin typeface="+mn-lt"/>
                <a:ea typeface="+mn-ea"/>
                <a:cs typeface="+mn-cs"/>
              </a:rPr>
              <a:t>pristinamycin</a:t>
            </a:r>
            <a:r>
              <a:rPr lang="en-US" sz="1200" b="0" i="0" u="none" strike="noStrike" kern="1200" baseline="0" dirty="0">
                <a:solidFill>
                  <a:schemeClr val="tx1"/>
                </a:solidFill>
                <a:latin typeface="+mn-lt"/>
                <a:ea typeface="+mn-ea"/>
                <a:cs typeface="+mn-cs"/>
              </a:rPr>
              <a:t> I, PI), each of which produces a discrete expression level. (ii) Semi-synthetic cascades process input from heterologous as well as endogenous signals. Under hypoxia, the hypoxia-inducible factor 1a (HIF-1a) heterodimerizes with HIF-1b and activates PHRE (PSV40 min linked to hypoxia-responsive elements, HRE), which drives PIT expression, and PIT triggers PPIR-driven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expression. This cascade produces up to six discrete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expression levels, each of which is defined by a precise combination of a specific antibiotic and the oxygen status of the cell.</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51</a:t>
            </a:fld>
            <a:endParaRPr lang="en-US"/>
          </a:p>
        </p:txBody>
      </p:sp>
    </p:spTree>
    <p:extLst>
      <p:ext uri="{BB962C8B-B14F-4D97-AF65-F5344CB8AC3E}">
        <p14:creationId xmlns:p14="http://schemas.microsoft.com/office/powerpoint/2010/main" val="3982413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56</a:t>
            </a:fld>
            <a:endParaRPr lang="en-US"/>
          </a:p>
        </p:txBody>
      </p:sp>
    </p:spTree>
    <p:extLst>
      <p:ext uri="{BB962C8B-B14F-4D97-AF65-F5344CB8AC3E}">
        <p14:creationId xmlns:p14="http://schemas.microsoft.com/office/powerpoint/2010/main" val="75414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40611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dirty="0">
                <a:latin typeface="Arial" pitchFamily="34" charset="0"/>
                <a:ea typeface="msgothic" charset="0"/>
                <a:cs typeface="msgothic" charset="0"/>
              </a:rPr>
              <a:t>The retinal and chloride binding site. (C) Scheme depicting the hydrogen-bonding pattern between the transport site and the extracellular surface of HR. The volumes of internal cavities that hold CL501 and its associated water cluster or WAT506 (</a:t>
            </a:r>
            <a:r>
              <a:rPr lang="en-GB" dirty="0" err="1">
                <a:latin typeface="Arial" pitchFamily="34" charset="0"/>
                <a:ea typeface="msgothic" charset="0"/>
                <a:cs typeface="msgothic" charset="0"/>
              </a:rPr>
              <a:t>gray</a:t>
            </a:r>
            <a:r>
              <a:rPr lang="en-GB" dirty="0">
                <a:latin typeface="Arial" pitchFamily="34" charset="0"/>
                <a:ea typeface="msgothic" charset="0"/>
                <a:cs typeface="msgothic" charset="0"/>
              </a:rPr>
              <a:t> shading) are 67 Å3 and 21 Å3, respectively. The </a:t>
            </a:r>
            <a:r>
              <a:rPr lang="en-GB" dirty="0" err="1">
                <a:latin typeface="Arial" pitchFamily="34" charset="0"/>
                <a:ea typeface="msgothic" charset="0"/>
                <a:cs typeface="msgothic" charset="0"/>
              </a:rPr>
              <a:t>isomerizable</a:t>
            </a:r>
            <a:r>
              <a:rPr lang="en-GB" dirty="0">
                <a:latin typeface="Arial" pitchFamily="34" charset="0"/>
                <a:ea typeface="msgothic" charset="0"/>
                <a:cs typeface="msgothic" charset="0"/>
              </a:rPr>
              <a:t> 13-14 bond of the retinal is highlighted in purple; distances are given in angstroms. (D) Binding of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close to the transport site. The 2F </a:t>
            </a:r>
            <a:r>
              <a:rPr lang="en-GB" dirty="0" err="1">
                <a:latin typeface="Arial" pitchFamily="34" charset="0"/>
                <a:ea typeface="msgothic" charset="0"/>
                <a:cs typeface="msgothic" charset="0"/>
              </a:rPr>
              <a:t>obs</a:t>
            </a:r>
            <a:r>
              <a:rPr lang="en-GB" dirty="0">
                <a:latin typeface="Arial" pitchFamily="34" charset="0"/>
                <a:ea typeface="msgothic" charset="0"/>
                <a:cs typeface="msgothic" charset="0"/>
              </a:rPr>
              <a:t> −F </a:t>
            </a:r>
            <a:r>
              <a:rPr lang="en-GB" dirty="0" err="1">
                <a:latin typeface="Arial" pitchFamily="34" charset="0"/>
                <a:ea typeface="msgothic" charset="0"/>
                <a:cs typeface="msgothic" charset="0"/>
              </a:rPr>
              <a:t>calc</a:t>
            </a:r>
            <a:r>
              <a:rPr lang="en-GB" dirty="0">
                <a:latin typeface="Arial" pitchFamily="34" charset="0"/>
                <a:ea typeface="msgothic" charset="0"/>
                <a:cs typeface="msgothic" charset="0"/>
              </a:rPr>
              <a:t> SA-OMIT electron density for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is contoured at 0.8σ. The side-chain conformation of Thr111 that H bonds to the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and thus faces CL501 by its methyl group is unambiguously defined by electron density.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is not synthesized by </a:t>
            </a:r>
            <a:r>
              <a:rPr lang="en-GB" dirty="0" err="1">
                <a:latin typeface="Arial" pitchFamily="34" charset="0"/>
                <a:ea typeface="msgothic" charset="0"/>
                <a:cs typeface="msgothic" charset="0"/>
              </a:rPr>
              <a:t>Haloarchaea</a:t>
            </a:r>
            <a:r>
              <a:rPr lang="en-GB" dirty="0">
                <a:latin typeface="Arial" pitchFamily="34" charset="0"/>
                <a:ea typeface="msgothic" charset="0"/>
                <a:cs typeface="msgothic" charset="0"/>
              </a:rPr>
              <a:t> but is ubiquitous in their natural habitat and growth media. Tritium-</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added during the cultivation of H. </a:t>
            </a:r>
            <a:r>
              <a:rPr lang="en-GB" dirty="0" err="1">
                <a:latin typeface="Arial" pitchFamily="34" charset="0"/>
                <a:ea typeface="msgothic" charset="0"/>
                <a:cs typeface="msgothic" charset="0"/>
              </a:rPr>
              <a:t>salinarum</a:t>
            </a:r>
            <a:r>
              <a:rPr lang="en-GB" dirty="0">
                <a:latin typeface="Arial" pitchFamily="34" charset="0"/>
                <a:ea typeface="msgothic" charset="0"/>
                <a:cs typeface="msgothic" charset="0"/>
              </a:rPr>
              <a:t> strain D2 </a:t>
            </a:r>
            <a:r>
              <a:rPr lang="en-GB" dirty="0" err="1">
                <a:latin typeface="Arial" pitchFamily="34" charset="0"/>
                <a:ea typeface="msgothic" charset="0"/>
                <a:cs typeface="msgothic" charset="0"/>
              </a:rPr>
              <a:t>comigrates</a:t>
            </a:r>
            <a:r>
              <a:rPr lang="en-GB" dirty="0">
                <a:latin typeface="Arial" pitchFamily="34" charset="0"/>
                <a:ea typeface="msgothic" charset="0"/>
                <a:cs typeface="msgothic" charset="0"/>
              </a:rPr>
              <a:t> with HR during purification (37). Likewise, matrix-assisted laser desorption/ionization–mass spectrometry analysis indicates the presence of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in HR samples used for crystallization (38).</a:t>
            </a:r>
          </a:p>
        </p:txBody>
      </p:sp>
    </p:spTree>
    <p:extLst>
      <p:ext uri="{BB962C8B-B14F-4D97-AF65-F5344CB8AC3E}">
        <p14:creationId xmlns:p14="http://schemas.microsoft.com/office/powerpoint/2010/main" val="1489475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Path 1</a:t>
            </a:r>
            <a:r>
              <a:rPr lang="en-US" dirty="0"/>
              <a:t> has the lowest energy barrier (~</a:t>
            </a:r>
            <a:r>
              <a:rPr lang="en-US" b="1" dirty="0"/>
              <a:t>9.2 kcal/</a:t>
            </a:r>
            <a:r>
              <a:rPr lang="en-US" b="1" dirty="0" err="1"/>
              <a:t>mol</a:t>
            </a:r>
            <a:r>
              <a:rPr lang="en-US" dirty="0"/>
              <a:t>). </a:t>
            </a:r>
            <a:br>
              <a:rPr lang="en-US" dirty="0"/>
            </a:br>
            <a:r>
              <a:rPr lang="en-US" dirty="0"/>
              <a:t>To be seen: Chloride passes on the Ser115 side of retinal, in front of the Ser115 side chain. Chloride transiently enlarges a lumen by </a:t>
            </a:r>
            <a:r>
              <a:rPr lang="en-US" b="1" dirty="0"/>
              <a:t>pushing away helix C</a:t>
            </a:r>
            <a:r>
              <a:rPr lang="en-US" dirty="0"/>
              <a:t> and the palmitate.  H-bonds with water w24 and Ser115 are maintained until after the transition state is passed and the lumen starts reclosing.  They are replaced by a salt-bridge with the Schiff base and water w79.  Path 2 is very similar to path 1. </a:t>
            </a:r>
            <a:br>
              <a:rPr lang="en-US" dirty="0"/>
            </a:br>
            <a:endParaRPr lang="en-US" dirty="0"/>
          </a:p>
        </p:txBody>
      </p:sp>
    </p:spTree>
    <p:extLst>
      <p:ext uri="{BB962C8B-B14F-4D97-AF65-F5344CB8AC3E}">
        <p14:creationId xmlns:p14="http://schemas.microsoft.com/office/powerpoint/2010/main" val="336842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12</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13</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14</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15</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16</a:t>
            </a:fld>
            <a:endParaRPr lang="en-US"/>
          </a:p>
        </p:txBody>
      </p:sp>
    </p:spTree>
    <p:extLst>
      <p:ext uri="{BB962C8B-B14F-4D97-AF65-F5344CB8AC3E}">
        <p14:creationId xmlns:p14="http://schemas.microsoft.com/office/powerpoint/2010/main" val="315863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17</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18</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19</a:t>
            </a:fld>
            <a:endParaRPr lang="en-US"/>
          </a:p>
        </p:txBody>
      </p:sp>
    </p:spTree>
    <p:extLst>
      <p:ext uri="{BB962C8B-B14F-4D97-AF65-F5344CB8AC3E}">
        <p14:creationId xmlns:p14="http://schemas.microsoft.com/office/powerpoint/2010/main" val="162858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31075B-64D8-A04F-A4BA-07DC1C1DD6CA}"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123713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71755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63971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45563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31075B-64D8-A04F-A4BA-07DC1C1DD6CA}"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39465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1075B-64D8-A04F-A4BA-07DC1C1DD6CA}"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53841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31075B-64D8-A04F-A4BA-07DC1C1DD6CA}" type="datetimeFigureOut">
              <a:rPr lang="en-US" smtClean="0"/>
              <a:t>5/31/2022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56947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31075B-64D8-A04F-A4BA-07DC1C1DD6CA}" type="datetimeFigureOut">
              <a:rPr lang="en-US" smtClean="0"/>
              <a:t>5/31/2022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19526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1075B-64D8-A04F-A4BA-07DC1C1DD6CA}" type="datetimeFigureOut">
              <a:rPr lang="en-US" smtClean="0"/>
              <a:t>5/31/2022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58850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1075B-64D8-A04F-A4BA-07DC1C1DD6CA}"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86933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1075B-64D8-A04F-A4BA-07DC1C1DD6CA}"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49036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075B-64D8-A04F-A4BA-07DC1C1DD6CA}" type="datetimeFigureOut">
              <a:rPr lang="en-US" smtClean="0"/>
              <a:t>5/31/2022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3BF2E-C4B0-7942-88C4-D26051453989}" type="slidenum">
              <a:rPr lang="en-US" smtClean="0"/>
              <a:t>‹#›</a:t>
            </a:fld>
            <a:endParaRPr lang="en-US"/>
          </a:p>
        </p:txBody>
      </p:sp>
    </p:spTree>
    <p:extLst>
      <p:ext uri="{BB962C8B-B14F-4D97-AF65-F5344CB8AC3E}">
        <p14:creationId xmlns:p14="http://schemas.microsoft.com/office/powerpoint/2010/main" val="163933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075" y="212591"/>
            <a:ext cx="7772400" cy="1470025"/>
          </a:xfrm>
        </p:spPr>
        <p:txBody>
          <a:bodyPr/>
          <a:lstStyle/>
          <a:p>
            <a:r>
              <a:rPr lang="en-US" b="1" dirty="0"/>
              <a:t>A Short Introduction to Synthetic Biology</a:t>
            </a:r>
          </a:p>
        </p:txBody>
      </p:sp>
      <p:sp>
        <p:nvSpPr>
          <p:cNvPr id="3" name="Subtitle 2"/>
          <p:cNvSpPr>
            <a:spLocks noGrp="1"/>
          </p:cNvSpPr>
          <p:nvPr>
            <p:ph type="subTitle" idx="1"/>
          </p:nvPr>
        </p:nvSpPr>
        <p:spPr>
          <a:xfrm>
            <a:off x="1172423" y="5431412"/>
            <a:ext cx="7183859" cy="1300747"/>
          </a:xfrm>
        </p:spPr>
        <p:txBody>
          <a:bodyPr>
            <a:noAutofit/>
          </a:bodyPr>
          <a:lstStyle/>
          <a:p>
            <a:r>
              <a:rPr lang="en-US" sz="2400" dirty="0"/>
              <a:t>Robert H. Newman</a:t>
            </a:r>
          </a:p>
          <a:p>
            <a:r>
              <a:rPr lang="en-US" sz="2400" dirty="0"/>
              <a:t>Nathan F. Simms Distinguished Professor of Biology</a:t>
            </a:r>
          </a:p>
          <a:p>
            <a:r>
              <a:rPr lang="en-US" sz="2400" dirty="0"/>
              <a:t>North Carolina A&amp;T State University</a:t>
            </a:r>
          </a:p>
        </p:txBody>
      </p:sp>
      <p:grpSp>
        <p:nvGrpSpPr>
          <p:cNvPr id="4" name="Group 3">
            <a:extLst>
              <a:ext uri="{FF2B5EF4-FFF2-40B4-BE49-F238E27FC236}">
                <a16:creationId xmlns:a16="http://schemas.microsoft.com/office/drawing/2014/main" id="{4E91BDEA-04B0-4CC0-8C3A-CA16EAF4CFCB}"/>
              </a:ext>
            </a:extLst>
          </p:cNvPr>
          <p:cNvGrpSpPr/>
          <p:nvPr/>
        </p:nvGrpSpPr>
        <p:grpSpPr>
          <a:xfrm>
            <a:off x="179882" y="212590"/>
            <a:ext cx="1738859" cy="1470025"/>
            <a:chOff x="298800" y="304800"/>
            <a:chExt cx="2657985" cy="2286000"/>
          </a:xfrm>
          <a:solidFill>
            <a:schemeClr val="bg1"/>
          </a:solidFill>
        </p:grpSpPr>
        <p:pic>
          <p:nvPicPr>
            <p:cNvPr id="5" name="Picture 10" descr="http://www.nccollegefinder.org/assets/images/library/AandT.png">
              <a:extLst>
                <a:ext uri="{FF2B5EF4-FFF2-40B4-BE49-F238E27FC236}">
                  <a16:creationId xmlns:a16="http://schemas.microsoft.com/office/drawing/2014/main" id="{609117B2-3620-446B-BF43-D5A443F54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912"/>
            <a:stretch/>
          </p:blipFill>
          <p:spPr bwMode="auto">
            <a:xfrm>
              <a:off x="298800" y="1890070"/>
              <a:ext cx="2657985" cy="700730"/>
            </a:xfrm>
            <a:prstGeom prst="rect">
              <a:avLst/>
            </a:prstGeom>
            <a:grp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A878B87A-E60A-4D9C-96B1-C3A4017D70FD}"/>
                </a:ext>
              </a:extLst>
            </p:cNvPr>
            <p:cNvPicPr>
              <a:picLocks noChangeAspect="1"/>
            </p:cNvPicPr>
            <p:nvPr/>
          </p:nvPicPr>
          <p:blipFill>
            <a:blip r:embed="rId3"/>
            <a:stretch>
              <a:fillRect/>
            </a:stretch>
          </p:blipFill>
          <p:spPr>
            <a:xfrm>
              <a:off x="838200" y="304800"/>
              <a:ext cx="1412177" cy="1600200"/>
            </a:xfrm>
            <a:prstGeom prst="rect">
              <a:avLst/>
            </a:prstGeom>
            <a:grpFill/>
          </p:spPr>
        </p:pic>
      </p:grpSp>
      <p:pic>
        <p:nvPicPr>
          <p:cNvPr id="7" name="Picture 6">
            <a:extLst>
              <a:ext uri="{FF2B5EF4-FFF2-40B4-BE49-F238E27FC236}">
                <a16:creationId xmlns:a16="http://schemas.microsoft.com/office/drawing/2014/main" id="{CC98687B-EEE3-460D-AA5E-E4BC806B1A16}"/>
              </a:ext>
            </a:extLst>
          </p:cNvPr>
          <p:cNvPicPr>
            <a:picLocks noChangeAspect="1"/>
          </p:cNvPicPr>
          <p:nvPr/>
        </p:nvPicPr>
        <p:blipFill>
          <a:blip r:embed="rId4"/>
          <a:stretch>
            <a:fillRect/>
          </a:stretch>
        </p:blipFill>
        <p:spPr>
          <a:xfrm>
            <a:off x="7570033" y="214715"/>
            <a:ext cx="1281988" cy="1281988"/>
          </a:xfrm>
          <a:prstGeom prst="rect">
            <a:avLst/>
          </a:prstGeom>
        </p:spPr>
      </p:pic>
      <p:pic>
        <p:nvPicPr>
          <p:cNvPr id="8" name="Picture 7" descr="Screen Shot 2015-10-11 at 4.12.32 PM.png">
            <a:extLst>
              <a:ext uri="{FF2B5EF4-FFF2-40B4-BE49-F238E27FC236}">
                <a16:creationId xmlns:a16="http://schemas.microsoft.com/office/drawing/2014/main" id="{0DF3A5AF-32DB-4CB8-AF15-AD131E725C8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38193" y="1682615"/>
            <a:ext cx="4052321" cy="3748797"/>
          </a:xfrm>
          <a:prstGeom prst="rect">
            <a:avLst/>
          </a:prstGeom>
        </p:spPr>
      </p:pic>
    </p:spTree>
    <p:extLst>
      <p:ext uri="{BB962C8B-B14F-4D97-AF65-F5344CB8AC3E}">
        <p14:creationId xmlns:p14="http://schemas.microsoft.com/office/powerpoint/2010/main" val="398939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176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73738"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3441484"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ounded Rectangle 7"/>
          <p:cNvSpPr/>
          <p:nvPr/>
        </p:nvSpPr>
        <p:spPr>
          <a:xfrm>
            <a:off x="5635072" y="262921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 name="Right Arrow 9"/>
          <p:cNvSpPr/>
          <p:nvPr/>
        </p:nvSpPr>
        <p:spPr>
          <a:xfrm flipH="1">
            <a:off x="2237053"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TextBox 10"/>
          <p:cNvSpPr txBox="1"/>
          <p:nvPr/>
        </p:nvSpPr>
        <p:spPr>
          <a:xfrm>
            <a:off x="2606707" y="2618408"/>
            <a:ext cx="516488" cy="369332"/>
          </a:xfrm>
          <a:prstGeom prst="rect">
            <a:avLst/>
          </a:prstGeom>
          <a:noFill/>
        </p:spPr>
        <p:txBody>
          <a:bodyPr wrap="none" rtlCol="0">
            <a:spAutoFit/>
          </a:bodyPr>
          <a:lstStyle/>
          <a:p>
            <a:r>
              <a:rPr lang="en-US" dirty="0" err="1"/>
              <a:t>P</a:t>
            </a:r>
            <a:r>
              <a:rPr lang="en-US" baseline="-25000" dirty="0" err="1"/>
              <a:t>lacI</a:t>
            </a:r>
            <a:endParaRPr lang="en-US" baseline="-25000" dirty="0"/>
          </a:p>
        </p:txBody>
      </p:sp>
      <p:sp>
        <p:nvSpPr>
          <p:cNvPr id="12" name="Rounded Rectangle 11"/>
          <p:cNvSpPr/>
          <p:nvPr/>
        </p:nvSpPr>
        <p:spPr>
          <a:xfrm>
            <a:off x="545052"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942646" y="2603894"/>
            <a:ext cx="566995" cy="369332"/>
          </a:xfrm>
          <a:prstGeom prst="rect">
            <a:avLst/>
          </a:prstGeom>
          <a:noFill/>
        </p:spPr>
        <p:txBody>
          <a:bodyPr wrap="none" rtlCol="0">
            <a:spAutoFit/>
          </a:bodyPr>
          <a:lstStyle/>
          <a:p>
            <a:r>
              <a:rPr lang="en-US" i="1" dirty="0" err="1"/>
              <a:t>lacI</a:t>
            </a:r>
            <a:endParaRPr lang="en-US" i="1" dirty="0"/>
          </a:p>
        </p:txBody>
      </p:sp>
      <p:cxnSp>
        <p:nvCxnSpPr>
          <p:cNvPr id="20" name="Straight Arrow Connector 19"/>
          <p:cNvCxnSpPr/>
          <p:nvPr/>
        </p:nvCxnSpPr>
        <p:spPr>
          <a:xfrm>
            <a:off x="3831572" y="3442094"/>
            <a:ext cx="2782"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539282"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259224" y="4904137"/>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flipH="1">
            <a:off x="2222539" y="4628757"/>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TextBox 32"/>
          <p:cNvSpPr txBox="1"/>
          <p:nvPr/>
        </p:nvSpPr>
        <p:spPr>
          <a:xfrm>
            <a:off x="2592193" y="4733985"/>
            <a:ext cx="516488" cy="369332"/>
          </a:xfrm>
          <a:prstGeom prst="rect">
            <a:avLst/>
          </a:prstGeom>
          <a:noFill/>
        </p:spPr>
        <p:txBody>
          <a:bodyPr wrap="none" rtlCol="0">
            <a:spAutoFit/>
          </a:bodyPr>
          <a:lstStyle/>
          <a:p>
            <a:r>
              <a:rPr lang="en-US" dirty="0" err="1"/>
              <a:t>P</a:t>
            </a:r>
            <a:r>
              <a:rPr lang="en-US" baseline="-25000" dirty="0" err="1"/>
              <a:t>lacI</a:t>
            </a:r>
            <a:endParaRPr lang="en-US" dirty="0"/>
          </a:p>
        </p:txBody>
      </p:sp>
      <p:sp>
        <p:nvSpPr>
          <p:cNvPr id="34" name="Rounded Rectangle 33"/>
          <p:cNvSpPr/>
          <p:nvPr/>
        </p:nvSpPr>
        <p:spPr>
          <a:xfrm>
            <a:off x="530538" y="4733985"/>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TextBox 35"/>
          <p:cNvSpPr txBox="1"/>
          <p:nvPr/>
        </p:nvSpPr>
        <p:spPr>
          <a:xfrm>
            <a:off x="928132" y="4719471"/>
            <a:ext cx="566995" cy="369332"/>
          </a:xfrm>
          <a:prstGeom prst="rect">
            <a:avLst/>
          </a:prstGeom>
          <a:noFill/>
        </p:spPr>
        <p:txBody>
          <a:bodyPr wrap="none" rtlCol="0">
            <a:spAutoFit/>
          </a:bodyPr>
          <a:lstStyle/>
          <a:p>
            <a:r>
              <a:rPr lang="en-US" i="1" dirty="0" err="1"/>
              <a:t>lacI</a:t>
            </a:r>
            <a:endParaRPr lang="en-US" i="1" dirty="0"/>
          </a:p>
        </p:txBody>
      </p:sp>
      <p:grpSp>
        <p:nvGrpSpPr>
          <p:cNvPr id="37" name="Group 36"/>
          <p:cNvGrpSpPr/>
          <p:nvPr/>
        </p:nvGrpSpPr>
        <p:grpSpPr>
          <a:xfrm>
            <a:off x="1524768" y="4585094"/>
            <a:ext cx="439056" cy="257749"/>
            <a:chOff x="2286000" y="1676400"/>
            <a:chExt cx="439056" cy="257749"/>
          </a:xfrm>
        </p:grpSpPr>
        <p:cxnSp>
          <p:nvCxnSpPr>
            <p:cNvPr id="38" name="Straight Arrow Connector 3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971010"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57631" y="1522580"/>
            <a:ext cx="548047" cy="369332"/>
          </a:xfrm>
          <a:prstGeom prst="rect">
            <a:avLst/>
          </a:prstGeom>
          <a:noFill/>
        </p:spPr>
        <p:txBody>
          <a:bodyPr wrap="none" rtlCol="0">
            <a:spAutoFit/>
          </a:bodyPr>
          <a:lstStyle/>
          <a:p>
            <a:r>
              <a:rPr lang="en-US" dirty="0" err="1"/>
              <a:t>LacI</a:t>
            </a:r>
            <a:endParaRPr lang="en-US" dirty="0"/>
          </a:p>
        </p:txBody>
      </p:sp>
      <p:grpSp>
        <p:nvGrpSpPr>
          <p:cNvPr id="51" name="Group 50"/>
          <p:cNvGrpSpPr/>
          <p:nvPr/>
        </p:nvGrpSpPr>
        <p:grpSpPr>
          <a:xfrm rot="5400000">
            <a:off x="2668426" y="704275"/>
            <a:ext cx="823258" cy="2766789"/>
            <a:chOff x="5486400" y="850161"/>
            <a:chExt cx="439056" cy="3637151"/>
          </a:xfrm>
        </p:grpSpPr>
        <p:grpSp>
          <p:nvGrpSpPr>
            <p:cNvPr id="46" name="Group 45"/>
            <p:cNvGrpSpPr/>
            <p:nvPr/>
          </p:nvGrpSpPr>
          <p:grpSpPr>
            <a:xfrm flipH="1">
              <a:off x="5486400" y="990600"/>
              <a:ext cx="439056" cy="3496712"/>
              <a:chOff x="2286000" y="1676400"/>
              <a:chExt cx="439056" cy="3496712"/>
            </a:xfrm>
          </p:grpSpPr>
          <p:cxnSp>
            <p:nvCxnSpPr>
              <p:cNvPr id="47" name="Straight Arrow Connector 4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47905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7" name="Group 6"/>
          <p:cNvGrpSpPr/>
          <p:nvPr/>
        </p:nvGrpSpPr>
        <p:grpSpPr>
          <a:xfrm>
            <a:off x="3924842" y="2598349"/>
            <a:ext cx="838200" cy="396628"/>
            <a:chOff x="5081332" y="2593010"/>
            <a:chExt cx="838200" cy="396628"/>
          </a:xfrm>
        </p:grpSpPr>
        <p:sp>
          <p:nvSpPr>
            <p:cNvPr id="53" name="Rounded Rectangle 52"/>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TextBox 53"/>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56" name="6-Point Star 55"/>
          <p:cNvSpPr/>
          <p:nvPr/>
        </p:nvSpPr>
        <p:spPr>
          <a:xfrm>
            <a:off x="4137519" y="3398552"/>
            <a:ext cx="150634" cy="190500"/>
          </a:xfrm>
          <a:prstGeom prst="star6">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c 56"/>
          <p:cNvSpPr/>
          <p:nvPr/>
        </p:nvSpPr>
        <p:spPr>
          <a:xfrm flipH="1">
            <a:off x="3834354" y="3489266"/>
            <a:ext cx="444498" cy="64213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4317181" y="3289694"/>
            <a:ext cx="892552" cy="369332"/>
          </a:xfrm>
          <a:prstGeom prst="rect">
            <a:avLst/>
          </a:prstGeom>
          <a:noFill/>
        </p:spPr>
        <p:txBody>
          <a:bodyPr wrap="none" rtlCol="0">
            <a:spAutoFit/>
          </a:bodyPr>
          <a:lstStyle/>
          <a:p>
            <a:r>
              <a:rPr lang="en-US" dirty="0"/>
              <a:t>Lactose</a:t>
            </a:r>
          </a:p>
        </p:txBody>
      </p:sp>
      <p:grpSp>
        <p:nvGrpSpPr>
          <p:cNvPr id="61" name="Group 60"/>
          <p:cNvGrpSpPr/>
          <p:nvPr/>
        </p:nvGrpSpPr>
        <p:grpSpPr>
          <a:xfrm>
            <a:off x="4416738" y="3823094"/>
            <a:ext cx="595614" cy="685800"/>
            <a:chOff x="5747130" y="1371600"/>
            <a:chExt cx="595614" cy="685800"/>
          </a:xfrm>
        </p:grpSpPr>
        <p:sp>
          <p:nvSpPr>
            <p:cNvPr id="62" name="Oval 61"/>
            <p:cNvSpPr/>
            <p:nvPr/>
          </p:nvSpPr>
          <p:spPr>
            <a:xfrm>
              <a:off x="5760509" y="1371600"/>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747130" y="1509486"/>
              <a:ext cx="548047" cy="369332"/>
            </a:xfrm>
            <a:prstGeom prst="rect">
              <a:avLst/>
            </a:prstGeom>
            <a:noFill/>
          </p:spPr>
          <p:txBody>
            <a:bodyPr wrap="none" rtlCol="0">
              <a:spAutoFit/>
            </a:bodyPr>
            <a:lstStyle/>
            <a:p>
              <a:r>
                <a:rPr lang="en-US" dirty="0" err="1"/>
                <a:t>LacI</a:t>
              </a:r>
              <a:endParaRPr lang="en-US" dirty="0"/>
            </a:p>
          </p:txBody>
        </p:sp>
      </p:grpSp>
      <p:sp>
        <p:nvSpPr>
          <p:cNvPr id="64" name="6-Point Star 63"/>
          <p:cNvSpPr/>
          <p:nvPr/>
        </p:nvSpPr>
        <p:spPr>
          <a:xfrm>
            <a:off x="4784990" y="3861194"/>
            <a:ext cx="150634" cy="190500"/>
          </a:xfrm>
          <a:prstGeom prst="star6">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463450" y="4330312"/>
            <a:ext cx="520021" cy="25478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355052" y="4339829"/>
            <a:ext cx="748621" cy="28892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flipH="1">
            <a:off x="5621424" y="4537922"/>
            <a:ext cx="439056" cy="257749"/>
            <a:chOff x="2286000" y="1676400"/>
            <a:chExt cx="439056" cy="257749"/>
          </a:xfrm>
        </p:grpSpPr>
        <p:cxnSp>
          <p:nvCxnSpPr>
            <p:cNvPr id="68" name="Straight Arrow Connector 6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flipV="1">
            <a:off x="1216338"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6200" y="8366"/>
            <a:ext cx="8915400" cy="1077218"/>
          </a:xfrm>
          <a:prstGeom prst="rect">
            <a:avLst/>
          </a:prstGeom>
          <a:noFill/>
        </p:spPr>
        <p:txBody>
          <a:bodyPr wrap="square" rtlCol="0">
            <a:spAutoFit/>
          </a:bodyPr>
          <a:lstStyle/>
          <a:p>
            <a:pPr algn="ctr"/>
            <a:r>
              <a:rPr lang="en-US" sz="3200" b="1" dirty="0"/>
              <a:t>Foundations of Circuit Design:</a:t>
            </a:r>
          </a:p>
          <a:p>
            <a:pPr algn="ctr"/>
            <a:r>
              <a:rPr lang="en-US" sz="3200" b="1" dirty="0"/>
              <a:t>Regulated Gene Expression</a:t>
            </a:r>
          </a:p>
        </p:txBody>
      </p:sp>
      <p:sp>
        <p:nvSpPr>
          <p:cNvPr id="70" name="Rounded Rectangle 69"/>
          <p:cNvSpPr/>
          <p:nvPr/>
        </p:nvSpPr>
        <p:spPr>
          <a:xfrm>
            <a:off x="6688158" y="2620306"/>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6903004" y="2624537"/>
            <a:ext cx="616926" cy="369332"/>
          </a:xfrm>
          <a:prstGeom prst="rect">
            <a:avLst/>
          </a:prstGeom>
          <a:noFill/>
        </p:spPr>
        <p:txBody>
          <a:bodyPr wrap="none" rtlCol="0">
            <a:spAutoFit/>
          </a:bodyPr>
          <a:lstStyle/>
          <a:p>
            <a:r>
              <a:rPr lang="en-US" i="1" dirty="0" err="1"/>
              <a:t>lacY</a:t>
            </a:r>
            <a:endParaRPr lang="en-US" i="1" dirty="0"/>
          </a:p>
        </p:txBody>
      </p:sp>
      <p:sp>
        <p:nvSpPr>
          <p:cNvPr id="74" name="Rounded Rectangle 73"/>
          <p:cNvSpPr/>
          <p:nvPr/>
        </p:nvSpPr>
        <p:spPr>
          <a:xfrm>
            <a:off x="7733786" y="261840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TextBox 74"/>
          <p:cNvSpPr txBox="1"/>
          <p:nvPr/>
        </p:nvSpPr>
        <p:spPr>
          <a:xfrm>
            <a:off x="7945745" y="2607595"/>
            <a:ext cx="642398" cy="369332"/>
          </a:xfrm>
          <a:prstGeom prst="rect">
            <a:avLst/>
          </a:prstGeom>
          <a:noFill/>
        </p:spPr>
        <p:txBody>
          <a:bodyPr wrap="none" rtlCol="0">
            <a:spAutoFit/>
          </a:bodyPr>
          <a:lstStyle/>
          <a:p>
            <a:r>
              <a:rPr lang="en-US" i="1" dirty="0" err="1"/>
              <a:t>lacA</a:t>
            </a:r>
            <a:endParaRPr lang="en-US" i="1" dirty="0"/>
          </a:p>
        </p:txBody>
      </p:sp>
      <p:sp>
        <p:nvSpPr>
          <p:cNvPr id="76" name="Rounded Rectangle 75"/>
          <p:cNvSpPr/>
          <p:nvPr/>
        </p:nvSpPr>
        <p:spPr>
          <a:xfrm>
            <a:off x="5621424" y="4746942"/>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7" name="TextBox 76"/>
          <p:cNvSpPr txBox="1"/>
          <p:nvPr/>
        </p:nvSpPr>
        <p:spPr>
          <a:xfrm>
            <a:off x="5885895" y="4721626"/>
            <a:ext cx="616926" cy="369332"/>
          </a:xfrm>
          <a:prstGeom prst="rect">
            <a:avLst/>
          </a:prstGeom>
          <a:noFill/>
        </p:spPr>
        <p:txBody>
          <a:bodyPr wrap="none" rtlCol="0">
            <a:spAutoFit/>
          </a:bodyPr>
          <a:lstStyle/>
          <a:p>
            <a:r>
              <a:rPr lang="en-US" i="1" dirty="0" err="1"/>
              <a:t>lacZ</a:t>
            </a:r>
            <a:endParaRPr lang="en-US" i="1" dirty="0"/>
          </a:p>
        </p:txBody>
      </p:sp>
      <p:sp>
        <p:nvSpPr>
          <p:cNvPr id="78" name="Rounded Rectangle 77"/>
          <p:cNvSpPr/>
          <p:nvPr/>
        </p:nvSpPr>
        <p:spPr>
          <a:xfrm>
            <a:off x="6674510" y="473803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9" name="TextBox 78"/>
          <p:cNvSpPr txBox="1"/>
          <p:nvPr/>
        </p:nvSpPr>
        <p:spPr>
          <a:xfrm>
            <a:off x="6889356" y="4742269"/>
            <a:ext cx="616926" cy="369332"/>
          </a:xfrm>
          <a:prstGeom prst="rect">
            <a:avLst/>
          </a:prstGeom>
          <a:noFill/>
        </p:spPr>
        <p:txBody>
          <a:bodyPr wrap="none" rtlCol="0">
            <a:spAutoFit/>
          </a:bodyPr>
          <a:lstStyle/>
          <a:p>
            <a:r>
              <a:rPr lang="en-US" i="1" dirty="0" err="1"/>
              <a:t>lacY</a:t>
            </a:r>
            <a:endParaRPr lang="en-US" i="1" dirty="0"/>
          </a:p>
        </p:txBody>
      </p:sp>
      <p:sp>
        <p:nvSpPr>
          <p:cNvPr id="80" name="Rounded Rectangle 79"/>
          <p:cNvSpPr/>
          <p:nvPr/>
        </p:nvSpPr>
        <p:spPr>
          <a:xfrm>
            <a:off x="7720138" y="473614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1" name="TextBox 80"/>
          <p:cNvSpPr txBox="1"/>
          <p:nvPr/>
        </p:nvSpPr>
        <p:spPr>
          <a:xfrm>
            <a:off x="7932097" y="4725327"/>
            <a:ext cx="642398" cy="369332"/>
          </a:xfrm>
          <a:prstGeom prst="rect">
            <a:avLst/>
          </a:prstGeom>
          <a:noFill/>
        </p:spPr>
        <p:txBody>
          <a:bodyPr wrap="none" rtlCol="0">
            <a:spAutoFit/>
          </a:bodyPr>
          <a:lstStyle/>
          <a:p>
            <a:r>
              <a:rPr lang="en-US" i="1" dirty="0" err="1"/>
              <a:t>lacA</a:t>
            </a:r>
            <a:endParaRPr lang="en-US" i="1" dirty="0"/>
          </a:p>
        </p:txBody>
      </p:sp>
      <p:sp>
        <p:nvSpPr>
          <p:cNvPr id="5" name="Oval 4"/>
          <p:cNvSpPr/>
          <p:nvPr/>
        </p:nvSpPr>
        <p:spPr>
          <a:xfrm>
            <a:off x="5912684"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2" name="Oval 81"/>
          <p:cNvSpPr/>
          <p:nvPr/>
        </p:nvSpPr>
        <p:spPr>
          <a:xfrm>
            <a:off x="6889356"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3" name="Oval 82"/>
          <p:cNvSpPr/>
          <p:nvPr/>
        </p:nvSpPr>
        <p:spPr>
          <a:xfrm>
            <a:off x="8002103"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84" name="Straight Arrow Connector 83"/>
          <p:cNvCxnSpPr/>
          <p:nvPr/>
        </p:nvCxnSpPr>
        <p:spPr>
          <a:xfrm flipV="1">
            <a:off x="6200148" y="4229373"/>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7164329" y="4227520"/>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259443" y="4216210"/>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874294" y="3670413"/>
            <a:ext cx="597978" cy="369332"/>
          </a:xfrm>
          <a:prstGeom prst="rect">
            <a:avLst/>
          </a:prstGeom>
          <a:noFill/>
        </p:spPr>
        <p:txBody>
          <a:bodyPr wrap="none" rtlCol="0">
            <a:spAutoFit/>
          </a:bodyPr>
          <a:lstStyle/>
          <a:p>
            <a:r>
              <a:rPr lang="en-US" dirty="0" err="1"/>
              <a:t>LacZ</a:t>
            </a:r>
            <a:endParaRPr lang="en-US" dirty="0"/>
          </a:p>
        </p:txBody>
      </p:sp>
      <p:sp>
        <p:nvSpPr>
          <p:cNvPr id="88" name="TextBox 87"/>
          <p:cNvSpPr txBox="1"/>
          <p:nvPr/>
        </p:nvSpPr>
        <p:spPr>
          <a:xfrm>
            <a:off x="6855866" y="3684416"/>
            <a:ext cx="607859" cy="369332"/>
          </a:xfrm>
          <a:prstGeom prst="rect">
            <a:avLst/>
          </a:prstGeom>
          <a:noFill/>
        </p:spPr>
        <p:txBody>
          <a:bodyPr wrap="none" rtlCol="0">
            <a:spAutoFit/>
          </a:bodyPr>
          <a:lstStyle/>
          <a:p>
            <a:r>
              <a:rPr lang="en-US" dirty="0" err="1"/>
              <a:t>LacY</a:t>
            </a:r>
            <a:endParaRPr lang="en-US" dirty="0"/>
          </a:p>
        </p:txBody>
      </p:sp>
      <p:sp>
        <p:nvSpPr>
          <p:cNvPr id="89" name="TextBox 88"/>
          <p:cNvSpPr txBox="1"/>
          <p:nvPr/>
        </p:nvSpPr>
        <p:spPr>
          <a:xfrm>
            <a:off x="7947197" y="3684052"/>
            <a:ext cx="623450" cy="369332"/>
          </a:xfrm>
          <a:prstGeom prst="rect">
            <a:avLst/>
          </a:prstGeom>
          <a:noFill/>
        </p:spPr>
        <p:txBody>
          <a:bodyPr wrap="none" rtlCol="0">
            <a:spAutoFit/>
          </a:bodyPr>
          <a:lstStyle/>
          <a:p>
            <a:r>
              <a:rPr lang="en-US" dirty="0" err="1"/>
              <a:t>LacA</a:t>
            </a:r>
            <a:endParaRPr lang="en-US" dirty="0"/>
          </a:p>
        </p:txBody>
      </p:sp>
      <p:sp>
        <p:nvSpPr>
          <p:cNvPr id="91" name="Right Arrow 90"/>
          <p:cNvSpPr/>
          <p:nvPr/>
        </p:nvSpPr>
        <p:spPr>
          <a:xfrm>
            <a:off x="3482105" y="4624376"/>
            <a:ext cx="190942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TextBox 91"/>
          <p:cNvSpPr txBox="1"/>
          <p:nvPr/>
        </p:nvSpPr>
        <p:spPr>
          <a:xfrm>
            <a:off x="4770363" y="4688301"/>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3" name="Group 92"/>
          <p:cNvGrpSpPr/>
          <p:nvPr/>
        </p:nvGrpSpPr>
        <p:grpSpPr>
          <a:xfrm>
            <a:off x="3904609" y="4709816"/>
            <a:ext cx="838200" cy="396628"/>
            <a:chOff x="5081332" y="2593010"/>
            <a:chExt cx="838200" cy="396628"/>
          </a:xfrm>
        </p:grpSpPr>
        <p:sp>
          <p:nvSpPr>
            <p:cNvPr id="94" name="Rounded Rectangle 93"/>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5" name="TextBox 94"/>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90" name="Rounded Rectangle 7">
            <a:extLst>
              <a:ext uri="{FF2B5EF4-FFF2-40B4-BE49-F238E27FC236}">
                <a16:creationId xmlns:a16="http://schemas.microsoft.com/office/drawing/2014/main" id="{B2574907-8B45-4EF2-8B11-1227A3293C1A}"/>
              </a:ext>
            </a:extLst>
          </p:cNvPr>
          <p:cNvSpPr/>
          <p:nvPr/>
        </p:nvSpPr>
        <p:spPr>
          <a:xfrm>
            <a:off x="5346583" y="2633739"/>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6" name="Rounded Rectangle 7">
            <a:extLst>
              <a:ext uri="{FF2B5EF4-FFF2-40B4-BE49-F238E27FC236}">
                <a16:creationId xmlns:a16="http://schemas.microsoft.com/office/drawing/2014/main" id="{7BDE10FA-DB10-458E-BE8D-5D996AA5C931}"/>
              </a:ext>
            </a:extLst>
          </p:cNvPr>
          <p:cNvSpPr/>
          <p:nvPr/>
        </p:nvSpPr>
        <p:spPr>
          <a:xfrm>
            <a:off x="5340622" y="4751155"/>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938B881-03B0-4A20-AE86-312D8B6533E9}"/>
              </a:ext>
            </a:extLst>
          </p:cNvPr>
          <p:cNvSpPr txBox="1"/>
          <p:nvPr/>
        </p:nvSpPr>
        <p:spPr>
          <a:xfrm>
            <a:off x="5044118" y="1969730"/>
            <a:ext cx="540533" cy="369332"/>
          </a:xfrm>
          <a:prstGeom prst="rect">
            <a:avLst/>
          </a:prstGeom>
          <a:noFill/>
        </p:spPr>
        <p:txBody>
          <a:bodyPr wrap="none" rtlCol="0">
            <a:spAutoFit/>
          </a:bodyPr>
          <a:lstStyle/>
          <a:p>
            <a:r>
              <a:rPr lang="en-US" dirty="0"/>
              <a:t>RBS</a:t>
            </a:r>
          </a:p>
        </p:txBody>
      </p:sp>
      <p:cxnSp>
        <p:nvCxnSpPr>
          <p:cNvPr id="6" name="Straight Connector 5">
            <a:extLst>
              <a:ext uri="{FF2B5EF4-FFF2-40B4-BE49-F238E27FC236}">
                <a16:creationId xmlns:a16="http://schemas.microsoft.com/office/drawing/2014/main" id="{36251BF6-4FB4-4083-A010-5A4699206078}"/>
              </a:ext>
            </a:extLst>
          </p:cNvPr>
          <p:cNvCxnSpPr>
            <a:cxnSpLocks/>
          </p:cNvCxnSpPr>
          <p:nvPr/>
        </p:nvCxnSpPr>
        <p:spPr>
          <a:xfrm>
            <a:off x="5314385" y="2278102"/>
            <a:ext cx="198805" cy="48609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Rounded Rectangle 7">
            <a:extLst>
              <a:ext uri="{FF2B5EF4-FFF2-40B4-BE49-F238E27FC236}">
                <a16:creationId xmlns:a16="http://schemas.microsoft.com/office/drawing/2014/main" id="{ED1E45B8-4D07-4D6E-AF02-46FA4C8BAEF1}"/>
              </a:ext>
            </a:extLst>
          </p:cNvPr>
          <p:cNvSpPr/>
          <p:nvPr/>
        </p:nvSpPr>
        <p:spPr>
          <a:xfrm>
            <a:off x="1988006"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8" name="Rounded Rectangle 7">
            <a:extLst>
              <a:ext uri="{FF2B5EF4-FFF2-40B4-BE49-F238E27FC236}">
                <a16:creationId xmlns:a16="http://schemas.microsoft.com/office/drawing/2014/main" id="{16745A60-C142-4C94-A476-2E7AB74244B2}"/>
              </a:ext>
            </a:extLst>
          </p:cNvPr>
          <p:cNvSpPr/>
          <p:nvPr/>
        </p:nvSpPr>
        <p:spPr>
          <a:xfrm>
            <a:off x="1982045" y="4746798"/>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9" name="Rounded Rectangle 7">
            <a:extLst>
              <a:ext uri="{FF2B5EF4-FFF2-40B4-BE49-F238E27FC236}">
                <a16:creationId xmlns:a16="http://schemas.microsoft.com/office/drawing/2014/main" id="{25AB61A9-316F-4C35-97F3-5BCB99BE741E}"/>
              </a:ext>
            </a:extLst>
          </p:cNvPr>
          <p:cNvSpPr/>
          <p:nvPr/>
        </p:nvSpPr>
        <p:spPr>
          <a:xfrm>
            <a:off x="284227"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0" name="Rounded Rectangle 7">
            <a:extLst>
              <a:ext uri="{FF2B5EF4-FFF2-40B4-BE49-F238E27FC236}">
                <a16:creationId xmlns:a16="http://schemas.microsoft.com/office/drawing/2014/main" id="{5D1C642B-E2C2-4A3E-930E-1C2683672AF9}"/>
              </a:ext>
            </a:extLst>
          </p:cNvPr>
          <p:cNvSpPr/>
          <p:nvPr/>
        </p:nvSpPr>
        <p:spPr>
          <a:xfrm>
            <a:off x="8773017"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1" name="Rounded Rectangle 7">
            <a:extLst>
              <a:ext uri="{FF2B5EF4-FFF2-40B4-BE49-F238E27FC236}">
                <a16:creationId xmlns:a16="http://schemas.microsoft.com/office/drawing/2014/main" id="{39E5E255-7BAB-4870-A122-24E8CE633463}"/>
              </a:ext>
            </a:extLst>
          </p:cNvPr>
          <p:cNvSpPr/>
          <p:nvPr/>
        </p:nvSpPr>
        <p:spPr>
          <a:xfrm>
            <a:off x="8745457" y="473606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2" name="Rounded Rectangle 7">
            <a:extLst>
              <a:ext uri="{FF2B5EF4-FFF2-40B4-BE49-F238E27FC236}">
                <a16:creationId xmlns:a16="http://schemas.microsoft.com/office/drawing/2014/main" id="{C2AF3B68-6CBF-4656-9214-F609A5223FA3}"/>
              </a:ext>
            </a:extLst>
          </p:cNvPr>
          <p:cNvSpPr/>
          <p:nvPr/>
        </p:nvSpPr>
        <p:spPr>
          <a:xfrm>
            <a:off x="270926" y="473606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63404124-8197-4EA9-84A5-CAA04BA8FF2B}"/>
              </a:ext>
            </a:extLst>
          </p:cNvPr>
          <p:cNvSpPr txBox="1"/>
          <p:nvPr/>
        </p:nvSpPr>
        <p:spPr>
          <a:xfrm>
            <a:off x="-81326" y="1937464"/>
            <a:ext cx="656270" cy="369332"/>
          </a:xfrm>
          <a:prstGeom prst="rect">
            <a:avLst/>
          </a:prstGeom>
          <a:noFill/>
        </p:spPr>
        <p:txBody>
          <a:bodyPr wrap="none" rtlCol="0">
            <a:spAutoFit/>
          </a:bodyPr>
          <a:lstStyle/>
          <a:p>
            <a:r>
              <a:rPr lang="en-US" dirty="0"/>
              <a:t>Term</a:t>
            </a:r>
          </a:p>
        </p:txBody>
      </p:sp>
      <p:cxnSp>
        <p:nvCxnSpPr>
          <p:cNvPr id="104" name="Straight Connector 103">
            <a:extLst>
              <a:ext uri="{FF2B5EF4-FFF2-40B4-BE49-F238E27FC236}">
                <a16:creationId xmlns:a16="http://schemas.microsoft.com/office/drawing/2014/main" id="{C03BF1E9-E6B4-493B-9677-E391BFF6DB46}"/>
              </a:ext>
            </a:extLst>
          </p:cNvPr>
          <p:cNvCxnSpPr>
            <a:cxnSpLocks/>
          </p:cNvCxnSpPr>
          <p:nvPr/>
        </p:nvCxnSpPr>
        <p:spPr>
          <a:xfrm>
            <a:off x="188941" y="2245836"/>
            <a:ext cx="198805" cy="48609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D8A677C1-2F3D-4DEB-B201-F9638747BCF7}"/>
              </a:ext>
            </a:extLst>
          </p:cNvPr>
          <p:cNvSpPr txBox="1"/>
          <p:nvPr/>
        </p:nvSpPr>
        <p:spPr>
          <a:xfrm>
            <a:off x="5933410" y="2603894"/>
            <a:ext cx="616926" cy="369332"/>
          </a:xfrm>
          <a:prstGeom prst="rect">
            <a:avLst/>
          </a:prstGeom>
          <a:noFill/>
        </p:spPr>
        <p:txBody>
          <a:bodyPr wrap="none" rtlCol="0">
            <a:spAutoFit/>
          </a:bodyPr>
          <a:lstStyle/>
          <a:p>
            <a:r>
              <a:rPr lang="en-US" i="1" dirty="0" err="1"/>
              <a:t>lacZ</a:t>
            </a:r>
            <a:endParaRPr lang="en-US" i="1" dirty="0"/>
          </a:p>
        </p:txBody>
      </p:sp>
    </p:spTree>
    <p:extLst>
      <p:ext uri="{BB962C8B-B14F-4D97-AF65-F5344CB8AC3E}">
        <p14:creationId xmlns:p14="http://schemas.microsoft.com/office/powerpoint/2010/main" val="330470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0760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
            <a:extLst>
              <a:ext uri="{FF2B5EF4-FFF2-40B4-BE49-F238E27FC236}">
                <a16:creationId xmlns:a16="http://schemas.microsoft.com/office/drawing/2014/main" id="{E7609416-5EA0-4815-9E9B-F597FC9276FF}"/>
              </a:ext>
            </a:extLst>
          </p:cNvPr>
          <p:cNvSpPr/>
          <p:nvPr/>
        </p:nvSpPr>
        <p:spPr>
          <a:xfrm>
            <a:off x="3475351"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ight Arrow 9">
            <a:extLst>
              <a:ext uri="{FF2B5EF4-FFF2-40B4-BE49-F238E27FC236}">
                <a16:creationId xmlns:a16="http://schemas.microsoft.com/office/drawing/2014/main" id="{CCCB84AF-EB07-42CA-8A3C-C0F946E761F6}"/>
              </a:ext>
            </a:extLst>
          </p:cNvPr>
          <p:cNvSpPr/>
          <p:nvPr/>
        </p:nvSpPr>
        <p:spPr>
          <a:xfrm flipH="1">
            <a:off x="2270920"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ounded Rectangle 7">
            <a:extLst>
              <a:ext uri="{FF2B5EF4-FFF2-40B4-BE49-F238E27FC236}">
                <a16:creationId xmlns:a16="http://schemas.microsoft.com/office/drawing/2014/main" id="{0E3C5FF9-CD51-4312-AA73-BA54CCD4CC7D}"/>
              </a:ext>
            </a:extLst>
          </p:cNvPr>
          <p:cNvSpPr/>
          <p:nvPr/>
        </p:nvSpPr>
        <p:spPr>
          <a:xfrm>
            <a:off x="2021873"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Rounded Rectangle 7"/>
          <p:cNvSpPr/>
          <p:nvPr/>
        </p:nvSpPr>
        <p:spPr>
          <a:xfrm>
            <a:off x="5668939" y="262921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TextBox 10"/>
          <p:cNvSpPr txBox="1"/>
          <p:nvPr/>
        </p:nvSpPr>
        <p:spPr>
          <a:xfrm>
            <a:off x="2640574" y="2618408"/>
            <a:ext cx="516488" cy="369332"/>
          </a:xfrm>
          <a:prstGeom prst="rect">
            <a:avLst/>
          </a:prstGeom>
          <a:noFill/>
        </p:spPr>
        <p:txBody>
          <a:bodyPr wrap="none" rtlCol="0">
            <a:spAutoFit/>
          </a:bodyPr>
          <a:lstStyle/>
          <a:p>
            <a:r>
              <a:rPr lang="en-US" dirty="0" err="1"/>
              <a:t>P</a:t>
            </a:r>
            <a:r>
              <a:rPr lang="en-US" baseline="-25000" dirty="0" err="1"/>
              <a:t>lacI</a:t>
            </a:r>
            <a:endParaRPr lang="en-US" dirty="0"/>
          </a:p>
        </p:txBody>
      </p:sp>
      <p:sp>
        <p:nvSpPr>
          <p:cNvPr id="12" name="Rounded Rectangle 11"/>
          <p:cNvSpPr/>
          <p:nvPr/>
        </p:nvSpPr>
        <p:spPr>
          <a:xfrm>
            <a:off x="578919"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Box 12"/>
          <p:cNvSpPr txBox="1"/>
          <p:nvPr/>
        </p:nvSpPr>
        <p:spPr>
          <a:xfrm>
            <a:off x="5933410" y="2603894"/>
            <a:ext cx="616926" cy="369332"/>
          </a:xfrm>
          <a:prstGeom prst="rect">
            <a:avLst/>
          </a:prstGeom>
          <a:noFill/>
        </p:spPr>
        <p:txBody>
          <a:bodyPr wrap="none" rtlCol="0">
            <a:spAutoFit/>
          </a:bodyPr>
          <a:lstStyle/>
          <a:p>
            <a:r>
              <a:rPr lang="en-US" i="1" dirty="0" err="1"/>
              <a:t>lacZ</a:t>
            </a:r>
            <a:endParaRPr lang="en-US" i="1" dirty="0"/>
          </a:p>
        </p:txBody>
      </p:sp>
      <p:sp>
        <p:nvSpPr>
          <p:cNvPr id="14" name="TextBox 13"/>
          <p:cNvSpPr txBox="1"/>
          <p:nvPr/>
        </p:nvSpPr>
        <p:spPr>
          <a:xfrm>
            <a:off x="976513"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573149"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004877"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91498" y="1522580"/>
            <a:ext cx="548047" cy="369332"/>
          </a:xfrm>
          <a:prstGeom prst="rect">
            <a:avLst/>
          </a:prstGeom>
          <a:noFill/>
        </p:spPr>
        <p:txBody>
          <a:bodyPr wrap="none" rtlCol="0">
            <a:spAutoFit/>
          </a:bodyPr>
          <a:lstStyle/>
          <a:p>
            <a:r>
              <a:rPr lang="en-US" dirty="0" err="1"/>
              <a:t>LacI</a:t>
            </a:r>
            <a:endParaRPr lang="en-US" dirty="0"/>
          </a:p>
        </p:txBody>
      </p:sp>
      <p:grpSp>
        <p:nvGrpSpPr>
          <p:cNvPr id="51" name="Group 50"/>
          <p:cNvGrpSpPr/>
          <p:nvPr/>
        </p:nvGrpSpPr>
        <p:grpSpPr>
          <a:xfrm rot="5400000">
            <a:off x="2702293" y="704275"/>
            <a:ext cx="823258" cy="2766789"/>
            <a:chOff x="5486400" y="850161"/>
            <a:chExt cx="439056" cy="3637151"/>
          </a:xfrm>
        </p:grpSpPr>
        <p:grpSp>
          <p:nvGrpSpPr>
            <p:cNvPr id="46" name="Group 45"/>
            <p:cNvGrpSpPr/>
            <p:nvPr/>
          </p:nvGrpSpPr>
          <p:grpSpPr>
            <a:xfrm flipH="1">
              <a:off x="5486400" y="990600"/>
              <a:ext cx="439056" cy="3496712"/>
              <a:chOff x="2286000" y="1676400"/>
              <a:chExt cx="439056" cy="3496712"/>
            </a:xfrm>
          </p:grpSpPr>
          <p:cxnSp>
            <p:nvCxnSpPr>
              <p:cNvPr id="47" name="Straight Arrow Connector 4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4824463"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7" name="Group 6"/>
          <p:cNvGrpSpPr/>
          <p:nvPr/>
        </p:nvGrpSpPr>
        <p:grpSpPr>
          <a:xfrm>
            <a:off x="3958709" y="2598349"/>
            <a:ext cx="838200" cy="396628"/>
            <a:chOff x="5081332" y="2593010"/>
            <a:chExt cx="838200" cy="396628"/>
          </a:xfrm>
        </p:grpSpPr>
        <p:sp>
          <p:nvSpPr>
            <p:cNvPr id="53" name="Rounded Rectangle 52"/>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TextBox 53"/>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cxnSp>
        <p:nvCxnSpPr>
          <p:cNvPr id="71" name="Straight Arrow Connector 70"/>
          <p:cNvCxnSpPr/>
          <p:nvPr/>
        </p:nvCxnSpPr>
        <p:spPr>
          <a:xfrm flipV="1">
            <a:off x="1250205"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6722025" y="2620306"/>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6936871" y="2624537"/>
            <a:ext cx="616926" cy="369332"/>
          </a:xfrm>
          <a:prstGeom prst="rect">
            <a:avLst/>
          </a:prstGeom>
          <a:noFill/>
        </p:spPr>
        <p:txBody>
          <a:bodyPr wrap="none" rtlCol="0">
            <a:spAutoFit/>
          </a:bodyPr>
          <a:lstStyle/>
          <a:p>
            <a:r>
              <a:rPr lang="en-US" i="1" dirty="0" err="1"/>
              <a:t>lacY</a:t>
            </a:r>
            <a:endParaRPr lang="en-US" i="1" dirty="0"/>
          </a:p>
        </p:txBody>
      </p:sp>
      <p:sp>
        <p:nvSpPr>
          <p:cNvPr id="74" name="Rounded Rectangle 73"/>
          <p:cNvSpPr/>
          <p:nvPr/>
        </p:nvSpPr>
        <p:spPr>
          <a:xfrm>
            <a:off x="7767653" y="261840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TextBox 74"/>
          <p:cNvSpPr txBox="1"/>
          <p:nvPr/>
        </p:nvSpPr>
        <p:spPr>
          <a:xfrm>
            <a:off x="7979612" y="2607595"/>
            <a:ext cx="642398" cy="369332"/>
          </a:xfrm>
          <a:prstGeom prst="rect">
            <a:avLst/>
          </a:prstGeom>
          <a:noFill/>
        </p:spPr>
        <p:txBody>
          <a:bodyPr wrap="none" rtlCol="0">
            <a:spAutoFit/>
          </a:bodyPr>
          <a:lstStyle/>
          <a:p>
            <a:r>
              <a:rPr lang="en-US" i="1" dirty="0" err="1"/>
              <a:t>lacA</a:t>
            </a:r>
            <a:endParaRPr lang="en-US" i="1" dirty="0"/>
          </a:p>
        </p:txBody>
      </p:sp>
      <p:grpSp>
        <p:nvGrpSpPr>
          <p:cNvPr id="73" name="Group 72"/>
          <p:cNvGrpSpPr/>
          <p:nvPr/>
        </p:nvGrpSpPr>
        <p:grpSpPr>
          <a:xfrm flipV="1">
            <a:off x="2921627" y="1290059"/>
            <a:ext cx="231397" cy="294022"/>
            <a:chOff x="4543299" y="4006500"/>
            <a:chExt cx="231397" cy="294022"/>
          </a:xfrm>
        </p:grpSpPr>
        <p:cxnSp>
          <p:nvCxnSpPr>
            <p:cNvPr id="90" name="Straight Arrow Connector 89"/>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2609658" y="966636"/>
            <a:ext cx="894070" cy="369332"/>
          </a:xfrm>
          <a:prstGeom prst="rect">
            <a:avLst/>
          </a:prstGeom>
          <a:noFill/>
        </p:spPr>
        <p:txBody>
          <a:bodyPr wrap="none" rtlCol="0">
            <a:spAutoFit/>
          </a:bodyPr>
          <a:lstStyle/>
          <a:p>
            <a:r>
              <a:rPr lang="en-US" dirty="0"/>
              <a:t>Lactose</a:t>
            </a:r>
          </a:p>
        </p:txBody>
      </p:sp>
      <p:sp>
        <p:nvSpPr>
          <p:cNvPr id="98" name="TextBox 97"/>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2" name="Rounded Rectangle 7">
            <a:extLst>
              <a:ext uri="{FF2B5EF4-FFF2-40B4-BE49-F238E27FC236}">
                <a16:creationId xmlns:a16="http://schemas.microsoft.com/office/drawing/2014/main" id="{68D2F82C-20D7-4F31-A516-622DA080ED00}"/>
              </a:ext>
            </a:extLst>
          </p:cNvPr>
          <p:cNvSpPr/>
          <p:nvPr/>
        </p:nvSpPr>
        <p:spPr>
          <a:xfrm>
            <a:off x="5380450" y="2633739"/>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6" name="Rounded Rectangle 7">
            <a:extLst>
              <a:ext uri="{FF2B5EF4-FFF2-40B4-BE49-F238E27FC236}">
                <a16:creationId xmlns:a16="http://schemas.microsoft.com/office/drawing/2014/main" id="{973FFDDD-170E-4B70-B388-FB7CDE787C6C}"/>
              </a:ext>
            </a:extLst>
          </p:cNvPr>
          <p:cNvSpPr/>
          <p:nvPr/>
        </p:nvSpPr>
        <p:spPr>
          <a:xfrm>
            <a:off x="318094"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7" name="Rounded Rectangle 7">
            <a:extLst>
              <a:ext uri="{FF2B5EF4-FFF2-40B4-BE49-F238E27FC236}">
                <a16:creationId xmlns:a16="http://schemas.microsoft.com/office/drawing/2014/main" id="{A9600E84-CB38-44CF-B4B0-60C8FB951C04}"/>
              </a:ext>
            </a:extLst>
          </p:cNvPr>
          <p:cNvSpPr/>
          <p:nvPr/>
        </p:nvSpPr>
        <p:spPr>
          <a:xfrm>
            <a:off x="8806884"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8319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
            <a:extLst>
              <a:ext uri="{FF2B5EF4-FFF2-40B4-BE49-F238E27FC236}">
                <a16:creationId xmlns:a16="http://schemas.microsoft.com/office/drawing/2014/main" id="{7C454092-166F-4EC3-B2A2-58F0BEB1D958}"/>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ight Arrow 9">
            <a:extLst>
              <a:ext uri="{FF2B5EF4-FFF2-40B4-BE49-F238E27FC236}">
                <a16:creationId xmlns:a16="http://schemas.microsoft.com/office/drawing/2014/main" id="{6127F954-068E-47CE-8CCC-A5A509121DA3}"/>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ounded Rectangle 7">
            <a:extLst>
              <a:ext uri="{FF2B5EF4-FFF2-40B4-BE49-F238E27FC236}">
                <a16:creationId xmlns:a16="http://schemas.microsoft.com/office/drawing/2014/main" id="{37AF1A1B-B8D7-42BC-A9B5-43F2C1261663}"/>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7" name="Rounded Rectangle 7">
            <a:extLst>
              <a:ext uri="{FF2B5EF4-FFF2-40B4-BE49-F238E27FC236}">
                <a16:creationId xmlns:a16="http://schemas.microsoft.com/office/drawing/2014/main" id="{625D0862-A4CC-4532-9B0C-88DDE9D6122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p:nvGrpSpPr>
        <p:grpSpPr>
          <a:xfrm>
            <a:off x="5963165" y="2605314"/>
            <a:ext cx="1038513" cy="383846"/>
            <a:chOff x="7460496" y="2603894"/>
            <a:chExt cx="1038513" cy="383846"/>
          </a:xfrm>
        </p:grpSpPr>
        <p:sp>
          <p:nvSpPr>
            <p:cNvPr id="8" name="Rounded Rectangle 7"/>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Box 12"/>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sp>
        <p:nvSpPr>
          <p:cNvPr id="130" name="TextBox 129"/>
          <p:cNvSpPr txBox="1"/>
          <p:nvPr/>
        </p:nvSpPr>
        <p:spPr>
          <a:xfrm>
            <a:off x="2900221" y="2618408"/>
            <a:ext cx="516488" cy="369332"/>
          </a:xfrm>
          <a:prstGeom prst="rect">
            <a:avLst/>
          </a:prstGeom>
          <a:noFill/>
        </p:spPr>
        <p:txBody>
          <a:bodyPr wrap="none" rtlCol="0">
            <a:spAutoFit/>
          </a:bodyPr>
          <a:lstStyle/>
          <a:p>
            <a:r>
              <a:rPr lang="en-US" dirty="0" err="1"/>
              <a:t>P</a:t>
            </a:r>
            <a:r>
              <a:rPr lang="en-US" baseline="-25000" dirty="0" err="1"/>
              <a:t>lacI</a:t>
            </a:r>
            <a:endParaRPr lang="en-US" dirty="0"/>
          </a:p>
        </p:txBody>
      </p:sp>
      <p:sp>
        <p:nvSpPr>
          <p:cNvPr id="131" name="TextBox 130"/>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38" name="Rounded Rectangle 7">
            <a:extLst>
              <a:ext uri="{FF2B5EF4-FFF2-40B4-BE49-F238E27FC236}">
                <a16:creationId xmlns:a16="http://schemas.microsoft.com/office/drawing/2014/main" id="{26467921-B176-47BE-B7B3-A9E42B1874EA}"/>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9" name="Rounded Rectangle 7">
            <a:extLst>
              <a:ext uri="{FF2B5EF4-FFF2-40B4-BE49-F238E27FC236}">
                <a16:creationId xmlns:a16="http://schemas.microsoft.com/office/drawing/2014/main" id="{D0A64C44-741F-4007-8676-5626D8D08CE5}"/>
              </a:ext>
            </a:extLst>
          </p:cNvPr>
          <p:cNvSpPr/>
          <p:nvPr/>
        </p:nvSpPr>
        <p:spPr>
          <a:xfrm>
            <a:off x="700220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69399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3">
            <a:extLst>
              <a:ext uri="{FF2B5EF4-FFF2-40B4-BE49-F238E27FC236}">
                <a16:creationId xmlns:a16="http://schemas.microsoft.com/office/drawing/2014/main" id="{17F87752-EDE6-44FB-85AB-4B210F2C5502}"/>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ight Arrow 9">
            <a:extLst>
              <a:ext uri="{FF2B5EF4-FFF2-40B4-BE49-F238E27FC236}">
                <a16:creationId xmlns:a16="http://schemas.microsoft.com/office/drawing/2014/main" id="{620824AC-2D1F-4B5E-8E31-B3D5ECA2FCE4}"/>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Rounded Rectangle 7">
            <a:extLst>
              <a:ext uri="{FF2B5EF4-FFF2-40B4-BE49-F238E27FC236}">
                <a16:creationId xmlns:a16="http://schemas.microsoft.com/office/drawing/2014/main" id="{90A5E362-CAD3-46C5-9D85-7F5A46DB8EAC}"/>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6" name="Rounded Rectangle 7">
            <a:extLst>
              <a:ext uri="{FF2B5EF4-FFF2-40B4-BE49-F238E27FC236}">
                <a16:creationId xmlns:a16="http://schemas.microsoft.com/office/drawing/2014/main" id="{DE77BBF7-74A0-407C-83FB-343BDF25FAA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2772238" y="2605314"/>
            <a:ext cx="634509" cy="396628"/>
            <a:chOff x="5197906" y="2593010"/>
            <a:chExt cx="634509" cy="396628"/>
          </a:xfrm>
        </p:grpSpPr>
        <p:sp>
          <p:nvSpPr>
            <p:cNvPr id="106" name="Rounded Rectangle 105"/>
            <p:cNvSpPr/>
            <p:nvPr/>
          </p:nvSpPr>
          <p:spPr>
            <a:xfrm>
              <a:off x="5209898" y="2620306"/>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7" name="TextBox 106"/>
            <p:cNvSpPr txBox="1"/>
            <p:nvPr/>
          </p:nvSpPr>
          <p:spPr>
            <a:xfrm>
              <a:off x="5197906" y="2593010"/>
              <a:ext cx="634509" cy="369332"/>
            </a:xfrm>
            <a:prstGeom prst="rect">
              <a:avLst/>
            </a:prstGeom>
            <a:noFill/>
          </p:spPr>
          <p:txBody>
            <a:bodyPr wrap="none" rtlCol="0">
              <a:spAutoFit/>
            </a:bodyPr>
            <a:lstStyle/>
            <a:p>
              <a:r>
                <a:rPr lang="en-US" i="1" dirty="0"/>
                <a:t>OR3</a:t>
              </a:r>
            </a:p>
          </p:txBody>
        </p:sp>
      </p:grpSp>
      <p:grpSp>
        <p:nvGrpSpPr>
          <p:cNvPr id="108" name="Group 107"/>
          <p:cNvGrpSpPr/>
          <p:nvPr/>
        </p:nvGrpSpPr>
        <p:grpSpPr>
          <a:xfrm rot="5400000" flipH="1" flipV="1">
            <a:off x="4875628" y="1159730"/>
            <a:ext cx="823258" cy="4674746"/>
            <a:chOff x="5486400" y="850161"/>
            <a:chExt cx="439056" cy="6145297"/>
          </a:xfrm>
        </p:grpSpPr>
        <p:grpSp>
          <p:nvGrpSpPr>
            <p:cNvPr id="109" name="Group 108"/>
            <p:cNvGrpSpPr/>
            <p:nvPr/>
          </p:nvGrpSpPr>
          <p:grpSpPr>
            <a:xfrm flipH="1">
              <a:off x="5486400" y="980790"/>
              <a:ext cx="439056" cy="6014668"/>
              <a:chOff x="2286000" y="1666590"/>
              <a:chExt cx="439056" cy="6014668"/>
            </a:xfrm>
          </p:grpSpPr>
          <p:cxnSp>
            <p:nvCxnSpPr>
              <p:cNvPr id="111" name="Straight Arrow Connector 110"/>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Arrow Connector 112"/>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219252" y="4011976"/>
            <a:ext cx="231397" cy="294022"/>
            <a:chOff x="4543299" y="4006500"/>
            <a:chExt cx="231397" cy="294022"/>
          </a:xfrm>
        </p:grpSpPr>
        <p:cxnSp>
          <p:nvCxnSpPr>
            <p:cNvPr id="114" name="Straight Arrow Connector 113"/>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5032255" y="4227434"/>
            <a:ext cx="608685" cy="369332"/>
          </a:xfrm>
          <a:prstGeom prst="rect">
            <a:avLst/>
          </a:prstGeom>
          <a:noFill/>
        </p:spPr>
        <p:txBody>
          <a:bodyPr wrap="none" rtlCol="0">
            <a:spAutoFit/>
          </a:bodyPr>
          <a:lstStyle/>
          <a:p>
            <a:r>
              <a:rPr lang="en-US" dirty="0"/>
              <a:t>heat</a:t>
            </a:r>
          </a:p>
        </p:txBody>
      </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nvGrpSpPr>
          <p:cNvPr id="51" name="Group 50"/>
          <p:cNvGrpSpPr/>
          <p:nvPr/>
        </p:nvGrpSpPr>
        <p:grpSpPr>
          <a:xfrm>
            <a:off x="5963165" y="2605314"/>
            <a:ext cx="1038513" cy="383846"/>
            <a:chOff x="7460496" y="2603894"/>
            <a:chExt cx="1038513" cy="383846"/>
          </a:xfrm>
        </p:grpSpPr>
        <p:sp>
          <p:nvSpPr>
            <p:cNvPr id="52" name="Rounded Rectangle 51"/>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TextBox 52"/>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55" name="Rounded Rectangle 54"/>
          <p:cNvSpPr/>
          <p:nvPr/>
        </p:nvSpPr>
        <p:spPr>
          <a:xfrm>
            <a:off x="7001678" y="261982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58" name="TextBox 57"/>
          <p:cNvSpPr txBox="1"/>
          <p:nvPr/>
        </p:nvSpPr>
        <p:spPr>
          <a:xfrm>
            <a:off x="7331613" y="2605314"/>
            <a:ext cx="395336" cy="369332"/>
          </a:xfrm>
          <a:prstGeom prst="rect">
            <a:avLst/>
          </a:prstGeom>
          <a:noFill/>
        </p:spPr>
        <p:txBody>
          <a:bodyPr wrap="none" rtlCol="0">
            <a:spAutoFit/>
          </a:bodyPr>
          <a:lstStyle/>
          <a:p>
            <a:r>
              <a:rPr lang="en-US" i="1" dirty="0" err="1"/>
              <a:t>cI</a:t>
            </a:r>
            <a:endParaRPr lang="en-US" i="1" dirty="0"/>
          </a:p>
        </p:txBody>
      </p:sp>
      <p:sp>
        <p:nvSpPr>
          <p:cNvPr id="59" name="Rounded Rectangle 7">
            <a:extLst>
              <a:ext uri="{FF2B5EF4-FFF2-40B4-BE49-F238E27FC236}">
                <a16:creationId xmlns:a16="http://schemas.microsoft.com/office/drawing/2014/main" id="{10B54C93-E1AE-4339-A208-9EB0630C020A}"/>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0" name="Rounded Rectangle 7">
            <a:extLst>
              <a:ext uri="{FF2B5EF4-FFF2-40B4-BE49-F238E27FC236}">
                <a16:creationId xmlns:a16="http://schemas.microsoft.com/office/drawing/2014/main" id="{F63DF305-1E9D-4F0D-8F9C-DD6A8BDC10E5}"/>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475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
            <a:extLst>
              <a:ext uri="{FF2B5EF4-FFF2-40B4-BE49-F238E27FC236}">
                <a16:creationId xmlns:a16="http://schemas.microsoft.com/office/drawing/2014/main" id="{10AB7481-3794-4DD2-8635-79B6A649B6E7}"/>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ight Arrow 9">
            <a:extLst>
              <a:ext uri="{FF2B5EF4-FFF2-40B4-BE49-F238E27FC236}">
                <a16:creationId xmlns:a16="http://schemas.microsoft.com/office/drawing/2014/main" id="{ADF1B48C-3588-4637-8C95-5D9FD2D61AF0}"/>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04D555F1-0953-465D-8EAF-1EBBAF971D50}"/>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2" name="Rounded Rectangle 7">
            <a:extLst>
              <a:ext uri="{FF2B5EF4-FFF2-40B4-BE49-F238E27FC236}">
                <a16:creationId xmlns:a16="http://schemas.microsoft.com/office/drawing/2014/main" id="{C193093C-A8B3-450D-B466-6D32232343F8}"/>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74" name="TextBox 73"/>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5" name="Rounded Rectangle 7">
            <a:extLst>
              <a:ext uri="{FF2B5EF4-FFF2-40B4-BE49-F238E27FC236}">
                <a16:creationId xmlns:a16="http://schemas.microsoft.com/office/drawing/2014/main" id="{4A016D1C-D5B3-4641-BFE4-97C2A0163F33}"/>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6" name="Rounded Rectangle 7">
            <a:extLst>
              <a:ext uri="{FF2B5EF4-FFF2-40B4-BE49-F238E27FC236}">
                <a16:creationId xmlns:a16="http://schemas.microsoft.com/office/drawing/2014/main" id="{5FE62B1B-0BD0-4900-8592-6397A828391E}"/>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956607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
            <a:extLst>
              <a:ext uri="{FF2B5EF4-FFF2-40B4-BE49-F238E27FC236}">
                <a16:creationId xmlns:a16="http://schemas.microsoft.com/office/drawing/2014/main" id="{10AB7481-3794-4DD2-8635-79B6A649B6E7}"/>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ight Arrow 9">
            <a:extLst>
              <a:ext uri="{FF2B5EF4-FFF2-40B4-BE49-F238E27FC236}">
                <a16:creationId xmlns:a16="http://schemas.microsoft.com/office/drawing/2014/main" id="{ADF1B48C-3588-4637-8C95-5D9FD2D61AF0}"/>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04D555F1-0953-465D-8EAF-1EBBAF971D50}"/>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2" name="Rounded Rectangle 7">
            <a:extLst>
              <a:ext uri="{FF2B5EF4-FFF2-40B4-BE49-F238E27FC236}">
                <a16:creationId xmlns:a16="http://schemas.microsoft.com/office/drawing/2014/main" id="{C193093C-A8B3-450D-B466-6D32232343F8}"/>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21" name="Straight Connector 120"/>
          <p:cNvCxnSpPr/>
          <p:nvPr/>
        </p:nvCxnSpPr>
        <p:spPr>
          <a:xfrm>
            <a:off x="2643003" y="6319777"/>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74" name="TextBox 73"/>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5" name="Rounded Rectangle 7">
            <a:extLst>
              <a:ext uri="{FF2B5EF4-FFF2-40B4-BE49-F238E27FC236}">
                <a16:creationId xmlns:a16="http://schemas.microsoft.com/office/drawing/2014/main" id="{4A016D1C-D5B3-4641-BFE4-97C2A0163F33}"/>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6" name="Rounded Rectangle 7">
            <a:extLst>
              <a:ext uri="{FF2B5EF4-FFF2-40B4-BE49-F238E27FC236}">
                <a16:creationId xmlns:a16="http://schemas.microsoft.com/office/drawing/2014/main" id="{5FE62B1B-0BD0-4900-8592-6397A828391E}"/>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7046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3">
            <a:extLst>
              <a:ext uri="{FF2B5EF4-FFF2-40B4-BE49-F238E27FC236}">
                <a16:creationId xmlns:a16="http://schemas.microsoft.com/office/drawing/2014/main" id="{502C5AFA-DBFC-438A-AC2B-992593DFD5E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ight Arrow 9">
            <a:extLst>
              <a:ext uri="{FF2B5EF4-FFF2-40B4-BE49-F238E27FC236}">
                <a16:creationId xmlns:a16="http://schemas.microsoft.com/office/drawing/2014/main" id="{6E221A61-75D4-43D9-9A16-6106DB5741C7}"/>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ounded Rectangle 7">
            <a:extLst>
              <a:ext uri="{FF2B5EF4-FFF2-40B4-BE49-F238E27FC236}">
                <a16:creationId xmlns:a16="http://schemas.microsoft.com/office/drawing/2014/main" id="{C1A17CBC-E73D-41C2-BD13-0A80A1B3C0E2}"/>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1" name="Rounded Rectangle 7">
            <a:extLst>
              <a:ext uri="{FF2B5EF4-FFF2-40B4-BE49-F238E27FC236}">
                <a16:creationId xmlns:a16="http://schemas.microsoft.com/office/drawing/2014/main" id="{A23E9E7E-7FAF-4A02-BD96-5DC7078928F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nvGrpSpPr>
          <p:cNvPr id="16" name="Group 15"/>
          <p:cNvGrpSpPr/>
          <p:nvPr/>
        </p:nvGrpSpPr>
        <p:grpSpPr>
          <a:xfrm>
            <a:off x="2605546" y="5173537"/>
            <a:ext cx="2644071" cy="2273945"/>
            <a:chOff x="2901701" y="5119765"/>
            <a:chExt cx="1855262" cy="1738233"/>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52" name="Rounded Rectangle 7">
            <a:extLst>
              <a:ext uri="{FF2B5EF4-FFF2-40B4-BE49-F238E27FC236}">
                <a16:creationId xmlns:a16="http://schemas.microsoft.com/office/drawing/2014/main" id="{546E118F-6ABE-49FE-9F72-17BED1F1D559}"/>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3" name="Rounded Rectangle 7">
            <a:extLst>
              <a:ext uri="{FF2B5EF4-FFF2-40B4-BE49-F238E27FC236}">
                <a16:creationId xmlns:a16="http://schemas.microsoft.com/office/drawing/2014/main" id="{22A4EA6A-8F0F-486C-B47F-5B1FF8AB13F8}"/>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02643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3">
            <a:extLst>
              <a:ext uri="{FF2B5EF4-FFF2-40B4-BE49-F238E27FC236}">
                <a16:creationId xmlns:a16="http://schemas.microsoft.com/office/drawing/2014/main" id="{9D181E62-030B-4870-98CF-C3CD061D7E4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ight Arrow 9">
            <a:extLst>
              <a:ext uri="{FF2B5EF4-FFF2-40B4-BE49-F238E27FC236}">
                <a16:creationId xmlns:a16="http://schemas.microsoft.com/office/drawing/2014/main" id="{D072A476-F5AD-466D-87AB-64FD525F892A}"/>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Rounded Rectangle 7">
            <a:extLst>
              <a:ext uri="{FF2B5EF4-FFF2-40B4-BE49-F238E27FC236}">
                <a16:creationId xmlns:a16="http://schemas.microsoft.com/office/drawing/2014/main" id="{43172319-27F2-4ACF-9A17-6F1F0AFC0B66}"/>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4" name="Rounded Rectangle 7">
            <a:extLst>
              <a:ext uri="{FF2B5EF4-FFF2-40B4-BE49-F238E27FC236}">
                <a16:creationId xmlns:a16="http://schemas.microsoft.com/office/drawing/2014/main" id="{C29145FA-2C83-40AA-988B-2BE4E6BF273B}"/>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13610FAD-27D8-45B1-A5C2-02C0F6633B72}"/>
              </a:ext>
            </a:extLst>
          </p:cNvPr>
          <p:cNvGrpSpPr/>
          <p:nvPr/>
        </p:nvGrpSpPr>
        <p:grpSpPr>
          <a:xfrm>
            <a:off x="1251145" y="966636"/>
            <a:ext cx="3505818" cy="1760630"/>
            <a:chOff x="1251145" y="966636"/>
            <a:chExt cx="3505818" cy="1760630"/>
          </a:xfrm>
        </p:grpSpPr>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65A7B57-AF75-4A02-B2FE-312E5BC1083E}"/>
                </a:ext>
              </a:extLst>
            </p:cNvPr>
            <p:cNvGrpSpPr/>
            <p:nvPr/>
          </p:nvGrpSpPr>
          <p:grpSpPr>
            <a:xfrm>
              <a:off x="1251145" y="966636"/>
              <a:ext cx="3505818" cy="1546544"/>
              <a:chOff x="1251145" y="966636"/>
              <a:chExt cx="3505818" cy="1546544"/>
            </a:xfrm>
          </p:grpSpPr>
          <p:grpSp>
            <p:nvGrpSpPr>
              <p:cNvPr id="4" name="Group 3">
                <a:extLst>
                  <a:ext uri="{FF2B5EF4-FFF2-40B4-BE49-F238E27FC236}">
                    <a16:creationId xmlns:a16="http://schemas.microsoft.com/office/drawing/2014/main" id="{84494430-B8A3-4612-8318-8BF90BB0C1D2}"/>
                  </a:ext>
                </a:extLst>
              </p:cNvPr>
              <p:cNvGrpSpPr/>
              <p:nvPr/>
            </p:nvGrpSpPr>
            <p:grpSpPr>
              <a:xfrm>
                <a:off x="1251145" y="1290059"/>
                <a:ext cx="3505818" cy="1223121"/>
                <a:chOff x="1251145" y="1290059"/>
                <a:chExt cx="3505818" cy="1223121"/>
              </a:xfrm>
            </p:grpSpPr>
            <p:grpSp>
              <p:nvGrpSpPr>
                <p:cNvPr id="3" name="Group 2">
                  <a:extLst>
                    <a:ext uri="{FF2B5EF4-FFF2-40B4-BE49-F238E27FC236}">
                      <a16:creationId xmlns:a16="http://schemas.microsoft.com/office/drawing/2014/main" id="{6FDB0F9B-A4F1-492B-9DAD-B1A89C077F2B}"/>
                    </a:ext>
                  </a:extLst>
                </p:cNvPr>
                <p:cNvGrpSpPr/>
                <p:nvPr/>
              </p:nvGrpSpPr>
              <p:grpSpPr>
                <a:xfrm>
                  <a:off x="1251145" y="1384694"/>
                  <a:ext cx="595614" cy="1128486"/>
                  <a:chOff x="1251145" y="1384694"/>
                  <a:chExt cx="595614" cy="1128486"/>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grpSp>
      <p:grpSp>
        <p:nvGrpSpPr>
          <p:cNvPr id="16" name="Group 15"/>
          <p:cNvGrpSpPr/>
          <p:nvPr/>
        </p:nvGrpSpPr>
        <p:grpSpPr>
          <a:xfrm>
            <a:off x="2605546" y="5169934"/>
            <a:ext cx="2644071" cy="2277546"/>
            <a:chOff x="2901701" y="5117012"/>
            <a:chExt cx="1855262" cy="1740986"/>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084716" y="5117012"/>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62" name="Group 61"/>
          <p:cNvGrpSpPr/>
          <p:nvPr/>
        </p:nvGrpSpPr>
        <p:grpSpPr>
          <a:xfrm rot="5400000" flipH="1" flipV="1">
            <a:off x="4875628" y="1159730"/>
            <a:ext cx="823258" cy="4674746"/>
            <a:chOff x="5486400" y="850161"/>
            <a:chExt cx="439056" cy="6145297"/>
          </a:xfrm>
        </p:grpSpPr>
        <p:grpSp>
          <p:nvGrpSpPr>
            <p:cNvPr id="63" name="Group 62"/>
            <p:cNvGrpSpPr/>
            <p:nvPr/>
          </p:nvGrpSpPr>
          <p:grpSpPr>
            <a:xfrm flipH="1">
              <a:off x="5486400" y="980790"/>
              <a:ext cx="439056" cy="6014668"/>
              <a:chOff x="2286000" y="1666590"/>
              <a:chExt cx="439056" cy="6014668"/>
            </a:xfrm>
          </p:grpSpPr>
          <p:cxnSp>
            <p:nvCxnSpPr>
              <p:cNvPr id="66" name="Straight Arrow Connector 65"/>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73" name="Rounded Rectangle 7">
            <a:extLst>
              <a:ext uri="{FF2B5EF4-FFF2-40B4-BE49-F238E27FC236}">
                <a16:creationId xmlns:a16="http://schemas.microsoft.com/office/drawing/2014/main" id="{311C4884-3878-461C-B973-77E9BDE96D7E}"/>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5" name="Rounded Rectangle 7">
            <a:extLst>
              <a:ext uri="{FF2B5EF4-FFF2-40B4-BE49-F238E27FC236}">
                <a16:creationId xmlns:a16="http://schemas.microsoft.com/office/drawing/2014/main" id="{0FF0F295-2619-4880-92FC-F43613BE9191}"/>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658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3">
            <a:extLst>
              <a:ext uri="{FF2B5EF4-FFF2-40B4-BE49-F238E27FC236}">
                <a16:creationId xmlns:a16="http://schemas.microsoft.com/office/drawing/2014/main" id="{5926E6F3-F39A-47A7-86B3-687BFCC2A09E}"/>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4" name="Right Arrow 9">
            <a:extLst>
              <a:ext uri="{FF2B5EF4-FFF2-40B4-BE49-F238E27FC236}">
                <a16:creationId xmlns:a16="http://schemas.microsoft.com/office/drawing/2014/main" id="{1B1F2910-2EAB-4646-93C4-F189C3C5340F}"/>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Rounded Rectangle 7">
            <a:extLst>
              <a:ext uri="{FF2B5EF4-FFF2-40B4-BE49-F238E27FC236}">
                <a16:creationId xmlns:a16="http://schemas.microsoft.com/office/drawing/2014/main" id="{51C31C43-3367-42E0-AB8D-7436360D8011}"/>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5" name="Rounded Rectangle 7">
            <a:extLst>
              <a:ext uri="{FF2B5EF4-FFF2-40B4-BE49-F238E27FC236}">
                <a16:creationId xmlns:a16="http://schemas.microsoft.com/office/drawing/2014/main" id="{4FB82593-064A-4F5C-9F6D-73FD0FB20B6D}"/>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59" name="TextBox 5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4" name="Group 3">
            <a:extLst>
              <a:ext uri="{FF2B5EF4-FFF2-40B4-BE49-F238E27FC236}">
                <a16:creationId xmlns:a16="http://schemas.microsoft.com/office/drawing/2014/main" id="{FD3F816E-EA81-4E45-A021-25CB91553F96}"/>
              </a:ext>
            </a:extLst>
          </p:cNvPr>
          <p:cNvGrpSpPr/>
          <p:nvPr/>
        </p:nvGrpSpPr>
        <p:grpSpPr>
          <a:xfrm>
            <a:off x="1251145" y="1384694"/>
            <a:ext cx="3505818" cy="1342572"/>
            <a:chOff x="1251145" y="1384694"/>
            <a:chExt cx="3505818" cy="1342572"/>
          </a:xfrm>
        </p:grpSpPr>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B104FC8-3C64-498A-BDA7-45EB49096112}"/>
                </a:ext>
              </a:extLst>
            </p:cNvPr>
            <p:cNvGrpSpPr/>
            <p:nvPr/>
          </p:nvGrpSpPr>
          <p:grpSpPr>
            <a:xfrm>
              <a:off x="1251145" y="1384694"/>
              <a:ext cx="3505818" cy="1128486"/>
              <a:chOff x="1251145" y="1384694"/>
              <a:chExt cx="3505818" cy="1128486"/>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21" name="Straight Connector 120"/>
          <p:cNvCxnSpPr/>
          <p:nvPr/>
        </p:nvCxnSpPr>
        <p:spPr>
          <a:xfrm>
            <a:off x="2605546" y="6323802"/>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154721" y="5352583"/>
            <a:ext cx="2273945" cy="1915849"/>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291548" y="5169934"/>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8C9F0BF-BFEA-40F0-9E0C-2A4E5CB67588}"/>
              </a:ext>
            </a:extLst>
          </p:cNvPr>
          <p:cNvGrpSpPr/>
          <p:nvPr/>
        </p:nvGrpSpPr>
        <p:grpSpPr>
          <a:xfrm>
            <a:off x="5015241" y="4032961"/>
            <a:ext cx="1915849" cy="2273945"/>
            <a:chOff x="5015241" y="4032961"/>
            <a:chExt cx="1915849" cy="2273945"/>
          </a:xfrm>
        </p:grpSpPr>
        <p:sp>
          <p:nvSpPr>
            <p:cNvPr id="123" name="Arc 122"/>
            <p:cNvSpPr/>
            <p:nvPr/>
          </p:nvSpPr>
          <p:spPr>
            <a:xfrm rot="5400000" flipV="1">
              <a:off x="4836193" y="4212009"/>
              <a:ext cx="2273945" cy="1915849"/>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4" name="Straight Connector 123"/>
            <p:cNvCxnSpPr/>
            <p:nvPr/>
          </p:nvCxnSpPr>
          <p:spPr>
            <a:xfrm>
              <a:off x="5976309" y="6306906"/>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128" name="Rectangle 127"/>
          <p:cNvSpPr/>
          <p:nvPr/>
        </p:nvSpPr>
        <p:spPr>
          <a:xfrm>
            <a:off x="4990550" y="4687664"/>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5067408" y="4642304"/>
            <a:ext cx="608685" cy="369332"/>
          </a:xfrm>
          <a:prstGeom prst="rect">
            <a:avLst/>
          </a:prstGeom>
          <a:noFill/>
        </p:spPr>
        <p:txBody>
          <a:bodyPr wrap="none" rtlCol="0">
            <a:spAutoFit/>
          </a:bodyPr>
          <a:lstStyle/>
          <a:p>
            <a:r>
              <a:rPr lang="en-US" dirty="0"/>
              <a:t>heat</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3" name="Group 2">
            <a:extLst>
              <a:ext uri="{FF2B5EF4-FFF2-40B4-BE49-F238E27FC236}">
                <a16:creationId xmlns:a16="http://schemas.microsoft.com/office/drawing/2014/main" id="{34ED864F-709C-405F-BBA2-0E6C997B3420}"/>
              </a:ext>
            </a:extLst>
          </p:cNvPr>
          <p:cNvGrpSpPr/>
          <p:nvPr/>
        </p:nvGrpSpPr>
        <p:grpSpPr>
          <a:xfrm>
            <a:off x="2949884" y="3085469"/>
            <a:ext cx="4674746" cy="823263"/>
            <a:chOff x="2949884" y="3085469"/>
            <a:chExt cx="4674746" cy="823263"/>
          </a:xfrm>
        </p:grpSpPr>
        <p:grpSp>
          <p:nvGrpSpPr>
            <p:cNvPr id="74" name="Group 73"/>
            <p:cNvGrpSpPr/>
            <p:nvPr/>
          </p:nvGrpSpPr>
          <p:grpSpPr>
            <a:xfrm rot="5400000" flipH="1" flipV="1">
              <a:off x="4875628" y="1159730"/>
              <a:ext cx="823258" cy="4674746"/>
              <a:chOff x="5486400" y="850161"/>
              <a:chExt cx="439056" cy="6145297"/>
            </a:xfrm>
          </p:grpSpPr>
          <p:grpSp>
            <p:nvGrpSpPr>
              <p:cNvPr id="75" name="Group 74"/>
              <p:cNvGrpSpPr/>
              <p:nvPr/>
            </p:nvGrpSpPr>
            <p:grpSpPr>
              <a:xfrm flipH="1">
                <a:off x="5486400" y="980790"/>
                <a:ext cx="439056" cy="6014668"/>
                <a:chOff x="2286000" y="1666590"/>
                <a:chExt cx="439056" cy="6014668"/>
              </a:xfrm>
            </p:grpSpPr>
            <p:cxnSp>
              <p:nvCxnSpPr>
                <p:cNvPr id="77" name="Straight Arrow Connector 7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Arrow Connector 78"/>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219252" y="4011976"/>
            <a:ext cx="231397" cy="294022"/>
            <a:chOff x="4543299" y="4006500"/>
            <a:chExt cx="231397" cy="294022"/>
          </a:xfrm>
        </p:grpSpPr>
        <p:cxnSp>
          <p:nvCxnSpPr>
            <p:cNvPr id="81" name="Straight Arrow Connector 80"/>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5032255" y="4227434"/>
            <a:ext cx="608685" cy="369332"/>
          </a:xfrm>
          <a:prstGeom prst="rect">
            <a:avLst/>
          </a:prstGeom>
          <a:noFill/>
        </p:spPr>
        <p:txBody>
          <a:bodyPr wrap="none" rtlCol="0">
            <a:spAutoFit/>
          </a:bodyPr>
          <a:lstStyle/>
          <a:p>
            <a:r>
              <a:rPr lang="en-US" dirty="0"/>
              <a:t>heat</a:t>
            </a:r>
          </a:p>
        </p:txBody>
      </p:sp>
      <p:sp>
        <p:nvSpPr>
          <p:cNvPr id="73" name="Rounded Rectangle 7">
            <a:extLst>
              <a:ext uri="{FF2B5EF4-FFF2-40B4-BE49-F238E27FC236}">
                <a16:creationId xmlns:a16="http://schemas.microsoft.com/office/drawing/2014/main" id="{C18FE352-ACEE-4583-9E04-E645D0C316CB}"/>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6" name="Rounded Rectangle 7">
            <a:extLst>
              <a:ext uri="{FF2B5EF4-FFF2-40B4-BE49-F238E27FC236}">
                <a16:creationId xmlns:a16="http://schemas.microsoft.com/office/drawing/2014/main" id="{FC3393A6-37D3-4AAE-A8B5-6B3984629A06}"/>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858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0"/>
                                        <p:tgtEl>
                                          <p:spTgt spid="4"/>
                                        </p:tgtEl>
                                      </p:cBhvr>
                                    </p:animEffect>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2500"/>
                                        <p:tgtEl>
                                          <p:spTgt spid="102"/>
                                        </p:tgtEl>
                                      </p:cBhvr>
                                    </p:animEffect>
                                    <p:set>
                                      <p:cBhvr>
                                        <p:cTn id="15" dur="1" fill="hold">
                                          <p:stCondLst>
                                            <p:cond delay="2499"/>
                                          </p:stCondLst>
                                        </p:cTn>
                                        <p:tgtEl>
                                          <p:spTgt spid="102"/>
                                        </p:tgtEl>
                                        <p:attrNameLst>
                                          <p:attrName>style.visibility</p:attrName>
                                        </p:attrNameLst>
                                      </p:cBhvr>
                                      <p:to>
                                        <p:strVal val="hidden"/>
                                      </p:to>
                                    </p:se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1" name="TextBox 30"/>
          <p:cNvSpPr txBox="1"/>
          <p:nvPr/>
        </p:nvSpPr>
        <p:spPr>
          <a:xfrm>
            <a:off x="3699492" y="321590"/>
            <a:ext cx="2073709" cy="830997"/>
          </a:xfrm>
          <a:prstGeom prst="rect">
            <a:avLst/>
          </a:prstGeom>
          <a:noFill/>
        </p:spPr>
        <p:txBody>
          <a:bodyPr wrap="none" rtlCol="0">
            <a:spAutoFit/>
          </a:bodyPr>
          <a:lstStyle/>
          <a:p>
            <a:r>
              <a:rPr lang="en-US" sz="4800" dirty="0"/>
              <a:t>What is</a:t>
            </a:r>
          </a:p>
        </p:txBody>
      </p:sp>
    </p:spTree>
    <p:extLst>
      <p:ext uri="{BB962C8B-B14F-4D97-AF65-F5344CB8AC3E}">
        <p14:creationId xmlns:p14="http://schemas.microsoft.com/office/powerpoint/2010/main" val="3595819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516488" cy="369332"/>
          </a:xfrm>
          <a:prstGeom prst="rect">
            <a:avLst/>
          </a:prstGeom>
          <a:noFill/>
        </p:spPr>
        <p:txBody>
          <a:bodyPr wrap="none" rtlCol="0">
            <a:spAutoFit/>
          </a:bodyPr>
          <a:lstStyle/>
          <a:p>
            <a:r>
              <a:rPr lang="en-US" dirty="0" err="1"/>
              <a:t>P</a:t>
            </a:r>
            <a:r>
              <a:rPr lang="en-US" baseline="-25000" dirty="0" err="1"/>
              <a:t>lacI</a:t>
            </a:r>
            <a:endParaRPr lang="en-US" dirty="0"/>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74" name="Rounded Rectangle 50">
            <a:extLst>
              <a:ext uri="{FF2B5EF4-FFF2-40B4-BE49-F238E27FC236}">
                <a16:creationId xmlns:a16="http://schemas.microsoft.com/office/drawing/2014/main" id="{69F27AFE-59D3-49A6-87AD-06E4A9D3D799}"/>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Rounded Rectangle 59">
            <a:extLst>
              <a:ext uri="{FF2B5EF4-FFF2-40B4-BE49-F238E27FC236}">
                <a16:creationId xmlns:a16="http://schemas.microsoft.com/office/drawing/2014/main" id="{0B75586D-DD74-47FC-B95A-A7EE1EF94DEB}"/>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TextBox 75">
            <a:extLst>
              <a:ext uri="{FF2B5EF4-FFF2-40B4-BE49-F238E27FC236}">
                <a16:creationId xmlns:a16="http://schemas.microsoft.com/office/drawing/2014/main" id="{A9FE270E-253B-43FC-B6A5-D8D4443E4B01}"/>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77" name="TextBox 76">
            <a:extLst>
              <a:ext uri="{FF2B5EF4-FFF2-40B4-BE49-F238E27FC236}">
                <a16:creationId xmlns:a16="http://schemas.microsoft.com/office/drawing/2014/main" id="{F02697A9-D823-4C7F-9793-978BB79AD230}"/>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78" name="Rectangle 77">
            <a:extLst>
              <a:ext uri="{FF2B5EF4-FFF2-40B4-BE49-F238E27FC236}">
                <a16:creationId xmlns:a16="http://schemas.microsoft.com/office/drawing/2014/main" id="{043D6A9B-E835-49DA-81F1-D35C43E9F9C7}"/>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45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516488" cy="369332"/>
          </a:xfrm>
          <a:prstGeom prst="rect">
            <a:avLst/>
          </a:prstGeom>
          <a:noFill/>
        </p:spPr>
        <p:txBody>
          <a:bodyPr wrap="none" rtlCol="0">
            <a:spAutoFit/>
          </a:bodyPr>
          <a:lstStyle/>
          <a:p>
            <a:r>
              <a:rPr lang="en-US" dirty="0" err="1"/>
              <a:t>P</a:t>
            </a:r>
            <a:r>
              <a:rPr lang="en-US" baseline="-25000" dirty="0" err="1"/>
              <a:t>lacI</a:t>
            </a:r>
            <a:endParaRPr lang="en-US" baseline="-25000" dirty="0"/>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74" name="Rounded Rectangle 50">
            <a:extLst>
              <a:ext uri="{FF2B5EF4-FFF2-40B4-BE49-F238E27FC236}">
                <a16:creationId xmlns:a16="http://schemas.microsoft.com/office/drawing/2014/main" id="{69F27AFE-59D3-49A6-87AD-06E4A9D3D799}"/>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Rounded Rectangle 59">
            <a:extLst>
              <a:ext uri="{FF2B5EF4-FFF2-40B4-BE49-F238E27FC236}">
                <a16:creationId xmlns:a16="http://schemas.microsoft.com/office/drawing/2014/main" id="{0B75586D-DD74-47FC-B95A-A7EE1EF94DEB}"/>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TextBox 75">
            <a:extLst>
              <a:ext uri="{FF2B5EF4-FFF2-40B4-BE49-F238E27FC236}">
                <a16:creationId xmlns:a16="http://schemas.microsoft.com/office/drawing/2014/main" id="{A9FE270E-253B-43FC-B6A5-D8D4443E4B01}"/>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77" name="TextBox 76">
            <a:extLst>
              <a:ext uri="{FF2B5EF4-FFF2-40B4-BE49-F238E27FC236}">
                <a16:creationId xmlns:a16="http://schemas.microsoft.com/office/drawing/2014/main" id="{F02697A9-D823-4C7F-9793-978BB79AD230}"/>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78" name="Rectangle 77">
            <a:extLst>
              <a:ext uri="{FF2B5EF4-FFF2-40B4-BE49-F238E27FC236}">
                <a16:creationId xmlns:a16="http://schemas.microsoft.com/office/drawing/2014/main" id="{043D6A9B-E835-49DA-81F1-D35C43E9F9C7}"/>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24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grpSp>
        <p:nvGrpSpPr>
          <p:cNvPr id="128" name="Group 127"/>
          <p:cNvGrpSpPr/>
          <p:nvPr/>
        </p:nvGrpSpPr>
        <p:grpSpPr>
          <a:xfrm>
            <a:off x="4777126" y="4681025"/>
            <a:ext cx="3706904" cy="2166582"/>
            <a:chOff x="4777126" y="4681025"/>
            <a:chExt cx="3706904" cy="2166582"/>
          </a:xfrm>
        </p:grpSpPr>
        <p:cxnSp>
          <p:nvCxnSpPr>
            <p:cNvPr id="129" name="Straight Connector 128"/>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132" name="TextBox 131"/>
            <p:cNvSpPr txBox="1"/>
            <p:nvPr/>
          </p:nvSpPr>
          <p:spPr>
            <a:xfrm>
              <a:off x="6880067" y="6478275"/>
              <a:ext cx="649374" cy="369332"/>
            </a:xfrm>
            <a:prstGeom prst="rect">
              <a:avLst/>
            </a:prstGeom>
            <a:noFill/>
          </p:spPr>
          <p:txBody>
            <a:bodyPr wrap="none" rtlCol="0">
              <a:spAutoFit/>
            </a:bodyPr>
            <a:lstStyle/>
            <a:p>
              <a:r>
                <a:rPr lang="en-US" dirty="0"/>
                <a:t>Time</a:t>
              </a:r>
            </a:p>
          </p:txBody>
        </p:sp>
      </p:grpSp>
      <p:sp>
        <p:nvSpPr>
          <p:cNvPr id="74" name="Rounded Rectangle 50">
            <a:extLst>
              <a:ext uri="{FF2B5EF4-FFF2-40B4-BE49-F238E27FC236}">
                <a16:creationId xmlns:a16="http://schemas.microsoft.com/office/drawing/2014/main" id="{69F27AFE-59D3-49A6-87AD-06E4A9D3D799}"/>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Rounded Rectangle 59">
            <a:extLst>
              <a:ext uri="{FF2B5EF4-FFF2-40B4-BE49-F238E27FC236}">
                <a16:creationId xmlns:a16="http://schemas.microsoft.com/office/drawing/2014/main" id="{0B75586D-DD74-47FC-B95A-A7EE1EF94DEB}"/>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TextBox 75">
            <a:extLst>
              <a:ext uri="{FF2B5EF4-FFF2-40B4-BE49-F238E27FC236}">
                <a16:creationId xmlns:a16="http://schemas.microsoft.com/office/drawing/2014/main" id="{A9FE270E-253B-43FC-B6A5-D8D4443E4B01}"/>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77" name="TextBox 76">
            <a:extLst>
              <a:ext uri="{FF2B5EF4-FFF2-40B4-BE49-F238E27FC236}">
                <a16:creationId xmlns:a16="http://schemas.microsoft.com/office/drawing/2014/main" id="{F02697A9-D823-4C7F-9793-978BB79AD230}"/>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78" name="Rectangle 77">
            <a:extLst>
              <a:ext uri="{FF2B5EF4-FFF2-40B4-BE49-F238E27FC236}">
                <a16:creationId xmlns:a16="http://schemas.microsoft.com/office/drawing/2014/main" id="{043D6A9B-E835-49DA-81F1-D35C43E9F9C7}"/>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319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a:effectLst>
            <a:glow rad="101600">
              <a:srgbClr val="3366FF">
                <a:alpha val="75000"/>
              </a:srgbClr>
            </a:glow>
          </a:effectLst>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a:effectLst>
            <a:glow rad="101600">
              <a:srgbClr val="3366FF">
                <a:alpha val="75000"/>
              </a:srgbClr>
            </a:glow>
          </a:effectLst>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sp>
          <p:nvSpPr>
            <p:cNvPr id="105" name="Arc 104"/>
            <p:cNvSpPr/>
            <p:nvPr/>
          </p:nvSpPr>
          <p:spPr>
            <a:xfrm flipH="1">
              <a:off x="5759004" y="4797836"/>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4" name="Rounded Rectangle 50">
            <a:extLst>
              <a:ext uri="{FF2B5EF4-FFF2-40B4-BE49-F238E27FC236}">
                <a16:creationId xmlns:a16="http://schemas.microsoft.com/office/drawing/2014/main" id="{552CFF55-8DEF-426F-AD78-9C0131DBA690}"/>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Rounded Rectangle 59">
            <a:extLst>
              <a:ext uri="{FF2B5EF4-FFF2-40B4-BE49-F238E27FC236}">
                <a16:creationId xmlns:a16="http://schemas.microsoft.com/office/drawing/2014/main" id="{8E8C5A13-2F6D-4ECD-8FDD-9673149E2D15}"/>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TextBox 75">
            <a:extLst>
              <a:ext uri="{FF2B5EF4-FFF2-40B4-BE49-F238E27FC236}">
                <a16:creationId xmlns:a16="http://schemas.microsoft.com/office/drawing/2014/main" id="{675CB091-0723-47E7-BEF0-FD75CF94EB8C}"/>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77" name="TextBox 76">
            <a:extLst>
              <a:ext uri="{FF2B5EF4-FFF2-40B4-BE49-F238E27FC236}">
                <a16:creationId xmlns:a16="http://schemas.microsoft.com/office/drawing/2014/main" id="{EE2548C9-77F5-4E9A-85FB-51D41B449BED}"/>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26" name="Rectangle 25">
            <a:extLst>
              <a:ext uri="{FF2B5EF4-FFF2-40B4-BE49-F238E27FC236}">
                <a16:creationId xmlns:a16="http://schemas.microsoft.com/office/drawing/2014/main" id="{BBAF6335-6C8D-4371-990F-E6858A9E4FDD}"/>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965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a:effectLst>
            <a:glow rad="101600">
              <a:srgbClr val="FF0000">
                <a:alpha val="75000"/>
              </a:srgbClr>
            </a:glow>
          </a:effectLst>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9" name="Arc 108"/>
              <p:cNvSpPr/>
              <p:nvPr/>
            </p:nvSpPr>
            <p:spPr>
              <a:xfrm flipH="1" flipV="1">
                <a:off x="5443524"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8" name="Rounded Rectangle 50">
            <a:extLst>
              <a:ext uri="{FF2B5EF4-FFF2-40B4-BE49-F238E27FC236}">
                <a16:creationId xmlns:a16="http://schemas.microsoft.com/office/drawing/2014/main" id="{22CA3485-0934-4D20-B6C6-5BEA964A4192}"/>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9" name="Rounded Rectangle 59">
            <a:extLst>
              <a:ext uri="{FF2B5EF4-FFF2-40B4-BE49-F238E27FC236}">
                <a16:creationId xmlns:a16="http://schemas.microsoft.com/office/drawing/2014/main" id="{4BCDF497-8DF6-4BAD-9AF6-DC11186FBA2A}"/>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0" name="TextBox 79">
            <a:extLst>
              <a:ext uri="{FF2B5EF4-FFF2-40B4-BE49-F238E27FC236}">
                <a16:creationId xmlns:a16="http://schemas.microsoft.com/office/drawing/2014/main" id="{21EE4216-4A42-4E2D-B847-062C93546548}"/>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85" name="TextBox 84">
            <a:extLst>
              <a:ext uri="{FF2B5EF4-FFF2-40B4-BE49-F238E27FC236}">
                <a16:creationId xmlns:a16="http://schemas.microsoft.com/office/drawing/2014/main" id="{36B80A6D-4749-443A-A424-B9EADFA29F7D}"/>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88" name="Rectangle 87">
            <a:extLst>
              <a:ext uri="{FF2B5EF4-FFF2-40B4-BE49-F238E27FC236}">
                <a16:creationId xmlns:a16="http://schemas.microsoft.com/office/drawing/2014/main" id="{BCBA0810-D537-40A1-AD5A-4CC2F623A3F2}"/>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239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a:effectLst>
            <a:glow rad="101600">
              <a:srgbClr val="3366FF">
                <a:alpha val="75000"/>
              </a:srgbClr>
            </a:glow>
          </a:effectLst>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7" name="Group 106"/>
              <p:cNvGrpSpPr/>
              <p:nvPr/>
            </p:nvGrpSpPr>
            <p:grpSpPr>
              <a:xfrm flipV="1">
                <a:off x="5438172" y="4789820"/>
                <a:ext cx="538836" cy="1441394"/>
                <a:chOff x="5868737" y="4232169"/>
                <a:chExt cx="538836" cy="1441394"/>
              </a:xfrm>
            </p:grpSpPr>
            <p:sp>
              <p:nvSpPr>
                <p:cNvPr id="108" name="Arc 107"/>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Arc 108"/>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17" name="Arc 116"/>
            <p:cNvSpPr/>
            <p:nvPr/>
          </p:nvSpPr>
          <p:spPr>
            <a:xfrm flipH="1">
              <a:off x="6819192" y="4805852"/>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5" name="Rounded Rectangle 50">
            <a:extLst>
              <a:ext uri="{FF2B5EF4-FFF2-40B4-BE49-F238E27FC236}">
                <a16:creationId xmlns:a16="http://schemas.microsoft.com/office/drawing/2014/main" id="{B6A09E95-5FF4-496B-BCF0-B054C11F5A47}"/>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8" name="Rounded Rectangle 59">
            <a:extLst>
              <a:ext uri="{FF2B5EF4-FFF2-40B4-BE49-F238E27FC236}">
                <a16:creationId xmlns:a16="http://schemas.microsoft.com/office/drawing/2014/main" id="{AF10E89E-1BD4-4DA9-AD07-E78686E04E8F}"/>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5" name="TextBox 94">
            <a:extLst>
              <a:ext uri="{FF2B5EF4-FFF2-40B4-BE49-F238E27FC236}">
                <a16:creationId xmlns:a16="http://schemas.microsoft.com/office/drawing/2014/main" id="{48B7DBFC-FE9E-4CE5-957C-8CF403565943}"/>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96" name="TextBox 95">
            <a:extLst>
              <a:ext uri="{FF2B5EF4-FFF2-40B4-BE49-F238E27FC236}">
                <a16:creationId xmlns:a16="http://schemas.microsoft.com/office/drawing/2014/main" id="{2AA0CBC5-17D9-4606-8C03-E86B75EDF168}"/>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97" name="Rectangle 96">
            <a:extLst>
              <a:ext uri="{FF2B5EF4-FFF2-40B4-BE49-F238E27FC236}">
                <a16:creationId xmlns:a16="http://schemas.microsoft.com/office/drawing/2014/main" id="{32933D2F-0EF6-4087-8E92-DDC7F666E83A}"/>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84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grpSp>
        <p:nvGrpSpPr>
          <p:cNvPr id="26" name="Group 25">
            <a:extLst>
              <a:ext uri="{FF2B5EF4-FFF2-40B4-BE49-F238E27FC236}">
                <a16:creationId xmlns:a16="http://schemas.microsoft.com/office/drawing/2014/main" id="{D75AEEA9-2870-439E-9928-A3FE517B846A}"/>
              </a:ext>
            </a:extLst>
          </p:cNvPr>
          <p:cNvGrpSpPr/>
          <p:nvPr/>
        </p:nvGrpSpPr>
        <p:grpSpPr>
          <a:xfrm>
            <a:off x="247802" y="984551"/>
            <a:ext cx="6756397" cy="4370905"/>
            <a:chOff x="247802" y="984551"/>
            <a:chExt cx="6756397" cy="4370905"/>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a:effectLst>
              <a:glow rad="101600">
                <a:srgbClr val="FF0000">
                  <a:alpha val="75000"/>
                </a:srgbClr>
              </a:glow>
            </a:effectLst>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9" name="Arc 108"/>
              <p:cNvSpPr/>
              <p:nvPr/>
            </p:nvSpPr>
            <p:spPr>
              <a:xfrm flipH="1" flipV="1">
                <a:off x="5443524"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0" name="Arc 79"/>
          <p:cNvSpPr/>
          <p:nvPr/>
        </p:nvSpPr>
        <p:spPr>
          <a:xfrm>
            <a:off x="5753652" y="4797836"/>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flipV="1">
            <a:off x="6280356"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flipH="1">
            <a:off x="6819192" y="4805852"/>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Arc 111"/>
          <p:cNvSpPr/>
          <p:nvPr/>
        </p:nvSpPr>
        <p:spPr>
          <a:xfrm>
            <a:off x="6812587" y="4809221"/>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Arc 112"/>
          <p:cNvSpPr/>
          <p:nvPr/>
        </p:nvSpPr>
        <p:spPr>
          <a:xfrm flipH="1" flipV="1">
            <a:off x="7352676" y="4809221"/>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Rounded Rectangle 50">
            <a:extLst>
              <a:ext uri="{FF2B5EF4-FFF2-40B4-BE49-F238E27FC236}">
                <a16:creationId xmlns:a16="http://schemas.microsoft.com/office/drawing/2014/main" id="{634AAF98-59FA-4DAD-A513-E5789B8D9D79}"/>
              </a:ext>
            </a:extLst>
          </p:cNvPr>
          <p:cNvSpPr/>
          <p:nvPr/>
        </p:nvSpPr>
        <p:spPr>
          <a:xfrm>
            <a:off x="591347" y="578488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6" name="Rounded Rectangle 59">
            <a:extLst>
              <a:ext uri="{FF2B5EF4-FFF2-40B4-BE49-F238E27FC236}">
                <a16:creationId xmlns:a16="http://schemas.microsoft.com/office/drawing/2014/main" id="{FDABFF1C-ECCA-4F70-AF6A-FBBC0BA99CB3}"/>
              </a:ext>
            </a:extLst>
          </p:cNvPr>
          <p:cNvSpPr/>
          <p:nvPr/>
        </p:nvSpPr>
        <p:spPr>
          <a:xfrm>
            <a:off x="591347" y="6271262"/>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7" name="TextBox 96">
            <a:extLst>
              <a:ext uri="{FF2B5EF4-FFF2-40B4-BE49-F238E27FC236}">
                <a16:creationId xmlns:a16="http://schemas.microsoft.com/office/drawing/2014/main" id="{9C75D479-3C7F-446E-8F4A-DC246A73C32A}"/>
              </a:ext>
            </a:extLst>
          </p:cNvPr>
          <p:cNvSpPr txBox="1"/>
          <p:nvPr/>
        </p:nvSpPr>
        <p:spPr>
          <a:xfrm>
            <a:off x="863143" y="5782084"/>
            <a:ext cx="643125" cy="369332"/>
          </a:xfrm>
          <a:prstGeom prst="rect">
            <a:avLst/>
          </a:prstGeom>
          <a:noFill/>
        </p:spPr>
        <p:txBody>
          <a:bodyPr wrap="none" rtlCol="0">
            <a:spAutoFit/>
          </a:bodyPr>
          <a:lstStyle/>
          <a:p>
            <a:r>
              <a:rPr lang="en-US" dirty="0" err="1"/>
              <a:t>LacO</a:t>
            </a:r>
            <a:endParaRPr lang="en-US" dirty="0"/>
          </a:p>
        </p:txBody>
      </p:sp>
      <p:sp>
        <p:nvSpPr>
          <p:cNvPr id="98" name="TextBox 97">
            <a:extLst>
              <a:ext uri="{FF2B5EF4-FFF2-40B4-BE49-F238E27FC236}">
                <a16:creationId xmlns:a16="http://schemas.microsoft.com/office/drawing/2014/main" id="{EABCEAEC-4F87-4AD1-A13C-65EE838C0185}"/>
              </a:ext>
            </a:extLst>
          </p:cNvPr>
          <p:cNvSpPr txBox="1"/>
          <p:nvPr/>
        </p:nvSpPr>
        <p:spPr>
          <a:xfrm>
            <a:off x="869593" y="6271262"/>
            <a:ext cx="569515" cy="369332"/>
          </a:xfrm>
          <a:prstGeom prst="rect">
            <a:avLst/>
          </a:prstGeom>
          <a:noFill/>
        </p:spPr>
        <p:txBody>
          <a:bodyPr wrap="none" rtlCol="0">
            <a:spAutoFit/>
          </a:bodyPr>
          <a:lstStyle/>
          <a:p>
            <a:r>
              <a:rPr lang="en-US" dirty="0"/>
              <a:t>P</a:t>
            </a:r>
            <a:r>
              <a:rPr lang="en-US" baseline="-25000" dirty="0"/>
              <a:t>BAD</a:t>
            </a:r>
          </a:p>
        </p:txBody>
      </p:sp>
      <p:sp>
        <p:nvSpPr>
          <p:cNvPr id="99" name="Rectangle 98">
            <a:extLst>
              <a:ext uri="{FF2B5EF4-FFF2-40B4-BE49-F238E27FC236}">
                <a16:creationId xmlns:a16="http://schemas.microsoft.com/office/drawing/2014/main" id="{FAD5A11D-6E3F-403E-A695-1331C6AF3B38}"/>
              </a:ext>
            </a:extLst>
          </p:cNvPr>
          <p:cNvSpPr/>
          <p:nvPr/>
        </p:nvSpPr>
        <p:spPr>
          <a:xfrm>
            <a:off x="268453" y="5601842"/>
            <a:ext cx="1433652" cy="11839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35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36389" y="838200"/>
            <a:ext cx="5959811" cy="6065318"/>
            <a:chOff x="1550455" y="381000"/>
            <a:chExt cx="5890690" cy="640080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381" b="64079"/>
            <a:stretch/>
          </p:blipFill>
          <p:spPr bwMode="auto">
            <a:xfrm>
              <a:off x="1550455" y="381000"/>
              <a:ext cx="553614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81800" y="381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162800" y="457200"/>
              <a:ext cx="27834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76400" y="381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rot="5400000">
            <a:off x="7583062" y="5324862"/>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sp>
        <p:nvSpPr>
          <p:cNvPr id="8" name="TextBox 7"/>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Synthetic Gene Networks</a:t>
            </a:r>
          </a:p>
        </p:txBody>
      </p:sp>
      <p:cxnSp>
        <p:nvCxnSpPr>
          <p:cNvPr id="9" name="Straight Connector 8"/>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74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58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43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Tree>
    <p:extLst>
      <p:ext uri="{BB962C8B-B14F-4D97-AF65-F5344CB8AC3E}">
        <p14:creationId xmlns:p14="http://schemas.microsoft.com/office/powerpoint/2010/main" val="503496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9158" y="4497175"/>
            <a:ext cx="1350210" cy="1477328"/>
          </a:xfrm>
          <a:prstGeom prst="rect">
            <a:avLst/>
          </a:prstGeom>
          <a:noFill/>
        </p:spPr>
        <p:txBody>
          <a:bodyPr wrap="square" rtlCol="0">
            <a:spAutoFit/>
          </a:bodyPr>
          <a:lstStyle/>
          <a:p>
            <a:pPr algn="ctr"/>
            <a:r>
              <a:rPr lang="en-US" b="1" dirty="0"/>
              <a:t>Aerobic Conditions/</a:t>
            </a:r>
          </a:p>
          <a:p>
            <a:pPr algn="ctr"/>
            <a:r>
              <a:rPr lang="en-US" b="1" dirty="0"/>
              <a:t>Low Cell Density</a:t>
            </a:r>
          </a:p>
          <a:p>
            <a:pPr algn="ctr"/>
            <a:r>
              <a:rPr lang="en-US" b="1" dirty="0">
                <a:solidFill>
                  <a:srgbClr val="FF0000"/>
                </a:solidFill>
              </a:rPr>
              <a:t>OFF</a:t>
            </a:r>
          </a:p>
        </p:txBody>
      </p:sp>
      <p:sp>
        <p:nvSpPr>
          <p:cNvPr id="4" name="TextBox 3"/>
          <p:cNvSpPr txBox="1"/>
          <p:nvPr/>
        </p:nvSpPr>
        <p:spPr>
          <a:xfrm>
            <a:off x="2812716" y="4497175"/>
            <a:ext cx="1229894" cy="1200329"/>
          </a:xfrm>
          <a:prstGeom prst="rect">
            <a:avLst/>
          </a:prstGeom>
          <a:noFill/>
        </p:spPr>
        <p:txBody>
          <a:bodyPr wrap="square" rtlCol="0">
            <a:spAutoFit/>
          </a:bodyPr>
          <a:lstStyle/>
          <a:p>
            <a:pPr algn="ctr"/>
            <a:r>
              <a:rPr lang="en-US" b="1" dirty="0"/>
              <a:t>Hypoxia/</a:t>
            </a:r>
          </a:p>
          <a:p>
            <a:pPr algn="ctr"/>
            <a:r>
              <a:rPr lang="en-US" b="1" dirty="0"/>
              <a:t>High Cell Density</a:t>
            </a:r>
          </a:p>
          <a:p>
            <a:pPr algn="ctr"/>
            <a:r>
              <a:rPr lang="en-US" b="1" dirty="0">
                <a:solidFill>
                  <a:srgbClr val="FF0000"/>
                </a:solidFill>
              </a:rPr>
              <a:t>ON</a:t>
            </a:r>
          </a:p>
        </p:txBody>
      </p:sp>
      <p:sp>
        <p:nvSpPr>
          <p:cNvPr id="5" name="TextBox 4"/>
          <p:cNvSpPr txBox="1"/>
          <p:nvPr/>
        </p:nvSpPr>
        <p:spPr>
          <a:xfrm>
            <a:off x="4836695" y="4497175"/>
            <a:ext cx="1229894" cy="646331"/>
          </a:xfrm>
          <a:prstGeom prst="rect">
            <a:avLst/>
          </a:prstGeom>
          <a:noFill/>
        </p:spPr>
        <p:txBody>
          <a:bodyPr wrap="square" rtlCol="0">
            <a:spAutoFit/>
          </a:bodyPr>
          <a:lstStyle/>
          <a:p>
            <a:pPr algn="ctr"/>
            <a:r>
              <a:rPr lang="en-US" b="1" i="1" dirty="0" err="1"/>
              <a:t>inv</a:t>
            </a:r>
            <a:endParaRPr lang="en-US" b="1" i="1" dirty="0"/>
          </a:p>
          <a:p>
            <a:pPr algn="ctr"/>
            <a:r>
              <a:rPr lang="en-US" b="1" dirty="0"/>
              <a:t>Induction</a:t>
            </a:r>
          </a:p>
        </p:txBody>
      </p:sp>
      <p:sp>
        <p:nvSpPr>
          <p:cNvPr id="6" name="TextBox 5"/>
          <p:cNvSpPr txBox="1"/>
          <p:nvPr/>
        </p:nvSpPr>
        <p:spPr>
          <a:xfrm>
            <a:off x="6807200" y="4681841"/>
            <a:ext cx="1229894" cy="369332"/>
          </a:xfrm>
          <a:prstGeom prst="rect">
            <a:avLst/>
          </a:prstGeom>
          <a:noFill/>
        </p:spPr>
        <p:txBody>
          <a:bodyPr wrap="square" rtlCol="0">
            <a:spAutoFit/>
          </a:bodyPr>
          <a:lstStyle/>
          <a:p>
            <a:pPr algn="ctr"/>
            <a:r>
              <a:rPr lang="en-US" b="1" dirty="0"/>
              <a:t>Invasion</a:t>
            </a:r>
          </a:p>
        </p:txBody>
      </p:sp>
      <p:cxnSp>
        <p:nvCxnSpPr>
          <p:cNvPr id="8" name="Straight Arrow Connector 7"/>
          <p:cNvCxnSpPr/>
          <p:nvPr/>
        </p:nvCxnSpPr>
        <p:spPr>
          <a:xfrm>
            <a:off x="4211053" y="4866507"/>
            <a:ext cx="62564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181558" y="4866507"/>
            <a:ext cx="62564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435558" y="6527927"/>
            <a:ext cx="2708442" cy="307777"/>
          </a:xfrm>
          <a:prstGeom prst="rect">
            <a:avLst/>
          </a:prstGeom>
        </p:spPr>
        <p:txBody>
          <a:bodyPr wrap="square">
            <a:spAutoFit/>
          </a:bodyPr>
          <a:lstStyle/>
          <a:p>
            <a:r>
              <a:rPr lang="en-US" sz="1400" dirty="0">
                <a:latin typeface="Arial"/>
              </a:rPr>
              <a:t>Anderson, JC et al. JMB 2006</a:t>
            </a:r>
            <a:endParaRPr lang="en-US" sz="1400" dirty="0"/>
          </a:p>
        </p:txBody>
      </p:sp>
      <p:sp>
        <p:nvSpPr>
          <p:cNvPr id="11" name="TextBox 10"/>
          <p:cNvSpPr txBox="1"/>
          <p:nvPr/>
        </p:nvSpPr>
        <p:spPr>
          <a:xfrm>
            <a:off x="76200" y="72192"/>
            <a:ext cx="8915400" cy="1077218"/>
          </a:xfrm>
          <a:prstGeom prst="rect">
            <a:avLst/>
          </a:prstGeom>
          <a:noFill/>
        </p:spPr>
        <p:txBody>
          <a:bodyPr wrap="square" rtlCol="0">
            <a:spAutoFit/>
          </a:bodyPr>
          <a:lstStyle/>
          <a:p>
            <a:pPr algn="ctr"/>
            <a:r>
              <a:rPr lang="en-US" sz="3200" b="1" dirty="0"/>
              <a:t>Cell-based Therapeutics:</a:t>
            </a:r>
          </a:p>
          <a:p>
            <a:pPr algn="ctr"/>
            <a:r>
              <a:rPr lang="en-US" sz="3200" b="1" dirty="0"/>
              <a:t>Bacterial Invasion of Cancer Cells</a:t>
            </a:r>
          </a:p>
        </p:txBody>
      </p:sp>
      <p:pic>
        <p:nvPicPr>
          <p:cNvPr id="12" name="Picture 11">
            <a:extLst>
              <a:ext uri="{FF2B5EF4-FFF2-40B4-BE49-F238E27FC236}">
                <a16:creationId xmlns:a16="http://schemas.microsoft.com/office/drawing/2014/main" id="{658D4B55-F647-4BFC-8ED5-15EC67B5DA74}"/>
              </a:ext>
            </a:extLst>
          </p:cNvPr>
          <p:cNvPicPr>
            <a:picLocks noChangeAspect="1"/>
          </p:cNvPicPr>
          <p:nvPr/>
        </p:nvPicPr>
        <p:blipFill>
          <a:blip r:embed="rId2"/>
          <a:stretch>
            <a:fillRect/>
          </a:stretch>
        </p:blipFill>
        <p:spPr>
          <a:xfrm>
            <a:off x="716481" y="1527999"/>
            <a:ext cx="7711037" cy="4446504"/>
          </a:xfrm>
          <a:prstGeom prst="rect">
            <a:avLst/>
          </a:prstGeom>
        </p:spPr>
      </p:pic>
    </p:spTree>
    <p:extLst>
      <p:ext uri="{BB962C8B-B14F-4D97-AF65-F5344CB8AC3E}">
        <p14:creationId xmlns:p14="http://schemas.microsoft.com/office/powerpoint/2010/main" val="1247466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 y="72192"/>
            <a:ext cx="8915400" cy="1077218"/>
          </a:xfrm>
          <a:prstGeom prst="rect">
            <a:avLst/>
          </a:prstGeom>
          <a:noFill/>
        </p:spPr>
        <p:txBody>
          <a:bodyPr wrap="square" rtlCol="0">
            <a:spAutoFit/>
          </a:bodyPr>
          <a:lstStyle/>
          <a:p>
            <a:pPr algn="ctr"/>
            <a:r>
              <a:rPr lang="en-US" sz="3200" b="1" dirty="0"/>
              <a:t>Cell-based Therapeutics:</a:t>
            </a:r>
          </a:p>
          <a:p>
            <a:pPr algn="ctr"/>
            <a:r>
              <a:rPr lang="en-US" sz="3200" b="1" dirty="0"/>
              <a:t>Bacterial Invasion of Cancer Cells</a:t>
            </a:r>
          </a:p>
        </p:txBody>
      </p:sp>
      <p:pic>
        <p:nvPicPr>
          <p:cNvPr id="14" name="Picture 13" descr="A screenshot of a cell phone&#10;&#10;Description automatically generated">
            <a:extLst>
              <a:ext uri="{FF2B5EF4-FFF2-40B4-BE49-F238E27FC236}">
                <a16:creationId xmlns:a16="http://schemas.microsoft.com/office/drawing/2014/main" id="{2B395EA2-9457-4243-9978-CF243DBC83B7}"/>
              </a:ext>
            </a:extLst>
          </p:cNvPr>
          <p:cNvPicPr>
            <a:picLocks noChangeAspect="1"/>
          </p:cNvPicPr>
          <p:nvPr/>
        </p:nvPicPr>
        <p:blipFill rotWithShape="1">
          <a:blip r:embed="rId2"/>
          <a:srcRect t="2424" r="3001" b="3049"/>
          <a:stretch/>
        </p:blipFill>
        <p:spPr>
          <a:xfrm>
            <a:off x="105783" y="1551709"/>
            <a:ext cx="8997369" cy="4668982"/>
          </a:xfrm>
          <a:prstGeom prst="rect">
            <a:avLst/>
          </a:prstGeom>
        </p:spPr>
      </p:pic>
    </p:spTree>
    <p:extLst>
      <p:ext uri="{BB962C8B-B14F-4D97-AF65-F5344CB8AC3E}">
        <p14:creationId xmlns:p14="http://schemas.microsoft.com/office/powerpoint/2010/main" val="2729934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D4F6E3-69BF-4A68-A9B9-53E3AAD05905}"/>
              </a:ext>
            </a:extLst>
          </p:cNvPr>
          <p:cNvGrpSpPr/>
          <p:nvPr/>
        </p:nvGrpSpPr>
        <p:grpSpPr>
          <a:xfrm>
            <a:off x="2168021" y="726426"/>
            <a:ext cx="4856725" cy="3020568"/>
            <a:chOff x="2143637" y="871728"/>
            <a:chExt cx="4856725" cy="3020568"/>
          </a:xfrm>
        </p:grpSpPr>
        <p:pic>
          <p:nvPicPr>
            <p:cNvPr id="3" name="Picture 2">
              <a:extLst>
                <a:ext uri="{FF2B5EF4-FFF2-40B4-BE49-F238E27FC236}">
                  <a16:creationId xmlns:a16="http://schemas.microsoft.com/office/drawing/2014/main" id="{CE092197-6FCE-41F1-A034-2884A2D52495}"/>
                </a:ext>
              </a:extLst>
            </p:cNvPr>
            <p:cNvPicPr>
              <a:picLocks noChangeAspect="1"/>
            </p:cNvPicPr>
            <p:nvPr/>
          </p:nvPicPr>
          <p:blipFill rotWithShape="1">
            <a:blip r:embed="rId2"/>
            <a:srcRect l="52961" t="36430" r="25600" b="39867"/>
            <a:stretch/>
          </p:blipFill>
          <p:spPr>
            <a:xfrm>
              <a:off x="2143637" y="871728"/>
              <a:ext cx="4856725" cy="3020568"/>
            </a:xfrm>
            <a:prstGeom prst="rect">
              <a:avLst/>
            </a:prstGeom>
            <a:ln>
              <a:solidFill>
                <a:schemeClr val="tx1">
                  <a:lumMod val="75000"/>
                  <a:lumOff val="25000"/>
                </a:schemeClr>
              </a:solidFill>
              <a:prstDash val="dash"/>
            </a:ln>
          </p:spPr>
        </p:pic>
        <p:sp>
          <p:nvSpPr>
            <p:cNvPr id="4" name="Rectangle 3">
              <a:extLst>
                <a:ext uri="{FF2B5EF4-FFF2-40B4-BE49-F238E27FC236}">
                  <a16:creationId xmlns:a16="http://schemas.microsoft.com/office/drawing/2014/main" id="{A9FF0C25-2DCB-4B07-A1AC-49EC33139EAE}"/>
                </a:ext>
              </a:extLst>
            </p:cNvPr>
            <p:cNvSpPr/>
            <p:nvPr/>
          </p:nvSpPr>
          <p:spPr>
            <a:xfrm>
              <a:off x="2176272" y="938784"/>
              <a:ext cx="402336" cy="353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1368029-87D8-4A67-88D2-01F67E0C936D}"/>
              </a:ext>
            </a:extLst>
          </p:cNvPr>
          <p:cNvGrpSpPr/>
          <p:nvPr/>
        </p:nvGrpSpPr>
        <p:grpSpPr>
          <a:xfrm>
            <a:off x="589117" y="3966450"/>
            <a:ext cx="8237891" cy="2572512"/>
            <a:chOff x="564733" y="3855720"/>
            <a:chExt cx="8237891" cy="2572512"/>
          </a:xfrm>
        </p:grpSpPr>
        <p:pic>
          <p:nvPicPr>
            <p:cNvPr id="2" name="Picture 1">
              <a:extLst>
                <a:ext uri="{FF2B5EF4-FFF2-40B4-BE49-F238E27FC236}">
                  <a16:creationId xmlns:a16="http://schemas.microsoft.com/office/drawing/2014/main" id="{056BE8DF-7C93-4ED8-9585-CD0C62489255}"/>
                </a:ext>
              </a:extLst>
            </p:cNvPr>
            <p:cNvPicPr>
              <a:picLocks noChangeAspect="1"/>
            </p:cNvPicPr>
            <p:nvPr/>
          </p:nvPicPr>
          <p:blipFill rotWithShape="1">
            <a:blip r:embed="rId2"/>
            <a:srcRect l="9200" t="36430" r="47616" b="39867"/>
            <a:stretch/>
          </p:blipFill>
          <p:spPr>
            <a:xfrm>
              <a:off x="589117" y="3892296"/>
              <a:ext cx="8213507" cy="2535936"/>
            </a:xfrm>
            <a:prstGeom prst="rect">
              <a:avLst/>
            </a:prstGeom>
          </p:spPr>
        </p:pic>
        <p:sp>
          <p:nvSpPr>
            <p:cNvPr id="6" name="Rectangle 5">
              <a:extLst>
                <a:ext uri="{FF2B5EF4-FFF2-40B4-BE49-F238E27FC236}">
                  <a16:creationId xmlns:a16="http://schemas.microsoft.com/office/drawing/2014/main" id="{84425FCE-5FAB-40B5-B064-CAFBE7B3E6D7}"/>
                </a:ext>
              </a:extLst>
            </p:cNvPr>
            <p:cNvSpPr/>
            <p:nvPr/>
          </p:nvSpPr>
          <p:spPr>
            <a:xfrm>
              <a:off x="564733" y="3855720"/>
              <a:ext cx="313091" cy="353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51B5577-9F25-49D5-8635-EF2BCC01E2FD}"/>
              </a:ext>
            </a:extLst>
          </p:cNvPr>
          <p:cNvSpPr/>
          <p:nvPr/>
        </p:nvSpPr>
        <p:spPr>
          <a:xfrm>
            <a:off x="4593927" y="4693921"/>
            <a:ext cx="155118" cy="123923"/>
          </a:xfrm>
          <a:prstGeom prst="rect">
            <a:avLst/>
          </a:prstGeom>
          <a:noFill/>
          <a:ln w="3175">
            <a:solidFill>
              <a:schemeClr val="tx1">
                <a:lumMod val="65000"/>
                <a:lumOff val="3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0EDDBF2-79EF-4254-84A6-1B25A9231AA7}"/>
              </a:ext>
            </a:extLst>
          </p:cNvPr>
          <p:cNvCxnSpPr>
            <a:endCxn id="9" idx="1"/>
          </p:cNvCxnSpPr>
          <p:nvPr/>
        </p:nvCxnSpPr>
        <p:spPr>
          <a:xfrm>
            <a:off x="2168021" y="3746994"/>
            <a:ext cx="2425906" cy="1008889"/>
          </a:xfrm>
          <a:prstGeom prst="line">
            <a:avLst/>
          </a:prstGeom>
          <a:ln w="3175">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C3914A5-BBB4-4EDC-AB49-951D4B18A8A3}"/>
              </a:ext>
            </a:extLst>
          </p:cNvPr>
          <p:cNvCxnSpPr>
            <a:cxnSpLocks/>
          </p:cNvCxnSpPr>
          <p:nvPr/>
        </p:nvCxnSpPr>
        <p:spPr>
          <a:xfrm flipH="1">
            <a:off x="4754373" y="3746994"/>
            <a:ext cx="2270373" cy="1008889"/>
          </a:xfrm>
          <a:prstGeom prst="line">
            <a:avLst/>
          </a:prstGeom>
          <a:ln w="3175">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AC71360-225D-4BAB-9AAD-69E473522769}"/>
              </a:ext>
            </a:extLst>
          </p:cNvPr>
          <p:cNvSpPr txBox="1"/>
          <p:nvPr/>
        </p:nvSpPr>
        <p:spPr>
          <a:xfrm>
            <a:off x="76200" y="72192"/>
            <a:ext cx="8915400" cy="584775"/>
          </a:xfrm>
          <a:prstGeom prst="rect">
            <a:avLst/>
          </a:prstGeom>
          <a:noFill/>
        </p:spPr>
        <p:txBody>
          <a:bodyPr wrap="square" rtlCol="0">
            <a:spAutoFit/>
          </a:bodyPr>
          <a:lstStyle/>
          <a:p>
            <a:pPr algn="ctr"/>
            <a:r>
              <a:rPr lang="en-US" sz="3200" b="1" dirty="0"/>
              <a:t>Cell-based Therapeutics</a:t>
            </a:r>
          </a:p>
        </p:txBody>
      </p:sp>
      <p:sp>
        <p:nvSpPr>
          <p:cNvPr id="15" name="Rectangle 14">
            <a:extLst>
              <a:ext uri="{FF2B5EF4-FFF2-40B4-BE49-F238E27FC236}">
                <a16:creationId xmlns:a16="http://schemas.microsoft.com/office/drawing/2014/main" id="{1C08390B-DF0B-4B94-A6E4-E0ADFDC95E3E}"/>
              </a:ext>
            </a:extLst>
          </p:cNvPr>
          <p:cNvSpPr/>
          <p:nvPr/>
        </p:nvSpPr>
        <p:spPr>
          <a:xfrm>
            <a:off x="6435558" y="6527927"/>
            <a:ext cx="2708442" cy="307777"/>
          </a:xfrm>
          <a:prstGeom prst="rect">
            <a:avLst/>
          </a:prstGeom>
        </p:spPr>
        <p:txBody>
          <a:bodyPr wrap="square">
            <a:spAutoFit/>
          </a:bodyPr>
          <a:lstStyle/>
          <a:p>
            <a:r>
              <a:rPr lang="en-US" sz="1400" dirty="0">
                <a:latin typeface="Arial"/>
              </a:rPr>
              <a:t>Wu et al. Nat. Rev. Canc. 2019</a:t>
            </a:r>
            <a:endParaRPr lang="en-US" sz="1400" dirty="0"/>
          </a:p>
        </p:txBody>
      </p:sp>
    </p:spTree>
    <p:extLst>
      <p:ext uri="{BB962C8B-B14F-4D97-AF65-F5344CB8AC3E}">
        <p14:creationId xmlns:p14="http://schemas.microsoft.com/office/powerpoint/2010/main" val="986536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61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61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2"/>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pic>
        <p:nvPicPr>
          <p:cNvPr id="2" name="Picture 1"/>
          <p:cNvPicPr>
            <a:picLocks noChangeAspect="1"/>
          </p:cNvPicPr>
          <p:nvPr/>
        </p:nvPicPr>
        <p:blipFill>
          <a:blip r:embed="rId3"/>
          <a:stretch>
            <a:fillRect/>
          </a:stretch>
        </p:blipFill>
        <p:spPr>
          <a:xfrm>
            <a:off x="635507" y="2708430"/>
            <a:ext cx="2546177" cy="3648253"/>
          </a:xfrm>
          <a:prstGeom prst="rect">
            <a:avLst/>
          </a:prstGeom>
          <a:ln w="3175" cmpd="sng">
            <a:solidFill>
              <a:schemeClr val="tx1"/>
            </a:solidFill>
          </a:ln>
        </p:spPr>
      </p:pic>
      <p:grpSp>
        <p:nvGrpSpPr>
          <p:cNvPr id="18" name="Group 17">
            <a:extLst>
              <a:ext uri="{FF2B5EF4-FFF2-40B4-BE49-F238E27FC236}">
                <a16:creationId xmlns:a16="http://schemas.microsoft.com/office/drawing/2014/main" id="{C6669593-1976-47A1-8E89-FA9772C8A0D5}"/>
              </a:ext>
            </a:extLst>
          </p:cNvPr>
          <p:cNvGrpSpPr/>
          <p:nvPr/>
        </p:nvGrpSpPr>
        <p:grpSpPr>
          <a:xfrm flipH="1">
            <a:off x="3209656" y="5612071"/>
            <a:ext cx="986578" cy="10704"/>
            <a:chOff x="5470060" y="5601367"/>
            <a:chExt cx="986578" cy="10704"/>
          </a:xfrm>
        </p:grpSpPr>
        <p:cxnSp>
          <p:nvCxnSpPr>
            <p:cNvPr id="21" name="Straight Arrow Connector 20"/>
            <p:cNvCxnSpPr/>
            <p:nvPr/>
          </p:nvCxnSpPr>
          <p:spPr>
            <a:xfrm rot="16200000" flipH="1" flipV="1">
              <a:off x="5617113" y="5454314"/>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flipV="1">
              <a:off x="5963349" y="5459666"/>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flipV="1">
              <a:off x="6309585" y="5465018"/>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 name="TextBox 43"/>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
        <p:nvSpPr>
          <p:cNvPr id="19" name="TextBox 18">
            <a:extLst>
              <a:ext uri="{FF2B5EF4-FFF2-40B4-BE49-F238E27FC236}">
                <a16:creationId xmlns:a16="http://schemas.microsoft.com/office/drawing/2014/main" id="{F15894BF-ECCD-42B4-9FC8-46A8E47C78A8}"/>
              </a:ext>
            </a:extLst>
          </p:cNvPr>
          <p:cNvSpPr txBox="1"/>
          <p:nvPr/>
        </p:nvSpPr>
        <p:spPr>
          <a:xfrm>
            <a:off x="3057807" y="5660597"/>
            <a:ext cx="1290275" cy="646331"/>
          </a:xfrm>
          <a:prstGeom prst="rect">
            <a:avLst/>
          </a:prstGeom>
          <a:noFill/>
        </p:spPr>
        <p:txBody>
          <a:bodyPr wrap="square" rtlCol="0">
            <a:spAutoFit/>
          </a:bodyPr>
          <a:lstStyle/>
          <a:p>
            <a:pPr algn="ctr"/>
            <a:r>
              <a:rPr lang="en-US" dirty="0"/>
              <a:t>Standard extraction</a:t>
            </a:r>
          </a:p>
        </p:txBody>
      </p:sp>
    </p:spTree>
    <p:extLst>
      <p:ext uri="{BB962C8B-B14F-4D97-AF65-F5344CB8AC3E}">
        <p14:creationId xmlns:p14="http://schemas.microsoft.com/office/powerpoint/2010/main" val="334836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48C801E-414D-4E50-B740-760845F3404A}"/>
              </a:ext>
            </a:extLst>
          </p:cNvPr>
          <p:cNvSpPr txBox="1"/>
          <p:nvPr/>
        </p:nvSpPr>
        <p:spPr>
          <a:xfrm>
            <a:off x="3057807" y="5660597"/>
            <a:ext cx="1290275" cy="646331"/>
          </a:xfrm>
          <a:prstGeom prst="rect">
            <a:avLst/>
          </a:prstGeom>
          <a:noFill/>
        </p:spPr>
        <p:txBody>
          <a:bodyPr wrap="square" rtlCol="0">
            <a:spAutoFit/>
          </a:bodyPr>
          <a:lstStyle/>
          <a:p>
            <a:pPr algn="ctr"/>
            <a:r>
              <a:rPr lang="en-US" dirty="0"/>
              <a:t>Standard extraction</a:t>
            </a:r>
          </a:p>
        </p:txBody>
      </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2"/>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pic>
        <p:nvPicPr>
          <p:cNvPr id="2" name="Picture 1"/>
          <p:cNvPicPr>
            <a:picLocks noChangeAspect="1"/>
          </p:cNvPicPr>
          <p:nvPr/>
        </p:nvPicPr>
        <p:blipFill>
          <a:blip r:embed="rId3"/>
          <a:stretch>
            <a:fillRect/>
          </a:stretch>
        </p:blipFill>
        <p:spPr>
          <a:xfrm>
            <a:off x="635507" y="2708430"/>
            <a:ext cx="2546177" cy="3648253"/>
          </a:xfrm>
          <a:prstGeom prst="rect">
            <a:avLst/>
          </a:prstGeom>
          <a:ln w="3175" cmpd="sng">
            <a:solidFill>
              <a:schemeClr val="tx1"/>
            </a:solidFill>
          </a:ln>
        </p:spPr>
      </p:pic>
      <p:grpSp>
        <p:nvGrpSpPr>
          <p:cNvPr id="18" name="Group 17">
            <a:extLst>
              <a:ext uri="{FF2B5EF4-FFF2-40B4-BE49-F238E27FC236}">
                <a16:creationId xmlns:a16="http://schemas.microsoft.com/office/drawing/2014/main" id="{C6669593-1976-47A1-8E89-FA9772C8A0D5}"/>
              </a:ext>
            </a:extLst>
          </p:cNvPr>
          <p:cNvGrpSpPr/>
          <p:nvPr/>
        </p:nvGrpSpPr>
        <p:grpSpPr>
          <a:xfrm flipH="1">
            <a:off x="3209656" y="5612071"/>
            <a:ext cx="986578" cy="10704"/>
            <a:chOff x="5470060" y="5601367"/>
            <a:chExt cx="986578" cy="10704"/>
          </a:xfrm>
        </p:grpSpPr>
        <p:cxnSp>
          <p:nvCxnSpPr>
            <p:cNvPr id="21" name="Straight Arrow Connector 20"/>
            <p:cNvCxnSpPr/>
            <p:nvPr/>
          </p:nvCxnSpPr>
          <p:spPr>
            <a:xfrm rot="16200000" flipH="1" flipV="1">
              <a:off x="5617113" y="5454314"/>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flipV="1">
              <a:off x="5963349" y="5459666"/>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flipV="1">
              <a:off x="6309585" y="5465018"/>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9F528745-0531-46CC-A242-52DF02CE3DD3}"/>
              </a:ext>
            </a:extLst>
          </p:cNvPr>
          <p:cNvSpPr/>
          <p:nvPr/>
        </p:nvSpPr>
        <p:spPr>
          <a:xfrm>
            <a:off x="3462530" y="4523995"/>
            <a:ext cx="2141108" cy="22483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E83358E-B1B5-42BB-8479-6431DE244C8A}"/>
              </a:ext>
            </a:extLst>
          </p:cNvPr>
          <p:cNvSpPr txBox="1"/>
          <p:nvPr/>
        </p:nvSpPr>
        <p:spPr>
          <a:xfrm>
            <a:off x="3442176" y="3907668"/>
            <a:ext cx="2181816" cy="646331"/>
          </a:xfrm>
          <a:prstGeom prst="rect">
            <a:avLst/>
          </a:prstGeom>
          <a:noFill/>
        </p:spPr>
        <p:txBody>
          <a:bodyPr wrap="none" rtlCol="0">
            <a:spAutoFit/>
          </a:bodyPr>
          <a:lstStyle/>
          <a:p>
            <a:pPr algn="ctr"/>
            <a:r>
              <a:rPr lang="en-US" dirty="0"/>
              <a:t>Cost/dose:</a:t>
            </a:r>
          </a:p>
          <a:p>
            <a:pPr algn="ctr"/>
            <a:r>
              <a:rPr lang="en-US" dirty="0"/>
              <a:t>$$$ &amp; Highly variable</a:t>
            </a:r>
          </a:p>
        </p:txBody>
      </p:sp>
      <p:sp>
        <p:nvSpPr>
          <p:cNvPr id="15" name="TextBox 14">
            <a:extLst>
              <a:ext uri="{FF2B5EF4-FFF2-40B4-BE49-F238E27FC236}">
                <a16:creationId xmlns:a16="http://schemas.microsoft.com/office/drawing/2014/main" id="{D06EDCA6-3520-465D-AF79-B88E496C33AF}"/>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2523980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FE986A9-B0CB-4039-83B0-B391CE4C24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630" t="78679" r="15852" b="1"/>
          <a:stretch/>
        </p:blipFill>
        <p:spPr>
          <a:xfrm>
            <a:off x="5897593" y="4562903"/>
            <a:ext cx="1717814" cy="2220289"/>
          </a:xfrm>
          <a:prstGeom prst="rect">
            <a:avLst/>
          </a:prstGeom>
        </p:spPr>
      </p:pic>
      <p:grpSp>
        <p:nvGrpSpPr>
          <p:cNvPr id="41" name="Group 40"/>
          <p:cNvGrpSpPr/>
          <p:nvPr/>
        </p:nvGrpSpPr>
        <p:grpSpPr>
          <a:xfrm rot="13910498" flipH="1">
            <a:off x="6868706" y="4212504"/>
            <a:ext cx="1288953" cy="941149"/>
            <a:chOff x="4205468" y="2808033"/>
            <a:chExt cx="1288953" cy="941149"/>
          </a:xfrm>
        </p:grpSpPr>
        <p:sp>
          <p:nvSpPr>
            <p:cNvPr id="42" name="Curved Up Arrow 41"/>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4205468" y="2808033"/>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0550063" flipH="1">
            <a:off x="6324140" y="1583377"/>
            <a:ext cx="1296736" cy="941149"/>
            <a:chOff x="4197685" y="2708430"/>
            <a:chExt cx="1296736" cy="941149"/>
          </a:xfrm>
        </p:grpSpPr>
        <p:sp>
          <p:nvSpPr>
            <p:cNvPr id="31" name="Curved Up Arrow 30"/>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sp>
        <p:nvSpPr>
          <p:cNvPr id="4" name="Rectangle 3"/>
          <p:cNvSpPr/>
          <p:nvPr/>
        </p:nvSpPr>
        <p:spPr>
          <a:xfrm>
            <a:off x="390065" y="1550742"/>
            <a:ext cx="802105" cy="387684"/>
          </a:xfrm>
          <a:prstGeom prst="rect">
            <a:avLst/>
          </a:prstGeom>
          <a:ln w="3175" cmpd="sng"/>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a:off x="1323457" y="1550742"/>
            <a:ext cx="802105" cy="387684"/>
          </a:xfrm>
          <a:prstGeom prst="rect">
            <a:avLst/>
          </a:prstGeom>
          <a:ln w="3175" cmpd="sng"/>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2256849" y="1550742"/>
            <a:ext cx="802105" cy="387684"/>
          </a:xfrm>
          <a:prstGeom prst="rect">
            <a:avLst/>
          </a:prstGeom>
          <a:ln w="3175" cmpd="sng"/>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3190242" y="1550742"/>
            <a:ext cx="802105" cy="387684"/>
          </a:xfrm>
          <a:prstGeom prst="rect">
            <a:avLst/>
          </a:prstGeom>
          <a:ln w="317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4131379" y="1549404"/>
            <a:ext cx="802105" cy="3876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p:cNvSpPr/>
          <p:nvPr/>
        </p:nvSpPr>
        <p:spPr>
          <a:xfrm>
            <a:off x="5085884" y="1550742"/>
            <a:ext cx="802105" cy="38768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p:cNvSpPr txBox="1"/>
          <p:nvPr/>
        </p:nvSpPr>
        <p:spPr>
          <a:xfrm>
            <a:off x="468653" y="1532028"/>
            <a:ext cx="734696" cy="369332"/>
          </a:xfrm>
          <a:prstGeom prst="rect">
            <a:avLst/>
          </a:prstGeom>
          <a:noFill/>
        </p:spPr>
        <p:txBody>
          <a:bodyPr wrap="none" rtlCol="0">
            <a:spAutoFit/>
          </a:bodyPr>
          <a:lstStyle/>
          <a:p>
            <a:r>
              <a:rPr lang="en-US" dirty="0" err="1"/>
              <a:t>MevA</a:t>
            </a:r>
            <a:endParaRPr lang="en-US" dirty="0"/>
          </a:p>
        </p:txBody>
      </p:sp>
      <p:sp>
        <p:nvSpPr>
          <p:cNvPr id="11" name="TextBox 10"/>
          <p:cNvSpPr txBox="1"/>
          <p:nvPr/>
        </p:nvSpPr>
        <p:spPr>
          <a:xfrm>
            <a:off x="1395868" y="1532028"/>
            <a:ext cx="726694" cy="369332"/>
          </a:xfrm>
          <a:prstGeom prst="rect">
            <a:avLst/>
          </a:prstGeom>
          <a:noFill/>
        </p:spPr>
        <p:txBody>
          <a:bodyPr wrap="none" rtlCol="0">
            <a:spAutoFit/>
          </a:bodyPr>
          <a:lstStyle/>
          <a:p>
            <a:r>
              <a:rPr lang="en-US" dirty="0" err="1"/>
              <a:t>MevB</a:t>
            </a:r>
            <a:endParaRPr lang="en-US" dirty="0"/>
          </a:p>
        </p:txBody>
      </p:sp>
      <p:sp>
        <p:nvSpPr>
          <p:cNvPr id="12" name="TextBox 11"/>
          <p:cNvSpPr txBox="1"/>
          <p:nvPr/>
        </p:nvSpPr>
        <p:spPr>
          <a:xfrm>
            <a:off x="2322550" y="1532028"/>
            <a:ext cx="724214" cy="369332"/>
          </a:xfrm>
          <a:prstGeom prst="rect">
            <a:avLst/>
          </a:prstGeom>
          <a:noFill/>
        </p:spPr>
        <p:txBody>
          <a:bodyPr wrap="none" rtlCol="0">
            <a:spAutoFit/>
          </a:bodyPr>
          <a:lstStyle/>
          <a:p>
            <a:r>
              <a:rPr lang="en-US" dirty="0" err="1"/>
              <a:t>MevC</a:t>
            </a:r>
            <a:endParaRPr lang="en-US" dirty="0"/>
          </a:p>
        </p:txBody>
      </p:sp>
      <p:sp>
        <p:nvSpPr>
          <p:cNvPr id="13" name="TextBox 12"/>
          <p:cNvSpPr txBox="1"/>
          <p:nvPr/>
        </p:nvSpPr>
        <p:spPr>
          <a:xfrm>
            <a:off x="3257102" y="1532028"/>
            <a:ext cx="743150" cy="369332"/>
          </a:xfrm>
          <a:prstGeom prst="rect">
            <a:avLst/>
          </a:prstGeom>
          <a:noFill/>
        </p:spPr>
        <p:txBody>
          <a:bodyPr wrap="none" rtlCol="0">
            <a:spAutoFit/>
          </a:bodyPr>
          <a:lstStyle/>
          <a:p>
            <a:r>
              <a:rPr lang="en-US" dirty="0" err="1"/>
              <a:t>MevD</a:t>
            </a:r>
            <a:endParaRPr lang="en-US" dirty="0"/>
          </a:p>
        </p:txBody>
      </p:sp>
      <p:sp>
        <p:nvSpPr>
          <p:cNvPr id="14" name="TextBox 13"/>
          <p:cNvSpPr txBox="1"/>
          <p:nvPr/>
        </p:nvSpPr>
        <p:spPr>
          <a:xfrm>
            <a:off x="4237789" y="1532028"/>
            <a:ext cx="566306" cy="369332"/>
          </a:xfrm>
          <a:prstGeom prst="rect">
            <a:avLst/>
          </a:prstGeom>
          <a:noFill/>
        </p:spPr>
        <p:txBody>
          <a:bodyPr wrap="none" rtlCol="0">
            <a:spAutoFit/>
          </a:bodyPr>
          <a:lstStyle/>
          <a:p>
            <a:r>
              <a:rPr lang="en-US" dirty="0"/>
              <a:t>ADS</a:t>
            </a:r>
          </a:p>
        </p:txBody>
      </p:sp>
      <p:sp>
        <p:nvSpPr>
          <p:cNvPr id="15" name="TextBox 14"/>
          <p:cNvSpPr txBox="1"/>
          <p:nvPr/>
        </p:nvSpPr>
        <p:spPr>
          <a:xfrm>
            <a:off x="5084263" y="1532028"/>
            <a:ext cx="773469" cy="369332"/>
          </a:xfrm>
          <a:prstGeom prst="rect">
            <a:avLst/>
          </a:prstGeom>
          <a:noFill/>
        </p:spPr>
        <p:txBody>
          <a:bodyPr wrap="none" rtlCol="0">
            <a:spAutoFit/>
          </a:bodyPr>
          <a:lstStyle/>
          <a:p>
            <a:r>
              <a:rPr lang="en-US" dirty="0"/>
              <a:t>CYP71</a:t>
            </a:r>
          </a:p>
        </p:txBody>
      </p:sp>
      <p:cxnSp>
        <p:nvCxnSpPr>
          <p:cNvPr id="21" name="Straight Arrow Connector 20"/>
          <p:cNvCxnSpPr/>
          <p:nvPr/>
        </p:nvCxnSpPr>
        <p:spPr>
          <a:xfrm rot="16200000" flipH="1" flipV="1">
            <a:off x="5644823" y="5386066"/>
            <a:ext cx="0" cy="430602"/>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89595" y="962533"/>
            <a:ext cx="3430521" cy="369332"/>
          </a:xfrm>
          <a:prstGeom prst="rect">
            <a:avLst/>
          </a:prstGeom>
          <a:noFill/>
        </p:spPr>
        <p:txBody>
          <a:bodyPr wrap="none" rtlCol="0">
            <a:spAutoFit/>
          </a:bodyPr>
          <a:lstStyle/>
          <a:p>
            <a:r>
              <a:rPr lang="en-US" dirty="0" err="1"/>
              <a:t>Mevalonate</a:t>
            </a:r>
            <a:r>
              <a:rPr lang="en-US" dirty="0"/>
              <a:t> Biosynthetic Pathway</a:t>
            </a:r>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4"/>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sp>
        <p:nvSpPr>
          <p:cNvPr id="25" name="Rectangle 24"/>
          <p:cNvSpPr/>
          <p:nvPr/>
        </p:nvSpPr>
        <p:spPr>
          <a:xfrm>
            <a:off x="200526" y="1398705"/>
            <a:ext cx="6770760" cy="7060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rot="4983091" flipH="1">
            <a:off x="1062604" y="2201030"/>
            <a:ext cx="1296736" cy="941149"/>
            <a:chOff x="4197685" y="2708430"/>
            <a:chExt cx="1296736" cy="941149"/>
          </a:xfrm>
        </p:grpSpPr>
        <p:sp>
          <p:nvSpPr>
            <p:cNvPr id="26" name="Curved Up Arrow 25"/>
            <p:cNvSpPr/>
            <p:nvPr/>
          </p:nvSpPr>
          <p:spPr>
            <a:xfrm>
              <a:off x="4398211" y="2854154"/>
              <a:ext cx="1096210" cy="621630"/>
            </a:xfrm>
            <a:prstGeom prst="curved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a:stretch>
            <a:fillRect/>
          </a:stretch>
        </p:blipFill>
        <p:spPr>
          <a:xfrm>
            <a:off x="635507" y="2708430"/>
            <a:ext cx="2546177" cy="3648253"/>
          </a:xfrm>
          <a:prstGeom prst="rect">
            <a:avLst/>
          </a:prstGeom>
          <a:ln w="3175" cmpd="sng">
            <a:solidFill>
              <a:schemeClr val="tx1"/>
            </a:solidFill>
          </a:ln>
        </p:spPr>
      </p:pic>
      <p:pic>
        <p:nvPicPr>
          <p:cNvPr id="38" name="Picture 37"/>
          <p:cNvPicPr>
            <a:picLocks noChangeAspect="1"/>
          </p:cNvPicPr>
          <p:nvPr/>
        </p:nvPicPr>
        <p:blipFill>
          <a:blip r:embed="rId6"/>
          <a:stretch>
            <a:fillRect/>
          </a:stretch>
        </p:blipFill>
        <p:spPr>
          <a:xfrm>
            <a:off x="5857732" y="2494983"/>
            <a:ext cx="2507379" cy="2020560"/>
          </a:xfrm>
          <a:prstGeom prst="rect">
            <a:avLst/>
          </a:prstGeom>
          <a:ln>
            <a:solidFill>
              <a:schemeClr val="tx1"/>
            </a:solidFill>
          </a:ln>
        </p:spPr>
      </p:pic>
      <p:sp>
        <p:nvSpPr>
          <p:cNvPr id="27" name="TextBox 26"/>
          <p:cNvSpPr txBox="1"/>
          <p:nvPr/>
        </p:nvSpPr>
        <p:spPr>
          <a:xfrm rot="16200000">
            <a:off x="7521715" y="3495979"/>
            <a:ext cx="1856848" cy="276999"/>
          </a:xfrm>
          <a:prstGeom prst="rect">
            <a:avLst/>
          </a:prstGeom>
          <a:noFill/>
        </p:spPr>
        <p:txBody>
          <a:bodyPr wrap="none" rtlCol="0">
            <a:spAutoFit/>
          </a:bodyPr>
          <a:lstStyle/>
          <a:p>
            <a:r>
              <a:rPr lang="en-US" sz="1200" dirty="0"/>
              <a:t>JD </a:t>
            </a:r>
            <a:r>
              <a:rPr lang="en-US" sz="1200" dirty="0" err="1"/>
              <a:t>Boeke</a:t>
            </a:r>
            <a:r>
              <a:rPr lang="en-US" sz="1200" dirty="0"/>
              <a:t> and S Richardson</a:t>
            </a:r>
          </a:p>
        </p:txBody>
      </p:sp>
      <p:sp>
        <p:nvSpPr>
          <p:cNvPr id="45" name="TextBox 44">
            <a:extLst>
              <a:ext uri="{FF2B5EF4-FFF2-40B4-BE49-F238E27FC236}">
                <a16:creationId xmlns:a16="http://schemas.microsoft.com/office/drawing/2014/main" id="{4B394615-CD03-4EF6-AB90-89F949B60E67}"/>
              </a:ext>
            </a:extLst>
          </p:cNvPr>
          <p:cNvSpPr txBox="1"/>
          <p:nvPr/>
        </p:nvSpPr>
        <p:spPr>
          <a:xfrm>
            <a:off x="5815304" y="6374243"/>
            <a:ext cx="2141108" cy="369332"/>
          </a:xfrm>
          <a:prstGeom prst="rect">
            <a:avLst/>
          </a:prstGeom>
          <a:solidFill>
            <a:schemeClr val="bg1"/>
          </a:solidFill>
        </p:spPr>
        <p:txBody>
          <a:bodyPr wrap="square" rtlCol="0">
            <a:spAutoFit/>
          </a:bodyPr>
          <a:lstStyle/>
          <a:p>
            <a:pPr algn="ctr"/>
            <a:r>
              <a:rPr lang="en-US" dirty="0" err="1"/>
              <a:t>Artemisinic</a:t>
            </a:r>
            <a:r>
              <a:rPr lang="en-US" dirty="0"/>
              <a:t> Acid</a:t>
            </a:r>
          </a:p>
        </p:txBody>
      </p:sp>
      <p:sp>
        <p:nvSpPr>
          <p:cNvPr id="47" name="Rectangle 46">
            <a:extLst>
              <a:ext uri="{FF2B5EF4-FFF2-40B4-BE49-F238E27FC236}">
                <a16:creationId xmlns:a16="http://schemas.microsoft.com/office/drawing/2014/main" id="{1B53ABAB-CC5F-4178-BA2C-6525B3374EDC}"/>
              </a:ext>
            </a:extLst>
          </p:cNvPr>
          <p:cNvSpPr/>
          <p:nvPr/>
        </p:nvSpPr>
        <p:spPr>
          <a:xfrm>
            <a:off x="5999138" y="1550742"/>
            <a:ext cx="802105" cy="387684"/>
          </a:xfrm>
          <a:prstGeom prst="rect">
            <a:avLst/>
          </a:prstGeom>
          <a:solidFill>
            <a:schemeClr val="accent3">
              <a:lumMod val="40000"/>
              <a:lumOff val="6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C1BC015D-404F-4B02-9161-AC59435EBCDA}"/>
              </a:ext>
            </a:extLst>
          </p:cNvPr>
          <p:cNvSpPr txBox="1"/>
          <p:nvPr/>
        </p:nvSpPr>
        <p:spPr>
          <a:xfrm>
            <a:off x="5997517" y="1532028"/>
            <a:ext cx="819455" cy="369332"/>
          </a:xfrm>
          <a:prstGeom prst="rect">
            <a:avLst/>
          </a:prstGeom>
          <a:noFill/>
        </p:spPr>
        <p:txBody>
          <a:bodyPr wrap="none" rtlCol="0">
            <a:spAutoFit/>
          </a:bodyPr>
          <a:lstStyle/>
          <a:p>
            <a:r>
              <a:rPr lang="en-US" dirty="0"/>
              <a:t>ALDH1</a:t>
            </a:r>
          </a:p>
        </p:txBody>
      </p:sp>
      <p:sp>
        <p:nvSpPr>
          <p:cNvPr id="39" name="TextBox 38">
            <a:extLst>
              <a:ext uri="{FF2B5EF4-FFF2-40B4-BE49-F238E27FC236}">
                <a16:creationId xmlns:a16="http://schemas.microsoft.com/office/drawing/2014/main" id="{EC7063C8-858D-4426-ABE1-D3155E9EC01C}"/>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1692770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E1D03D-7950-41F8-A0B5-B32DB5478DF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630" t="78679" r="15852" b="1"/>
          <a:stretch/>
        </p:blipFill>
        <p:spPr>
          <a:xfrm>
            <a:off x="5897593" y="4562903"/>
            <a:ext cx="1717814" cy="2220289"/>
          </a:xfrm>
          <a:prstGeom prst="rect">
            <a:avLst/>
          </a:prstGeom>
        </p:spPr>
      </p:pic>
      <p:grpSp>
        <p:nvGrpSpPr>
          <p:cNvPr id="41" name="Group 40"/>
          <p:cNvGrpSpPr/>
          <p:nvPr/>
        </p:nvGrpSpPr>
        <p:grpSpPr>
          <a:xfrm rot="13910498" flipH="1">
            <a:off x="6868706" y="4212504"/>
            <a:ext cx="1288953" cy="941149"/>
            <a:chOff x="4205468" y="2808033"/>
            <a:chExt cx="1288953" cy="941149"/>
          </a:xfrm>
        </p:grpSpPr>
        <p:sp>
          <p:nvSpPr>
            <p:cNvPr id="42" name="Curved Up Arrow 41"/>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4205468" y="2808033"/>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0550063" flipH="1">
            <a:off x="6324140" y="1583377"/>
            <a:ext cx="1296736" cy="941149"/>
            <a:chOff x="4197685" y="2708430"/>
            <a:chExt cx="1296736" cy="941149"/>
          </a:xfrm>
        </p:grpSpPr>
        <p:sp>
          <p:nvSpPr>
            <p:cNvPr id="31" name="Curved Up Arrow 30"/>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sp>
        <p:nvSpPr>
          <p:cNvPr id="4" name="Rectangle 3"/>
          <p:cNvSpPr/>
          <p:nvPr/>
        </p:nvSpPr>
        <p:spPr>
          <a:xfrm>
            <a:off x="390065" y="1550742"/>
            <a:ext cx="802105" cy="387684"/>
          </a:xfrm>
          <a:prstGeom prst="rect">
            <a:avLst/>
          </a:prstGeom>
          <a:ln w="3175" cmpd="sng"/>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a:off x="1323457" y="1550742"/>
            <a:ext cx="802105" cy="387684"/>
          </a:xfrm>
          <a:prstGeom prst="rect">
            <a:avLst/>
          </a:prstGeom>
          <a:ln w="3175" cmpd="sng"/>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2256849" y="1550742"/>
            <a:ext cx="802105" cy="387684"/>
          </a:xfrm>
          <a:prstGeom prst="rect">
            <a:avLst/>
          </a:prstGeom>
          <a:ln w="3175" cmpd="sng"/>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3190242" y="1550742"/>
            <a:ext cx="802105" cy="387684"/>
          </a:xfrm>
          <a:prstGeom prst="rect">
            <a:avLst/>
          </a:prstGeom>
          <a:ln w="317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4131379" y="1549404"/>
            <a:ext cx="802105" cy="3876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p:cNvSpPr/>
          <p:nvPr/>
        </p:nvSpPr>
        <p:spPr>
          <a:xfrm>
            <a:off x="5085884" y="1550742"/>
            <a:ext cx="802105" cy="38768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p:cNvSpPr txBox="1"/>
          <p:nvPr/>
        </p:nvSpPr>
        <p:spPr>
          <a:xfrm>
            <a:off x="468653" y="1532028"/>
            <a:ext cx="734696" cy="369332"/>
          </a:xfrm>
          <a:prstGeom prst="rect">
            <a:avLst/>
          </a:prstGeom>
          <a:noFill/>
        </p:spPr>
        <p:txBody>
          <a:bodyPr wrap="none" rtlCol="0">
            <a:spAutoFit/>
          </a:bodyPr>
          <a:lstStyle/>
          <a:p>
            <a:r>
              <a:rPr lang="en-US" dirty="0" err="1"/>
              <a:t>MevA</a:t>
            </a:r>
            <a:endParaRPr lang="en-US" dirty="0"/>
          </a:p>
        </p:txBody>
      </p:sp>
      <p:sp>
        <p:nvSpPr>
          <p:cNvPr id="11" name="TextBox 10"/>
          <p:cNvSpPr txBox="1"/>
          <p:nvPr/>
        </p:nvSpPr>
        <p:spPr>
          <a:xfrm>
            <a:off x="1395868" y="1532028"/>
            <a:ext cx="726694" cy="369332"/>
          </a:xfrm>
          <a:prstGeom prst="rect">
            <a:avLst/>
          </a:prstGeom>
          <a:noFill/>
        </p:spPr>
        <p:txBody>
          <a:bodyPr wrap="none" rtlCol="0">
            <a:spAutoFit/>
          </a:bodyPr>
          <a:lstStyle/>
          <a:p>
            <a:r>
              <a:rPr lang="en-US" dirty="0" err="1"/>
              <a:t>MevB</a:t>
            </a:r>
            <a:endParaRPr lang="en-US" dirty="0"/>
          </a:p>
        </p:txBody>
      </p:sp>
      <p:sp>
        <p:nvSpPr>
          <p:cNvPr id="12" name="TextBox 11"/>
          <p:cNvSpPr txBox="1"/>
          <p:nvPr/>
        </p:nvSpPr>
        <p:spPr>
          <a:xfrm>
            <a:off x="2322550" y="1532028"/>
            <a:ext cx="724214" cy="369332"/>
          </a:xfrm>
          <a:prstGeom prst="rect">
            <a:avLst/>
          </a:prstGeom>
          <a:noFill/>
        </p:spPr>
        <p:txBody>
          <a:bodyPr wrap="none" rtlCol="0">
            <a:spAutoFit/>
          </a:bodyPr>
          <a:lstStyle/>
          <a:p>
            <a:r>
              <a:rPr lang="en-US" dirty="0" err="1"/>
              <a:t>MevC</a:t>
            </a:r>
            <a:endParaRPr lang="en-US" dirty="0"/>
          </a:p>
        </p:txBody>
      </p:sp>
      <p:sp>
        <p:nvSpPr>
          <p:cNvPr id="13" name="TextBox 12"/>
          <p:cNvSpPr txBox="1"/>
          <p:nvPr/>
        </p:nvSpPr>
        <p:spPr>
          <a:xfrm>
            <a:off x="3257102" y="1532028"/>
            <a:ext cx="743150" cy="369332"/>
          </a:xfrm>
          <a:prstGeom prst="rect">
            <a:avLst/>
          </a:prstGeom>
          <a:noFill/>
        </p:spPr>
        <p:txBody>
          <a:bodyPr wrap="none" rtlCol="0">
            <a:spAutoFit/>
          </a:bodyPr>
          <a:lstStyle/>
          <a:p>
            <a:r>
              <a:rPr lang="en-US" dirty="0" err="1"/>
              <a:t>MevD</a:t>
            </a:r>
            <a:endParaRPr lang="en-US" dirty="0"/>
          </a:p>
        </p:txBody>
      </p:sp>
      <p:sp>
        <p:nvSpPr>
          <p:cNvPr id="14" name="TextBox 13"/>
          <p:cNvSpPr txBox="1"/>
          <p:nvPr/>
        </p:nvSpPr>
        <p:spPr>
          <a:xfrm>
            <a:off x="4237789" y="1532028"/>
            <a:ext cx="566306" cy="369332"/>
          </a:xfrm>
          <a:prstGeom prst="rect">
            <a:avLst/>
          </a:prstGeom>
          <a:noFill/>
        </p:spPr>
        <p:txBody>
          <a:bodyPr wrap="none" rtlCol="0">
            <a:spAutoFit/>
          </a:bodyPr>
          <a:lstStyle/>
          <a:p>
            <a:r>
              <a:rPr lang="en-US" dirty="0"/>
              <a:t>ADS</a:t>
            </a:r>
          </a:p>
        </p:txBody>
      </p:sp>
      <p:sp>
        <p:nvSpPr>
          <p:cNvPr id="15" name="TextBox 14"/>
          <p:cNvSpPr txBox="1"/>
          <p:nvPr/>
        </p:nvSpPr>
        <p:spPr>
          <a:xfrm>
            <a:off x="5084263" y="1532028"/>
            <a:ext cx="773469" cy="369332"/>
          </a:xfrm>
          <a:prstGeom prst="rect">
            <a:avLst/>
          </a:prstGeom>
          <a:noFill/>
        </p:spPr>
        <p:txBody>
          <a:bodyPr wrap="none" rtlCol="0">
            <a:spAutoFit/>
          </a:bodyPr>
          <a:lstStyle/>
          <a:p>
            <a:r>
              <a:rPr lang="en-US" dirty="0"/>
              <a:t>CYP71</a:t>
            </a:r>
          </a:p>
        </p:txBody>
      </p:sp>
      <p:sp>
        <p:nvSpPr>
          <p:cNvPr id="22" name="TextBox 21"/>
          <p:cNvSpPr txBox="1"/>
          <p:nvPr/>
        </p:nvSpPr>
        <p:spPr>
          <a:xfrm>
            <a:off x="1489595" y="962533"/>
            <a:ext cx="3430521" cy="369332"/>
          </a:xfrm>
          <a:prstGeom prst="rect">
            <a:avLst/>
          </a:prstGeom>
          <a:noFill/>
        </p:spPr>
        <p:txBody>
          <a:bodyPr wrap="none" rtlCol="0">
            <a:spAutoFit/>
          </a:bodyPr>
          <a:lstStyle/>
          <a:p>
            <a:r>
              <a:rPr lang="en-US" dirty="0" err="1"/>
              <a:t>Mevalonate</a:t>
            </a:r>
            <a:r>
              <a:rPr lang="en-US" dirty="0"/>
              <a:t> Biosynthetic Pathway</a:t>
            </a:r>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4"/>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sp>
        <p:nvSpPr>
          <p:cNvPr id="25" name="Rectangle 24"/>
          <p:cNvSpPr/>
          <p:nvPr/>
        </p:nvSpPr>
        <p:spPr>
          <a:xfrm>
            <a:off x="200526" y="1398705"/>
            <a:ext cx="6770760" cy="7060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rot="4983091" flipH="1">
            <a:off x="1062604" y="2201030"/>
            <a:ext cx="1296736" cy="941149"/>
            <a:chOff x="4197685" y="2708430"/>
            <a:chExt cx="1296736" cy="941149"/>
          </a:xfrm>
        </p:grpSpPr>
        <p:sp>
          <p:nvSpPr>
            <p:cNvPr id="26" name="Curved Up Arrow 25"/>
            <p:cNvSpPr/>
            <p:nvPr/>
          </p:nvSpPr>
          <p:spPr>
            <a:xfrm>
              <a:off x="4398211" y="2854154"/>
              <a:ext cx="1096210" cy="621630"/>
            </a:xfrm>
            <a:prstGeom prst="curved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a:stretch>
            <a:fillRect/>
          </a:stretch>
        </p:blipFill>
        <p:spPr>
          <a:xfrm>
            <a:off x="635507" y="2708430"/>
            <a:ext cx="2546177" cy="3648253"/>
          </a:xfrm>
          <a:prstGeom prst="rect">
            <a:avLst/>
          </a:prstGeom>
          <a:ln w="3175" cmpd="sng">
            <a:solidFill>
              <a:schemeClr val="tx1"/>
            </a:solidFill>
          </a:ln>
        </p:spPr>
      </p:pic>
      <p:pic>
        <p:nvPicPr>
          <p:cNvPr id="38" name="Picture 37"/>
          <p:cNvPicPr>
            <a:picLocks noChangeAspect="1"/>
          </p:cNvPicPr>
          <p:nvPr/>
        </p:nvPicPr>
        <p:blipFill>
          <a:blip r:embed="rId6"/>
          <a:stretch>
            <a:fillRect/>
          </a:stretch>
        </p:blipFill>
        <p:spPr>
          <a:xfrm>
            <a:off x="5857732" y="2494983"/>
            <a:ext cx="2507379" cy="2020560"/>
          </a:xfrm>
          <a:prstGeom prst="rect">
            <a:avLst/>
          </a:prstGeom>
          <a:ln>
            <a:solidFill>
              <a:schemeClr val="tx1"/>
            </a:solidFill>
          </a:ln>
        </p:spPr>
      </p:pic>
      <p:sp>
        <p:nvSpPr>
          <p:cNvPr id="18" name="Rectangle 17"/>
          <p:cNvSpPr/>
          <p:nvPr/>
        </p:nvSpPr>
        <p:spPr>
          <a:xfrm>
            <a:off x="3462530" y="4523995"/>
            <a:ext cx="2141108" cy="22483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930313" y="4146211"/>
            <a:ext cx="1364476" cy="369332"/>
          </a:xfrm>
          <a:prstGeom prst="rect">
            <a:avLst/>
          </a:prstGeom>
          <a:noFill/>
        </p:spPr>
        <p:txBody>
          <a:bodyPr wrap="none" rtlCol="0">
            <a:spAutoFit/>
          </a:bodyPr>
          <a:lstStyle/>
          <a:p>
            <a:r>
              <a:rPr lang="en-US" dirty="0"/>
              <a:t>&lt;$0.10/dose</a:t>
            </a:r>
          </a:p>
        </p:txBody>
      </p:sp>
      <p:sp>
        <p:nvSpPr>
          <p:cNvPr id="27" name="TextBox 26"/>
          <p:cNvSpPr txBox="1"/>
          <p:nvPr/>
        </p:nvSpPr>
        <p:spPr>
          <a:xfrm rot="16200000">
            <a:off x="7521715" y="3495979"/>
            <a:ext cx="1856848" cy="276999"/>
          </a:xfrm>
          <a:prstGeom prst="rect">
            <a:avLst/>
          </a:prstGeom>
          <a:noFill/>
        </p:spPr>
        <p:txBody>
          <a:bodyPr wrap="none" rtlCol="0">
            <a:spAutoFit/>
          </a:bodyPr>
          <a:lstStyle/>
          <a:p>
            <a:r>
              <a:rPr lang="en-US" sz="1200" dirty="0"/>
              <a:t>JD </a:t>
            </a:r>
            <a:r>
              <a:rPr lang="en-US" sz="1200" dirty="0" err="1"/>
              <a:t>Boeke</a:t>
            </a:r>
            <a:r>
              <a:rPr lang="en-US" sz="1200" dirty="0"/>
              <a:t> and S Richardson</a:t>
            </a:r>
          </a:p>
        </p:txBody>
      </p:sp>
      <p:sp>
        <p:nvSpPr>
          <p:cNvPr id="45" name="TextBox 44">
            <a:extLst>
              <a:ext uri="{FF2B5EF4-FFF2-40B4-BE49-F238E27FC236}">
                <a16:creationId xmlns:a16="http://schemas.microsoft.com/office/drawing/2014/main" id="{4B394615-CD03-4EF6-AB90-89F949B60E67}"/>
              </a:ext>
            </a:extLst>
          </p:cNvPr>
          <p:cNvSpPr txBox="1"/>
          <p:nvPr/>
        </p:nvSpPr>
        <p:spPr>
          <a:xfrm>
            <a:off x="5815304" y="6374243"/>
            <a:ext cx="2141108" cy="369332"/>
          </a:xfrm>
          <a:prstGeom prst="rect">
            <a:avLst/>
          </a:prstGeom>
          <a:solidFill>
            <a:schemeClr val="bg1"/>
          </a:solidFill>
        </p:spPr>
        <p:txBody>
          <a:bodyPr wrap="square" rtlCol="0">
            <a:spAutoFit/>
          </a:bodyPr>
          <a:lstStyle/>
          <a:p>
            <a:pPr algn="ctr"/>
            <a:r>
              <a:rPr lang="en-US" dirty="0" err="1"/>
              <a:t>Artemisinic</a:t>
            </a:r>
            <a:r>
              <a:rPr lang="en-US" dirty="0"/>
              <a:t> Acid</a:t>
            </a:r>
          </a:p>
        </p:txBody>
      </p:sp>
      <p:sp>
        <p:nvSpPr>
          <p:cNvPr id="47" name="Rectangle 46">
            <a:extLst>
              <a:ext uri="{FF2B5EF4-FFF2-40B4-BE49-F238E27FC236}">
                <a16:creationId xmlns:a16="http://schemas.microsoft.com/office/drawing/2014/main" id="{1B53ABAB-CC5F-4178-BA2C-6525B3374EDC}"/>
              </a:ext>
            </a:extLst>
          </p:cNvPr>
          <p:cNvSpPr/>
          <p:nvPr/>
        </p:nvSpPr>
        <p:spPr>
          <a:xfrm>
            <a:off x="5999138" y="1550742"/>
            <a:ext cx="802105" cy="387684"/>
          </a:xfrm>
          <a:prstGeom prst="rect">
            <a:avLst/>
          </a:prstGeom>
          <a:solidFill>
            <a:schemeClr val="accent3">
              <a:lumMod val="40000"/>
              <a:lumOff val="6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C1BC015D-404F-4B02-9161-AC59435EBCDA}"/>
              </a:ext>
            </a:extLst>
          </p:cNvPr>
          <p:cNvSpPr txBox="1"/>
          <p:nvPr/>
        </p:nvSpPr>
        <p:spPr>
          <a:xfrm>
            <a:off x="5997517" y="1532028"/>
            <a:ext cx="819455" cy="369332"/>
          </a:xfrm>
          <a:prstGeom prst="rect">
            <a:avLst/>
          </a:prstGeom>
          <a:noFill/>
        </p:spPr>
        <p:txBody>
          <a:bodyPr wrap="none" rtlCol="0">
            <a:spAutoFit/>
          </a:bodyPr>
          <a:lstStyle/>
          <a:p>
            <a:r>
              <a:rPr lang="en-US" dirty="0"/>
              <a:t>ALDH1</a:t>
            </a:r>
          </a:p>
        </p:txBody>
      </p:sp>
      <p:cxnSp>
        <p:nvCxnSpPr>
          <p:cNvPr id="40" name="Straight Arrow Connector 39">
            <a:extLst>
              <a:ext uri="{FF2B5EF4-FFF2-40B4-BE49-F238E27FC236}">
                <a16:creationId xmlns:a16="http://schemas.microsoft.com/office/drawing/2014/main" id="{004A7358-1DD1-48B2-94BC-8CF54F09D94A}"/>
              </a:ext>
            </a:extLst>
          </p:cNvPr>
          <p:cNvCxnSpPr/>
          <p:nvPr/>
        </p:nvCxnSpPr>
        <p:spPr>
          <a:xfrm rot="16200000" flipH="1" flipV="1">
            <a:off x="5644823" y="5386066"/>
            <a:ext cx="0" cy="430602"/>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C01C9993-8834-4BED-98A5-4877CC72F9BC}"/>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2266830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77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6562053" cy="430887"/>
          </a:xfrm>
          <a:prstGeom prst="rect">
            <a:avLst/>
          </a:prstGeom>
          <a:noFill/>
        </p:spPr>
        <p:txBody>
          <a:bodyPr wrap="none" rtlCol="0">
            <a:spAutoFit/>
          </a:bodyPr>
          <a:lstStyle/>
          <a:p>
            <a:r>
              <a:rPr lang="en-US" sz="2200" b="1" dirty="0"/>
              <a:t>Synthetic biologists strive to optimize gene circuits for:</a:t>
            </a:r>
          </a:p>
        </p:txBody>
      </p:sp>
    </p:spTree>
    <p:extLst>
      <p:ext uri="{BB962C8B-B14F-4D97-AF65-F5344CB8AC3E}">
        <p14:creationId xmlns:p14="http://schemas.microsoft.com/office/powerpoint/2010/main" val="90191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77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16B73-4BAD-4957-B6ED-B4A4470CED05}"/>
              </a:ext>
            </a:extLst>
          </p:cNvPr>
          <p:cNvPicPr>
            <a:picLocks noChangeAspect="1"/>
          </p:cNvPicPr>
          <p:nvPr/>
        </p:nvPicPr>
        <p:blipFill>
          <a:blip r:embed="rId2"/>
          <a:stretch>
            <a:fillRect/>
          </a:stretch>
        </p:blipFill>
        <p:spPr>
          <a:xfrm>
            <a:off x="785385" y="1337449"/>
            <a:ext cx="7744860" cy="5001490"/>
          </a:xfrm>
          <a:prstGeom prst="rect">
            <a:avLst/>
          </a:prstGeom>
        </p:spPr>
      </p:pic>
      <p:sp>
        <p:nvSpPr>
          <p:cNvPr id="3" name="TextBox 2">
            <a:extLst>
              <a:ext uri="{FF2B5EF4-FFF2-40B4-BE49-F238E27FC236}">
                <a16:creationId xmlns:a16="http://schemas.microsoft.com/office/drawing/2014/main" id="{957AB085-F726-45F1-A1FC-064758C1BA08}"/>
              </a:ext>
            </a:extLst>
          </p:cNvPr>
          <p:cNvSpPr txBox="1"/>
          <p:nvPr/>
        </p:nvSpPr>
        <p:spPr>
          <a:xfrm>
            <a:off x="49613" y="119801"/>
            <a:ext cx="8915400" cy="1077218"/>
          </a:xfrm>
          <a:prstGeom prst="rect">
            <a:avLst/>
          </a:prstGeom>
          <a:noFill/>
        </p:spPr>
        <p:txBody>
          <a:bodyPr wrap="square" rtlCol="0">
            <a:spAutoFit/>
          </a:bodyPr>
          <a:lstStyle/>
          <a:p>
            <a:pPr algn="ctr"/>
            <a:r>
              <a:rPr lang="en-US" sz="3200" b="1" dirty="0"/>
              <a:t>Whole Genome Synthesis:</a:t>
            </a:r>
          </a:p>
          <a:p>
            <a:pPr algn="ctr"/>
            <a:r>
              <a:rPr lang="en-US" sz="3200" b="1" dirty="0"/>
              <a:t>From Natural to Fully Synthetic Genomes</a:t>
            </a:r>
          </a:p>
        </p:txBody>
      </p:sp>
      <p:sp>
        <p:nvSpPr>
          <p:cNvPr id="4" name="TextBox 3">
            <a:extLst>
              <a:ext uri="{FF2B5EF4-FFF2-40B4-BE49-F238E27FC236}">
                <a16:creationId xmlns:a16="http://schemas.microsoft.com/office/drawing/2014/main" id="{F7EB70CF-E59F-4CD6-8A19-DD9632E4E8CA}"/>
              </a:ext>
            </a:extLst>
          </p:cNvPr>
          <p:cNvSpPr txBox="1"/>
          <p:nvPr/>
        </p:nvSpPr>
        <p:spPr>
          <a:xfrm>
            <a:off x="7586382" y="6479370"/>
            <a:ext cx="1207382" cy="369332"/>
          </a:xfrm>
          <a:prstGeom prst="rect">
            <a:avLst/>
          </a:prstGeom>
          <a:noFill/>
        </p:spPr>
        <p:txBody>
          <a:bodyPr wrap="none" rtlCol="0">
            <a:spAutoFit/>
          </a:bodyPr>
          <a:lstStyle/>
          <a:p>
            <a:r>
              <a:rPr lang="en-US" dirty="0"/>
              <a:t>Ellis (2019)</a:t>
            </a:r>
          </a:p>
        </p:txBody>
      </p:sp>
    </p:spTree>
    <p:extLst>
      <p:ext uri="{BB962C8B-B14F-4D97-AF65-F5344CB8AC3E}">
        <p14:creationId xmlns:p14="http://schemas.microsoft.com/office/powerpoint/2010/main" val="120396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63" y="1993900"/>
            <a:ext cx="8737750" cy="3931988"/>
          </a:xfrm>
          <a:prstGeom prst="rect">
            <a:avLst/>
          </a:prstGeom>
        </p:spPr>
      </p:pic>
      <p:sp>
        <p:nvSpPr>
          <p:cNvPr id="4" name="Rectangle 3"/>
          <p:cNvSpPr/>
          <p:nvPr/>
        </p:nvSpPr>
        <p:spPr>
          <a:xfrm>
            <a:off x="227263" y="3248526"/>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721690" y="3374190"/>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6560" t="93311" r="31978" b="680"/>
          <a:stretch/>
        </p:blipFill>
        <p:spPr>
          <a:xfrm>
            <a:off x="2580109" y="5668215"/>
            <a:ext cx="3622842" cy="236290"/>
          </a:xfrm>
          <a:prstGeom prst="rect">
            <a:avLst/>
          </a:prstGeom>
        </p:spPr>
      </p:pic>
      <p:sp>
        <p:nvSpPr>
          <p:cNvPr id="8" name="TextBox 7"/>
          <p:cNvSpPr txBox="1"/>
          <p:nvPr/>
        </p:nvSpPr>
        <p:spPr>
          <a:xfrm>
            <a:off x="49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7" name="TextBox 6"/>
          <p:cNvSpPr txBox="1"/>
          <p:nvPr/>
        </p:nvSpPr>
        <p:spPr>
          <a:xfrm>
            <a:off x="1550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835906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63" y="1993900"/>
            <a:ext cx="8737750" cy="3931988"/>
          </a:xfrm>
          <a:prstGeom prst="rect">
            <a:avLst/>
          </a:prstGeom>
        </p:spPr>
      </p:pic>
      <p:sp>
        <p:nvSpPr>
          <p:cNvPr id="3" name="TextBox 2"/>
          <p:cNvSpPr txBox="1"/>
          <p:nvPr/>
        </p:nvSpPr>
        <p:spPr>
          <a:xfrm>
            <a:off x="49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4" name="TextBox 3"/>
          <p:cNvSpPr txBox="1"/>
          <p:nvPr/>
        </p:nvSpPr>
        <p:spPr>
          <a:xfrm>
            <a:off x="1550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306607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39" y="368850"/>
            <a:ext cx="9525000" cy="987552"/>
          </a:xfrm>
        </p:spPr>
        <p:txBody>
          <a:bodyPr>
            <a:noAutofit/>
          </a:bodyPr>
          <a:lstStyle/>
          <a:p>
            <a:r>
              <a:rPr lang="en-US" sz="3600" b="1" dirty="0"/>
              <a:t>Synthetic Yeast (Sc2.0)</a:t>
            </a:r>
            <a:br>
              <a:rPr lang="en-US" sz="3600" dirty="0"/>
            </a:br>
            <a:r>
              <a:rPr lang="en-US" sz="2600" dirty="0"/>
              <a:t>The World’s First Synthetic Eukaryotic Genome</a:t>
            </a:r>
            <a:br>
              <a:rPr lang="en-US" sz="2600" dirty="0"/>
            </a:br>
            <a:endParaRPr lang="en-US" sz="2600" dirty="0"/>
          </a:p>
        </p:txBody>
      </p:sp>
      <p:pic>
        <p:nvPicPr>
          <p:cNvPr id="4" name="Picture 3" descr="Screen Shot 2015-06-17 at 10.51.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24200"/>
            <a:ext cx="87630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srcRect l="84294" t="22772" r="9218" b="22334"/>
          <a:stretch/>
        </p:blipFill>
        <p:spPr>
          <a:xfrm rot="5400000">
            <a:off x="4113162" y="-455562"/>
            <a:ext cx="841475" cy="5257799"/>
          </a:xfrm>
          <a:prstGeom prst="rect">
            <a:avLst/>
          </a:prstGeom>
          <a:ln>
            <a:solidFill>
              <a:srgbClr val="000000"/>
            </a:solidFill>
          </a:ln>
        </p:spPr>
      </p:pic>
      <p:sp>
        <p:nvSpPr>
          <p:cNvPr id="6" name="Rectangle 5"/>
          <p:cNvSpPr/>
          <p:nvPr/>
        </p:nvSpPr>
        <p:spPr>
          <a:xfrm>
            <a:off x="3124200" y="1859398"/>
            <a:ext cx="762000" cy="60960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304800" y="2438400"/>
            <a:ext cx="28194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3886200" y="2438400"/>
            <a:ext cx="49530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57400" y="2629984"/>
            <a:ext cx="4114800" cy="461665"/>
          </a:xfrm>
          <a:prstGeom prst="rect">
            <a:avLst/>
          </a:prstGeom>
          <a:noFill/>
        </p:spPr>
        <p:txBody>
          <a:bodyPr wrap="square" rtlCol="0">
            <a:spAutoFit/>
          </a:bodyPr>
          <a:lstStyle/>
          <a:p>
            <a:r>
              <a:rPr lang="en-US" sz="1200" i="1" dirty="0"/>
              <a:t>Above: a chromosome as it is seen in the cell; Below: a zoomed in view of a certain region.</a:t>
            </a:r>
          </a:p>
        </p:txBody>
      </p:sp>
      <p:sp>
        <p:nvSpPr>
          <p:cNvPr id="7" name="TextBox 6">
            <a:extLst>
              <a:ext uri="{FF2B5EF4-FFF2-40B4-BE49-F238E27FC236}">
                <a16:creationId xmlns:a16="http://schemas.microsoft.com/office/drawing/2014/main" id="{47DE49D4-E01D-4A8B-8340-78A686E6B6C9}"/>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31663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628"/>
            <a:ext cx="8229600" cy="1143000"/>
          </a:xfrm>
        </p:spPr>
        <p:txBody>
          <a:bodyPr/>
          <a:lstStyle/>
          <a:p>
            <a:r>
              <a:rPr lang="en-US" b="1" dirty="0"/>
              <a:t>The BAG Workflow</a:t>
            </a:r>
          </a:p>
        </p:txBody>
      </p:sp>
      <p:pic>
        <p:nvPicPr>
          <p:cNvPr id="4" name="Picture 3"/>
          <p:cNvPicPr>
            <a:picLocks noChangeAspect="1"/>
          </p:cNvPicPr>
          <p:nvPr/>
        </p:nvPicPr>
        <p:blipFill rotWithShape="1">
          <a:blip r:embed="rId3"/>
          <a:srcRect b="48483"/>
          <a:stretch/>
        </p:blipFill>
        <p:spPr>
          <a:xfrm>
            <a:off x="347643" y="1832850"/>
            <a:ext cx="8502983" cy="3962400"/>
          </a:xfrm>
          <a:prstGeom prst="rect">
            <a:avLst/>
          </a:prstGeom>
        </p:spPr>
      </p:pic>
      <p:sp>
        <p:nvSpPr>
          <p:cNvPr id="5" name="TextBox 4"/>
          <p:cNvSpPr txBox="1"/>
          <p:nvPr/>
        </p:nvSpPr>
        <p:spPr>
          <a:xfrm>
            <a:off x="2583194" y="1017068"/>
            <a:ext cx="3877985" cy="369332"/>
          </a:xfrm>
          <a:prstGeom prst="rect">
            <a:avLst/>
          </a:prstGeom>
          <a:noFill/>
        </p:spPr>
        <p:txBody>
          <a:bodyPr wrap="none" rtlCol="0">
            <a:spAutoFit/>
          </a:bodyPr>
          <a:lstStyle/>
          <a:p>
            <a:r>
              <a:rPr lang="en-US" dirty="0"/>
              <a:t>Building Block and </a:t>
            </a:r>
            <a:r>
              <a:rPr lang="en-US" dirty="0" err="1"/>
              <a:t>Minichunk</a:t>
            </a:r>
            <a:r>
              <a:rPr lang="en-US" dirty="0"/>
              <a:t> Synthesis</a:t>
            </a:r>
          </a:p>
        </p:txBody>
      </p:sp>
      <p:sp>
        <p:nvSpPr>
          <p:cNvPr id="6" name="TextBox 5">
            <a:extLst>
              <a:ext uri="{FF2B5EF4-FFF2-40B4-BE49-F238E27FC236}">
                <a16:creationId xmlns:a16="http://schemas.microsoft.com/office/drawing/2014/main" id="{6ED6B791-4329-46C5-BC71-6A0005F728BE}"/>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427144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88" t="51220" r="1288"/>
          <a:stretch/>
        </p:blipFill>
        <p:spPr>
          <a:xfrm>
            <a:off x="347643" y="1702776"/>
            <a:ext cx="8502983" cy="3751878"/>
          </a:xfrm>
          <a:prstGeom prst="rect">
            <a:avLst/>
          </a:prstGeom>
        </p:spPr>
      </p:pic>
      <p:sp>
        <p:nvSpPr>
          <p:cNvPr id="5" name="Title 1"/>
          <p:cNvSpPr>
            <a:spLocks noGrp="1"/>
          </p:cNvSpPr>
          <p:nvPr>
            <p:ph type="title"/>
          </p:nvPr>
        </p:nvSpPr>
        <p:spPr>
          <a:xfrm>
            <a:off x="457200" y="173628"/>
            <a:ext cx="8229600" cy="1143000"/>
          </a:xfrm>
        </p:spPr>
        <p:txBody>
          <a:bodyPr/>
          <a:lstStyle/>
          <a:p>
            <a:r>
              <a:rPr lang="en-US" b="1" dirty="0"/>
              <a:t>The BAG Workflow</a:t>
            </a:r>
          </a:p>
        </p:txBody>
      </p:sp>
      <p:sp>
        <p:nvSpPr>
          <p:cNvPr id="6" name="TextBox 5"/>
          <p:cNvSpPr txBox="1"/>
          <p:nvPr/>
        </p:nvSpPr>
        <p:spPr>
          <a:xfrm>
            <a:off x="2366726" y="995154"/>
            <a:ext cx="4373237" cy="369332"/>
          </a:xfrm>
          <a:prstGeom prst="rect">
            <a:avLst/>
          </a:prstGeom>
          <a:noFill/>
        </p:spPr>
        <p:txBody>
          <a:bodyPr wrap="none" rtlCol="0">
            <a:spAutoFit/>
          </a:bodyPr>
          <a:lstStyle/>
          <a:p>
            <a:r>
              <a:rPr lang="en-US" dirty="0"/>
              <a:t>Chunk Synthesis and Chromosome Assembly</a:t>
            </a:r>
          </a:p>
        </p:txBody>
      </p:sp>
      <p:sp>
        <p:nvSpPr>
          <p:cNvPr id="7" name="TextBox 6">
            <a:extLst>
              <a:ext uri="{FF2B5EF4-FFF2-40B4-BE49-F238E27FC236}">
                <a16:creationId xmlns:a16="http://schemas.microsoft.com/office/drawing/2014/main" id="{5E87F951-DB88-4136-BFDD-DA3661B7B6C4}"/>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34771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865" y="1868386"/>
            <a:ext cx="8628453" cy="2585323"/>
          </a:xfrm>
          <a:prstGeom prst="rect">
            <a:avLst/>
          </a:prstGeom>
        </p:spPr>
        <p:txBody>
          <a:bodyPr wrap="square">
            <a:spAutoFit/>
          </a:bodyPr>
          <a:lstStyle/>
          <a:p>
            <a:r>
              <a:rPr lang="en-US" dirty="0"/>
              <a:t>Let me now comment on the question "what next". Up to now we are working on the descriptive phase of molecular biology. ... But the real challenge will start when we enter </a:t>
            </a:r>
            <a:r>
              <a:rPr lang="en-US" b="1" dirty="0"/>
              <a:t>the synthetic phase</a:t>
            </a:r>
            <a:r>
              <a:rPr lang="en-US" dirty="0"/>
              <a:t> of research in our field. We will then devise new control elements and add these new modules to the existing genomes or build up </a:t>
            </a:r>
            <a:r>
              <a:rPr lang="en-US" b="1" dirty="0"/>
              <a:t>wholly new genomes</a:t>
            </a:r>
            <a:r>
              <a:rPr lang="en-US" dirty="0"/>
              <a:t>. This would be a field with an unlimited expansion potential and hardly any limitations to building "new better control circuits" or ..... </a:t>
            </a:r>
            <a:r>
              <a:rPr lang="en-US" b="1" dirty="0"/>
              <a:t>finally other "synthetic" organisms, like a "new, better mouse"</a:t>
            </a:r>
            <a:r>
              <a:rPr lang="en-US" dirty="0"/>
              <a:t>. ... I am not concerned that we will run out of exciting and novel ideas, ... in the synthetic biology, in general.</a:t>
            </a:r>
          </a:p>
          <a:p>
            <a:pPr algn="r"/>
            <a:r>
              <a:rPr lang="en-US" dirty="0"/>
              <a:t>-Geneticist </a:t>
            </a:r>
            <a:r>
              <a:rPr lang="en-US" dirty="0" err="1"/>
              <a:t>Waclaw</a:t>
            </a:r>
            <a:r>
              <a:rPr lang="en-US" dirty="0"/>
              <a:t> </a:t>
            </a:r>
            <a:r>
              <a:rPr lang="en-US" dirty="0" err="1"/>
              <a:t>Szybalski</a:t>
            </a:r>
            <a:r>
              <a:rPr lang="en-US" dirty="0"/>
              <a:t>, 1974 </a:t>
            </a:r>
          </a:p>
        </p:txBody>
      </p:sp>
      <p:sp>
        <p:nvSpPr>
          <p:cNvPr id="3" name="TextBox 2"/>
          <p:cNvSpPr txBox="1"/>
          <p:nvPr/>
        </p:nvSpPr>
        <p:spPr>
          <a:xfrm>
            <a:off x="49613" y="364580"/>
            <a:ext cx="8915400" cy="584776"/>
          </a:xfrm>
          <a:prstGeom prst="rect">
            <a:avLst/>
          </a:prstGeom>
          <a:noFill/>
        </p:spPr>
        <p:txBody>
          <a:bodyPr wrap="square" rtlCol="0">
            <a:spAutoFit/>
          </a:bodyPr>
          <a:lstStyle/>
          <a:p>
            <a:pPr algn="ctr"/>
            <a:r>
              <a:rPr lang="en-US" sz="3200" b="1" dirty="0"/>
              <a:t>On the Precipice of the Future…</a:t>
            </a:r>
          </a:p>
        </p:txBody>
      </p:sp>
    </p:spTree>
    <p:extLst>
      <p:ext uri="{BB962C8B-B14F-4D97-AF65-F5344CB8AC3E}">
        <p14:creationId xmlns:p14="http://schemas.microsoft.com/office/powerpoint/2010/main" val="4000495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2797F-7FB0-402B-9807-63DA04E16371}"/>
              </a:ext>
            </a:extLst>
          </p:cNvPr>
          <p:cNvPicPr>
            <a:picLocks noChangeAspect="1"/>
          </p:cNvPicPr>
          <p:nvPr/>
        </p:nvPicPr>
        <p:blipFill>
          <a:blip r:embed="rId2"/>
          <a:stretch>
            <a:fillRect/>
          </a:stretch>
        </p:blipFill>
        <p:spPr>
          <a:xfrm>
            <a:off x="3246025" y="1941585"/>
            <a:ext cx="3072816" cy="4805967"/>
          </a:xfrm>
          <a:prstGeom prst="rect">
            <a:avLst/>
          </a:prstGeom>
        </p:spPr>
      </p:pic>
      <p:sp>
        <p:nvSpPr>
          <p:cNvPr id="3" name="TextBox 2">
            <a:extLst>
              <a:ext uri="{FF2B5EF4-FFF2-40B4-BE49-F238E27FC236}">
                <a16:creationId xmlns:a16="http://schemas.microsoft.com/office/drawing/2014/main" id="{B9CDEA94-0DA6-4A49-A29E-33CECE164351}"/>
              </a:ext>
            </a:extLst>
          </p:cNvPr>
          <p:cNvSpPr txBox="1"/>
          <p:nvPr/>
        </p:nvSpPr>
        <p:spPr>
          <a:xfrm>
            <a:off x="3301183" y="161380"/>
            <a:ext cx="2541635" cy="584776"/>
          </a:xfrm>
          <a:prstGeom prst="rect">
            <a:avLst/>
          </a:prstGeom>
          <a:noFill/>
        </p:spPr>
        <p:txBody>
          <a:bodyPr wrap="square" rtlCol="0">
            <a:spAutoFit/>
          </a:bodyPr>
          <a:lstStyle/>
          <a:p>
            <a:pPr algn="ctr"/>
            <a:r>
              <a:rPr lang="en-US" sz="3200" b="1" dirty="0"/>
              <a:t>Questions</a:t>
            </a:r>
          </a:p>
        </p:txBody>
      </p:sp>
      <p:pic>
        <p:nvPicPr>
          <p:cNvPr id="4" name="Picture 3">
            <a:extLst>
              <a:ext uri="{FF2B5EF4-FFF2-40B4-BE49-F238E27FC236}">
                <a16:creationId xmlns:a16="http://schemas.microsoft.com/office/drawing/2014/main" id="{3E20A9E5-AF48-47A8-86DD-FE1CB215A6E2}"/>
              </a:ext>
            </a:extLst>
          </p:cNvPr>
          <p:cNvPicPr>
            <a:picLocks noChangeAspect="1"/>
          </p:cNvPicPr>
          <p:nvPr/>
        </p:nvPicPr>
        <p:blipFill>
          <a:blip r:embed="rId3"/>
          <a:stretch>
            <a:fillRect/>
          </a:stretch>
        </p:blipFill>
        <p:spPr>
          <a:xfrm>
            <a:off x="584692" y="578926"/>
            <a:ext cx="2293976" cy="1486836"/>
          </a:xfrm>
          <a:prstGeom prst="rect">
            <a:avLst/>
          </a:prstGeom>
        </p:spPr>
      </p:pic>
      <p:sp>
        <p:nvSpPr>
          <p:cNvPr id="5" name="Thought Bubble: Cloud 4">
            <a:extLst>
              <a:ext uri="{FF2B5EF4-FFF2-40B4-BE49-F238E27FC236}">
                <a16:creationId xmlns:a16="http://schemas.microsoft.com/office/drawing/2014/main" id="{7F7BE807-F64A-4A0D-8530-4AF4A516D505}"/>
              </a:ext>
            </a:extLst>
          </p:cNvPr>
          <p:cNvSpPr/>
          <p:nvPr/>
        </p:nvSpPr>
        <p:spPr>
          <a:xfrm flipH="1">
            <a:off x="-388619" y="225777"/>
            <a:ext cx="3865595" cy="2641600"/>
          </a:xfrm>
          <a:prstGeom prst="cloudCallout">
            <a:avLst>
              <a:gd name="adj1" fmla="val -79697"/>
              <a:gd name="adj2" fmla="val 22756"/>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6-17 at 10.51.40 AM.png">
            <a:extLst>
              <a:ext uri="{FF2B5EF4-FFF2-40B4-BE49-F238E27FC236}">
                <a16:creationId xmlns:a16="http://schemas.microsoft.com/office/drawing/2014/main" id="{B7C4AA7F-22F9-404F-BC52-E5C6D8C97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4" y="3929761"/>
            <a:ext cx="3584222" cy="1277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hought Bubble: Cloud 6">
            <a:extLst>
              <a:ext uri="{FF2B5EF4-FFF2-40B4-BE49-F238E27FC236}">
                <a16:creationId xmlns:a16="http://schemas.microsoft.com/office/drawing/2014/main" id="{A7C0768D-1B01-4CF8-A47C-B8D0DC63FE44}"/>
              </a:ext>
            </a:extLst>
          </p:cNvPr>
          <p:cNvSpPr/>
          <p:nvPr/>
        </p:nvSpPr>
        <p:spPr>
          <a:xfrm flipH="1">
            <a:off x="-470884" y="3024473"/>
            <a:ext cx="4729197" cy="3088427"/>
          </a:xfrm>
          <a:prstGeom prst="cloudCallout">
            <a:avLst>
              <a:gd name="adj1" fmla="val -56543"/>
              <a:gd name="adj2" fmla="val -71914"/>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187AD46-4193-4AF2-B24D-D103A776AD46}"/>
              </a:ext>
            </a:extLst>
          </p:cNvPr>
          <p:cNvGrpSpPr/>
          <p:nvPr/>
        </p:nvGrpSpPr>
        <p:grpSpPr>
          <a:xfrm>
            <a:off x="6366938" y="225777"/>
            <a:ext cx="2686752" cy="1241164"/>
            <a:chOff x="564733" y="3855720"/>
            <a:chExt cx="8237891" cy="2306210"/>
          </a:xfrm>
        </p:grpSpPr>
        <p:pic>
          <p:nvPicPr>
            <p:cNvPr id="9" name="Picture 8">
              <a:extLst>
                <a:ext uri="{FF2B5EF4-FFF2-40B4-BE49-F238E27FC236}">
                  <a16:creationId xmlns:a16="http://schemas.microsoft.com/office/drawing/2014/main" id="{B7784AF6-92DA-40CC-8456-B3547F244F8D}"/>
                </a:ext>
              </a:extLst>
            </p:cNvPr>
            <p:cNvPicPr>
              <a:picLocks noChangeAspect="1"/>
            </p:cNvPicPr>
            <p:nvPr/>
          </p:nvPicPr>
          <p:blipFill rotWithShape="1">
            <a:blip r:embed="rId5"/>
            <a:srcRect l="9200" t="41115" r="47616" b="42356"/>
            <a:stretch/>
          </p:blipFill>
          <p:spPr>
            <a:xfrm>
              <a:off x="589117" y="4393568"/>
              <a:ext cx="8213507" cy="1768362"/>
            </a:xfrm>
            <a:prstGeom prst="rect">
              <a:avLst/>
            </a:prstGeom>
          </p:spPr>
        </p:pic>
        <p:sp>
          <p:nvSpPr>
            <p:cNvPr id="10" name="Rectangle 9">
              <a:extLst>
                <a:ext uri="{FF2B5EF4-FFF2-40B4-BE49-F238E27FC236}">
                  <a16:creationId xmlns:a16="http://schemas.microsoft.com/office/drawing/2014/main" id="{3BD16D03-4BE6-413F-8D62-388F36C5F1AF}"/>
                </a:ext>
              </a:extLst>
            </p:cNvPr>
            <p:cNvSpPr/>
            <p:nvPr/>
          </p:nvSpPr>
          <p:spPr>
            <a:xfrm>
              <a:off x="564733" y="3855720"/>
              <a:ext cx="313091" cy="353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hought Bubble: Cloud 10">
            <a:extLst>
              <a:ext uri="{FF2B5EF4-FFF2-40B4-BE49-F238E27FC236}">
                <a16:creationId xmlns:a16="http://schemas.microsoft.com/office/drawing/2014/main" id="{9C198A63-BFA3-4B3E-AD0A-821B544A3A5D}"/>
              </a:ext>
            </a:extLst>
          </p:cNvPr>
          <p:cNvSpPr/>
          <p:nvPr/>
        </p:nvSpPr>
        <p:spPr>
          <a:xfrm flipH="1">
            <a:off x="6023089" y="-163299"/>
            <a:ext cx="3622730" cy="2387210"/>
          </a:xfrm>
          <a:prstGeom prst="cloudCallout">
            <a:avLst>
              <a:gd name="adj1" fmla="val 61669"/>
              <a:gd name="adj2" fmla="val 45041"/>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17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6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6562053" cy="430887"/>
          </a:xfrm>
          <a:prstGeom prst="rect">
            <a:avLst/>
          </a:prstGeom>
          <a:noFill/>
        </p:spPr>
        <p:txBody>
          <a:bodyPr wrap="none" rtlCol="0">
            <a:spAutoFit/>
          </a:bodyPr>
          <a:lstStyle/>
          <a:p>
            <a:r>
              <a:rPr lang="en-US" sz="2200" b="1" dirty="0"/>
              <a:t>Synthetic biologists strive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Tree>
    <p:extLst>
      <p:ext uri="{BB962C8B-B14F-4D97-AF65-F5344CB8AC3E}">
        <p14:creationId xmlns:p14="http://schemas.microsoft.com/office/powerpoint/2010/main" val="3353762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30" t="110" r="26326" b="63969"/>
          <a:stretch/>
        </p:blipFill>
        <p:spPr bwMode="auto">
          <a:xfrm>
            <a:off x="1030807" y="838201"/>
            <a:ext cx="344421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5400000">
            <a:off x="7610862" y="5370939"/>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“Titratable” Cascades</a:t>
            </a:r>
          </a:p>
        </p:txBody>
      </p:sp>
    </p:spTree>
    <p:extLst>
      <p:ext uri="{BB962C8B-B14F-4D97-AF65-F5344CB8AC3E}">
        <p14:creationId xmlns:p14="http://schemas.microsoft.com/office/powerpoint/2010/main" val="4039879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30" t="110" r="236" b="63969"/>
          <a:stretch/>
        </p:blipFill>
        <p:spPr bwMode="auto">
          <a:xfrm>
            <a:off x="1030807" y="838201"/>
            <a:ext cx="704639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5400000">
            <a:off x="7610862" y="5370939"/>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“Titratable” Cascades</a:t>
            </a:r>
          </a:p>
        </p:txBody>
      </p:sp>
    </p:spTree>
    <p:extLst>
      <p:ext uri="{BB962C8B-B14F-4D97-AF65-F5344CB8AC3E}">
        <p14:creationId xmlns:p14="http://schemas.microsoft.com/office/powerpoint/2010/main" val="905125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30F36-3402-4EEE-A9D7-5EF9A1E9BCC5}"/>
              </a:ext>
            </a:extLst>
          </p:cNvPr>
          <p:cNvSpPr txBox="1"/>
          <p:nvPr/>
        </p:nvSpPr>
        <p:spPr>
          <a:xfrm>
            <a:off x="1460718" y="113857"/>
            <a:ext cx="6222564" cy="1077218"/>
          </a:xfrm>
          <a:prstGeom prst="rect">
            <a:avLst/>
          </a:prstGeom>
          <a:noFill/>
        </p:spPr>
        <p:txBody>
          <a:bodyPr wrap="square">
            <a:spAutoFit/>
          </a:bodyPr>
          <a:lstStyle/>
          <a:p>
            <a:pPr algn="ctr">
              <a:defRPr/>
            </a:pPr>
            <a:r>
              <a:rPr lang="en-US" sz="3200" b="1" dirty="0">
                <a:latin typeface="Calibri" pitchFamily="34" charset="0"/>
              </a:rPr>
              <a:t>Re-engineering Microalgae for Biofuel Production</a:t>
            </a:r>
          </a:p>
        </p:txBody>
      </p:sp>
      <p:pic>
        <p:nvPicPr>
          <p:cNvPr id="4" name="Picture 3">
            <a:extLst>
              <a:ext uri="{FF2B5EF4-FFF2-40B4-BE49-F238E27FC236}">
                <a16:creationId xmlns:a16="http://schemas.microsoft.com/office/drawing/2014/main" id="{6822946D-B93F-4836-AD9E-100CC5FF1741}"/>
              </a:ext>
            </a:extLst>
          </p:cNvPr>
          <p:cNvPicPr>
            <a:picLocks noChangeAspect="1"/>
          </p:cNvPicPr>
          <p:nvPr/>
        </p:nvPicPr>
        <p:blipFill>
          <a:blip r:embed="rId2"/>
          <a:stretch>
            <a:fillRect/>
          </a:stretch>
        </p:blipFill>
        <p:spPr>
          <a:xfrm>
            <a:off x="0" y="1492265"/>
            <a:ext cx="9144000" cy="4752211"/>
          </a:xfrm>
          <a:prstGeom prst="rect">
            <a:avLst/>
          </a:prstGeom>
        </p:spPr>
      </p:pic>
      <p:sp>
        <p:nvSpPr>
          <p:cNvPr id="5" name="TextBox 4">
            <a:extLst>
              <a:ext uri="{FF2B5EF4-FFF2-40B4-BE49-F238E27FC236}">
                <a16:creationId xmlns:a16="http://schemas.microsoft.com/office/drawing/2014/main" id="{DEF809CC-A156-40FE-82F0-7BD89BB61A6A}"/>
              </a:ext>
            </a:extLst>
          </p:cNvPr>
          <p:cNvSpPr txBox="1"/>
          <p:nvPr/>
        </p:nvSpPr>
        <p:spPr>
          <a:xfrm>
            <a:off x="6599777" y="6545666"/>
            <a:ext cx="2544223" cy="307777"/>
          </a:xfrm>
          <a:prstGeom prst="rect">
            <a:avLst/>
          </a:prstGeom>
          <a:noFill/>
        </p:spPr>
        <p:txBody>
          <a:bodyPr wrap="none" rtlCol="0">
            <a:spAutoFit/>
          </a:bodyPr>
          <a:lstStyle/>
          <a:p>
            <a:r>
              <a:rPr lang="en-US" sz="1400" dirty="0"/>
              <a:t>Georgianna and Mayfield (2012)</a:t>
            </a:r>
          </a:p>
        </p:txBody>
      </p:sp>
    </p:spTree>
    <p:extLst>
      <p:ext uri="{BB962C8B-B14F-4D97-AF65-F5344CB8AC3E}">
        <p14:creationId xmlns:p14="http://schemas.microsoft.com/office/powerpoint/2010/main" val="2881214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00B072-CA21-414A-BE3C-A60A7F57FAFE}"/>
              </a:ext>
            </a:extLst>
          </p:cNvPr>
          <p:cNvSpPr txBox="1"/>
          <p:nvPr/>
        </p:nvSpPr>
        <p:spPr>
          <a:xfrm>
            <a:off x="1460718" y="113857"/>
            <a:ext cx="6222564" cy="1077218"/>
          </a:xfrm>
          <a:prstGeom prst="rect">
            <a:avLst/>
          </a:prstGeom>
          <a:noFill/>
        </p:spPr>
        <p:txBody>
          <a:bodyPr wrap="square">
            <a:spAutoFit/>
          </a:bodyPr>
          <a:lstStyle/>
          <a:p>
            <a:pPr algn="ctr">
              <a:defRPr/>
            </a:pPr>
            <a:r>
              <a:rPr lang="en-US" sz="3200" b="1" dirty="0">
                <a:latin typeface="Calibri" pitchFamily="34" charset="0"/>
              </a:rPr>
              <a:t>Re-engineering Microalgae for Biofuel Production</a:t>
            </a:r>
          </a:p>
        </p:txBody>
      </p:sp>
      <p:grpSp>
        <p:nvGrpSpPr>
          <p:cNvPr id="7" name="Group 6">
            <a:extLst>
              <a:ext uri="{FF2B5EF4-FFF2-40B4-BE49-F238E27FC236}">
                <a16:creationId xmlns:a16="http://schemas.microsoft.com/office/drawing/2014/main" id="{A015758D-D6BB-469D-A296-DC1FE679AF94}"/>
              </a:ext>
            </a:extLst>
          </p:cNvPr>
          <p:cNvGrpSpPr/>
          <p:nvPr/>
        </p:nvGrpSpPr>
        <p:grpSpPr>
          <a:xfrm>
            <a:off x="105889" y="1219202"/>
            <a:ext cx="8904512" cy="5417125"/>
            <a:chOff x="105889" y="1219202"/>
            <a:chExt cx="8904512" cy="5417125"/>
          </a:xfrm>
        </p:grpSpPr>
        <p:pic>
          <p:nvPicPr>
            <p:cNvPr id="4" name="Picture 3">
              <a:extLst>
                <a:ext uri="{FF2B5EF4-FFF2-40B4-BE49-F238E27FC236}">
                  <a16:creationId xmlns:a16="http://schemas.microsoft.com/office/drawing/2014/main" id="{E305ADB4-FBA4-4BF2-BC2B-EC1FC271529C}"/>
                </a:ext>
              </a:extLst>
            </p:cNvPr>
            <p:cNvPicPr>
              <a:picLocks noChangeAspect="1"/>
            </p:cNvPicPr>
            <p:nvPr/>
          </p:nvPicPr>
          <p:blipFill rotWithShape="1">
            <a:blip r:embed="rId2"/>
            <a:srcRect l="5152" t="4470" r="6364" b="13786"/>
            <a:stretch/>
          </p:blipFill>
          <p:spPr>
            <a:xfrm>
              <a:off x="133599" y="1219202"/>
              <a:ext cx="8876802" cy="5417125"/>
            </a:xfrm>
            <a:prstGeom prst="rect">
              <a:avLst/>
            </a:prstGeom>
          </p:spPr>
        </p:pic>
        <p:sp>
          <p:nvSpPr>
            <p:cNvPr id="6" name="TextBox 5">
              <a:extLst>
                <a:ext uri="{FF2B5EF4-FFF2-40B4-BE49-F238E27FC236}">
                  <a16:creationId xmlns:a16="http://schemas.microsoft.com/office/drawing/2014/main" id="{2A52819D-FB60-4C95-A93E-B21A5B8AE4A4}"/>
                </a:ext>
              </a:extLst>
            </p:cNvPr>
            <p:cNvSpPr txBox="1"/>
            <p:nvPr/>
          </p:nvSpPr>
          <p:spPr>
            <a:xfrm>
              <a:off x="105889" y="6162387"/>
              <a:ext cx="2158924" cy="446276"/>
            </a:xfrm>
            <a:prstGeom prst="rect">
              <a:avLst/>
            </a:prstGeom>
            <a:solidFill>
              <a:schemeClr val="bg1"/>
            </a:solidFill>
          </p:spPr>
          <p:txBody>
            <a:bodyPr wrap="none" rtlCol="0">
              <a:spAutoFit/>
            </a:bodyPr>
            <a:lstStyle/>
            <a:p>
              <a:r>
                <a:rPr lang="en-US" sz="2300" b="1" dirty="0"/>
                <a:t>Genetic analysis</a:t>
              </a:r>
            </a:p>
          </p:txBody>
        </p:sp>
      </p:grpSp>
    </p:spTree>
    <p:extLst>
      <p:ext uri="{BB962C8B-B14F-4D97-AF65-F5344CB8AC3E}">
        <p14:creationId xmlns:p14="http://schemas.microsoft.com/office/powerpoint/2010/main" val="4147652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1.wp.com/sitn.hms.harvard.edu/wp-content/uploads/2014/07/Pak-Fig-1.jpg?resize=550%2C313">
            <a:extLst>
              <a:ext uri="{FF2B5EF4-FFF2-40B4-BE49-F238E27FC236}">
                <a16:creationId xmlns:a16="http://schemas.microsoft.com/office/drawing/2014/main" id="{25E56584-B975-4836-B08F-9B5F4509B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7" y="1203310"/>
            <a:ext cx="8759627" cy="4985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A55083-928F-420D-975F-B1BAF48EDF09}"/>
              </a:ext>
            </a:extLst>
          </p:cNvPr>
          <p:cNvSpPr txBox="1"/>
          <p:nvPr/>
        </p:nvSpPr>
        <p:spPr>
          <a:xfrm>
            <a:off x="261460" y="197168"/>
            <a:ext cx="8621081" cy="584775"/>
          </a:xfrm>
          <a:prstGeom prst="rect">
            <a:avLst/>
          </a:prstGeom>
          <a:noFill/>
        </p:spPr>
        <p:txBody>
          <a:bodyPr wrap="square">
            <a:spAutoFit/>
          </a:bodyPr>
          <a:lstStyle/>
          <a:p>
            <a:pPr algn="ctr">
              <a:defRPr/>
            </a:pPr>
            <a:r>
              <a:rPr lang="en-US" sz="3200" b="1" dirty="0">
                <a:latin typeface="Calibri" pitchFamily="34" charset="0"/>
              </a:rPr>
              <a:t>CRISPR/Cas9: A Powerful Tool for Genome Editing</a:t>
            </a:r>
          </a:p>
        </p:txBody>
      </p:sp>
    </p:spTree>
    <p:extLst>
      <p:ext uri="{BB962C8B-B14F-4D97-AF65-F5344CB8AC3E}">
        <p14:creationId xmlns:p14="http://schemas.microsoft.com/office/powerpoint/2010/main" val="1189599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ispr overview">
            <a:extLst>
              <a:ext uri="{FF2B5EF4-FFF2-40B4-BE49-F238E27FC236}">
                <a16:creationId xmlns:a16="http://schemas.microsoft.com/office/drawing/2014/main" id="{1EF44F14-AF66-4389-BF58-924E89A63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684" y="1437200"/>
            <a:ext cx="7046595" cy="5117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EB7CA2-0D4B-47C7-8A95-B7372507047D}"/>
              </a:ext>
            </a:extLst>
          </p:cNvPr>
          <p:cNvSpPr txBox="1"/>
          <p:nvPr/>
        </p:nvSpPr>
        <p:spPr>
          <a:xfrm>
            <a:off x="1145684" y="225537"/>
            <a:ext cx="7046595" cy="1077218"/>
          </a:xfrm>
          <a:prstGeom prst="rect">
            <a:avLst/>
          </a:prstGeom>
          <a:noFill/>
        </p:spPr>
        <p:txBody>
          <a:bodyPr wrap="square">
            <a:spAutoFit/>
          </a:bodyPr>
          <a:lstStyle/>
          <a:p>
            <a:pPr algn="ctr">
              <a:defRPr/>
            </a:pPr>
            <a:r>
              <a:rPr lang="en-US" sz="3200" b="1" dirty="0">
                <a:latin typeface="Calibri" pitchFamily="34" charset="0"/>
              </a:rPr>
              <a:t>CRISPR/Cas9 System Can Be Adapted for Synthetic Biology Applications</a:t>
            </a:r>
          </a:p>
        </p:txBody>
      </p:sp>
    </p:spTree>
    <p:extLst>
      <p:ext uri="{BB962C8B-B14F-4D97-AF65-F5344CB8AC3E}">
        <p14:creationId xmlns:p14="http://schemas.microsoft.com/office/powerpoint/2010/main" val="724321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3">
            <a:extLst>
              <a:ext uri="{FF2B5EF4-FFF2-40B4-BE49-F238E27FC236}">
                <a16:creationId xmlns:a16="http://schemas.microsoft.com/office/drawing/2014/main" id="{9D181E62-030B-4870-98CF-C3CD061D7E4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ight Arrow 9">
            <a:extLst>
              <a:ext uri="{FF2B5EF4-FFF2-40B4-BE49-F238E27FC236}">
                <a16:creationId xmlns:a16="http://schemas.microsoft.com/office/drawing/2014/main" id="{D072A476-F5AD-466D-87AB-64FD525F892A}"/>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Rounded Rectangle 7">
            <a:extLst>
              <a:ext uri="{FF2B5EF4-FFF2-40B4-BE49-F238E27FC236}">
                <a16:creationId xmlns:a16="http://schemas.microsoft.com/office/drawing/2014/main" id="{43172319-27F2-4ACF-9A17-6F1F0AFC0B66}"/>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4" name="Rounded Rectangle 7">
            <a:extLst>
              <a:ext uri="{FF2B5EF4-FFF2-40B4-BE49-F238E27FC236}">
                <a16:creationId xmlns:a16="http://schemas.microsoft.com/office/drawing/2014/main" id="{C29145FA-2C83-40AA-988B-2BE4E6BF273B}"/>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ADD6B211-744E-4CDA-B96E-B737AFA91CCC}"/>
              </a:ext>
            </a:extLst>
          </p:cNvPr>
          <p:cNvGrpSpPr/>
          <p:nvPr/>
        </p:nvGrpSpPr>
        <p:grpSpPr>
          <a:xfrm>
            <a:off x="1251145" y="966636"/>
            <a:ext cx="3505818" cy="1546544"/>
            <a:chOff x="1251145" y="966636"/>
            <a:chExt cx="3505818" cy="1546544"/>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EAD3B02-96D3-4771-9C07-BF3EDC271208}"/>
                </a:ext>
              </a:extLst>
            </p:cNvPr>
            <p:cNvGrpSpPr/>
            <p:nvPr/>
          </p:nvGrpSpPr>
          <p:grpSpPr>
            <a:xfrm>
              <a:off x="2984753" y="966636"/>
              <a:ext cx="620182" cy="617445"/>
              <a:chOff x="2984753" y="966636"/>
              <a:chExt cx="620182" cy="617445"/>
            </a:xfrm>
          </p:grpSpPr>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grpSp>
      <p:grpSp>
        <p:nvGrpSpPr>
          <p:cNvPr id="16" name="Group 15"/>
          <p:cNvGrpSpPr/>
          <p:nvPr/>
        </p:nvGrpSpPr>
        <p:grpSpPr>
          <a:xfrm>
            <a:off x="2605546" y="5169934"/>
            <a:ext cx="2644071" cy="2277546"/>
            <a:chOff x="2901701" y="5117012"/>
            <a:chExt cx="1855262" cy="1740986"/>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084716" y="5117012"/>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62" name="Group 61"/>
          <p:cNvGrpSpPr/>
          <p:nvPr/>
        </p:nvGrpSpPr>
        <p:grpSpPr>
          <a:xfrm rot="5400000" flipH="1" flipV="1">
            <a:off x="4875628" y="1159730"/>
            <a:ext cx="823258" cy="4674746"/>
            <a:chOff x="5486400" y="850161"/>
            <a:chExt cx="439056" cy="6145297"/>
          </a:xfrm>
        </p:grpSpPr>
        <p:grpSp>
          <p:nvGrpSpPr>
            <p:cNvPr id="63" name="Group 62"/>
            <p:cNvGrpSpPr/>
            <p:nvPr/>
          </p:nvGrpSpPr>
          <p:grpSpPr>
            <a:xfrm flipH="1">
              <a:off x="5486400" y="980790"/>
              <a:ext cx="439056" cy="6014668"/>
              <a:chOff x="2286000" y="1666590"/>
              <a:chExt cx="439056" cy="6014668"/>
            </a:xfrm>
          </p:grpSpPr>
          <p:cxnSp>
            <p:nvCxnSpPr>
              <p:cNvPr id="66" name="Straight Arrow Connector 65"/>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73" name="Rounded Rectangle 7">
            <a:extLst>
              <a:ext uri="{FF2B5EF4-FFF2-40B4-BE49-F238E27FC236}">
                <a16:creationId xmlns:a16="http://schemas.microsoft.com/office/drawing/2014/main" id="{6BD1F890-9481-4E4C-807B-53BEA5571BA6}"/>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5" name="Rounded Rectangle 7">
            <a:extLst>
              <a:ext uri="{FF2B5EF4-FFF2-40B4-BE49-F238E27FC236}">
                <a16:creationId xmlns:a16="http://schemas.microsoft.com/office/drawing/2014/main" id="{5B688F46-5549-44AA-AC08-6FA613809629}"/>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866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319801" y="6497242"/>
            <a:ext cx="179568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100" dirty="0">
                <a:latin typeface="Calibri" pitchFamily="34" charset="0"/>
                <a:cs typeface="Calibri" pitchFamily="34" charset="0"/>
              </a:rPr>
              <a:t>Kolbe et al. Science 2000</a:t>
            </a:r>
          </a:p>
        </p:txBody>
      </p:sp>
      <p:grpSp>
        <p:nvGrpSpPr>
          <p:cNvPr id="3" name="Group 2"/>
          <p:cNvGrpSpPr/>
          <p:nvPr/>
        </p:nvGrpSpPr>
        <p:grpSpPr>
          <a:xfrm>
            <a:off x="828892" y="1245741"/>
            <a:ext cx="7536513" cy="4891617"/>
            <a:chOff x="1458912" y="2407409"/>
            <a:chExt cx="7404555" cy="4496628"/>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0504"/>
            <a:stretch/>
          </p:blipFill>
          <p:spPr bwMode="auto">
            <a:xfrm>
              <a:off x="1458912" y="2407409"/>
              <a:ext cx="7404555" cy="4496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bwMode="auto">
            <a:xfrm>
              <a:off x="1458912" y="2484437"/>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fontAlgn="base" hangingPunct="0">
                <a:lnSpc>
                  <a:spcPct val="93000"/>
                </a:lnSpc>
                <a:spcBef>
                  <a:spcPct val="0"/>
                </a:spcBef>
                <a:spcAft>
                  <a:spcPct val="0"/>
                </a:spcAft>
                <a:buClr>
                  <a:srgbClr val="000000"/>
                </a:buClr>
                <a:buSzPct val="45000"/>
              </a:pPr>
              <a:endParaRPr lang="en-US" sz="2200">
                <a:latin typeface="Times New Roman" pitchFamily="18" charset="0"/>
              </a:endParaRPr>
            </a:p>
          </p:txBody>
        </p:sp>
        <p:sp>
          <p:nvSpPr>
            <p:cNvPr id="7" name="Rectangle 6"/>
            <p:cNvSpPr/>
            <p:nvPr/>
          </p:nvSpPr>
          <p:spPr bwMode="auto">
            <a:xfrm>
              <a:off x="5204587" y="2484437"/>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fontAlgn="base" hangingPunct="0">
                <a:lnSpc>
                  <a:spcPct val="93000"/>
                </a:lnSpc>
                <a:spcBef>
                  <a:spcPct val="0"/>
                </a:spcBef>
                <a:spcAft>
                  <a:spcPct val="0"/>
                </a:spcAft>
                <a:buClr>
                  <a:srgbClr val="000000"/>
                </a:buClr>
                <a:buSzPct val="45000"/>
              </a:pPr>
              <a:endParaRPr lang="en-US" sz="2200">
                <a:latin typeface="Times New Roman" pitchFamily="18" charset="0"/>
              </a:endParaRPr>
            </a:p>
          </p:txBody>
        </p:sp>
      </p:grpSp>
      <p:sp>
        <p:nvSpPr>
          <p:cNvPr id="4" name="TextBox 3"/>
          <p:cNvSpPr txBox="1"/>
          <p:nvPr/>
        </p:nvSpPr>
        <p:spPr>
          <a:xfrm>
            <a:off x="3503987" y="1295400"/>
            <a:ext cx="1200485" cy="329977"/>
          </a:xfrm>
          <a:prstGeom prst="rect">
            <a:avLst/>
          </a:prstGeom>
          <a:solidFill>
            <a:schemeClr val="bg1"/>
          </a:solidFill>
        </p:spPr>
        <p:txBody>
          <a:bodyPr wrap="none" lIns="82945" tIns="41473" rIns="82945" bIns="41473" rtlCol="0">
            <a:spAutoFit/>
          </a:bodyPr>
          <a:lstStyle/>
          <a:p>
            <a:r>
              <a:rPr lang="en-US" sz="1600" b="1" dirty="0">
                <a:solidFill>
                  <a:srgbClr val="7030A0"/>
                </a:solidFill>
                <a:latin typeface="Calibri" pitchFamily="34" charset="0"/>
                <a:cs typeface="Calibri" pitchFamily="34" charset="0"/>
              </a:rPr>
              <a:t>Cytoplasmic</a:t>
            </a:r>
          </a:p>
        </p:txBody>
      </p:sp>
      <p:sp>
        <p:nvSpPr>
          <p:cNvPr id="10" name="TextBox 9"/>
          <p:cNvSpPr txBox="1"/>
          <p:nvPr/>
        </p:nvSpPr>
        <p:spPr>
          <a:xfrm>
            <a:off x="3498587" y="5562600"/>
            <a:ext cx="1225813" cy="329977"/>
          </a:xfrm>
          <a:prstGeom prst="rect">
            <a:avLst/>
          </a:prstGeom>
          <a:solidFill>
            <a:schemeClr val="bg1"/>
          </a:solidFill>
        </p:spPr>
        <p:txBody>
          <a:bodyPr wrap="none" lIns="82945" tIns="41473" rIns="82945" bIns="41473" rtlCol="0">
            <a:spAutoFit/>
          </a:bodyPr>
          <a:lstStyle/>
          <a:p>
            <a:r>
              <a:rPr lang="en-US" sz="1600" b="1" dirty="0">
                <a:solidFill>
                  <a:srgbClr val="7030A0"/>
                </a:solidFill>
                <a:latin typeface="Calibri" pitchFamily="34" charset="0"/>
                <a:cs typeface="Calibri" pitchFamily="34" charset="0"/>
              </a:rPr>
              <a:t>Extracellular</a:t>
            </a:r>
          </a:p>
        </p:txBody>
      </p:sp>
      <p:sp>
        <p:nvSpPr>
          <p:cNvPr id="9" name="TextBox 8"/>
          <p:cNvSpPr txBox="1"/>
          <p:nvPr/>
        </p:nvSpPr>
        <p:spPr>
          <a:xfrm>
            <a:off x="-166468" y="166468"/>
            <a:ext cx="9507758" cy="523220"/>
          </a:xfrm>
          <a:prstGeom prst="rect">
            <a:avLst/>
          </a:prstGeom>
          <a:noFill/>
        </p:spPr>
        <p:txBody>
          <a:bodyPr wrap="square" rtlCol="0">
            <a:spAutoFit/>
          </a:bodyPr>
          <a:lstStyle/>
          <a:p>
            <a:pPr algn="ctr"/>
            <a:r>
              <a:rPr lang="en-US" sz="2800" dirty="0"/>
              <a:t>Coordinated Transport of </a:t>
            </a:r>
            <a:r>
              <a:rPr lang="en-US" sz="2800" dirty="0" err="1"/>
              <a:t>Cl</a:t>
            </a:r>
            <a:r>
              <a:rPr lang="en-US" sz="2800" baseline="30000" dirty="0"/>
              <a:t>-</a:t>
            </a:r>
            <a:r>
              <a:rPr lang="en-US" sz="2800" dirty="0"/>
              <a:t> by </a:t>
            </a:r>
            <a:r>
              <a:rPr lang="en-US" sz="2800" dirty="0" err="1"/>
              <a:t>Halorhodopsin</a:t>
            </a:r>
            <a:endParaRPr lang="en-US" sz="2800" dirty="0"/>
          </a:p>
        </p:txBody>
      </p:sp>
      <p:cxnSp>
        <p:nvCxnSpPr>
          <p:cNvPr id="11" name="Straight Connector 10"/>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030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ider.iwr.uni-heidelberg.de/~fischer/research/hr_cl_step1/fig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400" y="1216928"/>
            <a:ext cx="2695680" cy="5048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468" y="166468"/>
            <a:ext cx="9507758" cy="523220"/>
          </a:xfrm>
          <a:prstGeom prst="rect">
            <a:avLst/>
          </a:prstGeom>
          <a:noFill/>
        </p:spPr>
        <p:txBody>
          <a:bodyPr wrap="square" rtlCol="0">
            <a:spAutoFit/>
          </a:bodyPr>
          <a:lstStyle/>
          <a:p>
            <a:pPr algn="ctr"/>
            <a:r>
              <a:rPr lang="en-US" sz="2800" dirty="0"/>
              <a:t>Coordinated Transport of </a:t>
            </a:r>
            <a:r>
              <a:rPr lang="en-US" sz="2800" dirty="0" err="1"/>
              <a:t>Cl</a:t>
            </a:r>
            <a:r>
              <a:rPr lang="en-US" sz="2800" baseline="30000" dirty="0"/>
              <a:t>-</a:t>
            </a:r>
            <a:r>
              <a:rPr lang="en-US" sz="2800" dirty="0"/>
              <a:t> by </a:t>
            </a:r>
            <a:r>
              <a:rPr lang="en-US" sz="2800" dirty="0" err="1"/>
              <a:t>Halorhodopsin</a:t>
            </a:r>
            <a:endParaRPr lang="en-US" sz="2800" dirty="0"/>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Halorhodopsin chloride ion transport movi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7600" y="1676400"/>
            <a:ext cx="5029200" cy="4114800"/>
          </a:xfrm>
          <a:prstGeom prst="rect">
            <a:avLst/>
          </a:prstGeom>
        </p:spPr>
      </p:pic>
    </p:spTree>
    <p:extLst>
      <p:ext uri="{BB962C8B-B14F-4D97-AF65-F5344CB8AC3E}">
        <p14:creationId xmlns:p14="http://schemas.microsoft.com/office/powerpoint/2010/main" val="5012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385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6562053" cy="430887"/>
          </a:xfrm>
          <a:prstGeom prst="rect">
            <a:avLst/>
          </a:prstGeom>
          <a:noFill/>
        </p:spPr>
        <p:txBody>
          <a:bodyPr wrap="none" rtlCol="0">
            <a:spAutoFit/>
          </a:bodyPr>
          <a:lstStyle/>
          <a:p>
            <a:r>
              <a:rPr lang="en-US" sz="2200" b="1" dirty="0"/>
              <a:t>Synthetic biologists strive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either between circuit parts or between circuit parts and the native signaling pathways of the host cell </a:t>
            </a:r>
          </a:p>
        </p:txBody>
      </p:sp>
    </p:spTree>
    <p:extLst>
      <p:ext uri="{BB962C8B-B14F-4D97-AF65-F5344CB8AC3E}">
        <p14:creationId xmlns:p14="http://schemas.microsoft.com/office/powerpoint/2010/main" val="3580721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84388" y="4374279"/>
            <a:ext cx="2253104" cy="1807193"/>
            <a:chOff x="6952528" y="2952597"/>
            <a:chExt cx="2253104" cy="1807193"/>
          </a:xfrm>
        </p:grpSpPr>
        <p:sp>
          <p:nvSpPr>
            <p:cNvPr id="11" name="Oval 10"/>
            <p:cNvSpPr/>
            <p:nvPr/>
          </p:nvSpPr>
          <p:spPr>
            <a:xfrm>
              <a:off x="7134851"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952528" y="3440695"/>
              <a:ext cx="2253104" cy="830997"/>
            </a:xfrm>
            <a:prstGeom prst="rect">
              <a:avLst/>
            </a:prstGeom>
            <a:noFill/>
          </p:spPr>
          <p:txBody>
            <a:bodyPr wrap="square" rtlCol="0">
              <a:spAutoFit/>
            </a:bodyPr>
            <a:lstStyle/>
            <a:p>
              <a:pPr algn="ctr"/>
              <a:r>
                <a:rPr lang="en-US" sz="2400" dirty="0"/>
                <a:t>Cell-based Therapeutics</a:t>
              </a:r>
            </a:p>
          </p:txBody>
        </p:sp>
      </p:grpSp>
      <p:sp>
        <p:nvSpPr>
          <p:cNvPr id="2" name="TextBox 1"/>
          <p:cNvSpPr txBox="1"/>
          <p:nvPr/>
        </p:nvSpPr>
        <p:spPr>
          <a:xfrm>
            <a:off x="2356785" y="1132160"/>
            <a:ext cx="4482718" cy="830997"/>
          </a:xfrm>
          <a:prstGeom prst="rect">
            <a:avLst/>
          </a:prstGeom>
          <a:noFill/>
        </p:spPr>
        <p:txBody>
          <a:bodyPr wrap="none" rtlCol="0">
            <a:spAutoFit/>
          </a:bodyPr>
          <a:lstStyle/>
          <a:p>
            <a:r>
              <a:rPr lang="en-US" sz="4800" dirty="0"/>
              <a:t>Synthetic Biology</a:t>
            </a:r>
          </a:p>
        </p:txBody>
      </p:sp>
      <p:grpSp>
        <p:nvGrpSpPr>
          <p:cNvPr id="12" name="Group 11"/>
          <p:cNvGrpSpPr/>
          <p:nvPr/>
        </p:nvGrpSpPr>
        <p:grpSpPr>
          <a:xfrm>
            <a:off x="2755348" y="3342879"/>
            <a:ext cx="1929427" cy="1807193"/>
            <a:chOff x="113126" y="3109725"/>
            <a:chExt cx="1929427" cy="1807193"/>
          </a:xfrm>
        </p:grpSpPr>
        <p:sp>
          <p:nvSpPr>
            <p:cNvPr id="7" name="Oval 6"/>
            <p:cNvSpPr/>
            <p:nvPr/>
          </p:nvSpPr>
          <p:spPr>
            <a:xfrm>
              <a:off x="133610" y="3109725"/>
              <a:ext cx="1888458" cy="1807193"/>
            </a:xfrm>
            <a:prstGeom prst="ellipse">
              <a:avLst/>
            </a:prstGeom>
            <a:solidFill>
              <a:schemeClr val="tx2">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3646227" y="2245152"/>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4414545" y="3329785"/>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spTree>
    <p:extLst>
      <p:ext uri="{BB962C8B-B14F-4D97-AF65-F5344CB8AC3E}">
        <p14:creationId xmlns:p14="http://schemas.microsoft.com/office/powerpoint/2010/main" val="160918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6562053" cy="430887"/>
          </a:xfrm>
          <a:prstGeom prst="rect">
            <a:avLst/>
          </a:prstGeom>
          <a:noFill/>
        </p:spPr>
        <p:txBody>
          <a:bodyPr wrap="none" rtlCol="0">
            <a:spAutoFit/>
          </a:bodyPr>
          <a:lstStyle/>
          <a:p>
            <a:r>
              <a:rPr lang="en-US" sz="2200" b="1" dirty="0"/>
              <a:t>Synthetic biologists strive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either between circuit parts or between circuit parts and the native signaling pathways of the host cell </a:t>
            </a:r>
          </a:p>
        </p:txBody>
      </p:sp>
      <p:sp>
        <p:nvSpPr>
          <p:cNvPr id="8" name="TextBox 7">
            <a:extLst>
              <a:ext uri="{FF2B5EF4-FFF2-40B4-BE49-F238E27FC236}">
                <a16:creationId xmlns:a16="http://schemas.microsoft.com/office/drawing/2014/main" id="{CF747C27-6AB1-41A9-8F36-3BBA23E29BF5}"/>
              </a:ext>
            </a:extLst>
          </p:cNvPr>
          <p:cNvSpPr txBox="1"/>
          <p:nvPr/>
        </p:nvSpPr>
        <p:spPr>
          <a:xfrm>
            <a:off x="433812" y="4776906"/>
            <a:ext cx="8094689" cy="369332"/>
          </a:xfrm>
          <a:prstGeom prst="rect">
            <a:avLst/>
          </a:prstGeom>
          <a:noFill/>
        </p:spPr>
        <p:txBody>
          <a:bodyPr wrap="square" rtlCol="0">
            <a:spAutoFit/>
          </a:bodyPr>
          <a:lstStyle/>
          <a:p>
            <a:r>
              <a:rPr lang="en-US" u="sng" dirty="0"/>
              <a:t>Tunability:</a:t>
            </a:r>
            <a:r>
              <a:rPr lang="en-US" dirty="0"/>
              <a:t> The ability to tune the activity of circuit components up or down</a:t>
            </a:r>
          </a:p>
        </p:txBody>
      </p:sp>
    </p:spTree>
    <p:extLst>
      <p:ext uri="{BB962C8B-B14F-4D97-AF65-F5344CB8AC3E}">
        <p14:creationId xmlns:p14="http://schemas.microsoft.com/office/powerpoint/2010/main" val="387951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6562053" cy="430887"/>
          </a:xfrm>
          <a:prstGeom prst="rect">
            <a:avLst/>
          </a:prstGeom>
          <a:noFill/>
        </p:spPr>
        <p:txBody>
          <a:bodyPr wrap="none" rtlCol="0">
            <a:spAutoFit/>
          </a:bodyPr>
          <a:lstStyle/>
          <a:p>
            <a:r>
              <a:rPr lang="en-US" sz="2200" b="1" dirty="0"/>
              <a:t>Synthetic biologists strive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either between circuit parts or between circuit parts and the native signaling pathways of the host cell </a:t>
            </a:r>
          </a:p>
        </p:txBody>
      </p:sp>
      <p:sp>
        <p:nvSpPr>
          <p:cNvPr id="8" name="TextBox 7">
            <a:extLst>
              <a:ext uri="{FF2B5EF4-FFF2-40B4-BE49-F238E27FC236}">
                <a16:creationId xmlns:a16="http://schemas.microsoft.com/office/drawing/2014/main" id="{CF747C27-6AB1-41A9-8F36-3BBA23E29BF5}"/>
              </a:ext>
            </a:extLst>
          </p:cNvPr>
          <p:cNvSpPr txBox="1"/>
          <p:nvPr/>
        </p:nvSpPr>
        <p:spPr>
          <a:xfrm>
            <a:off x="433812" y="4776906"/>
            <a:ext cx="8094689" cy="369332"/>
          </a:xfrm>
          <a:prstGeom prst="rect">
            <a:avLst/>
          </a:prstGeom>
          <a:noFill/>
        </p:spPr>
        <p:txBody>
          <a:bodyPr wrap="square" rtlCol="0">
            <a:spAutoFit/>
          </a:bodyPr>
          <a:lstStyle/>
          <a:p>
            <a:r>
              <a:rPr lang="en-US" u="sng" dirty="0"/>
              <a:t>Tunability:</a:t>
            </a:r>
            <a:r>
              <a:rPr lang="en-US" dirty="0"/>
              <a:t> The ability to tune the activity of circuit components up or down</a:t>
            </a:r>
          </a:p>
        </p:txBody>
      </p:sp>
      <p:sp>
        <p:nvSpPr>
          <p:cNvPr id="9" name="TextBox 8">
            <a:extLst>
              <a:ext uri="{FF2B5EF4-FFF2-40B4-BE49-F238E27FC236}">
                <a16:creationId xmlns:a16="http://schemas.microsoft.com/office/drawing/2014/main" id="{222D3939-325D-4021-9E20-764C435A26FF}"/>
              </a:ext>
            </a:extLst>
          </p:cNvPr>
          <p:cNvSpPr txBox="1"/>
          <p:nvPr/>
        </p:nvSpPr>
        <p:spPr>
          <a:xfrm>
            <a:off x="433811" y="5132186"/>
            <a:ext cx="8094689" cy="646331"/>
          </a:xfrm>
          <a:prstGeom prst="rect">
            <a:avLst/>
          </a:prstGeom>
          <a:noFill/>
        </p:spPr>
        <p:txBody>
          <a:bodyPr wrap="square" rtlCol="0">
            <a:spAutoFit/>
          </a:bodyPr>
          <a:lstStyle/>
          <a:p>
            <a:r>
              <a:rPr lang="en-US" u="sng" dirty="0"/>
              <a:t>Composability:</a:t>
            </a:r>
            <a:r>
              <a:rPr lang="en-US" dirty="0"/>
              <a:t> The ability to connect simple building blocks into complex devices in which the output of one layer becomes the input for the next layer.</a:t>
            </a:r>
          </a:p>
        </p:txBody>
      </p:sp>
    </p:spTree>
    <p:extLst>
      <p:ext uri="{BB962C8B-B14F-4D97-AF65-F5344CB8AC3E}">
        <p14:creationId xmlns:p14="http://schemas.microsoft.com/office/powerpoint/2010/main" val="47840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157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38F65F7CBA7240B4D9A7853833D728" ma:contentTypeVersion="13" ma:contentTypeDescription="Create a new document." ma:contentTypeScope="" ma:versionID="e14f2545dd4cf284708f002c7fcce616">
  <xsd:schema xmlns:xsd="http://www.w3.org/2001/XMLSchema" xmlns:xs="http://www.w3.org/2001/XMLSchema" xmlns:p="http://schemas.microsoft.com/office/2006/metadata/properties" xmlns:ns3="1fdb2a0e-abac-4791-ab63-28150b9f5cf8" xmlns:ns4="fb03aadd-b2e9-4622-8610-0bee7af062f0" targetNamespace="http://schemas.microsoft.com/office/2006/metadata/properties" ma:root="true" ma:fieldsID="24fa120761abf4750488677b60357eb1" ns3:_="" ns4:_="">
    <xsd:import namespace="1fdb2a0e-abac-4791-ab63-28150b9f5cf8"/>
    <xsd:import namespace="fb03aadd-b2e9-4622-8610-0bee7af062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b2a0e-abac-4791-ab63-28150b9f5cf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3aadd-b2e9-4622-8610-0bee7af062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E2A1B6-112F-4F51-B03A-2EE4E8836CF2}">
  <ds:schemaRefs>
    <ds:schemaRef ds:uri="http://schemas.microsoft.com/sharepoint/v3/contenttype/forms"/>
  </ds:schemaRefs>
</ds:datastoreItem>
</file>

<file path=customXml/itemProps2.xml><?xml version="1.0" encoding="utf-8"?>
<ds:datastoreItem xmlns:ds="http://schemas.openxmlformats.org/officeDocument/2006/customXml" ds:itemID="{F5ED98D0-2F37-4341-B0B2-585492FB7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b2a0e-abac-4791-ab63-28150b9f5cf8"/>
    <ds:schemaRef ds:uri="fb03aadd-b2e9-4622-8610-0bee7af06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531E4A-47EF-48B9-939A-FC47E972EADF}">
  <ds:schemaRefs>
    <ds:schemaRef ds:uri="http://purl.org/dc/dcmitype/"/>
    <ds:schemaRef ds:uri="fb03aadd-b2e9-4622-8610-0bee7af062f0"/>
    <ds:schemaRef ds:uri="http://schemas.microsoft.com/office/2006/metadata/properties"/>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fdb2a0e-abac-4791-ab63-28150b9f5cf8"/>
  </ds:schemaRefs>
</ds:datastoreItem>
</file>

<file path=docProps/app.xml><?xml version="1.0" encoding="utf-8"?>
<Properties xmlns="http://schemas.openxmlformats.org/officeDocument/2006/extended-properties" xmlns:vt="http://schemas.openxmlformats.org/officeDocument/2006/docPropsVTypes">
  <TotalTime>26053</TotalTime>
  <Words>2511</Words>
  <Application>Microsoft Office PowerPoint</Application>
  <PresentationFormat>On-screen Show (4:3)</PresentationFormat>
  <Paragraphs>408</Paragraphs>
  <Slides>60</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Times New Roman</vt:lpstr>
      <vt:lpstr>Wingdings</vt:lpstr>
      <vt:lpstr>Office Theme</vt:lpstr>
      <vt:lpstr>A Short Introduction to Synthetic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Yeast (Sc2.0) The World’s First Synthetic Eukaryotic Genome </vt:lpstr>
      <vt:lpstr>The BAG Workflow</vt:lpstr>
      <vt:lpstr>The BAG 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CAROLINA A&amp;T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NEWMAN</dc:creator>
  <cp:lastModifiedBy>Robert H Newman</cp:lastModifiedBy>
  <cp:revision>39</cp:revision>
  <dcterms:created xsi:type="dcterms:W3CDTF">2014-08-14T00:37:28Z</dcterms:created>
  <dcterms:modified xsi:type="dcterms:W3CDTF">2022-05-31T17:31:36Z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0x0101003438F65F7CBA7240B4D9A7853833D728</vt:lpwstr>
  </property>
</Properties>
</file>