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75" r:id="rId3"/>
    <p:sldId id="543" r:id="rId4"/>
    <p:sldId id="286" r:id="rId5"/>
    <p:sldId id="295" r:id="rId6"/>
    <p:sldId id="296" r:id="rId7"/>
    <p:sldId id="260" r:id="rId8"/>
    <p:sldId id="264" r:id="rId9"/>
    <p:sldId id="261" r:id="rId10"/>
    <p:sldId id="262" r:id="rId11"/>
    <p:sldId id="263" r:id="rId12"/>
    <p:sldId id="297" r:id="rId13"/>
    <p:sldId id="265" r:id="rId14"/>
    <p:sldId id="283" r:id="rId15"/>
    <p:sldId id="284" r:id="rId16"/>
    <p:sldId id="540" r:id="rId17"/>
    <p:sldId id="266" r:id="rId18"/>
    <p:sldId id="268" r:id="rId19"/>
    <p:sldId id="269" r:id="rId20"/>
    <p:sldId id="547" r:id="rId21"/>
    <p:sldId id="545" r:id="rId22"/>
    <p:sldId id="546" r:id="rId23"/>
    <p:sldId id="267" r:id="rId24"/>
    <p:sldId id="270" r:id="rId25"/>
    <p:sldId id="285" r:id="rId26"/>
    <p:sldId id="281" r:id="rId27"/>
    <p:sldId id="54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DC3"/>
    <a:srgbClr val="ECE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D3548-5DC8-4500-9869-D4E12A5BCB26}" v="69" dt="2023-08-04T11:00:12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cheifele" userId="815e1c2c-21c7-4c2b-932a-2861fc346901" providerId="ADAL" clId="{D52D3548-5DC8-4500-9869-D4E12A5BCB26}"/>
    <pc:docChg chg="undo custSel addSld delSld modSld">
      <pc:chgData name="Lisa Scheifele" userId="815e1c2c-21c7-4c2b-932a-2861fc346901" providerId="ADAL" clId="{D52D3548-5DC8-4500-9869-D4E12A5BCB26}" dt="2023-08-05T13:22:05.687" v="80" actId="47"/>
      <pc:docMkLst>
        <pc:docMk/>
      </pc:docMkLst>
      <pc:sldChg chg="add del">
        <pc:chgData name="Lisa Scheifele" userId="815e1c2c-21c7-4c2b-932a-2861fc346901" providerId="ADAL" clId="{D52D3548-5DC8-4500-9869-D4E12A5BCB26}" dt="2023-08-05T13:22:05.687" v="80" actId="47"/>
        <pc:sldMkLst>
          <pc:docMk/>
          <pc:sldMk cId="2647586009" sldId="256"/>
        </pc:sldMkLst>
      </pc:sldChg>
      <pc:sldChg chg="modSp mod">
        <pc:chgData name="Lisa Scheifele" userId="815e1c2c-21c7-4c2b-932a-2861fc346901" providerId="ADAL" clId="{D52D3548-5DC8-4500-9869-D4E12A5BCB26}" dt="2023-08-04T10:56:40.694" v="40" actId="1076"/>
        <pc:sldMkLst>
          <pc:docMk/>
          <pc:sldMk cId="886862408" sldId="261"/>
        </pc:sldMkLst>
        <pc:picChg chg="mod">
          <ac:chgData name="Lisa Scheifele" userId="815e1c2c-21c7-4c2b-932a-2861fc346901" providerId="ADAL" clId="{D52D3548-5DC8-4500-9869-D4E12A5BCB26}" dt="2023-08-04T10:56:40.694" v="40" actId="1076"/>
          <ac:picMkLst>
            <pc:docMk/>
            <pc:sldMk cId="886862408" sldId="261"/>
            <ac:picMk id="2" creationId="{B5491FD7-007A-4377-A3FF-DFFD994DEEB0}"/>
          </ac:picMkLst>
        </pc:picChg>
      </pc:sldChg>
      <pc:sldChg chg="modSp mod modAnim">
        <pc:chgData name="Lisa Scheifele" userId="815e1c2c-21c7-4c2b-932a-2861fc346901" providerId="ADAL" clId="{D52D3548-5DC8-4500-9869-D4E12A5BCB26}" dt="2023-08-04T11:00:12.183" v="76" actId="20577"/>
        <pc:sldMkLst>
          <pc:docMk/>
          <pc:sldMk cId="4097834563" sldId="268"/>
        </pc:sldMkLst>
        <pc:spChg chg="mod">
          <ac:chgData name="Lisa Scheifele" userId="815e1c2c-21c7-4c2b-932a-2861fc346901" providerId="ADAL" clId="{D52D3548-5DC8-4500-9869-D4E12A5BCB26}" dt="2023-08-04T11:00:12.183" v="76" actId="20577"/>
          <ac:spMkLst>
            <pc:docMk/>
            <pc:sldMk cId="4097834563" sldId="268"/>
            <ac:spMk id="5" creationId="{1ACA366D-7A90-4355-BFAA-7D7593FA32E5}"/>
          </ac:spMkLst>
        </pc:spChg>
      </pc:sldChg>
      <pc:sldChg chg="add del">
        <pc:chgData name="Lisa Scheifele" userId="815e1c2c-21c7-4c2b-932a-2861fc346901" providerId="ADAL" clId="{D52D3548-5DC8-4500-9869-D4E12A5BCB26}" dt="2023-08-05T13:22:05.687" v="80" actId="47"/>
        <pc:sldMkLst>
          <pc:docMk/>
          <pc:sldMk cId="1285755752" sldId="275"/>
        </pc:sldMkLst>
      </pc:sldChg>
      <pc:sldChg chg="add del">
        <pc:chgData name="Lisa Scheifele" userId="815e1c2c-21c7-4c2b-932a-2861fc346901" providerId="ADAL" clId="{D52D3548-5DC8-4500-9869-D4E12A5BCB26}" dt="2023-08-05T13:22:05.353" v="79" actId="47"/>
        <pc:sldMkLst>
          <pc:docMk/>
          <pc:sldMk cId="2087556265" sldId="295"/>
        </pc:sldMkLst>
      </pc:sldChg>
      <pc:sldChg chg="delSp modSp add del mod modAnim">
        <pc:chgData name="Lisa Scheifele" userId="815e1c2c-21c7-4c2b-932a-2861fc346901" providerId="ADAL" clId="{D52D3548-5DC8-4500-9869-D4E12A5BCB26}" dt="2023-08-05T13:22:05.353" v="79" actId="47"/>
        <pc:sldMkLst>
          <pc:docMk/>
          <pc:sldMk cId="3578647267" sldId="296"/>
        </pc:sldMkLst>
        <pc:spChg chg="mod">
          <ac:chgData name="Lisa Scheifele" userId="815e1c2c-21c7-4c2b-932a-2861fc346901" providerId="ADAL" clId="{D52D3548-5DC8-4500-9869-D4E12A5BCB26}" dt="2023-08-04T10:55:54.443" v="38" actId="27636"/>
          <ac:spMkLst>
            <pc:docMk/>
            <pc:sldMk cId="3578647267" sldId="296"/>
            <ac:spMk id="4" creationId="{16F8B3A6-B20B-4FE0-9796-90CDE31BD247}"/>
          </ac:spMkLst>
        </pc:spChg>
        <pc:cxnChg chg="del">
          <ac:chgData name="Lisa Scheifele" userId="815e1c2c-21c7-4c2b-932a-2861fc346901" providerId="ADAL" clId="{D52D3548-5DC8-4500-9869-D4E12A5BCB26}" dt="2023-08-04T10:55:26.627" v="21" actId="478"/>
          <ac:cxnSpMkLst>
            <pc:docMk/>
            <pc:sldMk cId="3578647267" sldId="296"/>
            <ac:cxnSpMk id="11" creationId="{311751F9-61D7-4250-A640-7E69118B2B07}"/>
          </ac:cxnSpMkLst>
        </pc:cxnChg>
        <pc:cxnChg chg="mod">
          <ac:chgData name="Lisa Scheifele" userId="815e1c2c-21c7-4c2b-932a-2861fc346901" providerId="ADAL" clId="{D52D3548-5DC8-4500-9869-D4E12A5BCB26}" dt="2023-08-04T10:55:30.540" v="22" actId="1076"/>
          <ac:cxnSpMkLst>
            <pc:docMk/>
            <pc:sldMk cId="3578647267" sldId="296"/>
            <ac:cxnSpMk id="25" creationId="{441F4134-7C92-4F8A-8AEF-BF5A470BA17C}"/>
          </ac:cxnSpMkLst>
        </pc:cxnChg>
      </pc:sldChg>
      <pc:sldChg chg="modAnim">
        <pc:chgData name="Lisa Scheifele" userId="815e1c2c-21c7-4c2b-932a-2861fc346901" providerId="ADAL" clId="{D52D3548-5DC8-4500-9869-D4E12A5BCB26}" dt="2023-08-04T10:58:55.084" v="41"/>
        <pc:sldMkLst>
          <pc:docMk/>
          <pc:sldMk cId="3384161390" sldId="540"/>
        </pc:sldMkLst>
      </pc:sldChg>
      <pc:sldChg chg="add del">
        <pc:chgData name="Lisa Scheifele" userId="815e1c2c-21c7-4c2b-932a-2861fc346901" providerId="ADAL" clId="{D52D3548-5DC8-4500-9869-D4E12A5BCB26}" dt="2023-08-05T13:22:05.687" v="80" actId="47"/>
        <pc:sldMkLst>
          <pc:docMk/>
          <pc:sldMk cId="633976135" sldId="5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67AF5-FC70-4557-ADAC-21247B4D06E4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07A95-BA3C-4F5B-9583-C208301E4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</a:t>
            </a:r>
            <a:r>
              <a:rPr lang="en-US" baseline="0" dirty="0"/>
              <a:t> </a:t>
            </a:r>
            <a:r>
              <a:rPr lang="en-US" baseline="0" dirty="0" err="1"/>
              <a:t>rearagnemnets</a:t>
            </a:r>
            <a:r>
              <a:rPr lang="en-US" baseline="0" dirty="0"/>
              <a:t> occurred between separate chromosomes?  </a:t>
            </a:r>
            <a:r>
              <a:rPr lang="en-US" baseline="0" dirty="0" err="1"/>
              <a:t>oR</a:t>
            </a:r>
            <a:r>
              <a:rPr lang="en-US" baseline="0" dirty="0"/>
              <a:t> more likely to occur </a:t>
            </a:r>
            <a:r>
              <a:rPr lang="en-US" baseline="0" dirty="0" err="1"/>
              <a:t>intrachromosamally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55250-D1A7-414E-A7C5-E8C9A025B8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5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9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5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8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8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6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5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2C482A-A649-4ECA-9E48-7C476C413549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23C27A-C8FE-4630-8D56-030418A5AC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13B74E-B4AC-09E0-2667-55F3EE3EEE5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934712" y="6642100"/>
            <a:ext cx="23510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Loyola University Maryland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2622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ailab.org/abou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journal/1362-4962_Nucleic_Acids_Research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journal/1362-4962_Nucleic_Acids_Research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3F6E-93BC-4819-8A7B-D0943AA76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Build-a-Genome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8D5C8-DA41-44DB-BCA2-2433C7F65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35629"/>
          </a:xfrm>
        </p:spPr>
        <p:txBody>
          <a:bodyPr>
            <a:normAutofit/>
          </a:bodyPr>
          <a:lstStyle/>
          <a:p>
            <a:r>
              <a:rPr lang="en-US" sz="4000" dirty="0"/>
              <a:t>Options for Genomes and Workflows</a:t>
            </a:r>
          </a:p>
          <a:p>
            <a:endParaRPr lang="en-US" dirty="0"/>
          </a:p>
          <a:p>
            <a:r>
              <a:rPr lang="en-US" dirty="0"/>
              <a:t>Lisa Scheifele, Loyola University Maryland</a:t>
            </a:r>
          </a:p>
        </p:txBody>
      </p:sp>
    </p:spTree>
    <p:extLst>
      <p:ext uri="{BB962C8B-B14F-4D97-AF65-F5344CB8AC3E}">
        <p14:creationId xmlns:p14="http://schemas.microsoft.com/office/powerpoint/2010/main" val="264758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2685-45CE-40E3-A6C8-D1BEE7B8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26D70F-1050-498C-8C0C-4D6C3909C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63" y="1855568"/>
            <a:ext cx="11869673" cy="3895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86B601-C167-45B4-9566-06FAB28E0FA5}"/>
              </a:ext>
            </a:extLst>
          </p:cNvPr>
          <p:cNvSpPr/>
          <p:nvPr/>
        </p:nvSpPr>
        <p:spPr>
          <a:xfrm>
            <a:off x="11713029" y="3135086"/>
            <a:ext cx="381000" cy="29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4B738-2A9E-4CD6-B795-4F98427EE9FA}"/>
              </a:ext>
            </a:extLst>
          </p:cNvPr>
          <p:cNvSpPr/>
          <p:nvPr/>
        </p:nvSpPr>
        <p:spPr>
          <a:xfrm>
            <a:off x="11767458" y="5246915"/>
            <a:ext cx="381000" cy="29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3BB86-6AD0-4CB4-A81B-5B099390023F}"/>
              </a:ext>
            </a:extLst>
          </p:cNvPr>
          <p:cNvSpPr/>
          <p:nvPr/>
        </p:nvSpPr>
        <p:spPr>
          <a:xfrm>
            <a:off x="11789230" y="5099958"/>
            <a:ext cx="381000" cy="29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9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0BD1-5C25-4435-B7B8-12CEA907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9" y="286625"/>
            <a:ext cx="7559040" cy="1450757"/>
          </a:xfrm>
        </p:spPr>
        <p:txBody>
          <a:bodyPr/>
          <a:lstStyle/>
          <a:p>
            <a:r>
              <a:rPr lang="en-US" dirty="0"/>
              <a:t>Next steps: Creation of a modular phage genome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2EC947-259B-4E0A-B0AB-FD5BEEBD2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3" r="45361"/>
          <a:stretch/>
        </p:blipFill>
        <p:spPr bwMode="auto">
          <a:xfrm>
            <a:off x="7891352" y="52706"/>
            <a:ext cx="4113036" cy="570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CF91234-43F9-4914-AEE3-CF3BD86B0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8" b="63976"/>
          <a:stretch/>
        </p:blipFill>
        <p:spPr bwMode="auto">
          <a:xfrm>
            <a:off x="985620" y="2033626"/>
            <a:ext cx="3772016" cy="38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53044-C857-4842-B28A-E46938D5C86B}"/>
              </a:ext>
            </a:extLst>
          </p:cNvPr>
          <p:cNvSpPr txBox="1"/>
          <p:nvPr/>
        </p:nvSpPr>
        <p:spPr>
          <a:xfrm>
            <a:off x="698644" y="5753528"/>
            <a:ext cx="434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Divide phage genome into 11 segments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21FCD-F203-429D-BD98-92B7CD621482}"/>
              </a:ext>
            </a:extLst>
          </p:cNvPr>
          <p:cNvSpPr txBox="1"/>
          <p:nvPr/>
        </p:nvSpPr>
        <p:spPr>
          <a:xfrm>
            <a:off x="7774886" y="5737962"/>
            <a:ext cx="434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Individually clone (and share!) each of the 11 segments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4FD8D-5251-486E-A702-DE6B2DD44352}"/>
              </a:ext>
            </a:extLst>
          </p:cNvPr>
          <p:cNvSpPr txBox="1"/>
          <p:nvPr/>
        </p:nvSpPr>
        <p:spPr>
          <a:xfrm>
            <a:off x="4922856" y="3283790"/>
            <a:ext cx="2511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Oldfield et. al, </a:t>
            </a:r>
            <a:r>
              <a:rPr lang="pt-BR" dirty="0"/>
              <a:t>PNAS October 17, 2017 </a:t>
            </a:r>
          </a:p>
          <a:p>
            <a:r>
              <a:rPr lang="pt-BR" dirty="0"/>
              <a:t>114 (42) E8885-E8894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A950A-6475-40D7-B128-D3F905262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6" b="60463"/>
          <a:stretch/>
        </p:blipFill>
        <p:spPr bwMode="auto">
          <a:xfrm>
            <a:off x="667820" y="1545431"/>
            <a:ext cx="3568304" cy="37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0F0BD1-5C25-4435-B7B8-12CEA907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Creation of a fully synthetic phage genome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7C043D-B825-4D41-AB09-931DD8BFB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126" y="4530920"/>
            <a:ext cx="1715288" cy="1602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2A0B5-D77C-4851-8A96-52559E195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6" t="39704"/>
          <a:stretch/>
        </p:blipFill>
        <p:spPr bwMode="auto">
          <a:xfrm>
            <a:off x="5006504" y="1920240"/>
            <a:ext cx="2680528" cy="43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3B12E-F7DA-4167-B0B2-928DFDFE73E3}"/>
              </a:ext>
            </a:extLst>
          </p:cNvPr>
          <p:cNvSpPr txBox="1"/>
          <p:nvPr/>
        </p:nvSpPr>
        <p:spPr>
          <a:xfrm>
            <a:off x="667820" y="5332288"/>
            <a:ext cx="306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Digest each of the 11 fragments out of vector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E2BB1-7EB3-4C56-88FB-06B9223F1ACF}"/>
              </a:ext>
            </a:extLst>
          </p:cNvPr>
          <p:cNvSpPr txBox="1"/>
          <p:nvPr/>
        </p:nvSpPr>
        <p:spPr>
          <a:xfrm>
            <a:off x="7687032" y="2796160"/>
            <a:ext cx="3061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Co-transform into yeast with vector to generate full-length genome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Test for infectivity, etc.</a:t>
            </a:r>
          </a:p>
        </p:txBody>
      </p:sp>
    </p:spTree>
    <p:extLst>
      <p:ext uri="{BB962C8B-B14F-4D97-AF65-F5344CB8AC3E}">
        <p14:creationId xmlns:p14="http://schemas.microsoft.com/office/powerpoint/2010/main" val="5577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96E0-A353-4E3D-83A1-C7C242C5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this enable us to do?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B68739-7B60-4018-A765-8A16478391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9231" y="2109965"/>
            <a:ext cx="4449166" cy="34949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C25666-7F33-43EF-A3F4-54A76D4AF0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Have students engage in all three phases of the engineering cycle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959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96E0-A353-4E3D-83A1-C7C242C5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this enable us to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C25666-7F33-43EF-A3F4-54A76D4AF0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Capitalize on the many mycobacteriophage genomes that have been isolated and sequenced through the University of Pittsburgh’s PHIRE and HHMI’s SEA-Phages programs.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B7EBA8-9A0E-4952-AE3E-374EC85AC0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1562" y="1978811"/>
            <a:ext cx="5666358" cy="37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9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96E0-A353-4E3D-83A1-C7C242C5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this enable us to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C25666-7F33-43EF-A3F4-54A76D4AF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2519" y="1845734"/>
            <a:ext cx="2793173" cy="4470005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Begin to assign function to phage genes, about which little is known</a:t>
            </a:r>
          </a:p>
          <a:p>
            <a:pPr>
              <a:spcBef>
                <a:spcPct val="50000"/>
              </a:spcBef>
              <a:defRPr/>
            </a:pPr>
            <a:endParaRPr lang="en-US" altLang="en-US" sz="2800" dirty="0">
              <a:latin typeface="+mj-lt"/>
              <a:ea typeface="ＭＳ Ｐゴシック" pitchFamily="1" charset="-128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800" dirty="0">
              <a:latin typeface="+mj-lt"/>
              <a:ea typeface="ＭＳ Ｐゴシック" pitchFamily="1" charset="-128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800" dirty="0">
              <a:latin typeface="+mj-lt"/>
              <a:ea typeface="ＭＳ Ｐゴシック" pitchFamily="1" charset="-128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800" dirty="0">
              <a:latin typeface="+mj-lt"/>
              <a:ea typeface="ＭＳ Ｐゴシック" pitchFamily="1" charset="-128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Gene 68 deletion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419FA9-3AF5-46CC-9B74-D2DDCB02E8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6" y="1888237"/>
            <a:ext cx="7781861" cy="3980858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62EB82-3E66-48FF-8D61-D331EDA75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2" t="21457" r="58449" b="29579"/>
          <a:stretch/>
        </p:blipFill>
        <p:spPr bwMode="auto">
          <a:xfrm>
            <a:off x="8892222" y="3434655"/>
            <a:ext cx="2155006" cy="22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96E0-A353-4E3D-83A1-C7C242C5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this enable us to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C25666-7F33-43EF-A3F4-54A76D4AF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2520" y="1845735"/>
            <a:ext cx="2414016" cy="402336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Begin to assign function to phage genes, about which little is known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Begin to understand genome structure and arrangement</a:t>
            </a:r>
            <a:endParaRPr lang="en-US" sz="2800" dirty="0">
              <a:latin typeface="+mj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419FA9-3AF5-46CC-9B74-D2DDCB02E8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6" y="1888237"/>
            <a:ext cx="7781861" cy="3980858"/>
          </a:xfrm>
        </p:spPr>
      </p:pic>
    </p:spTree>
    <p:extLst>
      <p:ext uri="{BB962C8B-B14F-4D97-AF65-F5344CB8AC3E}">
        <p14:creationId xmlns:p14="http://schemas.microsoft.com/office/powerpoint/2010/main" val="338416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430DF5-5DE1-4C0C-958A-563661A32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Neochromosomes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B458A40-74F2-45EB-9014-86B0297B0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Extra, supernumerary chromosomes in yeast</a:t>
            </a:r>
          </a:p>
        </p:txBody>
      </p:sp>
    </p:spTree>
    <p:extLst>
      <p:ext uri="{BB962C8B-B14F-4D97-AF65-F5344CB8AC3E}">
        <p14:creationId xmlns:p14="http://schemas.microsoft.com/office/powerpoint/2010/main" val="761458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9969B-C529-4571-BFC8-F0FE49F9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create </a:t>
            </a:r>
            <a:r>
              <a:rPr lang="en-US" dirty="0" err="1"/>
              <a:t>neochromosomes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CA366D-7A90-4355-BFAA-7D7593FA3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6337486" cy="40233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   </a:t>
            </a:r>
            <a:r>
              <a:rPr lang="en-US" sz="2400" dirty="0" err="1"/>
              <a:t>Relocalize</a:t>
            </a:r>
            <a:r>
              <a:rPr lang="en-US" sz="2400" dirty="0"/>
              <a:t> genes and DNA elements to affect genome stability (</a:t>
            </a:r>
            <a:r>
              <a:rPr lang="en-US" sz="2400" dirty="0">
                <a:hlinkClick r:id="rId2"/>
              </a:rPr>
              <a:t>https://www.cailab.org/about</a:t>
            </a:r>
            <a:r>
              <a:rPr lang="en-US" sz="24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   Understand chromosome behavior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    Transplant pathways into yeast cells to study them in isolation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     Transplant pathways into yeast for biotechnology applications, drug screening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9111B-7891-49E3-BDE4-AB983A8A00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9" r="43206"/>
          <a:stretch/>
        </p:blipFill>
        <p:spPr>
          <a:xfrm>
            <a:off x="7434766" y="2105441"/>
            <a:ext cx="4109534" cy="413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3F2D-D40B-45D0-8696-DC8A057E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Methodology: Golden Gate assembly (based on restriction enzymes) or VEGAS (based on homologies)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642DB7-D3DD-422A-AF9F-5D1708387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692" y="1802102"/>
            <a:ext cx="6919576" cy="4394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0AD0DA-9582-4A93-9995-34B8FE192941}"/>
              </a:ext>
            </a:extLst>
          </p:cNvPr>
          <p:cNvSpPr txBox="1"/>
          <p:nvPr/>
        </p:nvSpPr>
        <p:spPr>
          <a:xfrm>
            <a:off x="10091057" y="3999160"/>
            <a:ext cx="1926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Mitchell et al, Nucleic Acids Research</a:t>
            </a:r>
            <a:r>
              <a:rPr lang="en-US" dirty="0"/>
              <a:t> 43(13) · May 2015</a:t>
            </a:r>
          </a:p>
        </p:txBody>
      </p:sp>
    </p:spTree>
    <p:extLst>
      <p:ext uri="{BB962C8B-B14F-4D97-AF65-F5344CB8AC3E}">
        <p14:creationId xmlns:p14="http://schemas.microsoft.com/office/powerpoint/2010/main" val="97525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0051-3C9D-48C0-A077-F0FEDE9B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53253"/>
            <a:ext cx="10058400" cy="1450757"/>
          </a:xfrm>
        </p:spPr>
        <p:txBody>
          <a:bodyPr/>
          <a:lstStyle/>
          <a:p>
            <a:r>
              <a:rPr lang="en-US" dirty="0"/>
              <a:t>Timeline of synthetic genes and genomes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68FED-E544-4317-9DF8-C6CD9BA20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975" y="1900800"/>
            <a:ext cx="6752200" cy="39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5796-1AA0-41EE-A9A6-55BD8429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" y="3266866"/>
            <a:ext cx="349504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Transplantation of the human purine biosynthesis pathway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3DDB039-1F21-4364-90CD-011E113863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9" b="41955"/>
          <a:stretch/>
        </p:blipFill>
        <p:spPr bwMode="auto">
          <a:xfrm>
            <a:off x="3658813" y="286603"/>
            <a:ext cx="7918757" cy="41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37D2FC-2ACC-4E7F-BF31-FA4AA7C2BF19}"/>
              </a:ext>
            </a:extLst>
          </p:cNvPr>
          <p:cNvSpPr/>
          <p:nvPr/>
        </p:nvSpPr>
        <p:spPr>
          <a:xfrm>
            <a:off x="3616960" y="1889760"/>
            <a:ext cx="447040" cy="225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9B590-3699-4F62-9977-B2756E2F1406}"/>
              </a:ext>
            </a:extLst>
          </p:cNvPr>
          <p:cNvSpPr/>
          <p:nvPr/>
        </p:nvSpPr>
        <p:spPr>
          <a:xfrm>
            <a:off x="7094344" y="1666240"/>
            <a:ext cx="4823335" cy="360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746A7-9B6C-4057-8F2F-1C8F5A6D66EB}"/>
              </a:ext>
            </a:extLst>
          </p:cNvPr>
          <p:cNvSpPr txBox="1"/>
          <p:nvPr/>
        </p:nvSpPr>
        <p:spPr>
          <a:xfrm>
            <a:off x="7630160" y="3982720"/>
            <a:ext cx="3947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Nucleic Acids Res. 2020 Jan 10;</a:t>
            </a:r>
          </a:p>
          <a:p>
            <a:r>
              <a:rPr lang="en-US" dirty="0"/>
              <a:t>48(1):486-499. </a:t>
            </a:r>
          </a:p>
          <a:p>
            <a:r>
              <a:rPr lang="en-US" dirty="0"/>
              <a:t>Phylogenetic debugging of a complete human biosynthetic pathway transplanted into yeast</a:t>
            </a:r>
          </a:p>
          <a:p>
            <a:r>
              <a:rPr lang="en-US" dirty="0"/>
              <a:t>Neta </a:t>
            </a:r>
            <a:r>
              <a:rPr lang="en-US" dirty="0" err="1"/>
              <a:t>Agmon</a:t>
            </a:r>
            <a:r>
              <a:rPr lang="en-US" dirty="0"/>
              <a:t>  et al</a:t>
            </a:r>
          </a:p>
        </p:txBody>
      </p:sp>
    </p:spTree>
    <p:extLst>
      <p:ext uri="{BB962C8B-B14F-4D97-AF65-F5344CB8AC3E}">
        <p14:creationId xmlns:p14="http://schemas.microsoft.com/office/powerpoint/2010/main" val="320126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274A-07E7-43AD-9810-B312B43A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50" y="-494233"/>
            <a:ext cx="11414589" cy="1450757"/>
          </a:xfrm>
        </p:spPr>
        <p:txBody>
          <a:bodyPr>
            <a:normAutofit/>
          </a:bodyPr>
          <a:lstStyle/>
          <a:p>
            <a:r>
              <a:rPr lang="en-US" sz="4000" dirty="0" err="1"/>
              <a:t>Neochromosome</a:t>
            </a:r>
            <a:r>
              <a:rPr lang="en-US" sz="4000" dirty="0"/>
              <a:t> containing the beta-carotene pathway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8C036C-07ED-4662-A5EC-1091E8386F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80" y="1549159"/>
            <a:ext cx="5199450" cy="47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9FC46B-0D03-4148-92A9-465DEE744E15}"/>
              </a:ext>
            </a:extLst>
          </p:cNvPr>
          <p:cNvSpPr txBox="1"/>
          <p:nvPr/>
        </p:nvSpPr>
        <p:spPr>
          <a:xfrm>
            <a:off x="10091057" y="3999160"/>
            <a:ext cx="1926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Mitchell et al, Nucleic Acids Research</a:t>
            </a:r>
            <a:r>
              <a:rPr lang="en-US" dirty="0"/>
              <a:t> 43(13) · May 2015</a:t>
            </a:r>
          </a:p>
        </p:txBody>
      </p:sp>
    </p:spTree>
    <p:extLst>
      <p:ext uri="{BB962C8B-B14F-4D97-AF65-F5344CB8AC3E}">
        <p14:creationId xmlns:p14="http://schemas.microsoft.com/office/powerpoint/2010/main" val="61341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72D7-4435-4635-8568-90030CD3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Combinatorial assembly with different promoters and terminators allows you to make many variants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24916A-4428-4B3C-90F7-6171D2E897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622" b="41063"/>
          <a:stretch/>
        </p:blipFill>
        <p:spPr bwMode="auto">
          <a:xfrm>
            <a:off x="4078807" y="1773942"/>
            <a:ext cx="4654228" cy="455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62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86F7-8442-42FF-B146-5918DA66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Scramble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52D45-BF0C-4BBA-8F64-BE1278331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4764024" cy="114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Synthetic Chromosome Rearrangement And Modification By </a:t>
            </a:r>
            <a:r>
              <a:rPr lang="en-US" dirty="0" err="1"/>
              <a:t>LoxP</a:t>
            </a:r>
            <a:r>
              <a:rPr lang="en-US" dirty="0"/>
              <a:t>-mediated Evolution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807DD-37EF-45FA-9379-44189668A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486" y="1611527"/>
            <a:ext cx="5863276" cy="39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52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296D-898C-4D7E-93BE-85328B8E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Scramble cells?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E1618B-28B2-4C56-BCE2-53FEBC456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8400" y="2353734"/>
            <a:ext cx="9692640" cy="40233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Learn about genome structure and evolution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Generate strains with beneficial properties</a:t>
            </a:r>
          </a:p>
        </p:txBody>
      </p:sp>
    </p:spTree>
    <p:extLst>
      <p:ext uri="{BB962C8B-B14F-4D97-AF65-F5344CB8AC3E}">
        <p14:creationId xmlns:p14="http://schemas.microsoft.com/office/powerpoint/2010/main" val="3767226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3FC6-AD98-4AD5-84D2-2E9E286B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Methodology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9DD54B-349B-45B7-B689-3BE0E4E1B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426" y="1902695"/>
            <a:ext cx="6351247" cy="3556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B77173-F963-4522-BE35-0D9E8D964961}"/>
              </a:ext>
            </a:extLst>
          </p:cNvPr>
          <p:cNvSpPr txBox="1"/>
          <p:nvPr/>
        </p:nvSpPr>
        <p:spPr>
          <a:xfrm>
            <a:off x="5105400" y="444500"/>
            <a:ext cx="582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LoxP</a:t>
            </a:r>
            <a:r>
              <a:rPr lang="en-US" sz="2800" dirty="0"/>
              <a:t> sites at the 3’ end of every nonessential gene</a:t>
            </a:r>
          </a:p>
        </p:txBody>
      </p:sp>
    </p:spTree>
    <p:extLst>
      <p:ext uri="{BB962C8B-B14F-4D97-AF65-F5344CB8AC3E}">
        <p14:creationId xmlns:p14="http://schemas.microsoft.com/office/powerpoint/2010/main" val="4051981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amble 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6" r="18715"/>
          <a:stretch/>
        </p:blipFill>
        <p:spPr>
          <a:xfrm>
            <a:off x="4157476" y="1940532"/>
            <a:ext cx="7432689" cy="25828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035217" y="2816194"/>
            <a:ext cx="652670" cy="3239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amble 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3" b="80651"/>
          <a:stretch/>
        </p:blipFill>
        <p:spPr>
          <a:xfrm>
            <a:off x="4632707" y="1090773"/>
            <a:ext cx="7073536" cy="8497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62400" y="956481"/>
            <a:ext cx="9144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89974" y="4593976"/>
            <a:ext cx="0" cy="7485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amble 2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90722" r="45653"/>
          <a:stretch/>
        </p:blipFill>
        <p:spPr>
          <a:xfrm>
            <a:off x="10471461" y="5836335"/>
            <a:ext cx="1181862" cy="3938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78796" y="5344902"/>
            <a:ext cx="3067605" cy="1436898"/>
            <a:chOff x="3104595" y="5344902"/>
            <a:chExt cx="3067605" cy="1436898"/>
          </a:xfrm>
        </p:grpSpPr>
        <p:pic>
          <p:nvPicPr>
            <p:cNvPr id="9" name="Picture 8" descr="scramble 2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66" r="37268" b="68402"/>
            <a:stretch/>
          </p:blipFill>
          <p:spPr>
            <a:xfrm>
              <a:off x="3104595" y="5344902"/>
              <a:ext cx="2822358" cy="134146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450680" y="6409517"/>
              <a:ext cx="721520" cy="3722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rot="16200000">
            <a:off x="10150120" y="5663716"/>
            <a:ext cx="0" cy="7485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55917" y="5344902"/>
            <a:ext cx="2722879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Generate pool of yeast</a:t>
            </a:r>
          </a:p>
          <a:p>
            <a:pPr algn="ctr"/>
            <a:r>
              <a:rPr lang="en-US" dirty="0"/>
              <a:t>with various genome</a:t>
            </a:r>
          </a:p>
          <a:p>
            <a:pPr algn="ctr"/>
            <a:r>
              <a:rPr lang="en-US" dirty="0"/>
              <a:t>rearrangements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74619" y="5148729"/>
            <a:ext cx="2300338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for cells with</a:t>
            </a:r>
          </a:p>
          <a:p>
            <a:pPr algn="ctr"/>
            <a:r>
              <a:rPr lang="en-US" dirty="0"/>
              <a:t>desired property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30249" y="2227845"/>
            <a:ext cx="2769438" cy="53129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88883" y="2236100"/>
            <a:ext cx="267443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Induce </a:t>
            </a:r>
            <a:r>
              <a:rPr lang="en-US" dirty="0" err="1"/>
              <a:t>Cre</a:t>
            </a:r>
            <a:r>
              <a:rPr lang="en-US" dirty="0"/>
              <a:t> </a:t>
            </a:r>
            <a:r>
              <a:rPr lang="en-US" dirty="0" err="1"/>
              <a:t>recombinase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740C9-0400-42D4-8D79-99AE254A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2910841"/>
          </a:xfrm>
        </p:spPr>
        <p:txBody>
          <a:bodyPr>
            <a:normAutofit/>
          </a:bodyPr>
          <a:lstStyle/>
          <a:p>
            <a:r>
              <a:rPr lang="en-US" dirty="0"/>
              <a:t>Scramble allows rapid genome evolution and phenotype analysis</a:t>
            </a:r>
          </a:p>
        </p:txBody>
      </p:sp>
    </p:spTree>
    <p:extLst>
      <p:ext uri="{BB962C8B-B14F-4D97-AF65-F5344CB8AC3E}">
        <p14:creationId xmlns:p14="http://schemas.microsoft.com/office/powerpoint/2010/main" val="643555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3CED-3528-4F9B-B8A2-90D87634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Three+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4C416-EE1E-420D-938F-8634731B9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1. Bacteriophage synthesis</a:t>
            </a:r>
          </a:p>
          <a:p>
            <a:endParaRPr lang="en-US" sz="3200" dirty="0"/>
          </a:p>
          <a:p>
            <a:r>
              <a:rPr lang="en-US" sz="3200" dirty="0"/>
              <a:t>2. </a:t>
            </a:r>
            <a:r>
              <a:rPr lang="en-US" sz="3200" dirty="0" err="1"/>
              <a:t>Neochromosomes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3. Synthetic yeast scramble</a:t>
            </a:r>
          </a:p>
          <a:p>
            <a:endParaRPr lang="en-US" sz="3200" dirty="0"/>
          </a:p>
          <a:p>
            <a:r>
              <a:rPr lang="en-US" sz="3200" dirty="0"/>
              <a:t>+ RFP synthesis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363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0051-3C9D-48C0-A077-F0FEDE9B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53253"/>
            <a:ext cx="10058400" cy="1450757"/>
          </a:xfrm>
        </p:spPr>
        <p:txBody>
          <a:bodyPr/>
          <a:lstStyle/>
          <a:p>
            <a:r>
              <a:rPr lang="en-US" dirty="0"/>
              <a:t>What genome(s) next?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68FED-E544-4317-9DF8-C6CD9BA20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975" y="1900800"/>
            <a:ext cx="6752200" cy="39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7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B5487-E363-40A2-A5B1-1A13E4C5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The 3+ BAG Workflows</a:t>
            </a:r>
            <a:br>
              <a:rPr lang="en-US" sz="4400" dirty="0"/>
            </a:br>
            <a:r>
              <a:rPr lang="en-US" sz="4400" dirty="0"/>
              <a:t>	</a:t>
            </a:r>
            <a:br>
              <a:rPr lang="en-US" sz="4400" dirty="0"/>
            </a:br>
            <a:r>
              <a:rPr lang="en-US" sz="4400" dirty="0"/>
              <a:t>	+(Synthesis of RFP)	</a:t>
            </a:r>
            <a:br>
              <a:rPr lang="en-US" sz="4400" dirty="0"/>
            </a:br>
            <a:r>
              <a:rPr lang="en-US" sz="4400" dirty="0"/>
              <a:t>	1. Build-a-Phage</a:t>
            </a:r>
            <a:br>
              <a:rPr lang="en-US" sz="4400" dirty="0"/>
            </a:br>
            <a:r>
              <a:rPr lang="en-US" sz="4400" dirty="0"/>
              <a:t>	2. </a:t>
            </a:r>
            <a:r>
              <a:rPr lang="en-US" sz="4400" dirty="0" err="1"/>
              <a:t>Neochromosomes</a:t>
            </a:r>
            <a:br>
              <a:rPr lang="en-US" sz="4400" dirty="0"/>
            </a:br>
            <a:r>
              <a:rPr lang="en-US" sz="4400" dirty="0"/>
              <a:t>	3. Scramble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BF63F-D963-46EB-9134-6757204A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of RFP</a:t>
            </a:r>
          </a:p>
        </p:txBody>
      </p:sp>
    </p:spTree>
    <p:extLst>
      <p:ext uri="{BB962C8B-B14F-4D97-AF65-F5344CB8AC3E}">
        <p14:creationId xmlns:p14="http://schemas.microsoft.com/office/powerpoint/2010/main" val="208755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B24DA18E-F32C-4FC8-8E0C-D6CD40F3B622}"/>
              </a:ext>
            </a:extLst>
          </p:cNvPr>
          <p:cNvSpPr/>
          <p:nvPr/>
        </p:nvSpPr>
        <p:spPr>
          <a:xfrm>
            <a:off x="5634181" y="3495042"/>
            <a:ext cx="2864776" cy="254432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F8B3A6-B20B-4FE0-9796-90CDE31B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94" y="182637"/>
            <a:ext cx="5246442" cy="1450757"/>
          </a:xfrm>
        </p:spPr>
        <p:txBody>
          <a:bodyPr>
            <a:normAutofit/>
          </a:bodyPr>
          <a:lstStyle/>
          <a:p>
            <a:r>
              <a:rPr lang="en-US" dirty="0"/>
              <a:t>Synthesis and assembly of RFP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84B379-491D-4112-A487-0F78CB705E8B}"/>
              </a:ext>
            </a:extLst>
          </p:cNvPr>
          <p:cNvSpPr/>
          <p:nvPr/>
        </p:nvSpPr>
        <p:spPr>
          <a:xfrm>
            <a:off x="5733551" y="1044311"/>
            <a:ext cx="2712377" cy="55480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9D728-9C0E-4517-8AE8-ED3A36A6E248}"/>
              </a:ext>
            </a:extLst>
          </p:cNvPr>
          <p:cNvSpPr txBox="1"/>
          <p:nvPr/>
        </p:nvSpPr>
        <p:spPr>
          <a:xfrm>
            <a:off x="6180419" y="1044311"/>
            <a:ext cx="18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RFP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53A536-3FB1-4F17-9E08-4F8831321403}"/>
              </a:ext>
            </a:extLst>
          </p:cNvPr>
          <p:cNvCxnSpPr/>
          <p:nvPr/>
        </p:nvCxnSpPr>
        <p:spPr>
          <a:xfrm>
            <a:off x="5720080" y="2153920"/>
            <a:ext cx="8839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23E58F-F503-4680-8739-B3A3E190F9DF}"/>
              </a:ext>
            </a:extLst>
          </p:cNvPr>
          <p:cNvCxnSpPr/>
          <p:nvPr/>
        </p:nvCxnSpPr>
        <p:spPr>
          <a:xfrm>
            <a:off x="6878320" y="2153920"/>
            <a:ext cx="8839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31D85-E137-4CA4-8ECE-0EBDD60B4BB5}"/>
              </a:ext>
            </a:extLst>
          </p:cNvPr>
          <p:cNvCxnSpPr/>
          <p:nvPr/>
        </p:nvCxnSpPr>
        <p:spPr>
          <a:xfrm>
            <a:off x="7457440" y="2306320"/>
            <a:ext cx="8839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5170F3-FC60-4C1A-A939-E5D956DBDE5B}"/>
              </a:ext>
            </a:extLst>
          </p:cNvPr>
          <p:cNvCxnSpPr>
            <a:cxnSpLocks/>
          </p:cNvCxnSpPr>
          <p:nvPr/>
        </p:nvCxnSpPr>
        <p:spPr>
          <a:xfrm>
            <a:off x="5689600" y="2966720"/>
            <a:ext cx="2722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94AC8F-D507-4E7C-8FEF-1FEF502F29FE}"/>
              </a:ext>
            </a:extLst>
          </p:cNvPr>
          <p:cNvCxnSpPr>
            <a:cxnSpLocks/>
          </p:cNvCxnSpPr>
          <p:nvPr/>
        </p:nvCxnSpPr>
        <p:spPr>
          <a:xfrm>
            <a:off x="7089739" y="2499360"/>
            <a:ext cx="0" cy="3962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D84AC58-58D8-4957-B905-CC4F6F643770}"/>
              </a:ext>
            </a:extLst>
          </p:cNvPr>
          <p:cNvSpPr/>
          <p:nvPr/>
        </p:nvSpPr>
        <p:spPr>
          <a:xfrm>
            <a:off x="5420360" y="3647439"/>
            <a:ext cx="3251200" cy="254432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9E5326-8DE5-493C-A8AA-6371E30AF516}"/>
              </a:ext>
            </a:extLst>
          </p:cNvPr>
          <p:cNvSpPr/>
          <p:nvPr/>
        </p:nvSpPr>
        <p:spPr>
          <a:xfrm>
            <a:off x="5720080" y="3444243"/>
            <a:ext cx="2733038" cy="12293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811BEF-5732-4AD1-98D4-4516BFE6BABB}"/>
              </a:ext>
            </a:extLst>
          </p:cNvPr>
          <p:cNvCxnSpPr>
            <a:cxnSpLocks/>
          </p:cNvCxnSpPr>
          <p:nvPr/>
        </p:nvCxnSpPr>
        <p:spPr>
          <a:xfrm>
            <a:off x="5730240" y="3810000"/>
            <a:ext cx="2722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1F4134-7C92-4F8A-8AEF-BF5A470BA17C}"/>
              </a:ext>
            </a:extLst>
          </p:cNvPr>
          <p:cNvCxnSpPr/>
          <p:nvPr/>
        </p:nvCxnSpPr>
        <p:spPr>
          <a:xfrm>
            <a:off x="6096000" y="2306320"/>
            <a:ext cx="8839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D66876-58C1-4D78-BEB9-9CDF94F7BB0E}"/>
              </a:ext>
            </a:extLst>
          </p:cNvPr>
          <p:cNvCxnSpPr/>
          <p:nvPr/>
        </p:nvCxnSpPr>
        <p:spPr>
          <a:xfrm>
            <a:off x="5699760" y="4216400"/>
            <a:ext cx="8839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C6C8480-8F3E-4692-B2E7-51AF1135F207}"/>
              </a:ext>
            </a:extLst>
          </p:cNvPr>
          <p:cNvCxnSpPr/>
          <p:nvPr/>
        </p:nvCxnSpPr>
        <p:spPr>
          <a:xfrm>
            <a:off x="7579358" y="4246880"/>
            <a:ext cx="8839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E649AEA-4451-49EA-9167-262F38903A0E}"/>
              </a:ext>
            </a:extLst>
          </p:cNvPr>
          <p:cNvSpPr txBox="1"/>
          <p:nvPr/>
        </p:nvSpPr>
        <p:spPr>
          <a:xfrm>
            <a:off x="6881459" y="3742789"/>
            <a:ext cx="41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BE08870-F60D-4FEF-BDA8-476613759C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30299" y="5039360"/>
            <a:ext cx="0" cy="3962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F35EF98-B815-4500-AAFF-DCC58261FF1F}"/>
              </a:ext>
            </a:extLst>
          </p:cNvPr>
          <p:cNvSpPr/>
          <p:nvPr/>
        </p:nvSpPr>
        <p:spPr>
          <a:xfrm>
            <a:off x="9389038" y="4106386"/>
            <a:ext cx="2590800" cy="2085378"/>
          </a:xfrm>
          <a:prstGeom prst="roundRect">
            <a:avLst/>
          </a:prstGeom>
          <a:solidFill>
            <a:srgbClr val="FBBD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22CE52-12B2-4823-A073-75309D2CB37C}"/>
              </a:ext>
            </a:extLst>
          </p:cNvPr>
          <p:cNvGrpSpPr/>
          <p:nvPr/>
        </p:nvGrpSpPr>
        <p:grpSpPr>
          <a:xfrm>
            <a:off x="10112338" y="4714253"/>
            <a:ext cx="1429422" cy="944854"/>
            <a:chOff x="10112338" y="4714253"/>
            <a:chExt cx="1429422" cy="94485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607EA0-6687-44F6-ACC5-283F67C27E20}"/>
                </a:ext>
              </a:extLst>
            </p:cNvPr>
            <p:cNvSpPr/>
            <p:nvPr/>
          </p:nvSpPr>
          <p:spPr>
            <a:xfrm>
              <a:off x="10112338" y="4714253"/>
              <a:ext cx="1429422" cy="94485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1507907-5160-4108-BA4C-4A2807D1F19F}"/>
                </a:ext>
              </a:extLst>
            </p:cNvPr>
            <p:cNvSpPr/>
            <p:nvPr/>
          </p:nvSpPr>
          <p:spPr>
            <a:xfrm>
              <a:off x="10312400" y="4714253"/>
              <a:ext cx="1036320" cy="162547"/>
            </a:xfrm>
            <a:custGeom>
              <a:avLst/>
              <a:gdLst>
                <a:gd name="connsiteX0" fmla="*/ 0 w 1429422"/>
                <a:gd name="connsiteY0" fmla="*/ 472427 h 944854"/>
                <a:gd name="connsiteX1" fmla="*/ 714711 w 1429422"/>
                <a:gd name="connsiteY1" fmla="*/ 0 h 944854"/>
                <a:gd name="connsiteX2" fmla="*/ 1429422 w 1429422"/>
                <a:gd name="connsiteY2" fmla="*/ 472427 h 944854"/>
                <a:gd name="connsiteX3" fmla="*/ 714711 w 1429422"/>
                <a:gd name="connsiteY3" fmla="*/ 944854 h 944854"/>
                <a:gd name="connsiteX4" fmla="*/ 0 w 1429422"/>
                <a:gd name="connsiteY4" fmla="*/ 472427 h 944854"/>
                <a:gd name="connsiteX0" fmla="*/ 0 w 1429422"/>
                <a:gd name="connsiteY0" fmla="*/ 472427 h 1036294"/>
                <a:gd name="connsiteX1" fmla="*/ 714711 w 1429422"/>
                <a:gd name="connsiteY1" fmla="*/ 0 h 1036294"/>
                <a:gd name="connsiteX2" fmla="*/ 1429422 w 1429422"/>
                <a:gd name="connsiteY2" fmla="*/ 472427 h 1036294"/>
                <a:gd name="connsiteX3" fmla="*/ 806151 w 1429422"/>
                <a:gd name="connsiteY3" fmla="*/ 1036294 h 1036294"/>
                <a:gd name="connsiteX0" fmla="*/ 0 w 1502053"/>
                <a:gd name="connsiteY0" fmla="*/ 472916 h 1036783"/>
                <a:gd name="connsiteX1" fmla="*/ 714711 w 1502053"/>
                <a:gd name="connsiteY1" fmla="*/ 489 h 1036783"/>
                <a:gd name="connsiteX2" fmla="*/ 1429422 w 1502053"/>
                <a:gd name="connsiteY2" fmla="*/ 384814 h 1036783"/>
                <a:gd name="connsiteX3" fmla="*/ 1429422 w 1502053"/>
                <a:gd name="connsiteY3" fmla="*/ 472916 h 1036783"/>
                <a:gd name="connsiteX4" fmla="*/ 806151 w 1502053"/>
                <a:gd name="connsiteY4" fmla="*/ 1036783 h 1036783"/>
                <a:gd name="connsiteX0" fmla="*/ 0 w 1329330"/>
                <a:gd name="connsiteY0" fmla="*/ 360902 h 1036401"/>
                <a:gd name="connsiteX1" fmla="*/ 541988 w 1329330"/>
                <a:gd name="connsiteY1" fmla="*/ 107 h 1036401"/>
                <a:gd name="connsiteX2" fmla="*/ 1256699 w 1329330"/>
                <a:gd name="connsiteY2" fmla="*/ 384432 h 1036401"/>
                <a:gd name="connsiteX3" fmla="*/ 1256699 w 1329330"/>
                <a:gd name="connsiteY3" fmla="*/ 472534 h 1036401"/>
                <a:gd name="connsiteX4" fmla="*/ 633428 w 1329330"/>
                <a:gd name="connsiteY4" fmla="*/ 1036401 h 1036401"/>
                <a:gd name="connsiteX0" fmla="*/ 0 w 1359828"/>
                <a:gd name="connsiteY0" fmla="*/ 360902 h 584157"/>
                <a:gd name="connsiteX1" fmla="*/ 541988 w 1359828"/>
                <a:gd name="connsiteY1" fmla="*/ 107 h 584157"/>
                <a:gd name="connsiteX2" fmla="*/ 1256699 w 1359828"/>
                <a:gd name="connsiteY2" fmla="*/ 384432 h 584157"/>
                <a:gd name="connsiteX3" fmla="*/ 1256699 w 1359828"/>
                <a:gd name="connsiteY3" fmla="*/ 472534 h 584157"/>
                <a:gd name="connsiteX4" fmla="*/ 1212556 w 1359828"/>
                <a:gd name="connsiteY4" fmla="*/ 534055 h 584157"/>
                <a:gd name="connsiteX0" fmla="*/ 0 w 1294611"/>
                <a:gd name="connsiteY0" fmla="*/ 360902 h 534055"/>
                <a:gd name="connsiteX1" fmla="*/ 541988 w 1294611"/>
                <a:gd name="connsiteY1" fmla="*/ 107 h 534055"/>
                <a:gd name="connsiteX2" fmla="*/ 1256699 w 1294611"/>
                <a:gd name="connsiteY2" fmla="*/ 384432 h 534055"/>
                <a:gd name="connsiteX3" fmla="*/ 880774 w 1294611"/>
                <a:gd name="connsiteY3" fmla="*/ 115310 h 534055"/>
                <a:gd name="connsiteX4" fmla="*/ 1212556 w 1294611"/>
                <a:gd name="connsiteY4" fmla="*/ 534055 h 534055"/>
                <a:gd name="connsiteX0" fmla="*/ 0 w 1277697"/>
                <a:gd name="connsiteY0" fmla="*/ 360902 h 392998"/>
                <a:gd name="connsiteX1" fmla="*/ 541988 w 1277697"/>
                <a:gd name="connsiteY1" fmla="*/ 107 h 392998"/>
                <a:gd name="connsiteX2" fmla="*/ 1256699 w 1277697"/>
                <a:gd name="connsiteY2" fmla="*/ 384432 h 392998"/>
                <a:gd name="connsiteX3" fmla="*/ 880774 w 1277697"/>
                <a:gd name="connsiteY3" fmla="*/ 115310 h 392998"/>
                <a:gd name="connsiteX4" fmla="*/ 887431 w 1277697"/>
                <a:gd name="connsiteY4" fmla="*/ 176831 h 392998"/>
                <a:gd name="connsiteX0" fmla="*/ 0 w 1020519"/>
                <a:gd name="connsiteY0" fmla="*/ 373796 h 373795"/>
                <a:gd name="connsiteX1" fmla="*/ 541988 w 1020519"/>
                <a:gd name="connsiteY1" fmla="*/ 13001 h 373795"/>
                <a:gd name="connsiteX2" fmla="*/ 941734 w 1020519"/>
                <a:gd name="connsiteY2" fmla="*/ 118245 h 373795"/>
                <a:gd name="connsiteX3" fmla="*/ 880774 w 1020519"/>
                <a:gd name="connsiteY3" fmla="*/ 128204 h 373795"/>
                <a:gd name="connsiteX4" fmla="*/ 887431 w 1020519"/>
                <a:gd name="connsiteY4" fmla="*/ 189725 h 373795"/>
                <a:gd name="connsiteX0" fmla="*/ 0 w 1020519"/>
                <a:gd name="connsiteY0" fmla="*/ 373796 h 373796"/>
                <a:gd name="connsiteX1" fmla="*/ 541988 w 1020519"/>
                <a:gd name="connsiteY1" fmla="*/ 13001 h 373796"/>
                <a:gd name="connsiteX2" fmla="*/ 941734 w 1020519"/>
                <a:gd name="connsiteY2" fmla="*/ 118245 h 373796"/>
                <a:gd name="connsiteX3" fmla="*/ 880774 w 1020519"/>
                <a:gd name="connsiteY3" fmla="*/ 128204 h 373796"/>
                <a:gd name="connsiteX4" fmla="*/ 887431 w 1020519"/>
                <a:gd name="connsiteY4" fmla="*/ 189725 h 37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519" h="373796">
                  <a:moveTo>
                    <a:pt x="0" y="373796"/>
                  </a:moveTo>
                  <a:cubicBezTo>
                    <a:pt x="0" y="112882"/>
                    <a:pt x="385032" y="55593"/>
                    <a:pt x="541988" y="13001"/>
                  </a:cubicBezTo>
                  <a:cubicBezTo>
                    <a:pt x="698944" y="-29591"/>
                    <a:pt x="822616" y="39507"/>
                    <a:pt x="941734" y="118245"/>
                  </a:cubicBezTo>
                  <a:cubicBezTo>
                    <a:pt x="867810" y="118840"/>
                    <a:pt x="952479" y="-17711"/>
                    <a:pt x="880774" y="128204"/>
                  </a:cubicBezTo>
                  <a:cubicBezTo>
                    <a:pt x="880774" y="389118"/>
                    <a:pt x="1190715" y="98285"/>
                    <a:pt x="887431" y="18972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 descr="Team:Danzi Kesh 8/Notebook - 2015.igem.org">
            <a:extLst>
              <a:ext uri="{FF2B5EF4-FFF2-40B4-BE49-F238E27FC236}">
                <a16:creationId xmlns:a16="http://schemas.microsoft.com/office/drawing/2014/main" id="{B4CE17E9-2ED2-44A9-93AF-AC631E319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34" y="1517396"/>
            <a:ext cx="2355208" cy="22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63A42A-AC15-489C-B16E-2E67F39111A4}"/>
              </a:ext>
            </a:extLst>
          </p:cNvPr>
          <p:cNvSpPr txBox="1"/>
          <p:nvPr/>
        </p:nvSpPr>
        <p:spPr>
          <a:xfrm>
            <a:off x="5926247" y="4653280"/>
            <a:ext cx="2320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Linearized expression plasmid with homology to RFP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EB34AE-87CC-49D4-A912-9F58C0703EB2}"/>
              </a:ext>
            </a:extLst>
          </p:cNvPr>
          <p:cNvCxnSpPr>
            <a:cxnSpLocks/>
          </p:cNvCxnSpPr>
          <p:nvPr/>
        </p:nvCxnSpPr>
        <p:spPr>
          <a:xfrm>
            <a:off x="5689600" y="3098800"/>
            <a:ext cx="2722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E1F4C8-6214-458A-92DF-63DD223FABC7}"/>
              </a:ext>
            </a:extLst>
          </p:cNvPr>
          <p:cNvCxnSpPr>
            <a:cxnSpLocks/>
          </p:cNvCxnSpPr>
          <p:nvPr/>
        </p:nvCxnSpPr>
        <p:spPr>
          <a:xfrm>
            <a:off x="5728299" y="3926958"/>
            <a:ext cx="2722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D0A68F-AAE3-4A29-94FE-361238C0AD83}"/>
              </a:ext>
            </a:extLst>
          </p:cNvPr>
          <p:cNvCxnSpPr/>
          <p:nvPr/>
        </p:nvCxnSpPr>
        <p:spPr>
          <a:xfrm>
            <a:off x="5710400" y="4368800"/>
            <a:ext cx="8839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FE1BD9-D3AD-4DE9-8F5F-F1F0BE350425}"/>
              </a:ext>
            </a:extLst>
          </p:cNvPr>
          <p:cNvCxnSpPr/>
          <p:nvPr/>
        </p:nvCxnSpPr>
        <p:spPr>
          <a:xfrm>
            <a:off x="7589998" y="4399280"/>
            <a:ext cx="8839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62001D-0A14-4A25-89B6-D2DF9E41F86C}"/>
              </a:ext>
            </a:extLst>
          </p:cNvPr>
          <p:cNvCxnSpPr>
            <a:cxnSpLocks/>
          </p:cNvCxnSpPr>
          <p:nvPr/>
        </p:nvCxnSpPr>
        <p:spPr>
          <a:xfrm>
            <a:off x="7089739" y="3149600"/>
            <a:ext cx="0" cy="3962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7DCBCB-0481-4DAF-AEC9-80C3CA1D12B4}"/>
              </a:ext>
            </a:extLst>
          </p:cNvPr>
          <p:cNvGrpSpPr/>
          <p:nvPr/>
        </p:nvGrpSpPr>
        <p:grpSpPr>
          <a:xfrm>
            <a:off x="10264738" y="4824121"/>
            <a:ext cx="1188720" cy="731520"/>
            <a:chOff x="10112338" y="4714253"/>
            <a:chExt cx="1429422" cy="94485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9C6451F-71CB-4968-9FD2-A34AFDE78466}"/>
                </a:ext>
              </a:extLst>
            </p:cNvPr>
            <p:cNvSpPr/>
            <p:nvPr/>
          </p:nvSpPr>
          <p:spPr>
            <a:xfrm>
              <a:off x="10112338" y="4714253"/>
              <a:ext cx="1429422" cy="94485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51F0DB9F-B57C-4E76-B086-726930C3C8E6}"/>
                </a:ext>
              </a:extLst>
            </p:cNvPr>
            <p:cNvSpPr/>
            <p:nvPr/>
          </p:nvSpPr>
          <p:spPr>
            <a:xfrm>
              <a:off x="10312400" y="4714253"/>
              <a:ext cx="1036320" cy="162547"/>
            </a:xfrm>
            <a:custGeom>
              <a:avLst/>
              <a:gdLst>
                <a:gd name="connsiteX0" fmla="*/ 0 w 1429422"/>
                <a:gd name="connsiteY0" fmla="*/ 472427 h 944854"/>
                <a:gd name="connsiteX1" fmla="*/ 714711 w 1429422"/>
                <a:gd name="connsiteY1" fmla="*/ 0 h 944854"/>
                <a:gd name="connsiteX2" fmla="*/ 1429422 w 1429422"/>
                <a:gd name="connsiteY2" fmla="*/ 472427 h 944854"/>
                <a:gd name="connsiteX3" fmla="*/ 714711 w 1429422"/>
                <a:gd name="connsiteY3" fmla="*/ 944854 h 944854"/>
                <a:gd name="connsiteX4" fmla="*/ 0 w 1429422"/>
                <a:gd name="connsiteY4" fmla="*/ 472427 h 944854"/>
                <a:gd name="connsiteX0" fmla="*/ 0 w 1429422"/>
                <a:gd name="connsiteY0" fmla="*/ 472427 h 1036294"/>
                <a:gd name="connsiteX1" fmla="*/ 714711 w 1429422"/>
                <a:gd name="connsiteY1" fmla="*/ 0 h 1036294"/>
                <a:gd name="connsiteX2" fmla="*/ 1429422 w 1429422"/>
                <a:gd name="connsiteY2" fmla="*/ 472427 h 1036294"/>
                <a:gd name="connsiteX3" fmla="*/ 806151 w 1429422"/>
                <a:gd name="connsiteY3" fmla="*/ 1036294 h 1036294"/>
                <a:gd name="connsiteX0" fmla="*/ 0 w 1502053"/>
                <a:gd name="connsiteY0" fmla="*/ 472916 h 1036783"/>
                <a:gd name="connsiteX1" fmla="*/ 714711 w 1502053"/>
                <a:gd name="connsiteY1" fmla="*/ 489 h 1036783"/>
                <a:gd name="connsiteX2" fmla="*/ 1429422 w 1502053"/>
                <a:gd name="connsiteY2" fmla="*/ 384814 h 1036783"/>
                <a:gd name="connsiteX3" fmla="*/ 1429422 w 1502053"/>
                <a:gd name="connsiteY3" fmla="*/ 472916 h 1036783"/>
                <a:gd name="connsiteX4" fmla="*/ 806151 w 1502053"/>
                <a:gd name="connsiteY4" fmla="*/ 1036783 h 1036783"/>
                <a:gd name="connsiteX0" fmla="*/ 0 w 1329330"/>
                <a:gd name="connsiteY0" fmla="*/ 360902 h 1036401"/>
                <a:gd name="connsiteX1" fmla="*/ 541988 w 1329330"/>
                <a:gd name="connsiteY1" fmla="*/ 107 h 1036401"/>
                <a:gd name="connsiteX2" fmla="*/ 1256699 w 1329330"/>
                <a:gd name="connsiteY2" fmla="*/ 384432 h 1036401"/>
                <a:gd name="connsiteX3" fmla="*/ 1256699 w 1329330"/>
                <a:gd name="connsiteY3" fmla="*/ 472534 h 1036401"/>
                <a:gd name="connsiteX4" fmla="*/ 633428 w 1329330"/>
                <a:gd name="connsiteY4" fmla="*/ 1036401 h 1036401"/>
                <a:gd name="connsiteX0" fmla="*/ 0 w 1359828"/>
                <a:gd name="connsiteY0" fmla="*/ 360902 h 584157"/>
                <a:gd name="connsiteX1" fmla="*/ 541988 w 1359828"/>
                <a:gd name="connsiteY1" fmla="*/ 107 h 584157"/>
                <a:gd name="connsiteX2" fmla="*/ 1256699 w 1359828"/>
                <a:gd name="connsiteY2" fmla="*/ 384432 h 584157"/>
                <a:gd name="connsiteX3" fmla="*/ 1256699 w 1359828"/>
                <a:gd name="connsiteY3" fmla="*/ 472534 h 584157"/>
                <a:gd name="connsiteX4" fmla="*/ 1212556 w 1359828"/>
                <a:gd name="connsiteY4" fmla="*/ 534055 h 584157"/>
                <a:gd name="connsiteX0" fmla="*/ 0 w 1294611"/>
                <a:gd name="connsiteY0" fmla="*/ 360902 h 534055"/>
                <a:gd name="connsiteX1" fmla="*/ 541988 w 1294611"/>
                <a:gd name="connsiteY1" fmla="*/ 107 h 534055"/>
                <a:gd name="connsiteX2" fmla="*/ 1256699 w 1294611"/>
                <a:gd name="connsiteY2" fmla="*/ 384432 h 534055"/>
                <a:gd name="connsiteX3" fmla="*/ 880774 w 1294611"/>
                <a:gd name="connsiteY3" fmla="*/ 115310 h 534055"/>
                <a:gd name="connsiteX4" fmla="*/ 1212556 w 1294611"/>
                <a:gd name="connsiteY4" fmla="*/ 534055 h 534055"/>
                <a:gd name="connsiteX0" fmla="*/ 0 w 1277697"/>
                <a:gd name="connsiteY0" fmla="*/ 360902 h 392998"/>
                <a:gd name="connsiteX1" fmla="*/ 541988 w 1277697"/>
                <a:gd name="connsiteY1" fmla="*/ 107 h 392998"/>
                <a:gd name="connsiteX2" fmla="*/ 1256699 w 1277697"/>
                <a:gd name="connsiteY2" fmla="*/ 384432 h 392998"/>
                <a:gd name="connsiteX3" fmla="*/ 880774 w 1277697"/>
                <a:gd name="connsiteY3" fmla="*/ 115310 h 392998"/>
                <a:gd name="connsiteX4" fmla="*/ 887431 w 1277697"/>
                <a:gd name="connsiteY4" fmla="*/ 176831 h 392998"/>
                <a:gd name="connsiteX0" fmla="*/ 0 w 1020519"/>
                <a:gd name="connsiteY0" fmla="*/ 373796 h 373795"/>
                <a:gd name="connsiteX1" fmla="*/ 541988 w 1020519"/>
                <a:gd name="connsiteY1" fmla="*/ 13001 h 373795"/>
                <a:gd name="connsiteX2" fmla="*/ 941734 w 1020519"/>
                <a:gd name="connsiteY2" fmla="*/ 118245 h 373795"/>
                <a:gd name="connsiteX3" fmla="*/ 880774 w 1020519"/>
                <a:gd name="connsiteY3" fmla="*/ 128204 h 373795"/>
                <a:gd name="connsiteX4" fmla="*/ 887431 w 1020519"/>
                <a:gd name="connsiteY4" fmla="*/ 189725 h 373795"/>
                <a:gd name="connsiteX0" fmla="*/ 0 w 1020519"/>
                <a:gd name="connsiteY0" fmla="*/ 373796 h 373796"/>
                <a:gd name="connsiteX1" fmla="*/ 541988 w 1020519"/>
                <a:gd name="connsiteY1" fmla="*/ 13001 h 373796"/>
                <a:gd name="connsiteX2" fmla="*/ 941734 w 1020519"/>
                <a:gd name="connsiteY2" fmla="*/ 118245 h 373796"/>
                <a:gd name="connsiteX3" fmla="*/ 880774 w 1020519"/>
                <a:gd name="connsiteY3" fmla="*/ 128204 h 373796"/>
                <a:gd name="connsiteX4" fmla="*/ 887431 w 1020519"/>
                <a:gd name="connsiteY4" fmla="*/ 189725 h 37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519" h="373796">
                  <a:moveTo>
                    <a:pt x="0" y="373796"/>
                  </a:moveTo>
                  <a:cubicBezTo>
                    <a:pt x="0" y="112882"/>
                    <a:pt x="385032" y="55593"/>
                    <a:pt x="541988" y="13001"/>
                  </a:cubicBezTo>
                  <a:cubicBezTo>
                    <a:pt x="698944" y="-29591"/>
                    <a:pt x="822616" y="39507"/>
                    <a:pt x="941734" y="118245"/>
                  </a:cubicBezTo>
                  <a:cubicBezTo>
                    <a:pt x="867810" y="118840"/>
                    <a:pt x="952479" y="-17711"/>
                    <a:pt x="880774" y="128204"/>
                  </a:cubicBezTo>
                  <a:cubicBezTo>
                    <a:pt x="880774" y="389118"/>
                    <a:pt x="1190715" y="98285"/>
                    <a:pt x="887431" y="18972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86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3" grpId="0" animBg="1"/>
      <p:bldP spid="29" grpId="0"/>
      <p:bldP spid="3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BF63F-D963-46EB-9134-6757204A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Build-a-Phage</a:t>
            </a:r>
          </a:p>
        </p:txBody>
      </p:sp>
    </p:spTree>
    <p:extLst>
      <p:ext uri="{BB962C8B-B14F-4D97-AF65-F5344CB8AC3E}">
        <p14:creationId xmlns:p14="http://schemas.microsoft.com/office/powerpoint/2010/main" val="94575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3AB51A-7652-4A7E-9EA4-68D3E65D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synthesize phage?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D595F0-0435-4DC5-8EA9-5EB743829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Medical relevance is inherently interesting to students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Mycobacteriophages are a diverse group of viruses that infect bacteria in the </a:t>
            </a:r>
            <a:r>
              <a:rPr lang="en-US" altLang="en-US" sz="2800" i="1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Mycobacteria</a:t>
            </a:r>
            <a:r>
              <a:rPr lang="en-US" altLang="en-US" sz="2800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 genus. 	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While we are working with  </a:t>
            </a:r>
            <a:r>
              <a:rPr lang="en-US" altLang="en-US" sz="2800" i="1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Mycobacterium smegmatis</a:t>
            </a:r>
            <a:r>
              <a:rPr lang="en-US" altLang="en-US" sz="2800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, a harmless soil bacterium, the genus includes the human pathogen </a:t>
            </a:r>
            <a:r>
              <a:rPr lang="en-US" altLang="en-US" sz="2800" i="1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Mycobacterium tuberculosis</a:t>
            </a:r>
            <a:r>
              <a:rPr lang="en-US" altLang="en-US" sz="2800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defRPr/>
            </a:pPr>
            <a:endParaRPr lang="en-US" altLang="en-US" sz="3200" dirty="0">
              <a:latin typeface="+mj-lt"/>
              <a:ea typeface="ＭＳ Ｐゴシック" pitchFamily="1" charset="-128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latin typeface="+mj-lt"/>
                <a:ea typeface="ＭＳ Ｐゴシック" pitchFamily="1" charset="-128"/>
                <a:cs typeface="Times New Roman" panose="02020603050405020304" pitchFamily="18" charset="0"/>
              </a:rPr>
              <a:t>Genomes are relatively small (~50-70,000 bp)</a:t>
            </a:r>
          </a:p>
          <a:p>
            <a:pPr>
              <a:spcBef>
                <a:spcPct val="50000"/>
              </a:spcBef>
              <a:defRPr/>
            </a:pPr>
            <a:endParaRPr lang="en-US" altLang="en-US" dirty="0"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C4CDD0-B537-4321-9B0C-0C4B7652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 Assembly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5491FD7-007A-4377-A3FF-DFFD994DE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922"/>
          <a:stretch/>
        </p:blipFill>
        <p:spPr>
          <a:xfrm>
            <a:off x="1769404" y="1892596"/>
            <a:ext cx="8877827" cy="42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624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560</Words>
  <Application>Microsoft Office PowerPoint</Application>
  <PresentationFormat>Widescreen</PresentationFormat>
  <Paragraphs>89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Times New Roman</vt:lpstr>
      <vt:lpstr>Retrospect</vt:lpstr>
      <vt:lpstr>Build-a-Genome</vt:lpstr>
      <vt:lpstr>Timeline of synthetic genes and genomes</vt:lpstr>
      <vt:lpstr>What genome(s) next?</vt:lpstr>
      <vt:lpstr>The 3+ BAG Workflows    +(Synthesis of RFP)   1. Build-a-Phage  2. Neochromosomes  3. Scramble</vt:lpstr>
      <vt:lpstr>Synthesis of RFP</vt:lpstr>
      <vt:lpstr>Synthesis and assembly of RFP</vt:lpstr>
      <vt:lpstr>Build-a-Phage</vt:lpstr>
      <vt:lpstr>Why synthesize phage?</vt:lpstr>
      <vt:lpstr>Building Block Assembly</vt:lpstr>
      <vt:lpstr>BRED</vt:lpstr>
      <vt:lpstr>Next steps: Creation of a modular phage genome</vt:lpstr>
      <vt:lpstr>Next steps: Creation of a fully synthetic phage genome</vt:lpstr>
      <vt:lpstr>What will this enable us to do?</vt:lpstr>
      <vt:lpstr>What will this enable us to do?</vt:lpstr>
      <vt:lpstr>What will this enable us to do?</vt:lpstr>
      <vt:lpstr>What will this enable us to do?</vt:lpstr>
      <vt:lpstr>Neochromosomes</vt:lpstr>
      <vt:lpstr>Why create neochromosomes?</vt:lpstr>
      <vt:lpstr>Methodology: Golden Gate assembly (based on restriction enzymes) or VEGAS (based on homologies)</vt:lpstr>
      <vt:lpstr>Transplantation of the human purine biosynthesis pathway</vt:lpstr>
      <vt:lpstr>Neochromosome containing the beta-carotene pathway</vt:lpstr>
      <vt:lpstr>Combinatorial assembly with different promoters and terminators allows you to make many variants</vt:lpstr>
      <vt:lpstr>Scramble</vt:lpstr>
      <vt:lpstr>Why Scramble cells?</vt:lpstr>
      <vt:lpstr>Methodology</vt:lpstr>
      <vt:lpstr>Scramble allows rapid genome evolution and phenotype analysis</vt:lpstr>
      <vt:lpstr>Three+ workflows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Build-a-Genome</dc:title>
  <dc:creator>Lisa Scheifele</dc:creator>
  <cp:lastModifiedBy>Lisa Scheifele</cp:lastModifiedBy>
  <cp:revision>15</cp:revision>
  <dcterms:created xsi:type="dcterms:W3CDTF">2020-07-27T15:45:15Z</dcterms:created>
  <dcterms:modified xsi:type="dcterms:W3CDTF">2023-08-05T13:22:12Z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a50fe2-ad8e-4b2e-b16c-4bb0954d6763_Enabled">
    <vt:lpwstr>true</vt:lpwstr>
  </property>
  <property fmtid="{D5CDD505-2E9C-101B-9397-08002B2CF9AE}" pid="3" name="MSIP_Label_6da50fe2-ad8e-4b2e-b16c-4bb0954d6763_SetDate">
    <vt:lpwstr>2023-08-04T10:18:06Z</vt:lpwstr>
  </property>
  <property fmtid="{D5CDD505-2E9C-101B-9397-08002B2CF9AE}" pid="4" name="MSIP_Label_6da50fe2-ad8e-4b2e-b16c-4bb0954d6763_Method">
    <vt:lpwstr>Standard</vt:lpwstr>
  </property>
  <property fmtid="{D5CDD505-2E9C-101B-9397-08002B2CF9AE}" pid="5" name="MSIP_Label_6da50fe2-ad8e-4b2e-b16c-4bb0954d6763_Name">
    <vt:lpwstr>Internal</vt:lpwstr>
  </property>
  <property fmtid="{D5CDD505-2E9C-101B-9397-08002B2CF9AE}" pid="6" name="MSIP_Label_6da50fe2-ad8e-4b2e-b16c-4bb0954d6763_SiteId">
    <vt:lpwstr>30ae0a8f-3cdf-44fd-af34-278bf639b85d</vt:lpwstr>
  </property>
  <property fmtid="{D5CDD505-2E9C-101B-9397-08002B2CF9AE}" pid="7" name="MSIP_Label_6da50fe2-ad8e-4b2e-b16c-4bb0954d6763_ActionId">
    <vt:lpwstr>8d25f586-fea1-4107-b967-37335e39fa0a</vt:lpwstr>
  </property>
  <property fmtid="{D5CDD505-2E9C-101B-9397-08002B2CF9AE}" pid="8" name="MSIP_Label_6da50fe2-ad8e-4b2e-b16c-4bb0954d6763_ContentBits">
    <vt:lpwstr>2</vt:lpwstr>
  </property>
  <property fmtid="{D5CDD505-2E9C-101B-9397-08002B2CF9AE}" pid="9" name="ClassificationContentMarkingFooterLocations">
    <vt:lpwstr>Retrospect:11</vt:lpwstr>
  </property>
  <property fmtid="{D5CDD505-2E9C-101B-9397-08002B2CF9AE}" pid="10" name="ClassificationContentMarkingFooterText">
    <vt:lpwstr>Loyola University Maryland Internal Use Only</vt:lpwstr>
  </property>
</Properties>
</file>