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6" r:id="rId9"/>
    <p:sldId id="265" r:id="rId10"/>
    <p:sldId id="269" r:id="rId11"/>
    <p:sldId id="311" r:id="rId12"/>
    <p:sldId id="275" r:id="rId13"/>
    <p:sldId id="267" r:id="rId14"/>
    <p:sldId id="270" r:id="rId15"/>
    <p:sldId id="272" r:id="rId16"/>
    <p:sldId id="273" r:id="rId17"/>
    <p:sldId id="304" r:id="rId18"/>
    <p:sldId id="303" r:id="rId19"/>
    <p:sldId id="301" r:id="rId20"/>
    <p:sldId id="274" r:id="rId21"/>
    <p:sldId id="276" r:id="rId22"/>
    <p:sldId id="277" r:id="rId23"/>
    <p:sldId id="278" r:id="rId24"/>
    <p:sldId id="279" r:id="rId25"/>
    <p:sldId id="280" r:id="rId26"/>
    <p:sldId id="281" r:id="rId27"/>
    <p:sldId id="282" r:id="rId28"/>
    <p:sldId id="283" r:id="rId29"/>
    <p:sldId id="268" r:id="rId30"/>
    <p:sldId id="287" r:id="rId31"/>
    <p:sldId id="313" r:id="rId32"/>
    <p:sldId id="289" r:id="rId33"/>
    <p:sldId id="290" r:id="rId34"/>
    <p:sldId id="286" r:id="rId35"/>
    <p:sldId id="285" r:id="rId36"/>
    <p:sldId id="306" r:id="rId37"/>
    <p:sldId id="308" r:id="rId38"/>
    <p:sldId id="307" r:id="rId39"/>
    <p:sldId id="284" r:id="rId40"/>
    <p:sldId id="305" r:id="rId41"/>
    <p:sldId id="309" r:id="rId42"/>
    <p:sldId id="310" r:id="rId43"/>
    <p:sldId id="293" r:id="rId44"/>
    <p:sldId id="294" r:id="rId45"/>
    <p:sldId id="295" r:id="rId46"/>
    <p:sldId id="296" r:id="rId47"/>
    <p:sldId id="297" r:id="rId48"/>
    <p:sldId id="298" r:id="rId49"/>
    <p:sldId id="299" r:id="rId50"/>
    <p:sldId id="300" r:id="rId51"/>
    <p:sldId id="29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eming-Davies, Arietta" initials="FA" lastIdx="1" clrIdx="0">
    <p:extLst>
      <p:ext uri="{19B8F6BF-5375-455C-9EA6-DF929625EA0E}">
        <p15:presenceInfo xmlns:p15="http://schemas.microsoft.com/office/powerpoint/2012/main" userId="S-1-5-21-1547161642-1788223648-682003330-1845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98" autoAdjust="0"/>
    <p:restoredTop sz="83901" autoAdjust="0"/>
  </p:normalViewPr>
  <p:slideViewPr>
    <p:cSldViewPr snapToGrid="0">
      <p:cViewPr varScale="1">
        <p:scale>
          <a:sx n="58" d="100"/>
          <a:sy n="58" d="100"/>
        </p:scale>
        <p:origin x="1252" y="36"/>
      </p:cViewPr>
      <p:guideLst>
        <p:guide orient="horz" pos="2160"/>
        <p:guide pos="3840"/>
      </p:guideLst>
    </p:cSldViewPr>
  </p:slideViewPr>
  <p:notesTextViewPr>
    <p:cViewPr>
      <p:scale>
        <a:sx n="1" d="1"/>
        <a:sy n="1" d="1"/>
      </p:scale>
      <p:origin x="0" y="-22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3BDA0-DBDD-45CE-A502-36740E1BDB80}" type="datetimeFigureOut">
              <a:rPr lang="en-US" smtClean="0"/>
              <a:t>4/12/2017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67833-4364-4631-B45F-B19396B9654A}" type="slidenum">
              <a:rPr lang="en-US" smtClean="0"/>
              <a:t>‹#›</a:t>
            </a:fld>
            <a:endParaRPr lang="en-US"/>
          </a:p>
        </p:txBody>
      </p:sp>
    </p:spTree>
    <p:extLst>
      <p:ext uri="{BB962C8B-B14F-4D97-AF65-F5344CB8AC3E}">
        <p14:creationId xmlns:p14="http://schemas.microsoft.com/office/powerpoint/2010/main" val="156016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This presentation is intended as a</a:t>
            </a:r>
            <a:r>
              <a:rPr lang="en-US" i="1" baseline="0" dirty="0" smtClean="0"/>
              <a:t> stand-alone overview to math anxiety and the techniques used in the BIOMAAP materials.  It is written to fit in an hour-long seminar slot.  Please feel free to use this presentation to introduce the ideas and programs to your departmental colleagues.  We would love to hear from you if you do end up using this presentation.</a:t>
            </a:r>
          </a:p>
          <a:p>
            <a:endParaRPr lang="en-US" i="1" baseline="0" dirty="0" smtClean="0"/>
          </a:p>
          <a:p>
            <a:r>
              <a:rPr lang="en-US" i="1" baseline="0" dirty="0" smtClean="0"/>
              <a:t>Notes to the instructor are in italics and content that might be spoken aloud in the presentation is in plain text. </a:t>
            </a:r>
            <a:endParaRPr lang="en-US" i="1" dirty="0"/>
          </a:p>
        </p:txBody>
      </p:sp>
      <p:sp>
        <p:nvSpPr>
          <p:cNvPr id="4" name="Slide Number Placeholder 3"/>
          <p:cNvSpPr>
            <a:spLocks noGrp="1"/>
          </p:cNvSpPr>
          <p:nvPr>
            <p:ph type="sldNum" sz="quarter" idx="10"/>
          </p:nvPr>
        </p:nvSpPr>
        <p:spPr/>
        <p:txBody>
          <a:bodyPr/>
          <a:lstStyle/>
          <a:p>
            <a:fld id="{8E667833-4364-4631-B45F-B19396B9654A}" type="slidenum">
              <a:rPr lang="en-US" smtClean="0"/>
              <a:t>1</a:t>
            </a:fld>
            <a:endParaRPr lang="en-US"/>
          </a:p>
        </p:txBody>
      </p:sp>
    </p:spTree>
    <p:extLst>
      <p:ext uri="{BB962C8B-B14F-4D97-AF65-F5344CB8AC3E}">
        <p14:creationId xmlns:p14="http://schemas.microsoft.com/office/powerpoint/2010/main" val="1589378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often spend a great</a:t>
            </a:r>
            <a:r>
              <a:rPr lang="en-US" baseline="0" dirty="0" smtClean="0"/>
              <a:t> deal of time trying to convince students of the </a:t>
            </a:r>
            <a:r>
              <a:rPr lang="en-US" i="1" baseline="0" dirty="0" smtClean="0"/>
              <a:t>value</a:t>
            </a:r>
            <a:r>
              <a:rPr lang="en-US" baseline="0" dirty="0" smtClean="0"/>
              <a:t> of quantitative skills: how is math useful in biology?   </a:t>
            </a:r>
            <a:r>
              <a:rPr lang="en-US" dirty="0" smtClean="0"/>
              <a:t>However, education theory suggests motivation depends on expectancy and affect as well as on value.  If students</a:t>
            </a:r>
            <a:r>
              <a:rPr lang="en-US" baseline="0" dirty="0" smtClean="0"/>
              <a:t> do not believe that they </a:t>
            </a:r>
            <a:r>
              <a:rPr lang="en-US" i="1" baseline="0" dirty="0" smtClean="0"/>
              <a:t>can</a:t>
            </a:r>
            <a:r>
              <a:rPr lang="en-US" baseline="0" dirty="0" smtClean="0"/>
              <a:t> learn something, they will not be motivated to try, even if they believe it is useful.   In other words, the key question is not just</a:t>
            </a:r>
            <a:r>
              <a:rPr lang="en-US" dirty="0" smtClean="0"/>
              <a:t> </a:t>
            </a:r>
            <a:r>
              <a:rPr lang="en-US" i="1" dirty="0" smtClean="0"/>
              <a:t>why</a:t>
            </a:r>
            <a:r>
              <a:rPr lang="en-US" dirty="0" smtClean="0"/>
              <a:t> should I learn this, but </a:t>
            </a:r>
            <a:r>
              <a:rPr lang="en-US" i="1" dirty="0" smtClean="0"/>
              <a:t>can</a:t>
            </a:r>
            <a:r>
              <a:rPr lang="en-US" dirty="0" smtClean="0"/>
              <a:t> I learn this?  BIOMAAP activities</a:t>
            </a:r>
            <a:r>
              <a:rPr lang="en-US" baseline="0" dirty="0" smtClean="0"/>
              <a:t> focus on the expectancy and affect (or emotional) elements of motivation.</a:t>
            </a:r>
            <a:endParaRPr lang="en-US" dirty="0" smtClean="0"/>
          </a:p>
          <a:p>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11</a:t>
            </a:fld>
            <a:endParaRPr lang="en-US"/>
          </a:p>
        </p:txBody>
      </p:sp>
    </p:spTree>
    <p:extLst>
      <p:ext uri="{BB962C8B-B14F-4D97-AF65-F5344CB8AC3E}">
        <p14:creationId xmlns:p14="http://schemas.microsoft.com/office/powerpoint/2010/main" val="891115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going to give</a:t>
            </a:r>
            <a:r>
              <a:rPr lang="en-US" baseline="0" dirty="0" smtClean="0"/>
              <a:t> an overview of the various strategies used in BIOMAAP to address students’ math attitudes and anxiety.  I will introduce each topic by presenting a short example from the student materials. </a:t>
            </a:r>
            <a:r>
              <a:rPr lang="en-US" dirty="0" smtClean="0"/>
              <a:t>Clearly</a:t>
            </a:r>
            <a:r>
              <a:rPr lang="en-US" baseline="0" dirty="0" smtClean="0"/>
              <a:t> there is a lot of overlap between these themes, and many activities will address multiple themes.  Warning: there will be audience participation!</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12</a:t>
            </a:fld>
            <a:endParaRPr lang="en-US"/>
          </a:p>
        </p:txBody>
      </p:sp>
    </p:spTree>
    <p:extLst>
      <p:ext uri="{BB962C8B-B14F-4D97-AF65-F5344CB8AC3E}">
        <p14:creationId xmlns:p14="http://schemas.microsoft.com/office/powerpoint/2010/main" val="886027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Metacognition is helping students think about their own process of problem solving and learning.</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13</a:t>
            </a:fld>
            <a:endParaRPr lang="en-US"/>
          </a:p>
        </p:txBody>
      </p:sp>
    </p:spTree>
    <p:extLst>
      <p:ext uri="{BB962C8B-B14F-4D97-AF65-F5344CB8AC3E}">
        <p14:creationId xmlns:p14="http://schemas.microsoft.com/office/powerpoint/2010/main" val="3764280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I’d like to start with an example metacognitive</a:t>
            </a:r>
            <a:r>
              <a:rPr lang="en-US" i="0" baseline="0" dirty="0" smtClean="0"/>
              <a:t> activity.  </a:t>
            </a:r>
            <a:r>
              <a:rPr lang="en-US" i="1" dirty="0" smtClean="0"/>
              <a:t>Give faculty ~1-2 minutes to think about this on their own.  No calculators, of course!  </a:t>
            </a:r>
          </a:p>
          <a:p>
            <a:endParaRPr lang="en-US" i="1" dirty="0" smtClean="0"/>
          </a:p>
          <a:p>
            <a:r>
              <a:rPr lang="en-US" i="1" dirty="0" smtClean="0"/>
              <a:t>Then ask faculty to talk to 2-3 neighbors</a:t>
            </a:r>
            <a:r>
              <a:rPr lang="en-US" i="1" baseline="0" dirty="0" smtClean="0"/>
              <a:t> about their method of solving the problem.  What strategy did they use?  What did they picture in their head?</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14</a:t>
            </a:fld>
            <a:endParaRPr lang="en-US"/>
          </a:p>
        </p:txBody>
      </p:sp>
    </p:spTree>
    <p:extLst>
      <p:ext uri="{BB962C8B-B14F-4D97-AF65-F5344CB8AC3E}">
        <p14:creationId xmlns:p14="http://schemas.microsoft.com/office/powerpoint/2010/main" val="2811679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none" dirty="0" smtClean="0"/>
              <a:t>Ask</a:t>
            </a:r>
            <a:r>
              <a:rPr lang="en-US" i="1" u="none" baseline="0" dirty="0" smtClean="0"/>
              <a:t> a few faculty to report back one method (not necessarily their own) from their group.  You can also ask if there are any groups where all had the same method (there almost never are), and use this to emphasize the creativity of problem solving techniques.  Even for a very simple arithmetic problem, everyone has their own method.  </a:t>
            </a:r>
          </a:p>
          <a:p>
            <a:endParaRPr lang="en-US" i="1" u="none" baseline="0" dirty="0" smtClean="0"/>
          </a:p>
          <a:p>
            <a:r>
              <a:rPr lang="en-US" i="1" u="none" baseline="0" dirty="0" smtClean="0"/>
              <a:t>You can play part of this video as well, or just point students towards it (posting the link on a course website).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15</a:t>
            </a:fld>
            <a:endParaRPr lang="en-US"/>
          </a:p>
        </p:txBody>
      </p:sp>
    </p:spTree>
    <p:extLst>
      <p:ext uri="{BB962C8B-B14F-4D97-AF65-F5344CB8AC3E}">
        <p14:creationId xmlns:p14="http://schemas.microsoft.com/office/powerpoint/2010/main" val="934093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 visual of some different methods of getting</a:t>
            </a:r>
            <a:r>
              <a:rPr lang="en-US" i="1" baseline="0" dirty="0" smtClean="0"/>
              <a:t> to the answer.  You might point out the ones that correspond to methods mentioned by audience members.</a:t>
            </a:r>
            <a:endParaRPr lang="en-US" i="1" dirty="0"/>
          </a:p>
        </p:txBody>
      </p:sp>
      <p:sp>
        <p:nvSpPr>
          <p:cNvPr id="4" name="Slide Number Placeholder 3"/>
          <p:cNvSpPr>
            <a:spLocks noGrp="1"/>
          </p:cNvSpPr>
          <p:nvPr>
            <p:ph type="sldNum" sz="quarter" idx="10"/>
          </p:nvPr>
        </p:nvSpPr>
        <p:spPr/>
        <p:txBody>
          <a:bodyPr/>
          <a:lstStyle/>
          <a:p>
            <a:fld id="{EB455EB8-F874-4774-86C1-035BB672C380}" type="slidenum">
              <a:rPr lang="en-US" smtClean="0"/>
              <a:t>16</a:t>
            </a:fld>
            <a:endParaRPr lang="en-US"/>
          </a:p>
        </p:txBody>
      </p:sp>
    </p:spTree>
    <p:extLst>
      <p:ext uri="{BB962C8B-B14F-4D97-AF65-F5344CB8AC3E}">
        <p14:creationId xmlns:p14="http://schemas.microsoft.com/office/powerpoint/2010/main" val="744724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To</a:t>
            </a:r>
            <a:r>
              <a:rPr lang="en-US" baseline="0" dirty="0" smtClean="0"/>
              <a:t> present the second example of metacognition, I’d also like to share a strategy I use to help students engage with graphs.  By removing the axis labels, it turns into more of a puzzle.  Students are asked to make observations about the graph, and guess what the variables and pattern might be.</a:t>
            </a:r>
            <a:r>
              <a:rPr lang="en-US" i="1"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You can ask faculty to do this exercise, or you can just walk them through some of the observations the students will make.  For example: we have a continuous numerical variable as the response, the range suggests it might be percentage…or maybe grades?  Two connected points suggest a paired design, maybe before and after?  The two line types are clearly different, perhaps treatments?  What are the error bars showing? Etc…</a:t>
            </a:r>
            <a:endParaRPr lang="en-US" i="1" dirty="0" smtClean="0"/>
          </a:p>
          <a:p>
            <a:endParaRPr lang="en-US" baseline="0" dirty="0" smtClean="0"/>
          </a:p>
        </p:txBody>
      </p:sp>
      <p:sp>
        <p:nvSpPr>
          <p:cNvPr id="4" name="Slide Number Placeholder 3"/>
          <p:cNvSpPr>
            <a:spLocks noGrp="1"/>
          </p:cNvSpPr>
          <p:nvPr>
            <p:ph type="sldNum" sz="quarter" idx="10"/>
          </p:nvPr>
        </p:nvSpPr>
        <p:spPr/>
        <p:txBody>
          <a:bodyPr/>
          <a:lstStyle/>
          <a:p>
            <a:fld id="{8E667833-4364-4631-B45F-B19396B9654A}" type="slidenum">
              <a:rPr lang="en-US" smtClean="0"/>
              <a:t>17</a:t>
            </a:fld>
            <a:endParaRPr lang="en-US"/>
          </a:p>
        </p:txBody>
      </p:sp>
    </p:spTree>
    <p:extLst>
      <p:ext uri="{BB962C8B-B14F-4D97-AF65-F5344CB8AC3E}">
        <p14:creationId xmlns:p14="http://schemas.microsoft.com/office/powerpoint/2010/main" val="2654984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is showing two groups of students</a:t>
            </a:r>
            <a:r>
              <a:rPr lang="en-US" baseline="0" dirty="0" smtClean="0"/>
              <a:t> who took the same math test twice.  In the posttest conditions, researchers induced a ‘high stakes’ environment in all sorts of cruel ways (even the scenario that a friend in the next room will lose money if you do poorly).  </a:t>
            </a:r>
          </a:p>
          <a:p>
            <a:endParaRPr lang="en-US" baseline="0" dirty="0" smtClean="0"/>
          </a:p>
          <a:p>
            <a:r>
              <a:rPr lang="en-US" baseline="0" dirty="0" smtClean="0"/>
              <a:t>Students in the control group suffered reduced performance in the high stakes posttest.  The other group of students was in the identical scenario, but was given a 7-minute expressive writing prompt before the posttest, encouraging them to express their fears and anxieties on paper.  This incredibly simple exercise resulted in over a 20 point difference between the two groups in the high stakes test!</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18</a:t>
            </a:fld>
            <a:endParaRPr lang="en-US"/>
          </a:p>
        </p:txBody>
      </p:sp>
    </p:spTree>
    <p:extLst>
      <p:ext uri="{BB962C8B-B14F-4D97-AF65-F5344CB8AC3E}">
        <p14:creationId xmlns:p14="http://schemas.microsoft.com/office/powerpoint/2010/main" val="3646220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just comparing</a:t>
            </a:r>
            <a:r>
              <a:rPr lang="en-US" baseline="0" dirty="0" smtClean="0"/>
              <a:t> the pre- and post- test results for the expressive writing group resulted in an increase of 5%, or half a letter grade!</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19</a:t>
            </a:fld>
            <a:endParaRPr lang="en-US"/>
          </a:p>
        </p:txBody>
      </p:sp>
    </p:spTree>
    <p:extLst>
      <p:ext uri="{BB962C8B-B14F-4D97-AF65-F5344CB8AC3E}">
        <p14:creationId xmlns:p14="http://schemas.microsoft.com/office/powerpoint/2010/main" val="2488462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panicked, ‘deer in headlights’ feeling you might have just had when asked to do mental math?  That is literally the same physiological response as a deer caught in headlights…recognizing and addressing that response can help!  Pointing this out to students can help them become more</a:t>
            </a:r>
            <a:r>
              <a:rPr lang="en-US" baseline="0" dirty="0" smtClean="0"/>
              <a:t> aware of their own physiological and emotional responses and how those might be interfering with their learning.</a:t>
            </a:r>
            <a:endParaRPr lang="en-US" dirty="0" smtClean="0"/>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20</a:t>
            </a:fld>
            <a:endParaRPr lang="en-US"/>
          </a:p>
        </p:txBody>
      </p:sp>
    </p:spTree>
    <p:extLst>
      <p:ext uri="{BB962C8B-B14F-4D97-AF65-F5344CB8AC3E}">
        <p14:creationId xmlns:p14="http://schemas.microsoft.com/office/powerpoint/2010/main" val="270067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be incorporating</a:t>
            </a:r>
            <a:r>
              <a:rPr lang="en-US" baseline="0" dirty="0" smtClean="0"/>
              <a:t> the actual student BIOMAAP activities throughout the presentation.  Many of these activities are designed to introduce the approaches to students, and experiencing the student materials is the easiest way for you to get an idea of what types of activities.  Since math anxiety (as well as student attitudes in general) can be a topic that tends towards negative discussion, I’m going to ask all of you to make a conscious effort to focus on approaches and solutions that have worked, so that we don’t get stuck on the problems, and instead focus on the solutions.</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2</a:t>
            </a:fld>
            <a:endParaRPr lang="en-US" dirty="0"/>
          </a:p>
        </p:txBody>
      </p:sp>
    </p:spTree>
    <p:extLst>
      <p:ext uri="{BB962C8B-B14F-4D97-AF65-F5344CB8AC3E}">
        <p14:creationId xmlns:p14="http://schemas.microsoft.com/office/powerpoint/2010/main" val="1831675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21</a:t>
            </a:fld>
            <a:endParaRPr lang="en-US"/>
          </a:p>
        </p:txBody>
      </p:sp>
    </p:spTree>
    <p:extLst>
      <p:ext uri="{BB962C8B-B14F-4D97-AF65-F5344CB8AC3E}">
        <p14:creationId xmlns:p14="http://schemas.microsoft.com/office/powerpoint/2010/main" val="1405619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Growth mindset is the idea that skills develop</a:t>
            </a:r>
            <a:r>
              <a:rPr lang="en-US" baseline="0" dirty="0" smtClean="0"/>
              <a:t> or ‘grow’ with practice.  Intelligence isn’t a fixed trait.  I’m going to share part of a presentation that we use to introduce this concept to students.  This is one of the strategies that we recommend starting out with, because it helps student motivation to adopt the other strategies.</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22</a:t>
            </a:fld>
            <a:endParaRPr lang="en-US"/>
          </a:p>
        </p:txBody>
      </p:sp>
    </p:spTree>
    <p:extLst>
      <p:ext uri="{BB962C8B-B14F-4D97-AF65-F5344CB8AC3E}">
        <p14:creationId xmlns:p14="http://schemas.microsoft.com/office/powerpoint/2010/main" val="3344320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Raise</a:t>
            </a:r>
            <a:r>
              <a:rPr lang="en-US" baseline="0" dirty="0" smtClean="0"/>
              <a:t> your hand if you believe certain people were born with the ability to juggle </a:t>
            </a:r>
            <a:r>
              <a:rPr lang="mr-IN" baseline="0" dirty="0" smtClean="0"/>
              <a:t>…</a:t>
            </a:r>
            <a:r>
              <a:rPr lang="en-US" baseline="0" dirty="0" smtClean="0"/>
              <a:t>. Sure</a:t>
            </a:r>
            <a:r>
              <a:rPr lang="mr-IN" baseline="0" dirty="0" smtClean="0"/>
              <a:t>…</a:t>
            </a:r>
            <a:r>
              <a:rPr lang="en-US" baseline="0" dirty="0" smtClean="0"/>
              <a:t> we don’t see juggling babies, and most of us can’t do it because we haven’t practiced.  We expect people that can juggle must have put in effort and time.  (</a:t>
            </a:r>
            <a:r>
              <a:rPr lang="en-US" i="1" baseline="0" dirty="0" smtClean="0"/>
              <a:t>Click) </a:t>
            </a:r>
            <a:r>
              <a:rPr lang="en-US" baseline="0" dirty="0" smtClean="0"/>
              <a:t>But there are some surprising findings when we look at the brains of people provided six weeks of juggling training; their gray matter density grew and white matter structure changed significantly compared to a group that didn’t train.  And after four more weeks without training, the jugglers brains continued to change. </a:t>
            </a:r>
          </a:p>
          <a:p>
            <a:endParaRPr lang="en-US" baseline="0" dirty="0" smtClean="0"/>
          </a:p>
          <a:p>
            <a:r>
              <a:rPr lang="en-US" baseline="0" dirty="0" smtClean="0"/>
              <a:t>What does this mean? (</a:t>
            </a:r>
            <a:r>
              <a:rPr lang="en-US" i="1" baseline="0" dirty="0" smtClean="0"/>
              <a:t>pause for a possible response</a:t>
            </a:r>
            <a:r>
              <a:rPr lang="en-US" baseline="0" dirty="0" smtClean="0"/>
              <a:t>)  This suggests practice and training led to brain growth, and that your brain can accommodate new tasks.  No one is born with a juggling brain, but we can gain a juggling brain. We’ve used juggling here as an example, but exactly the same thing is true for mathematics.  The more you train your brain by doing math, the better your brain will get at handling those tasks. </a:t>
            </a:r>
          </a:p>
          <a:p>
            <a:endParaRPr lang="en-US" baseline="0" dirty="0" smtClean="0"/>
          </a:p>
          <a:p>
            <a:r>
              <a:rPr lang="en-US" i="1" baseline="0" dirty="0" smtClean="0"/>
              <a:t>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https://commons.wikimedia.org/wiki/Category:Jugglers#/media/File:Trentino_Parcells_wiki.jpg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 </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23</a:t>
            </a:fld>
            <a:endParaRPr lang="en-US"/>
          </a:p>
        </p:txBody>
      </p:sp>
    </p:spTree>
    <p:extLst>
      <p:ext uri="{BB962C8B-B14F-4D97-AF65-F5344CB8AC3E}">
        <p14:creationId xmlns:p14="http://schemas.microsoft.com/office/powerpoint/2010/main" val="608959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Raise</a:t>
            </a:r>
            <a:r>
              <a:rPr lang="en-US" baseline="0" dirty="0" smtClean="0"/>
              <a:t> your hand if you believe certain people were born with the ability to juggle </a:t>
            </a:r>
            <a:r>
              <a:rPr lang="mr-IN" baseline="0" dirty="0" smtClean="0"/>
              <a:t>…</a:t>
            </a:r>
            <a:r>
              <a:rPr lang="en-US" baseline="0" dirty="0" smtClean="0"/>
              <a:t>. Sure</a:t>
            </a:r>
            <a:r>
              <a:rPr lang="mr-IN" baseline="0" dirty="0" smtClean="0"/>
              <a:t>…</a:t>
            </a:r>
            <a:r>
              <a:rPr lang="en-US" baseline="0" dirty="0" smtClean="0"/>
              <a:t> we don’t see juggling babies, and most of us can’t do it because we haven’t practiced.  We expect people that can juggle must have put in effort and time.  (</a:t>
            </a:r>
            <a:r>
              <a:rPr lang="en-US" i="1" baseline="0" dirty="0" smtClean="0"/>
              <a:t>Click)</a:t>
            </a:r>
            <a:r>
              <a:rPr lang="en-US" baseline="0" dirty="0" smtClean="0"/>
              <a:t> But there are some surprising findings when we look at the brains of people provided six weeks of juggling training; their gray matter density grew and white matter structure changed significantly compared to a group that didn’t train.  And after four more weeks without training, the jugglers brains continued to change. </a:t>
            </a:r>
          </a:p>
          <a:p>
            <a:endParaRPr lang="en-US" baseline="0" dirty="0" smtClean="0"/>
          </a:p>
          <a:p>
            <a:r>
              <a:rPr lang="en-US" baseline="0" dirty="0" smtClean="0"/>
              <a:t>What does this mean? (</a:t>
            </a:r>
            <a:r>
              <a:rPr lang="en-US" i="1" baseline="0" dirty="0" smtClean="0"/>
              <a:t>pause for a possible response</a:t>
            </a:r>
            <a:r>
              <a:rPr lang="en-US" baseline="0" dirty="0" smtClean="0"/>
              <a:t>)  This suggests practice and training led to brain growth, and that your brain can accommodate new tasks.  No one is born with a juggling brain, but we can gain a juggling brain. We’ve used juggling here as an example, but exactly the same thing is true for mathematics.  The more you train your brain by doing math, the better your brain will get at handling those tasks. </a:t>
            </a:r>
            <a:endParaRPr lang="en-US" dirty="0"/>
          </a:p>
        </p:txBody>
      </p:sp>
      <p:sp>
        <p:nvSpPr>
          <p:cNvPr id="4" name="Slide Number Placeholder 3"/>
          <p:cNvSpPr>
            <a:spLocks noGrp="1"/>
          </p:cNvSpPr>
          <p:nvPr>
            <p:ph type="sldNum" sz="quarter" idx="10"/>
          </p:nvPr>
        </p:nvSpPr>
        <p:spPr/>
        <p:txBody>
          <a:bodyPr/>
          <a:lstStyle/>
          <a:p>
            <a:fld id="{37F2019D-8549-45C0-8826-384DA69B18D1}" type="slidenum">
              <a:rPr lang="en-US" smtClean="0"/>
              <a:t>24</a:t>
            </a:fld>
            <a:endParaRPr lang="en-US"/>
          </a:p>
        </p:txBody>
      </p:sp>
    </p:spTree>
    <p:extLst>
      <p:ext uri="{BB962C8B-B14F-4D97-AF65-F5344CB8AC3E}">
        <p14:creationId xmlns:p14="http://schemas.microsoft.com/office/powerpoint/2010/main" val="988109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of what we do in life comes from learning and practice.  Whether</a:t>
            </a:r>
            <a:r>
              <a:rPr lang="en-US" baseline="0" dirty="0" smtClean="0"/>
              <a:t> that is sports, games, or learning to drive, read, and even do math, it takes practice.  Practice may cause “pain,” but that means you are growing!  Baseball players don’t make teams without lots of practice.  You can’t earn your drivers’ license without many hours of driving with a learners’ permit.  Becoming stronger in math requires this same type of dedication and willingness to practice and grow.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smtClean="0"/>
              <a:t>Photo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https://commons.wikimedia.org/wiki/Category:Driver%27s_education#/media/File:Exceptional_driving_school_Bolton_passes_Ste.jpg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https://commons.wikimedia.org/wiki/Baseball#/media/File:Wrigley_Field_Apr_2005.jpg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https://commons.wikimedia.org/w/index.php?search=solving+math+problem&amp;title=Special:Search&amp;go=Go&amp;uselang=en&amp;searchToken=ae6tsm21bz62a39jznz3lrr2#/media/File:Students_participate_in_Soroban_contest_130429-M-LK794-039.jpg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https://commons.wikimedia.org/wiki/Chess#/media/File:Children_Playing_Chess_on_the_Street_-_Santiago_de_Cuba_-_Cuba.jpg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https://commons.wikimedia.org/wiki/File:Baby_with_book.jpg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7F2019D-8549-45C0-8826-384DA69B18D1}" type="slidenum">
              <a:rPr lang="en-US" smtClean="0"/>
              <a:t>25</a:t>
            </a:fld>
            <a:endParaRPr lang="en-US"/>
          </a:p>
        </p:txBody>
      </p:sp>
    </p:spTree>
    <p:extLst>
      <p:ext uri="{BB962C8B-B14F-4D97-AF65-F5344CB8AC3E}">
        <p14:creationId xmlns:p14="http://schemas.microsoft.com/office/powerpoint/2010/main" val="3254279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These</a:t>
            </a:r>
            <a:r>
              <a:rPr lang="en-US" i="0" baseline="0" dirty="0" smtClean="0"/>
              <a:t> ideas of training jugglers and practicing relates to the idea of a growth mindset.  This means that we believe we can increase our brainpower through practice and work.  In contrast, people with a fixed mindset believe they were born naturally good or bad at certain tasks, like mathematics.  The difference really is how much one believes they can improve.  Having a growth mindset, besides being an accurate reflection of brain and learning science,  also suggests you have control over your situation, which is empowering.  </a:t>
            </a:r>
          </a:p>
          <a:p>
            <a:endParaRPr lang="en-US" i="0" baseline="0" dirty="0" smtClean="0"/>
          </a:p>
          <a:p>
            <a:pPr algn="l"/>
            <a:r>
              <a:rPr lang="en-US" i="0" baseline="0" dirty="0" smtClean="0"/>
              <a:t>Growth mindset has three key aspects to recognize (</a:t>
            </a:r>
            <a:r>
              <a:rPr lang="en-US" i="1" baseline="0" dirty="0" smtClean="0"/>
              <a:t>Click screen)</a:t>
            </a:r>
            <a:r>
              <a:rPr lang="en-US" i="0" baseline="0" dirty="0" smtClean="0"/>
              <a:t>.  First, you should expect learning will feel hard and tiring, especially as you begin.  Think about how you feel with physical exercise, mental exercise will be similar. (</a:t>
            </a:r>
            <a:r>
              <a:rPr lang="en-US" i="1" baseline="0" dirty="0" smtClean="0"/>
              <a:t>Click screen)</a:t>
            </a:r>
            <a:r>
              <a:rPr lang="en-US" i="0" baseline="0" dirty="0" smtClean="0"/>
              <a:t> However, the more your practice, the more your brain will work to rewire itself to create stronger pathways, thus making it easier to do mathematical tasks you once found difficult. (</a:t>
            </a:r>
            <a:r>
              <a:rPr lang="en-US" i="1" baseline="0" dirty="0" smtClean="0"/>
              <a:t>Click screen</a:t>
            </a:r>
            <a:r>
              <a:rPr lang="en-US" i="0" baseline="0" dirty="0" smtClean="0"/>
              <a:t>) Finally,  the more you put in to practicing your mathematical skills, the better your results.</a:t>
            </a:r>
            <a:endParaRPr lang="en-US" i="0" dirty="0" smtClean="0"/>
          </a:p>
          <a:p>
            <a:endParaRPr lang="en-US" i="1" dirty="0" smtClean="0"/>
          </a:p>
          <a:p>
            <a:r>
              <a:rPr lang="en-US" i="1" dirty="0" smtClean="0"/>
              <a:t>Images</a:t>
            </a:r>
          </a:p>
          <a:p>
            <a:r>
              <a:rPr lang="en-US" i="1" dirty="0" smtClean="0"/>
              <a:t>https://upload.wikimedia.org/wikipedia/commons/3/3c/SmithMachineBenchPress.gif</a:t>
            </a:r>
          </a:p>
          <a:p>
            <a:r>
              <a:rPr lang="en-US" i="1" dirty="0" smtClean="0"/>
              <a:t>https://upload.wikimedia.org/wikipedia/commons/c/c8/Weight_lifting_black_and_white.jpg</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26</a:t>
            </a:fld>
            <a:endParaRPr lang="en-US"/>
          </a:p>
        </p:txBody>
      </p:sp>
    </p:spTree>
    <p:extLst>
      <p:ext uri="{BB962C8B-B14F-4D97-AF65-F5344CB8AC3E}">
        <p14:creationId xmlns:p14="http://schemas.microsoft.com/office/powerpoint/2010/main" val="3862569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have found that some students struggle with the concept of a growth versus fixed mindset, confusing it with the more simplistic ‘good attitude’ versus ‘bad attitude.’  Calling these a ‘be good’ and ‘get better’ mindset can help clarify the key difference: growth mindset is about improvement with repeated practice, and mistakes are valuable tools for improvement throughout that process.</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27</a:t>
            </a:fld>
            <a:endParaRPr lang="en-US"/>
          </a:p>
        </p:txBody>
      </p:sp>
    </p:spTree>
    <p:extLst>
      <p:ext uri="{BB962C8B-B14F-4D97-AF65-F5344CB8AC3E}">
        <p14:creationId xmlns:p14="http://schemas.microsoft.com/office/powerpoint/2010/main" val="1615955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idea of a ‘get better’ mindset also ties closely</a:t>
            </a:r>
            <a:r>
              <a:rPr lang="en-US" baseline="0" dirty="0" smtClean="0"/>
              <a:t> to how you can create a classroom environment where students feel comfortable attempting difficult problems and making mistakes.</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28</a:t>
            </a:fld>
            <a:endParaRPr lang="en-US"/>
          </a:p>
        </p:txBody>
      </p:sp>
    </p:spTree>
    <p:extLst>
      <p:ext uri="{BB962C8B-B14F-4D97-AF65-F5344CB8AC3E}">
        <p14:creationId xmlns:p14="http://schemas.microsoft.com/office/powerpoint/2010/main" val="3171582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sample BIOMAAP material comes from a </a:t>
            </a:r>
            <a:r>
              <a:rPr lang="en-US" dirty="0" err="1" smtClean="0"/>
              <a:t>Powerpoint</a:t>
            </a:r>
            <a:r>
              <a:rPr lang="en-US" baseline="0" dirty="0" smtClean="0"/>
              <a:t> presentation intended to encourage students to take a more positive view of mistakes.  Because we are scientists, most of us love the feeling of not knowing the answer, of figuring out the solution to a challenging puzzle.  In contrast, many students associate that feeling of not knowing the answer with feeling stupid or getting a low grade.  It can be helpful to encourage students to experience and even enjoy the feeling of figuring out a difficult problem, and realizing that mistakes are an inevitable (and helpful) part of the process. </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29</a:t>
            </a:fld>
            <a:endParaRPr lang="en-US"/>
          </a:p>
        </p:txBody>
      </p:sp>
    </p:spTree>
    <p:extLst>
      <p:ext uri="{BB962C8B-B14F-4D97-AF65-F5344CB8AC3E}">
        <p14:creationId xmlns:p14="http://schemas.microsoft.com/office/powerpoint/2010/main" val="19780307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There is a striking pattern in brain activity just after we make a mistake, called error-related negativity or ERN. A) There is a spike in negative voltage at an electrode placed on the scalp 50 milliseconds after someone makes a mistake that is not present when we are correct. Recognizing</a:t>
            </a:r>
            <a:r>
              <a:rPr lang="en-US" sz="1200" i="0" kern="1200" baseline="0" dirty="0" smtClean="0">
                <a:solidFill>
                  <a:schemeClr val="tx1"/>
                </a:solidFill>
                <a:effectLst/>
                <a:latin typeface="+mn-lt"/>
                <a:ea typeface="+mn-ea"/>
                <a:cs typeface="+mn-cs"/>
              </a:rPr>
              <a:t> errors is really important, as without recognizing them, we can’t correct them. </a:t>
            </a:r>
            <a:endParaRPr lang="en-US" i="0" dirty="0"/>
          </a:p>
        </p:txBody>
      </p:sp>
      <p:sp>
        <p:nvSpPr>
          <p:cNvPr id="4" name="Slide Number Placeholder 3"/>
          <p:cNvSpPr>
            <a:spLocks noGrp="1"/>
          </p:cNvSpPr>
          <p:nvPr>
            <p:ph type="sldNum" sz="quarter" idx="10"/>
          </p:nvPr>
        </p:nvSpPr>
        <p:spPr/>
        <p:txBody>
          <a:bodyPr/>
          <a:lstStyle/>
          <a:p>
            <a:fld id="{EB455EB8-F874-4774-86C1-035BB672C380}" type="slidenum">
              <a:rPr lang="en-US" smtClean="0"/>
              <a:t>30</a:t>
            </a:fld>
            <a:endParaRPr lang="en-US"/>
          </a:p>
        </p:txBody>
      </p:sp>
    </p:spTree>
    <p:extLst>
      <p:ext uri="{BB962C8B-B14F-4D97-AF65-F5344CB8AC3E}">
        <p14:creationId xmlns:p14="http://schemas.microsoft.com/office/powerpoint/2010/main" val="1812955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 anxiety</a:t>
            </a:r>
            <a:r>
              <a:rPr lang="en-US" baseline="0" dirty="0" smtClean="0"/>
              <a:t> is a measurable, biological phenomenon…it’s not just “in your head.” You are feeling something because something is actually happening in your body. </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3</a:t>
            </a:fld>
            <a:endParaRPr lang="en-US"/>
          </a:p>
        </p:txBody>
      </p:sp>
    </p:spTree>
    <p:extLst>
      <p:ext uri="{BB962C8B-B14F-4D97-AF65-F5344CB8AC3E}">
        <p14:creationId xmlns:p14="http://schemas.microsoft.com/office/powerpoint/2010/main" val="3066938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That spike in negative</a:t>
            </a:r>
            <a:r>
              <a:rPr lang="en-US" sz="1200" i="0" kern="1200" baseline="0" dirty="0" smtClean="0">
                <a:solidFill>
                  <a:schemeClr val="tx1"/>
                </a:solidFill>
                <a:effectLst/>
                <a:latin typeface="+mn-lt"/>
                <a:ea typeface="+mn-ea"/>
                <a:cs typeface="+mn-cs"/>
              </a:rPr>
              <a:t> voltage after a mistake is not the whole story though.  What happens in your brain next turns out to depend what type of mindset you have.</a:t>
            </a:r>
          </a:p>
          <a:p>
            <a:endParaRPr lang="en-US" sz="1200" i="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31</a:t>
            </a:fld>
            <a:endParaRPr lang="en-US"/>
          </a:p>
        </p:txBody>
      </p:sp>
    </p:spTree>
    <p:extLst>
      <p:ext uri="{BB962C8B-B14F-4D97-AF65-F5344CB8AC3E}">
        <p14:creationId xmlns:p14="http://schemas.microsoft.com/office/powerpoint/2010/main" val="1553521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Looking at these</a:t>
            </a:r>
            <a:r>
              <a:rPr lang="en-US" sz="1200" i="0" kern="1200" baseline="0" dirty="0" smtClean="0">
                <a:solidFill>
                  <a:schemeClr val="tx1"/>
                </a:solidFill>
                <a:effectLst/>
                <a:latin typeface="+mn-lt"/>
                <a:ea typeface="+mn-ea"/>
                <a:cs typeface="+mn-cs"/>
              </a:rPr>
              <a:t> m</a:t>
            </a:r>
            <a:r>
              <a:rPr lang="en-US" sz="1200" i="0" kern="1200" dirty="0" smtClean="0">
                <a:solidFill>
                  <a:schemeClr val="tx1"/>
                </a:solidFill>
                <a:effectLst/>
                <a:latin typeface="+mn-lt"/>
                <a:ea typeface="+mn-ea"/>
                <a:cs typeface="+mn-cs"/>
              </a:rPr>
              <a:t>aps of electric activity in the brains of fixed and growth mindset individuals, 150-550 milliseconds after an error is made, we can see</a:t>
            </a:r>
            <a:r>
              <a:rPr lang="en-US" sz="1200" i="0" kern="1200" baseline="0" dirty="0" smtClean="0">
                <a:solidFill>
                  <a:schemeClr val="tx1"/>
                </a:solidFill>
                <a:effectLst/>
                <a:latin typeface="+mn-lt"/>
                <a:ea typeface="+mn-ea"/>
                <a:cs typeface="+mn-cs"/>
              </a:rPr>
              <a:t> immediately that there is a difference in brain activity. </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32</a:t>
            </a:fld>
            <a:endParaRPr lang="en-US"/>
          </a:p>
        </p:txBody>
      </p:sp>
    </p:spTree>
    <p:extLst>
      <p:ext uri="{BB962C8B-B14F-4D97-AF65-F5344CB8AC3E}">
        <p14:creationId xmlns:p14="http://schemas.microsoft.com/office/powerpoint/2010/main" val="37075161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In</a:t>
            </a:r>
            <a:r>
              <a:rPr lang="en-US" sz="1200" i="0" kern="1200" baseline="0" dirty="0" smtClean="0">
                <a:solidFill>
                  <a:schemeClr val="tx1"/>
                </a:solidFill>
                <a:effectLst/>
                <a:latin typeface="+mn-lt"/>
                <a:ea typeface="+mn-ea"/>
                <a:cs typeface="+mn-cs"/>
              </a:rPr>
              <a:t> the figure, </a:t>
            </a:r>
            <a:r>
              <a:rPr lang="en-US" sz="1200" i="0" kern="1200" dirty="0" smtClean="0">
                <a:solidFill>
                  <a:schemeClr val="tx1"/>
                </a:solidFill>
                <a:effectLst/>
                <a:latin typeface="+mn-lt"/>
                <a:ea typeface="+mn-ea"/>
                <a:cs typeface="+mn-cs"/>
              </a:rPr>
              <a:t>warm colors indicate greater positive voltage.  Positive voltage during this timeframe ("error positivity") is known to be related to awareness and allocation of attention to mistakes. Simply put, growth mindset individuals may have better post-error correction mechanisms.   Take a moment to think about how crazy this result is.</a:t>
            </a:r>
            <a:r>
              <a:rPr lang="en-US" sz="1200" i="0" kern="1200" baseline="0" dirty="0" smtClean="0">
                <a:solidFill>
                  <a:schemeClr val="tx1"/>
                </a:solidFill>
                <a:effectLst/>
                <a:latin typeface="+mn-lt"/>
                <a:ea typeface="+mn-ea"/>
                <a:cs typeface="+mn-cs"/>
              </a:rPr>
              <a:t>  If we knew nothing about you, we could hook you up to an EEG, see how your brain responds after you make a mistake, and then tell you whether you have a growth or a fixed mindset.  Almost like mind reading…</a:t>
            </a:r>
            <a:endParaRPr lang="en-US" dirty="0" smtClean="0"/>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Maps of electric activity in the brains of fixed and growth mindset individuals, 150-550 milliseconds after an error is made, where warm colors indicate greater positive voltage.  Positive voltage during this timeframe ("error positivity") is known to be related to awareness and allocation of attention to mistakes. Simply put, growth mindset individuals may have better post-error correction mechanisms. From Moser et al. 2011.</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33</a:t>
            </a:fld>
            <a:endParaRPr lang="en-US"/>
          </a:p>
        </p:txBody>
      </p:sp>
    </p:spTree>
    <p:extLst>
      <p:ext uri="{BB962C8B-B14F-4D97-AF65-F5344CB8AC3E}">
        <p14:creationId xmlns:p14="http://schemas.microsoft.com/office/powerpoint/2010/main" val="2754648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can you do to make your class</a:t>
            </a:r>
            <a:r>
              <a:rPr lang="en-US" baseline="0" dirty="0" smtClean="0"/>
              <a:t> into an environment where mistakes and struggle are encouraged?  It turns out that there are many small changes and techniques you can use to help encourage a comfortable environment.</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34</a:t>
            </a:fld>
            <a:endParaRPr lang="en-US" dirty="0"/>
          </a:p>
        </p:txBody>
      </p:sp>
    </p:spTree>
    <p:extLst>
      <p:ext uri="{BB962C8B-B14F-4D97-AF65-F5344CB8AC3E}">
        <p14:creationId xmlns:p14="http://schemas.microsoft.com/office/powerpoint/2010/main" val="2595983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CATME project at Purdue has found that certain group structures are more effective at supporting underrepresented students.  In simplest</a:t>
            </a:r>
            <a:r>
              <a:rPr lang="en-US" baseline="0" dirty="0" smtClean="0"/>
              <a:t> form, the principle is just that no one from a historically disadvantaged group should feel outnumbered.  For example: a group of 4 should have two or more women (or no women), two or more African American students (or none), etc.   Groups should also include students across a range of academic skill levels (e.g. G.P.A).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Adding a diverse set</a:t>
            </a:r>
            <a:r>
              <a:rPr lang="en-US" baseline="0" dirty="0" smtClean="0"/>
              <a:t> of scientist images </a:t>
            </a:r>
            <a:r>
              <a:rPr lang="en-US" dirty="0" smtClean="0"/>
              <a:t>can usually be easily accomplished by using images</a:t>
            </a:r>
            <a:r>
              <a:rPr lang="en-US" baseline="0" dirty="0" smtClean="0"/>
              <a:t> of authors of more recent studies, rather than just the ‘founding fathers.’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student mentoring, we:</a:t>
            </a:r>
            <a:r>
              <a:rPr lang="en-US" baseline="0" dirty="0" smtClean="0"/>
              <a:t> start them with a challenging/interesting problem, encourage them to get as far as they can on their own with experimental design etc., help them troubleshoot what went wrong, reward effort rather than results, model good scientific protocols and </a:t>
            </a:r>
            <a:r>
              <a:rPr lang="en-US" baseline="0" smtClean="0"/>
              <a:t>practices….</a:t>
            </a:r>
            <a:endParaRPr lang="en-US" dirty="0" smtClean="0"/>
          </a:p>
        </p:txBody>
      </p:sp>
      <p:sp>
        <p:nvSpPr>
          <p:cNvPr id="4" name="Slide Number Placeholder 3"/>
          <p:cNvSpPr>
            <a:spLocks noGrp="1"/>
          </p:cNvSpPr>
          <p:nvPr>
            <p:ph type="sldNum" sz="quarter" idx="10"/>
          </p:nvPr>
        </p:nvSpPr>
        <p:spPr/>
        <p:txBody>
          <a:bodyPr/>
          <a:lstStyle/>
          <a:p>
            <a:fld id="{8E667833-4364-4631-B45F-B19396B9654A}" type="slidenum">
              <a:rPr lang="en-US" smtClean="0"/>
              <a:t>35</a:t>
            </a:fld>
            <a:endParaRPr lang="en-US"/>
          </a:p>
        </p:txBody>
      </p:sp>
    </p:spTree>
    <p:extLst>
      <p:ext uri="{BB962C8B-B14F-4D97-AF65-F5344CB8AC3E}">
        <p14:creationId xmlns:p14="http://schemas.microsoft.com/office/powerpoint/2010/main" val="294263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Adding a diverse set</a:t>
            </a:r>
            <a:r>
              <a:rPr lang="en-US" baseline="0" dirty="0" smtClean="0"/>
              <a:t> of scientist images </a:t>
            </a:r>
            <a:r>
              <a:rPr lang="en-US" dirty="0" smtClean="0"/>
              <a:t>can usually be easily accomplished by using images</a:t>
            </a:r>
            <a:r>
              <a:rPr lang="en-US" baseline="0" dirty="0" smtClean="0"/>
              <a:t> of authors of more recent studies, rather than just the ‘founding fathers.’  </a:t>
            </a:r>
            <a:endParaRPr lang="en-US" dirty="0" smtClean="0"/>
          </a:p>
          <a:p>
            <a:endParaRPr lang="en-US" dirty="0" smtClean="0"/>
          </a:p>
          <a:p>
            <a:r>
              <a:rPr lang="en-US" i="1" dirty="0" smtClean="0"/>
              <a:t>https://upload.wikimedia.org/wikipedia/commons/3/3c/Charles_Darwin_01.jpg</a:t>
            </a:r>
          </a:p>
        </p:txBody>
      </p:sp>
      <p:sp>
        <p:nvSpPr>
          <p:cNvPr id="4" name="Slide Number Placeholder 3"/>
          <p:cNvSpPr>
            <a:spLocks noGrp="1"/>
          </p:cNvSpPr>
          <p:nvPr>
            <p:ph type="sldNum" sz="quarter" idx="10"/>
          </p:nvPr>
        </p:nvSpPr>
        <p:spPr/>
        <p:txBody>
          <a:bodyPr/>
          <a:lstStyle/>
          <a:p>
            <a:fld id="{8E667833-4364-4631-B45F-B19396B9654A}" type="slidenum">
              <a:rPr lang="en-US" smtClean="0"/>
              <a:t>36</a:t>
            </a:fld>
            <a:endParaRPr lang="en-US"/>
          </a:p>
        </p:txBody>
      </p:sp>
    </p:spTree>
    <p:extLst>
      <p:ext uri="{BB962C8B-B14F-4D97-AF65-F5344CB8AC3E}">
        <p14:creationId xmlns:p14="http://schemas.microsoft.com/office/powerpoint/2010/main" val="4676257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doesn’t even</a:t>
            </a:r>
            <a:r>
              <a:rPr lang="en-US" baseline="0" dirty="0" smtClean="0"/>
              <a:t> require rewriting your lectures or ‘cherry picking’ diverse scientists.  </a:t>
            </a:r>
            <a:r>
              <a:rPr lang="en-US" dirty="0" smtClean="0"/>
              <a:t>You likely already use examples and</a:t>
            </a:r>
            <a:r>
              <a:rPr lang="en-US" baseline="0" dirty="0" smtClean="0"/>
              <a:t> figures taken from more recent literature in your lectures; if you look up the authors of those studies, they are likely to be more diverse, just because the demography of who is doing science has changed since Darwin’s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i="1" dirty="0" smtClean="0"/>
              <a:t>https://upload.wikimedia.org/wikipedia/commons/3/3c/Charles_Darwin_01.jpg</a:t>
            </a:r>
          </a:p>
        </p:txBody>
      </p:sp>
      <p:sp>
        <p:nvSpPr>
          <p:cNvPr id="4" name="Slide Number Placeholder 3"/>
          <p:cNvSpPr>
            <a:spLocks noGrp="1"/>
          </p:cNvSpPr>
          <p:nvPr>
            <p:ph type="sldNum" sz="quarter" idx="10"/>
          </p:nvPr>
        </p:nvSpPr>
        <p:spPr/>
        <p:txBody>
          <a:bodyPr/>
          <a:lstStyle/>
          <a:p>
            <a:fld id="{8E667833-4364-4631-B45F-B19396B9654A}" type="slidenum">
              <a:rPr lang="en-US" smtClean="0"/>
              <a:t>37</a:t>
            </a:fld>
            <a:endParaRPr lang="en-US"/>
          </a:p>
        </p:txBody>
      </p:sp>
    </p:spTree>
    <p:extLst>
      <p:ext uri="{BB962C8B-B14F-4D97-AF65-F5344CB8AC3E}">
        <p14:creationId xmlns:p14="http://schemas.microsoft.com/office/powerpoint/2010/main" val="1786499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student mentoring, we:</a:t>
            </a:r>
            <a:r>
              <a:rPr lang="en-US" baseline="0" dirty="0" smtClean="0"/>
              <a:t> start them with a challenging/interesting problem, encourage them to get as far as they can on their own with experimental design etc., help them troubleshoot what went wrong, reward effort rather than results, model good scientific protocols and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a:t>
            </a:r>
            <a:r>
              <a:rPr lang="en-US" dirty="0" smtClean="0"/>
              <a:t>https://upload.wikimedia.org/wikipedia/commons/thumb/8/8e/Tie-dyed_lab_coat.jpg/220px-Tie-dyed_lab_coat.jpg</a:t>
            </a:r>
          </a:p>
        </p:txBody>
      </p:sp>
      <p:sp>
        <p:nvSpPr>
          <p:cNvPr id="4" name="Slide Number Placeholder 3"/>
          <p:cNvSpPr>
            <a:spLocks noGrp="1"/>
          </p:cNvSpPr>
          <p:nvPr>
            <p:ph type="sldNum" sz="quarter" idx="10"/>
          </p:nvPr>
        </p:nvSpPr>
        <p:spPr/>
        <p:txBody>
          <a:bodyPr/>
          <a:lstStyle/>
          <a:p>
            <a:fld id="{8E667833-4364-4631-B45F-B19396B9654A}" type="slidenum">
              <a:rPr lang="en-US" smtClean="0"/>
              <a:t>38</a:t>
            </a:fld>
            <a:endParaRPr lang="en-US"/>
          </a:p>
        </p:txBody>
      </p:sp>
    </p:spTree>
    <p:extLst>
      <p:ext uri="{BB962C8B-B14F-4D97-AF65-F5344CB8AC3E}">
        <p14:creationId xmlns:p14="http://schemas.microsoft.com/office/powerpoint/2010/main" val="36972648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come</a:t>
            </a:r>
            <a:r>
              <a:rPr lang="en-US" baseline="0" dirty="0" smtClean="0"/>
              <a:t> in with a range of skills and comfort—how can we convince all students that the BIOMAAP materials are worthwhile?  We find it helpful to be as transparent as possible about the education research behind the methods, and to explicitly explain to students at the beginning what we are hoping they will get out of these materials.</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40</a:t>
            </a:fld>
            <a:endParaRPr lang="en-US"/>
          </a:p>
        </p:txBody>
      </p:sp>
    </p:spTree>
    <p:extLst>
      <p:ext uri="{BB962C8B-B14F-4D97-AF65-F5344CB8AC3E}">
        <p14:creationId xmlns:p14="http://schemas.microsoft.com/office/powerpoint/2010/main" val="3391527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sample</a:t>
            </a:r>
            <a:r>
              <a:rPr lang="en-US" baseline="0" dirty="0" smtClean="0"/>
              <a:t> slide from a student introduction to BIOMAAP.</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41</a:t>
            </a:fld>
            <a:endParaRPr lang="en-US"/>
          </a:p>
        </p:txBody>
      </p:sp>
    </p:spTree>
    <p:extLst>
      <p:ext uri="{BB962C8B-B14F-4D97-AF65-F5344CB8AC3E}">
        <p14:creationId xmlns:p14="http://schemas.microsoft.com/office/powerpoint/2010/main" val="1856818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This first slide has the original</a:t>
            </a:r>
            <a:r>
              <a:rPr lang="en-US" i="1" baseline="0" dirty="0" smtClean="0"/>
              <a:t> figure, and the next three relabel the axes and point out some features of the graph.  Suggested text is the same on all four slides, so that you can step through the slides while explaining the graph.</a:t>
            </a:r>
          </a:p>
          <a:p>
            <a:endParaRPr lang="en-US" i="1" dirty="0" smtClean="0"/>
          </a:p>
          <a:p>
            <a:r>
              <a:rPr lang="en-US" dirty="0" smtClean="0"/>
              <a:t>In</a:t>
            </a:r>
            <a:r>
              <a:rPr lang="en-US" baseline="0" dirty="0" smtClean="0"/>
              <a:t> a brain scanner (fMRI), those with higher math anxiety (measured as SMARS) had stronger activation of areas of the brain associated with threat detection and even physical pain (</a:t>
            </a:r>
            <a:r>
              <a:rPr lang="en-US" dirty="0" smtClean="0"/>
              <a:t>bilateral </a:t>
            </a:r>
            <a:r>
              <a:rPr lang="en-US" dirty="0" err="1" smtClean="0"/>
              <a:t>dorso</a:t>
            </a:r>
            <a:r>
              <a:rPr lang="en-US" dirty="0" smtClean="0"/>
              <a:t>-posterior insula), when they thought about doing math.  But notice that the “math cue” response (anticipating </a:t>
            </a:r>
            <a:r>
              <a:rPr lang="en-US" baseline="0" dirty="0" smtClean="0"/>
              <a:t>doing math; </a:t>
            </a:r>
            <a:r>
              <a:rPr lang="en-US" dirty="0" smtClean="0"/>
              <a:t>bars in dark orange) is very strong, compared to the “math task” response (actually doing math; bars in light orange).</a:t>
            </a:r>
            <a:r>
              <a:rPr lang="en-US" baseline="0" dirty="0" smtClean="0"/>
              <a:t>  So go ahead and jump into the math, it will make the pain stop!</a:t>
            </a:r>
          </a:p>
          <a:p>
            <a:endParaRPr lang="en-US" i="1" baseline="0" dirty="0" smtClean="0"/>
          </a:p>
          <a:p>
            <a:r>
              <a:rPr lang="en-US" i="1" baseline="0" dirty="0" smtClean="0"/>
              <a:t>For a talk aimed at faculty, you may want to define the y axis precisely</a:t>
            </a:r>
            <a:r>
              <a:rPr lang="mr-IN" i="1" baseline="0" dirty="0" smtClean="0"/>
              <a:t>…</a:t>
            </a:r>
            <a:r>
              <a:rPr lang="en-US" i="1" baseline="0" dirty="0" smtClean="0"/>
              <a:t> explaining it as the partial correlation between math anxiety as measured by a short survey and brain activity</a:t>
            </a:r>
            <a:r>
              <a:rPr lang="mr-IN" i="1" baseline="0" dirty="0" smtClean="0"/>
              <a:t>…</a:t>
            </a:r>
            <a:r>
              <a:rPr lang="en-US" i="1" baseline="0" dirty="0" smtClean="0"/>
              <a:t> or you can obfuscate a little and say “people with more anxiety had more activity in these areas for math cues, </a:t>
            </a:r>
            <a:r>
              <a:rPr lang="en-US" i="1" baseline="0" dirty="0" err="1" smtClean="0"/>
              <a:t>etc</a:t>
            </a:r>
            <a:r>
              <a:rPr lang="mr-IN" i="1" baseline="0" dirty="0" smtClean="0"/>
              <a:t>…</a:t>
            </a:r>
            <a:r>
              <a:rPr lang="en-US" i="1" baseline="0" dirty="0" smtClean="0"/>
              <a:t>.”</a:t>
            </a: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a:t>
            </a:fld>
            <a:endParaRPr lang="en-US"/>
          </a:p>
        </p:txBody>
      </p:sp>
    </p:spTree>
    <p:extLst>
      <p:ext uri="{BB962C8B-B14F-4D97-AF65-F5344CB8AC3E}">
        <p14:creationId xmlns:p14="http://schemas.microsoft.com/office/powerpoint/2010/main" val="14810755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strategy</a:t>
            </a:r>
            <a:r>
              <a:rPr lang="en-US" baseline="0" dirty="0" smtClean="0"/>
              <a:t> is to use ‘low floor, high ceiling’ problems—exercises that do not require a great deal of background to engage with, but that can also be addressed with very sophisticated strategies, if the student takes them in that direction.  More open-inquiry-based labs can promote this type of problem.  </a:t>
            </a:r>
          </a:p>
          <a:p>
            <a:endParaRPr lang="en-US" baseline="0" dirty="0" smtClean="0"/>
          </a:p>
          <a:p>
            <a:r>
              <a:rPr lang="en-US" baseline="0" dirty="0" smtClean="0"/>
              <a:t>When using group work, many faculty worry that less-skilled students simply copy from their peers because they are lazy or uninterested in learning the material.  However, when asked, many of these students report that they are worried that they have nothing to contribute to the group, or that they will look stupid.  Giving each group member an assigned, specific, role (particularly at the beginning of the semester) can help encourage participation from all members of a group.</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42</a:t>
            </a:fld>
            <a:endParaRPr lang="en-US"/>
          </a:p>
        </p:txBody>
      </p:sp>
    </p:spTree>
    <p:extLst>
      <p:ext uri="{BB962C8B-B14F-4D97-AF65-F5344CB8AC3E}">
        <p14:creationId xmlns:p14="http://schemas.microsoft.com/office/powerpoint/2010/main" val="29885720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students who struggle with quantitative</a:t>
            </a:r>
            <a:r>
              <a:rPr lang="en-US" baseline="0" dirty="0" smtClean="0"/>
              <a:t> content benefit from practice to help develop their intuitive number sense.  You might have wondered how students can turn in answers to homework or data collected in labs in which there is a clear error in computations or data entry (all of the data are off by a factor of 10, or the number of rabbits is negative, </a:t>
            </a:r>
            <a:r>
              <a:rPr lang="en-US" baseline="0" dirty="0" err="1" smtClean="0"/>
              <a:t>etc</a:t>
            </a:r>
            <a:r>
              <a:rPr lang="en-US" baseline="0" dirty="0" smtClean="0"/>
              <a:t>). Highly math anxious students might be in a state of panic by the time they get to an answer, and can benefit from reminders to use their common sense and techniques to help them do so.</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43</a:t>
            </a:fld>
            <a:endParaRPr lang="en-US"/>
          </a:p>
        </p:txBody>
      </p:sp>
    </p:spTree>
    <p:extLst>
      <p:ext uri="{BB962C8B-B14F-4D97-AF65-F5344CB8AC3E}">
        <p14:creationId xmlns:p14="http://schemas.microsoft.com/office/powerpoint/2010/main" val="35892141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excerpt</a:t>
            </a:r>
            <a:r>
              <a:rPr lang="en-US" baseline="0" dirty="0" smtClean="0"/>
              <a:t> from a BIOMAAP activity in which students learn strategies to check their answers for plausibility.</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44</a:t>
            </a:fld>
            <a:endParaRPr lang="en-US"/>
          </a:p>
        </p:txBody>
      </p:sp>
    </p:spTree>
    <p:extLst>
      <p:ext uri="{BB962C8B-B14F-4D97-AF65-F5344CB8AC3E}">
        <p14:creationId xmlns:p14="http://schemas.microsoft.com/office/powerpoint/2010/main" val="30379805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99% of this is just common sense!  If you are afraid of the math or just want to ‘get it over with,’ you might normally skip this step.</a:t>
            </a:r>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45</a:t>
            </a:fld>
            <a:endParaRPr lang="en-US"/>
          </a:p>
        </p:txBody>
      </p:sp>
    </p:spTree>
    <p:extLst>
      <p:ext uri="{BB962C8B-B14F-4D97-AF65-F5344CB8AC3E}">
        <p14:creationId xmlns:p14="http://schemas.microsoft.com/office/powerpoint/2010/main" val="11976598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Checking your answer is an extremely crucial step that many students skip for reasons such as anxiety, fear of being wrong, or an unsure idea of what a plausible answer should look like.  If we can overcome the initial anxiety, here are a few ideas that can help you determine if your answer is plausible (</a:t>
            </a:r>
            <a:r>
              <a:rPr lang="en-US" i="1" baseline="0" dirty="0" smtClean="0"/>
              <a:t>Click</a:t>
            </a:r>
            <a:r>
              <a:rPr lang="en-US" i="0" baseline="0" dirty="0" smtClean="0"/>
              <a:t>) First, consider if your answer’s units make any sense. </a:t>
            </a:r>
            <a:r>
              <a:rPr lang="en-US" i="1" baseline="0" dirty="0" smtClean="0"/>
              <a:t>(Click)</a:t>
            </a:r>
            <a:r>
              <a:rPr lang="en-US" i="0" baseline="0" dirty="0" smtClean="0"/>
              <a:t> If I calculate the height of the Statue of Liberty, which would make more sense, about 30 feet, about 300 feet, or about 300 inches?  Being able to recognize similar items you know from your personal experiences can help.  If the scale and units of your solution don’t make sense, there’s probably a mistake that needs to be identified. </a:t>
            </a:r>
            <a:r>
              <a:rPr lang="en-US" i="1" baseline="0" dirty="0" smtClean="0"/>
              <a:t>(Click)</a:t>
            </a: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t>Images</a:t>
            </a:r>
          </a:p>
          <a:p>
            <a:r>
              <a:rPr lang="en-US" i="1" dirty="0" smtClean="0"/>
              <a:t>https://commons.wikimedia.org/wiki/Statue_of_Liberty#/media/File:Statue-de-la-liberte-new-york.jpg</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46</a:t>
            </a:fld>
            <a:endParaRPr lang="en-US"/>
          </a:p>
        </p:txBody>
      </p:sp>
    </p:spTree>
    <p:extLst>
      <p:ext uri="{BB962C8B-B14F-4D97-AF65-F5344CB8AC3E}">
        <p14:creationId xmlns:p14="http://schemas.microsoft.com/office/powerpoint/2010/main" val="23932288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If you are finding the average, it will be helpful to consider the location of your calculated average.  Is it somewhere in between my data points? (</a:t>
            </a:r>
            <a:r>
              <a:rPr lang="en-US" i="1" baseline="0" dirty="0" smtClean="0"/>
              <a:t>Click) </a:t>
            </a:r>
            <a:r>
              <a:rPr lang="en-US" i="0" baseline="0" dirty="0" smtClean="0"/>
              <a:t>For example, I go out and measure the height of five oak trees.  I know that if I find the average height, it should be somewhere between 9 and 15 feet.  But say I enter into my calculator 90 instead of 9.  Think to yourself, does 28 feet make sense as an average?  (</a:t>
            </a:r>
            <a:r>
              <a:rPr lang="en-US" i="1" baseline="0" dirty="0" smtClean="0"/>
              <a:t>Pause</a:t>
            </a:r>
            <a:r>
              <a:rPr lang="en-US" i="0" baseline="0" dirty="0" smtClean="0"/>
              <a:t>) No!  So I identify and correct my input to get the correct answer. (</a:t>
            </a:r>
            <a:r>
              <a:rPr lang="en-US" i="1" baseline="0" dirty="0" smtClean="0"/>
              <a:t>Click) </a:t>
            </a:r>
            <a:r>
              <a:rPr lang="en-US" i="0" baseline="0" dirty="0" smtClean="0"/>
              <a:t>Does 11.8 feet seem more plausible? It is between 9 and 15 feet, thus it at least seems more plausible. </a:t>
            </a:r>
            <a:r>
              <a:rPr lang="en-US" i="1" baseline="0" dirty="0" smtClean="0"/>
              <a:t>(Click)</a:t>
            </a:r>
            <a:endParaRPr lang="en-US" i="1" dirty="0"/>
          </a:p>
        </p:txBody>
      </p:sp>
      <p:sp>
        <p:nvSpPr>
          <p:cNvPr id="4" name="Slide Number Placeholder 3"/>
          <p:cNvSpPr>
            <a:spLocks noGrp="1"/>
          </p:cNvSpPr>
          <p:nvPr>
            <p:ph type="sldNum" sz="quarter" idx="10"/>
          </p:nvPr>
        </p:nvSpPr>
        <p:spPr/>
        <p:txBody>
          <a:bodyPr/>
          <a:lstStyle/>
          <a:p>
            <a:fld id="{37F2019D-8549-45C0-8826-384DA69B18D1}" type="slidenum">
              <a:rPr lang="en-US" smtClean="0"/>
              <a:t>47</a:t>
            </a:fld>
            <a:endParaRPr lang="en-US"/>
          </a:p>
        </p:txBody>
      </p:sp>
    </p:spTree>
    <p:extLst>
      <p:ext uri="{BB962C8B-B14F-4D97-AF65-F5344CB8AC3E}">
        <p14:creationId xmlns:p14="http://schemas.microsoft.com/office/powerpoint/2010/main" val="17803010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This</a:t>
            </a:r>
            <a:r>
              <a:rPr lang="en-US" i="0" baseline="0" dirty="0" smtClean="0"/>
              <a:t> activity can be used as an in-class activity or as a homework to follow up.</a:t>
            </a:r>
          </a:p>
          <a:p>
            <a:endParaRPr lang="en-US" i="0" dirty="0" smtClean="0"/>
          </a:p>
          <a:p>
            <a:r>
              <a:rPr lang="en-US" i="1" dirty="0" smtClean="0"/>
              <a:t>Student Activity 1 may be a great way to do a simple data collection and graph.</a:t>
            </a:r>
            <a:r>
              <a:rPr lang="en-US" i="1" baseline="0" dirty="0" smtClean="0"/>
              <a:t>  Statements could be loaded into a survey program like Google Forms, or other classroom response system (software) or old fashioned (index cards with forward-facing answers that can’t be seen by peers).  For each question, you could have the option of “reasonable” or “not reasonable”.  Then the graphs of how the students answered can be presented and discussed.  It will provide a nice formative assessment of if there are certain areas students are may be struggling to understand how to check their answers.</a:t>
            </a:r>
          </a:p>
          <a:p>
            <a:endParaRPr lang="en-US" i="1" baseline="0" dirty="0" smtClean="0"/>
          </a:p>
          <a:p>
            <a:r>
              <a:rPr lang="en-US" i="1" baseline="0" dirty="0" smtClean="0"/>
              <a:t>Take time to have students share not only in small groups, but also in whole group discussion.  This will help students see that others have similar ideas or thought similar thoughts that relate to each problem.  </a:t>
            </a:r>
          </a:p>
        </p:txBody>
      </p:sp>
      <p:sp>
        <p:nvSpPr>
          <p:cNvPr id="4" name="Slide Number Placeholder 3"/>
          <p:cNvSpPr>
            <a:spLocks noGrp="1"/>
          </p:cNvSpPr>
          <p:nvPr>
            <p:ph type="sldNum" sz="quarter" idx="10"/>
          </p:nvPr>
        </p:nvSpPr>
        <p:spPr/>
        <p:txBody>
          <a:bodyPr/>
          <a:lstStyle/>
          <a:p>
            <a:fld id="{37F2019D-8549-45C0-8826-384DA69B18D1}" type="slidenum">
              <a:rPr lang="en-US" smtClean="0"/>
              <a:t>48</a:t>
            </a:fld>
            <a:endParaRPr lang="en-US"/>
          </a:p>
        </p:txBody>
      </p:sp>
    </p:spTree>
    <p:extLst>
      <p:ext uri="{BB962C8B-B14F-4D97-AF65-F5344CB8AC3E}">
        <p14:creationId xmlns:p14="http://schemas.microsoft.com/office/powerpoint/2010/main" val="2681839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the end of each BIOMAAP in-class activity, we try to reinforce the goals and main messages of the activity.  The ‘weirder’ (more-nontraditional) the content, the more important it is that students understand the point:  why did we do this again?</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49</a:t>
            </a:fld>
            <a:endParaRPr lang="en-US"/>
          </a:p>
        </p:txBody>
      </p:sp>
    </p:spTree>
    <p:extLst>
      <p:ext uri="{BB962C8B-B14F-4D97-AF65-F5344CB8AC3E}">
        <p14:creationId xmlns:p14="http://schemas.microsoft.com/office/powerpoint/2010/main" val="18924453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just a few topics and examples. Hopefully these examples have given you some ideas for strategies you can use in your own classes.</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50</a:t>
            </a:fld>
            <a:endParaRPr lang="en-US"/>
          </a:p>
        </p:txBody>
      </p:sp>
    </p:spTree>
    <p:extLst>
      <p:ext uri="{BB962C8B-B14F-4D97-AF65-F5344CB8AC3E}">
        <p14:creationId xmlns:p14="http://schemas.microsoft.com/office/powerpoint/2010/main" val="3640650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With</a:t>
            </a:r>
            <a:r>
              <a:rPr lang="en-US" i="1" baseline="0" dirty="0" smtClean="0"/>
              <a:t> time permitting, at this point you can open it up for questions or a discussion of what strategies faculty have found successful in their own classes.  Remind people to keep the discussion solutions-focused at this point, so that it does not devolve into complaints about student attitudes or lack of quantitative skills.</a:t>
            </a:r>
            <a:endParaRPr lang="en-US" i="1" dirty="0"/>
          </a:p>
        </p:txBody>
      </p:sp>
      <p:sp>
        <p:nvSpPr>
          <p:cNvPr id="4" name="Slide Number Placeholder 3"/>
          <p:cNvSpPr>
            <a:spLocks noGrp="1"/>
          </p:cNvSpPr>
          <p:nvPr>
            <p:ph type="sldNum" sz="quarter" idx="10"/>
          </p:nvPr>
        </p:nvSpPr>
        <p:spPr/>
        <p:txBody>
          <a:bodyPr/>
          <a:lstStyle/>
          <a:p>
            <a:fld id="{8E667833-4364-4631-B45F-B19396B9654A}" type="slidenum">
              <a:rPr lang="en-US" smtClean="0"/>
              <a:t>51</a:t>
            </a:fld>
            <a:endParaRPr lang="en-US"/>
          </a:p>
        </p:txBody>
      </p:sp>
    </p:spTree>
    <p:extLst>
      <p:ext uri="{BB962C8B-B14F-4D97-AF65-F5344CB8AC3E}">
        <p14:creationId xmlns:p14="http://schemas.microsoft.com/office/powerpoint/2010/main" val="1496029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brain scanner (fMRI), those with higher math anxiety (measured as SMARS) had stronger activation of areas of the brain associated with threat detection and even physical pain (</a:t>
            </a:r>
            <a:r>
              <a:rPr lang="en-US" dirty="0" smtClean="0"/>
              <a:t>bilateral </a:t>
            </a:r>
            <a:r>
              <a:rPr lang="en-US" dirty="0" err="1" smtClean="0"/>
              <a:t>dorso</a:t>
            </a:r>
            <a:r>
              <a:rPr lang="en-US" dirty="0" smtClean="0"/>
              <a:t>-posterior insula), when they thought about doing math.  But notice that the “math cue” response (anticipating </a:t>
            </a:r>
            <a:r>
              <a:rPr lang="en-US" baseline="0" dirty="0" smtClean="0"/>
              <a:t>doing math; </a:t>
            </a:r>
            <a:r>
              <a:rPr lang="en-US" dirty="0" smtClean="0"/>
              <a:t>bars in dark orange) is very strong, compared to the “math task” response (actually doing math; bars in light orange).</a:t>
            </a:r>
            <a:r>
              <a:rPr lang="en-US" baseline="0" dirty="0" smtClean="0"/>
              <a:t>  So go ahead and jump into the math, it will make the pain stop!</a:t>
            </a:r>
          </a:p>
          <a:p>
            <a:endParaRPr lang="en-US" i="1" baseline="0" dirty="0" smtClean="0"/>
          </a:p>
          <a:p>
            <a:r>
              <a:rPr lang="en-US" i="1" baseline="0" dirty="0" smtClean="0"/>
              <a:t>Depending on your audience, you can define the y axis precisely</a:t>
            </a:r>
            <a:r>
              <a:rPr lang="mr-IN" i="1" baseline="0" dirty="0" smtClean="0"/>
              <a:t>…</a:t>
            </a:r>
            <a:r>
              <a:rPr lang="en-US" i="1" baseline="0" dirty="0" smtClean="0"/>
              <a:t> explaining it as the partial correlation between math anxiety as measured by a short survey and brain activity</a:t>
            </a:r>
            <a:r>
              <a:rPr lang="mr-IN" i="1" baseline="0" dirty="0" smtClean="0"/>
              <a:t>…</a:t>
            </a:r>
            <a:r>
              <a:rPr lang="en-US" i="1" baseline="0" dirty="0" smtClean="0"/>
              <a:t> or you can obfuscate a little and say “people with more anxiety had more activity in these areas for math cues, </a:t>
            </a:r>
            <a:r>
              <a:rPr lang="en-US" i="1" baseline="0" dirty="0" err="1" smtClean="0"/>
              <a:t>etc</a:t>
            </a:r>
            <a:r>
              <a:rPr lang="mr-IN" i="1" baseline="0" dirty="0" smtClean="0"/>
              <a:t>…</a:t>
            </a:r>
            <a:r>
              <a:rPr lang="en-US" i="1" baseline="0" dirty="0" smtClean="0"/>
              <a:t>.”</a:t>
            </a: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5</a:t>
            </a:fld>
            <a:endParaRPr lang="en-US"/>
          </a:p>
        </p:txBody>
      </p:sp>
    </p:spTree>
    <p:extLst>
      <p:ext uri="{BB962C8B-B14F-4D97-AF65-F5344CB8AC3E}">
        <p14:creationId xmlns:p14="http://schemas.microsoft.com/office/powerpoint/2010/main" val="3044548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brain scanner (fMRI), those with higher math anxiety (measured as SMARS) had stronger activation of areas of the brain associated with threat detection and even physical pain (</a:t>
            </a:r>
            <a:r>
              <a:rPr lang="en-US" dirty="0" smtClean="0"/>
              <a:t>bilateral </a:t>
            </a:r>
            <a:r>
              <a:rPr lang="en-US" dirty="0" err="1" smtClean="0"/>
              <a:t>dorso</a:t>
            </a:r>
            <a:r>
              <a:rPr lang="en-US" dirty="0" smtClean="0"/>
              <a:t>-posterior insula), when they thought about doing math.  But notice that the “math cue” response (anticipating </a:t>
            </a:r>
            <a:r>
              <a:rPr lang="en-US" baseline="0" dirty="0" smtClean="0"/>
              <a:t>doing math; </a:t>
            </a:r>
            <a:r>
              <a:rPr lang="en-US" dirty="0" smtClean="0"/>
              <a:t>bars in dark orange) is very strong, compared to the “math task” response (actually doing math; bars in light orange).</a:t>
            </a:r>
            <a:r>
              <a:rPr lang="en-US" baseline="0" dirty="0" smtClean="0"/>
              <a:t>  So go ahead and jump into the math, it will make the pain stop!</a:t>
            </a:r>
          </a:p>
          <a:p>
            <a:endParaRPr lang="en-US" i="1" baseline="0" dirty="0" smtClean="0"/>
          </a:p>
          <a:p>
            <a:r>
              <a:rPr lang="en-US" i="1" baseline="0" dirty="0" smtClean="0"/>
              <a:t>Depending on your audience, you can define the y axis precisely</a:t>
            </a:r>
            <a:r>
              <a:rPr lang="mr-IN" i="1" baseline="0" dirty="0" smtClean="0"/>
              <a:t>…</a:t>
            </a:r>
            <a:r>
              <a:rPr lang="en-US" i="1" baseline="0" dirty="0" smtClean="0"/>
              <a:t> explaining it as the partial correlation between math anxiety as measured by a short survey and brain activity</a:t>
            </a:r>
            <a:r>
              <a:rPr lang="mr-IN" i="1" baseline="0" dirty="0" smtClean="0"/>
              <a:t>…</a:t>
            </a:r>
            <a:r>
              <a:rPr lang="en-US" i="1" baseline="0" dirty="0" smtClean="0"/>
              <a:t> or you can obfuscate a little and say “people with more anxiety had more activity in these areas for math cues, </a:t>
            </a:r>
            <a:r>
              <a:rPr lang="en-US" i="1" baseline="0" dirty="0" err="1" smtClean="0"/>
              <a:t>etc</a:t>
            </a:r>
            <a:r>
              <a:rPr lang="mr-IN" i="1" baseline="0" dirty="0" smtClean="0"/>
              <a:t>…</a:t>
            </a:r>
            <a:r>
              <a:rPr lang="en-US" i="1" baseline="0" dirty="0" smtClean="0"/>
              <a:t>.”</a:t>
            </a: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6</a:t>
            </a:fld>
            <a:endParaRPr lang="en-US"/>
          </a:p>
        </p:txBody>
      </p:sp>
    </p:spTree>
    <p:extLst>
      <p:ext uri="{BB962C8B-B14F-4D97-AF65-F5344CB8AC3E}">
        <p14:creationId xmlns:p14="http://schemas.microsoft.com/office/powerpoint/2010/main" val="1450315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brain scanner (fMRI), those with higher math anxiety (measured as SMARS) had stronger activation of areas of the brain associated with threat detection and even physical pain (</a:t>
            </a:r>
            <a:r>
              <a:rPr lang="en-US" dirty="0" smtClean="0"/>
              <a:t>bilateral </a:t>
            </a:r>
            <a:r>
              <a:rPr lang="en-US" dirty="0" err="1" smtClean="0"/>
              <a:t>dorso</a:t>
            </a:r>
            <a:r>
              <a:rPr lang="en-US" dirty="0" smtClean="0"/>
              <a:t>-posterior insula), when they thought about doing math.  But notice that the “math cue” response (anticipating </a:t>
            </a:r>
            <a:r>
              <a:rPr lang="en-US" baseline="0" dirty="0" smtClean="0"/>
              <a:t>doing math; </a:t>
            </a:r>
            <a:r>
              <a:rPr lang="en-US" dirty="0" smtClean="0"/>
              <a:t>bars in dark orange) is very strong, compared to the “math task” response (actually doing math; bars in light orange).</a:t>
            </a:r>
            <a:r>
              <a:rPr lang="en-US" baseline="0" dirty="0" smtClean="0"/>
              <a:t>  So go ahead and jump into the math, it will make the pain stop!</a:t>
            </a:r>
          </a:p>
          <a:p>
            <a:endParaRPr lang="en-US" i="1" baseline="0" dirty="0" smtClean="0"/>
          </a:p>
          <a:p>
            <a:r>
              <a:rPr lang="en-US" i="1" baseline="0" dirty="0" smtClean="0"/>
              <a:t>Depending on your audience, you can define the y axis precisely</a:t>
            </a:r>
            <a:r>
              <a:rPr lang="mr-IN" i="1" baseline="0" dirty="0" smtClean="0"/>
              <a:t>…</a:t>
            </a:r>
            <a:r>
              <a:rPr lang="en-US" i="1" baseline="0" dirty="0" smtClean="0"/>
              <a:t> explaining it as the partial correlation between math anxiety as measured by a short survey and brain activity</a:t>
            </a:r>
            <a:r>
              <a:rPr lang="mr-IN" i="1" baseline="0" dirty="0" smtClean="0"/>
              <a:t>…</a:t>
            </a:r>
            <a:r>
              <a:rPr lang="en-US" i="1" baseline="0" dirty="0" smtClean="0"/>
              <a:t> or you can obfuscate a little and say “people with more anxiety had more activity in these areas for math cues, </a:t>
            </a:r>
            <a:r>
              <a:rPr lang="en-US" i="1" baseline="0" dirty="0" err="1" smtClean="0"/>
              <a:t>etc</a:t>
            </a:r>
            <a:r>
              <a:rPr lang="mr-IN" i="1" baseline="0" dirty="0" smtClean="0"/>
              <a:t>…</a:t>
            </a:r>
            <a:r>
              <a:rPr lang="en-US" i="1" baseline="0" dirty="0" smtClean="0"/>
              <a:t>.”</a:t>
            </a:r>
          </a:p>
          <a:p>
            <a:endParaRPr lang="en-US" dirty="0"/>
          </a:p>
        </p:txBody>
      </p:sp>
      <p:sp>
        <p:nvSpPr>
          <p:cNvPr id="4" name="Slide Number Placeholder 3"/>
          <p:cNvSpPr>
            <a:spLocks noGrp="1"/>
          </p:cNvSpPr>
          <p:nvPr>
            <p:ph type="sldNum" sz="quarter" idx="10"/>
          </p:nvPr>
        </p:nvSpPr>
        <p:spPr/>
        <p:txBody>
          <a:bodyPr/>
          <a:lstStyle/>
          <a:p>
            <a:fld id="{EB455EB8-F874-4774-86C1-035BB672C380}" type="slidenum">
              <a:rPr lang="en-US" smtClean="0"/>
              <a:t>7</a:t>
            </a:fld>
            <a:endParaRPr lang="en-US"/>
          </a:p>
        </p:txBody>
      </p:sp>
    </p:spTree>
    <p:extLst>
      <p:ext uri="{BB962C8B-B14F-4D97-AF65-F5344CB8AC3E}">
        <p14:creationId xmlns:p14="http://schemas.microsoft.com/office/powerpoint/2010/main" val="37005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data from first-year Biology majors at Radford University, enrolled in a required pre-Calculus level math course.  As expected, math confidence correlates with math performance, so we have adjusted for that confounding effect by using the residuals from of a regression of math confidence on math SAT score.  A score of zero (</a:t>
            </a:r>
            <a:r>
              <a:rPr lang="en-US" i="1" baseline="0" dirty="0" smtClean="0"/>
              <a:t>gesture</a:t>
            </a:r>
            <a:r>
              <a:rPr lang="en-US" baseline="0" dirty="0" smtClean="0"/>
              <a:t>) indicates students had the confidence expected for their math SAT score.  A positive score means students were more confident than average given their SAT score; a negative score, less confident than average.  Students who were less confident than average, regardless of SAT score, were less likely to pass the course.</a:t>
            </a:r>
            <a:endParaRPr lang="en-US" dirty="0"/>
          </a:p>
        </p:txBody>
      </p:sp>
      <p:sp>
        <p:nvSpPr>
          <p:cNvPr id="4" name="Slide Number Placeholder 3"/>
          <p:cNvSpPr>
            <a:spLocks noGrp="1"/>
          </p:cNvSpPr>
          <p:nvPr>
            <p:ph type="sldNum" sz="quarter" idx="10"/>
          </p:nvPr>
        </p:nvSpPr>
        <p:spPr/>
        <p:txBody>
          <a:bodyPr/>
          <a:lstStyle/>
          <a:p>
            <a:fld id="{DB23F856-E369-4F45-B805-EB2603574D38}" type="slidenum">
              <a:rPr lang="en-US" smtClean="0"/>
              <a:t>9</a:t>
            </a:fld>
            <a:endParaRPr lang="en-US"/>
          </a:p>
        </p:txBody>
      </p:sp>
    </p:spTree>
    <p:extLst>
      <p:ext uri="{BB962C8B-B14F-4D97-AF65-F5344CB8AC3E}">
        <p14:creationId xmlns:p14="http://schemas.microsoft.com/office/powerpoint/2010/main" val="934221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BIOMAAP project aims to improve Biology students’ quantitative skills and retention in the major by improving math attitudes and anxiety.</a:t>
            </a:r>
            <a:endParaRPr lang="en-US" dirty="0"/>
          </a:p>
        </p:txBody>
      </p:sp>
      <p:sp>
        <p:nvSpPr>
          <p:cNvPr id="4" name="Slide Number Placeholder 3"/>
          <p:cNvSpPr>
            <a:spLocks noGrp="1"/>
          </p:cNvSpPr>
          <p:nvPr>
            <p:ph type="sldNum" sz="quarter" idx="10"/>
          </p:nvPr>
        </p:nvSpPr>
        <p:spPr/>
        <p:txBody>
          <a:bodyPr/>
          <a:lstStyle/>
          <a:p>
            <a:fld id="{8E667833-4364-4631-B45F-B19396B9654A}" type="slidenum">
              <a:rPr lang="en-US" smtClean="0"/>
              <a:t>10</a:t>
            </a:fld>
            <a:endParaRPr lang="en-US"/>
          </a:p>
        </p:txBody>
      </p:sp>
    </p:spTree>
    <p:extLst>
      <p:ext uri="{BB962C8B-B14F-4D97-AF65-F5344CB8AC3E}">
        <p14:creationId xmlns:p14="http://schemas.microsoft.com/office/powerpoint/2010/main" val="3582788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55331C-CF7A-4CB4-9E1F-93D9025A22E1}" type="datetimeFigureOut">
              <a:rPr lang="en-US" smtClean="0"/>
              <a:t>4/12/2017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746569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55331C-CF7A-4CB4-9E1F-93D9025A22E1}" type="datetimeFigureOut">
              <a:rPr lang="en-US" smtClean="0"/>
              <a:t>4/12/2017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46356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55331C-CF7A-4CB4-9E1F-93D9025A22E1}" type="datetimeFigureOut">
              <a:rPr lang="en-US" smtClean="0"/>
              <a:t>4/12/2017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246184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55331C-CF7A-4CB4-9E1F-93D9025A22E1}" type="datetimeFigureOut">
              <a:rPr lang="en-US" smtClean="0"/>
              <a:t>4/12/2017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3368358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F55331C-CF7A-4CB4-9E1F-93D9025A22E1}" type="datetimeFigureOut">
              <a:rPr lang="en-US" smtClean="0"/>
              <a:t>4/12/2017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1929894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55331C-CF7A-4CB4-9E1F-93D9025A22E1}" type="datetimeFigureOut">
              <a:rPr lang="en-US" smtClean="0"/>
              <a:t>4/12/2017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2781482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55331C-CF7A-4CB4-9E1F-93D9025A22E1}" type="datetimeFigureOut">
              <a:rPr lang="en-US" smtClean="0"/>
              <a:t>4/12/2017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344045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55331C-CF7A-4CB4-9E1F-93D9025A22E1}" type="datetimeFigureOut">
              <a:rPr lang="en-US" smtClean="0"/>
              <a:t>4/12/2017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768421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55331C-CF7A-4CB4-9E1F-93D9025A22E1}" type="datetimeFigureOut">
              <a:rPr lang="en-US" smtClean="0"/>
              <a:t>4/12/2017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2743443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F55331C-CF7A-4CB4-9E1F-93D9025A22E1}" type="datetimeFigureOut">
              <a:rPr lang="en-US" smtClean="0"/>
              <a:t>4/12/2017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3402414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F55331C-CF7A-4CB4-9E1F-93D9025A22E1}" type="datetimeFigureOut">
              <a:rPr lang="en-US" smtClean="0"/>
              <a:t>4/12/2017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45C7CB-A12B-4CEC-B9B3-4A8CBB13FFC0}" type="slidenum">
              <a:rPr lang="en-US" smtClean="0"/>
              <a:t>‹#›</a:t>
            </a:fld>
            <a:endParaRPr lang="en-US"/>
          </a:p>
        </p:txBody>
      </p:sp>
    </p:spTree>
    <p:extLst>
      <p:ext uri="{BB962C8B-B14F-4D97-AF65-F5344CB8AC3E}">
        <p14:creationId xmlns:p14="http://schemas.microsoft.com/office/powerpoint/2010/main" val="151999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55331C-CF7A-4CB4-9E1F-93D9025A22E1}" type="datetimeFigureOut">
              <a:rPr lang="en-US" smtClean="0"/>
              <a:t>4/12/2017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45C7CB-A12B-4CEC-B9B3-4A8CBB13FFC0}" type="slidenum">
              <a:rPr lang="en-US" smtClean="0"/>
              <a:t>‹#›</a:t>
            </a:fld>
            <a:endParaRPr lang="en-US"/>
          </a:p>
        </p:txBody>
      </p:sp>
    </p:spTree>
    <p:extLst>
      <p:ext uri="{BB962C8B-B14F-4D97-AF65-F5344CB8AC3E}">
        <p14:creationId xmlns:p14="http://schemas.microsoft.com/office/powerpoint/2010/main" val="962756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04993"/>
            <a:ext cx="9144000" cy="2387600"/>
          </a:xfrm>
        </p:spPr>
        <p:txBody>
          <a:bodyPr>
            <a:normAutofit fontScale="90000"/>
          </a:bodyPr>
          <a:lstStyle/>
          <a:p>
            <a:r>
              <a:rPr lang="en-US" dirty="0" smtClean="0"/>
              <a:t>Math anxiety and attitudes in biology undergraduate students</a:t>
            </a:r>
            <a:endParaRPr lang="en-US" dirty="0"/>
          </a:p>
        </p:txBody>
      </p:sp>
      <p:sp>
        <p:nvSpPr>
          <p:cNvPr id="3" name="Subtitle 2"/>
          <p:cNvSpPr>
            <a:spLocks noGrp="1"/>
          </p:cNvSpPr>
          <p:nvPr>
            <p:ph type="subTitle" idx="1"/>
          </p:nvPr>
        </p:nvSpPr>
        <p:spPr>
          <a:xfrm>
            <a:off x="1524000" y="2999872"/>
            <a:ext cx="9144000" cy="1655762"/>
          </a:xfrm>
        </p:spPr>
        <p:txBody>
          <a:bodyPr>
            <a:normAutofit/>
          </a:bodyPr>
          <a:lstStyle/>
          <a:p>
            <a:r>
              <a:rPr lang="en-US" sz="2800" dirty="0" smtClean="0"/>
              <a:t>Arietta Fleming-Davies and Jeremy </a:t>
            </a:r>
            <a:r>
              <a:rPr lang="en-US" sz="2800" dirty="0" err="1" smtClean="0"/>
              <a:t>Wojdak</a:t>
            </a:r>
            <a:endParaRPr lang="en-US" sz="2800" dirty="0" smtClean="0"/>
          </a:p>
          <a:p>
            <a:r>
              <a:rPr lang="en-US" sz="2800" dirty="0" smtClean="0"/>
              <a:t>Radford University</a:t>
            </a:r>
            <a:endParaRPr lang="en-US" sz="2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94" t="5947" r="53757" b="7817"/>
          <a:stretch/>
        </p:blipFill>
        <p:spPr>
          <a:xfrm>
            <a:off x="3014800" y="4859623"/>
            <a:ext cx="6449235" cy="1424295"/>
          </a:xfrm>
          <a:prstGeom prst="rect">
            <a:avLst/>
          </a:prstGeom>
        </p:spPr>
      </p:pic>
    </p:spTree>
    <p:extLst>
      <p:ext uri="{BB962C8B-B14F-4D97-AF65-F5344CB8AC3E}">
        <p14:creationId xmlns:p14="http://schemas.microsoft.com/office/powerpoint/2010/main" val="3866826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BIOMAAP project</a:t>
            </a:r>
            <a:endParaRPr lang="en-US" dirty="0"/>
          </a:p>
        </p:txBody>
      </p:sp>
      <p:sp>
        <p:nvSpPr>
          <p:cNvPr id="3" name="Content Placeholder 2"/>
          <p:cNvSpPr>
            <a:spLocks noGrp="1"/>
          </p:cNvSpPr>
          <p:nvPr>
            <p:ph idx="1"/>
          </p:nvPr>
        </p:nvSpPr>
        <p:spPr>
          <a:xfrm>
            <a:off x="838200" y="1825625"/>
            <a:ext cx="11282680" cy="4351338"/>
          </a:xfrm>
        </p:spPr>
        <p:txBody>
          <a:bodyPr/>
          <a:lstStyle/>
          <a:p>
            <a:r>
              <a:rPr lang="en-US" dirty="0" smtClean="0"/>
              <a:t>Biology Students Math Attitudes and Anxiety Program</a:t>
            </a:r>
          </a:p>
          <a:p>
            <a:endParaRPr lang="en-US" dirty="0" smtClean="0"/>
          </a:p>
          <a:p>
            <a:r>
              <a:rPr lang="en-US" dirty="0" smtClean="0"/>
              <a:t>In-class and online materials to help reduce math anxiety and improve student attitudes towards quantitative content in biology</a:t>
            </a:r>
          </a:p>
          <a:p>
            <a:endParaRPr lang="en-US" dirty="0" smtClean="0"/>
          </a:p>
          <a:p>
            <a:r>
              <a:rPr lang="en-US" dirty="0" smtClean="0"/>
              <a:t>Independent of biology content and can be used in a range of courses</a:t>
            </a:r>
          </a:p>
          <a:p>
            <a:endParaRPr lang="en-US" dirty="0"/>
          </a:p>
          <a:p>
            <a:r>
              <a:rPr lang="en-US" dirty="0" smtClean="0"/>
              <a:t>NSF-funded IUSE grant with PIs Jeremy </a:t>
            </a:r>
            <a:r>
              <a:rPr lang="en-US" dirty="0" err="1" smtClean="0"/>
              <a:t>Wojdak</a:t>
            </a:r>
            <a:r>
              <a:rPr lang="en-US" dirty="0" smtClean="0"/>
              <a:t> and Arietta Fleming-Davies</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Tree>
    <p:extLst>
      <p:ext uri="{BB962C8B-B14F-4D97-AF65-F5344CB8AC3E}">
        <p14:creationId xmlns:p14="http://schemas.microsoft.com/office/powerpoint/2010/main" val="23529179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Expectancy-value theory</a:t>
            </a:r>
            <a:endParaRPr lang="en-US" dirty="0"/>
          </a:p>
        </p:txBody>
      </p:sp>
      <p:sp>
        <p:nvSpPr>
          <p:cNvPr id="3" name="Content Placeholder 2"/>
          <p:cNvSpPr>
            <a:spLocks noGrp="1"/>
          </p:cNvSpPr>
          <p:nvPr>
            <p:ph idx="1"/>
          </p:nvPr>
        </p:nvSpPr>
        <p:spPr/>
        <p:txBody>
          <a:bodyPr>
            <a:normAutofit/>
          </a:bodyPr>
          <a:lstStyle/>
          <a:p>
            <a:r>
              <a:rPr lang="en-US" dirty="0" smtClean="0"/>
              <a:t>Much of previous work on improving quantitative skills in Biology has focused on communicating </a:t>
            </a:r>
            <a:r>
              <a:rPr lang="en-US" i="1" dirty="0" smtClean="0"/>
              <a:t>value</a:t>
            </a:r>
            <a:r>
              <a:rPr lang="en-US" dirty="0" smtClean="0"/>
              <a:t> to students: why is math useful?</a:t>
            </a:r>
          </a:p>
          <a:p>
            <a:endParaRPr lang="en-US" dirty="0" smtClean="0"/>
          </a:p>
          <a:p>
            <a:r>
              <a:rPr lang="en-US" dirty="0" smtClean="0"/>
              <a:t>But motivation depends on 3 key components </a:t>
            </a:r>
            <a:r>
              <a:rPr lang="en-US" dirty="0"/>
              <a:t>(reviewed in </a:t>
            </a:r>
            <a:r>
              <a:rPr lang="en-US" dirty="0" err="1"/>
              <a:t>Pintrich</a:t>
            </a:r>
            <a:r>
              <a:rPr lang="en-US" dirty="0"/>
              <a:t> and </a:t>
            </a:r>
            <a:r>
              <a:rPr lang="en-US" dirty="0" err="1"/>
              <a:t>deGroot</a:t>
            </a:r>
            <a:r>
              <a:rPr lang="en-US" dirty="0"/>
              <a:t> 1990</a:t>
            </a:r>
            <a:r>
              <a:rPr lang="en-US" dirty="0" smtClean="0"/>
              <a:t>):</a:t>
            </a:r>
          </a:p>
          <a:p>
            <a:pPr marL="514350" indent="-514350">
              <a:buAutoNum type="arabicParenR"/>
            </a:pPr>
            <a:r>
              <a:rPr lang="en-US" dirty="0" smtClean="0"/>
              <a:t>Expectancy</a:t>
            </a:r>
            <a:r>
              <a:rPr lang="en-US" dirty="0"/>
              <a:t>: </a:t>
            </a:r>
            <a:r>
              <a:rPr lang="en-US" i="1" dirty="0"/>
              <a:t>Can</a:t>
            </a:r>
            <a:r>
              <a:rPr lang="en-US" dirty="0"/>
              <a:t> I do this? </a:t>
            </a:r>
            <a:endParaRPr lang="en-US" dirty="0" smtClean="0"/>
          </a:p>
          <a:p>
            <a:pPr marL="514350" indent="-514350">
              <a:buAutoNum type="arabicParenR"/>
            </a:pPr>
            <a:r>
              <a:rPr lang="en-US" dirty="0" smtClean="0"/>
              <a:t>Value</a:t>
            </a:r>
            <a:r>
              <a:rPr lang="en-US" dirty="0"/>
              <a:t>: </a:t>
            </a:r>
            <a:r>
              <a:rPr lang="en-US" i="1" dirty="0"/>
              <a:t>Why</a:t>
            </a:r>
            <a:r>
              <a:rPr lang="en-US" dirty="0"/>
              <a:t> is this important</a:t>
            </a:r>
            <a:r>
              <a:rPr lang="en-US" dirty="0" smtClean="0"/>
              <a:t>?</a:t>
            </a:r>
          </a:p>
          <a:p>
            <a:pPr marL="514350" indent="-514350">
              <a:buAutoNum type="arabicParenR"/>
            </a:pPr>
            <a:r>
              <a:rPr lang="en-US" dirty="0" smtClean="0"/>
              <a:t>Affect</a:t>
            </a:r>
            <a:r>
              <a:rPr lang="en-US" dirty="0"/>
              <a:t>: How do I </a:t>
            </a:r>
            <a:r>
              <a:rPr lang="en-US" i="1" dirty="0"/>
              <a:t>feel</a:t>
            </a:r>
            <a:r>
              <a:rPr lang="en-US" dirty="0"/>
              <a:t> about this? </a:t>
            </a:r>
          </a:p>
        </p:txBody>
      </p:sp>
    </p:spTree>
    <p:extLst>
      <p:ext uri="{BB962C8B-B14F-4D97-AF65-F5344CB8AC3E}">
        <p14:creationId xmlns:p14="http://schemas.microsoft.com/office/powerpoint/2010/main" val="2537605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Strategies to address math anxiety </a:t>
            </a:r>
            <a:br>
              <a:rPr lang="en-US" dirty="0" smtClean="0"/>
            </a:br>
            <a:endParaRPr lang="en-US" dirty="0"/>
          </a:p>
        </p:txBody>
      </p:sp>
      <p:sp>
        <p:nvSpPr>
          <p:cNvPr id="3" name="Content Placeholder 2"/>
          <p:cNvSpPr>
            <a:spLocks noGrp="1"/>
          </p:cNvSpPr>
          <p:nvPr>
            <p:ph idx="1"/>
          </p:nvPr>
        </p:nvSpPr>
        <p:spPr/>
        <p:txBody>
          <a:bodyPr/>
          <a:lstStyle/>
          <a:p>
            <a:r>
              <a:rPr lang="en-US" dirty="0" smtClean="0"/>
              <a:t>Metacognition</a:t>
            </a:r>
          </a:p>
          <a:p>
            <a:r>
              <a:rPr lang="en-US" dirty="0" smtClean="0"/>
              <a:t>Growth mindset</a:t>
            </a:r>
          </a:p>
          <a:p>
            <a:r>
              <a:rPr lang="en-US" dirty="0" smtClean="0"/>
              <a:t>Creating a comfortable learning environment and avoiding stereotype threat</a:t>
            </a:r>
          </a:p>
          <a:p>
            <a:r>
              <a:rPr lang="en-US" dirty="0" smtClean="0"/>
              <a:t>Encouraging math practice</a:t>
            </a:r>
          </a:p>
          <a:p>
            <a:r>
              <a:rPr lang="en-US" dirty="0" smtClean="0"/>
              <a:t>Developing number sense</a:t>
            </a:r>
          </a:p>
          <a:p>
            <a:endParaRPr lang="en-US" dirty="0"/>
          </a:p>
        </p:txBody>
      </p:sp>
    </p:spTree>
    <p:extLst>
      <p:ext uri="{BB962C8B-B14F-4D97-AF65-F5344CB8AC3E}">
        <p14:creationId xmlns:p14="http://schemas.microsoft.com/office/powerpoint/2010/main" val="34666289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Strategies to address math anxiety </a:t>
            </a:r>
            <a:br>
              <a:rPr lang="en-US" dirty="0" smtClean="0"/>
            </a:br>
            <a:endParaRPr lang="en-US" dirty="0"/>
          </a:p>
        </p:txBody>
      </p:sp>
      <p:sp>
        <p:nvSpPr>
          <p:cNvPr id="3" name="Content Placeholder 2"/>
          <p:cNvSpPr>
            <a:spLocks noGrp="1"/>
          </p:cNvSpPr>
          <p:nvPr>
            <p:ph idx="1"/>
          </p:nvPr>
        </p:nvSpPr>
        <p:spPr/>
        <p:txBody>
          <a:bodyPr/>
          <a:lstStyle/>
          <a:p>
            <a:r>
              <a:rPr lang="en-US" b="1" dirty="0" smtClean="0"/>
              <a:t>Metacognition</a:t>
            </a:r>
          </a:p>
          <a:p>
            <a:r>
              <a:rPr lang="en-US" dirty="0" smtClean="0"/>
              <a:t>Growth mindset</a:t>
            </a:r>
          </a:p>
          <a:p>
            <a:r>
              <a:rPr lang="en-US" dirty="0" smtClean="0"/>
              <a:t>Creating a comfortable learning environment and avoiding stereotype threat</a:t>
            </a:r>
          </a:p>
          <a:p>
            <a:r>
              <a:rPr lang="en-US" dirty="0" smtClean="0"/>
              <a:t>Encouraging math practice</a:t>
            </a:r>
          </a:p>
          <a:p>
            <a:r>
              <a:rPr lang="en-US" dirty="0" smtClean="0"/>
              <a:t>Developing number sense</a:t>
            </a:r>
          </a:p>
          <a:p>
            <a:endParaRPr lang="en-US" dirty="0"/>
          </a:p>
        </p:txBody>
      </p:sp>
    </p:spTree>
    <p:extLst>
      <p:ext uri="{BB962C8B-B14F-4D97-AF65-F5344CB8AC3E}">
        <p14:creationId xmlns:p14="http://schemas.microsoft.com/office/powerpoint/2010/main" val="608264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Metacognition</a:t>
            </a:r>
            <a:endParaRPr lang="en-US"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
        <p:nvSpPr>
          <p:cNvPr id="5" name="Content Placeholder 2"/>
          <p:cNvSpPr>
            <a:spLocks noGrp="1"/>
          </p:cNvSpPr>
          <p:nvPr>
            <p:ph idx="1"/>
          </p:nvPr>
        </p:nvSpPr>
        <p:spPr>
          <a:xfrm>
            <a:off x="838200" y="1825625"/>
            <a:ext cx="10515600" cy="4351338"/>
          </a:xfrm>
        </p:spPr>
        <p:txBody>
          <a:bodyPr>
            <a:normAutofit/>
          </a:bodyPr>
          <a:lstStyle/>
          <a:p>
            <a:pPr marL="0" indent="0">
              <a:buNone/>
            </a:pPr>
            <a:r>
              <a:rPr lang="en-US" sz="4000" dirty="0" smtClean="0"/>
              <a:t>Without writing anything down, what is 18 x 5?</a:t>
            </a:r>
          </a:p>
          <a:p>
            <a:pPr marL="0" indent="0">
              <a:buNone/>
            </a:pPr>
            <a:endParaRPr lang="en-US" sz="4000" dirty="0"/>
          </a:p>
          <a:p>
            <a:pPr marL="0" indent="0">
              <a:buNone/>
            </a:pPr>
            <a:r>
              <a:rPr lang="en-US" sz="4000" i="1" dirty="0" smtClean="0"/>
              <a:t>Think about it on your own </a:t>
            </a:r>
          </a:p>
          <a:p>
            <a:pPr marL="0" indent="0">
              <a:buNone/>
            </a:pPr>
            <a:r>
              <a:rPr lang="en-US" sz="4000" i="1" dirty="0" smtClean="0"/>
              <a:t>(quietly…don’t say the answer out loud!)</a:t>
            </a:r>
          </a:p>
        </p:txBody>
      </p:sp>
    </p:spTree>
    <p:extLst>
      <p:ext uri="{BB962C8B-B14F-4D97-AF65-F5344CB8AC3E}">
        <p14:creationId xmlns:p14="http://schemas.microsoft.com/office/powerpoint/2010/main" val="596889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Metacognition</a:t>
            </a:r>
            <a:endParaRPr lang="en-US" dirty="0"/>
          </a:p>
        </p:txBody>
      </p:sp>
      <p:sp>
        <p:nvSpPr>
          <p:cNvPr id="3" name="Content Placeholder 2"/>
          <p:cNvSpPr>
            <a:spLocks noGrp="1"/>
          </p:cNvSpPr>
          <p:nvPr>
            <p:ph idx="1"/>
          </p:nvPr>
        </p:nvSpPr>
        <p:spPr/>
        <p:txBody>
          <a:bodyPr>
            <a:normAutofit/>
          </a:bodyPr>
          <a:lstStyle/>
          <a:p>
            <a:pPr marL="0" indent="0">
              <a:buNone/>
            </a:pPr>
            <a:r>
              <a:rPr lang="en-US" sz="4000" i="1" dirty="0" smtClean="0"/>
              <a:t>Without writing anything down, what is 18 x 5?</a:t>
            </a:r>
          </a:p>
        </p:txBody>
      </p:sp>
      <p:pic>
        <p:nvPicPr>
          <p:cNvPr id="4" name="eighteentimesfiveLesson+4b_360p">
            <a:hlinkClick r:id="" action="ppaction://media"/>
          </p:cNvPr>
          <p:cNvPicPr>
            <a:picLocks noChangeAspect="1"/>
          </p:cNvPicPr>
          <p:nvPr>
            <a:videoFile r:link="rId1"/>
            <p:extLst>
              <p:ext uri="{DAA4B4D4-6D71-4841-9C94-3DE7FCFB9230}">
                <p14:media xmlns:p14="http://schemas.microsoft.com/office/powerpoint/2010/main" r:embed="rId2">
                  <p14:trim st="37375" end="178809.8333"/>
                </p14:media>
              </p:ext>
            </p:extLst>
          </p:nvPr>
        </p:nvPicPr>
        <p:blipFill>
          <a:blip r:embed="rId5"/>
          <a:stretch>
            <a:fillRect/>
          </a:stretch>
        </p:blipFill>
        <p:spPr>
          <a:xfrm>
            <a:off x="3221518" y="2858293"/>
            <a:ext cx="5238409" cy="2946605"/>
          </a:xfrm>
          <a:prstGeom prst="rect">
            <a:avLst/>
          </a:prstGeom>
        </p:spPr>
      </p:pic>
      <p:sp>
        <p:nvSpPr>
          <p:cNvPr id="5" name="TextBox 4"/>
          <p:cNvSpPr txBox="1"/>
          <p:nvPr/>
        </p:nvSpPr>
        <p:spPr>
          <a:xfrm>
            <a:off x="3807514" y="5984615"/>
            <a:ext cx="7243281" cy="646331"/>
          </a:xfrm>
          <a:prstGeom prst="rect">
            <a:avLst/>
          </a:prstGeom>
          <a:noFill/>
        </p:spPr>
        <p:txBody>
          <a:bodyPr wrap="square" rtlCol="0">
            <a:spAutoFit/>
          </a:bodyPr>
          <a:lstStyle/>
          <a:p>
            <a:r>
              <a:rPr lang="en-US" dirty="0" smtClean="0"/>
              <a:t>Example, video and image from Jo </a:t>
            </a:r>
            <a:r>
              <a:rPr lang="en-US" dirty="0" err="1" smtClean="0"/>
              <a:t>Boaler’s</a:t>
            </a:r>
            <a:r>
              <a:rPr lang="en-US" dirty="0" smtClean="0"/>
              <a:t> </a:t>
            </a:r>
          </a:p>
          <a:p>
            <a:r>
              <a:rPr lang="en-US" dirty="0" smtClean="0"/>
              <a:t>“How to Learn Math,” Stanford University </a:t>
            </a:r>
            <a:endParaRPr lang="en-US" dirty="0"/>
          </a:p>
        </p:txBody>
      </p:sp>
    </p:spTree>
    <p:extLst>
      <p:ext uri="{BB962C8B-B14F-4D97-AF65-F5344CB8AC3E}">
        <p14:creationId xmlns:p14="http://schemas.microsoft.com/office/powerpoint/2010/main" val="18232399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ual Image fix 18 x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1690688"/>
            <a:ext cx="10817195" cy="360212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a:spLocks noGrp="1"/>
          </p:cNvSpPr>
          <p:nvPr>
            <p:ph type="title"/>
          </p:nvPr>
        </p:nvSpPr>
        <p:spPr>
          <a:xfrm>
            <a:off x="838200" y="365125"/>
            <a:ext cx="10515600" cy="1325563"/>
          </a:xfrm>
        </p:spPr>
        <p:txBody>
          <a:bodyPr/>
          <a:lstStyle/>
          <a:p>
            <a:r>
              <a:rPr lang="en-US" dirty="0" smtClean="0"/>
              <a:t>Metacognition</a:t>
            </a:r>
            <a:endParaRPr lang="en-US" dirty="0"/>
          </a:p>
        </p:txBody>
      </p:sp>
      <p:sp>
        <p:nvSpPr>
          <p:cNvPr id="6" name="TextBox 5"/>
          <p:cNvSpPr txBox="1"/>
          <p:nvPr/>
        </p:nvSpPr>
        <p:spPr>
          <a:xfrm>
            <a:off x="3881897" y="6008471"/>
            <a:ext cx="4317964" cy="646331"/>
          </a:xfrm>
          <a:prstGeom prst="rect">
            <a:avLst/>
          </a:prstGeom>
          <a:noFill/>
        </p:spPr>
        <p:txBody>
          <a:bodyPr wrap="square" rtlCol="0">
            <a:spAutoFit/>
          </a:bodyPr>
          <a:lstStyle/>
          <a:p>
            <a:r>
              <a:rPr lang="en-US" dirty="0" smtClean="0"/>
              <a:t>Example</a:t>
            </a:r>
            <a:r>
              <a:rPr lang="en-US" dirty="0"/>
              <a:t> </a:t>
            </a:r>
            <a:r>
              <a:rPr lang="en-US" dirty="0" smtClean="0"/>
              <a:t>and image from Jo </a:t>
            </a:r>
            <a:r>
              <a:rPr lang="en-US" dirty="0" err="1" smtClean="0"/>
              <a:t>Boaler’s</a:t>
            </a:r>
            <a:r>
              <a:rPr lang="en-US" dirty="0" smtClean="0"/>
              <a:t> </a:t>
            </a:r>
          </a:p>
          <a:p>
            <a:r>
              <a:rPr lang="en-US" dirty="0" smtClean="0"/>
              <a:t>“How to Learn Math,” Stanford University </a:t>
            </a:r>
            <a:endParaRPr lang="en-US" dirty="0"/>
          </a:p>
        </p:txBody>
      </p:sp>
    </p:spTree>
    <p:extLst>
      <p:ext uri="{BB962C8B-B14F-4D97-AF65-F5344CB8AC3E}">
        <p14:creationId xmlns:p14="http://schemas.microsoft.com/office/powerpoint/2010/main" val="29418130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ufo47lrtsv5s.cloudfront.net/content/sci/331/6014/211/F1.medium.gif"/>
          <p:cNvPicPr>
            <a:picLocks noChangeAspect="1" noChangeArrowheads="1"/>
          </p:cNvPicPr>
          <p:nvPr/>
        </p:nvPicPr>
        <p:blipFill rotWithShape="1">
          <a:blip r:embed="rId3">
            <a:extLst>
              <a:ext uri="{28A0092B-C50C-407E-A947-70E740481C1C}">
                <a14:useLocalDpi xmlns:a14="http://schemas.microsoft.com/office/drawing/2010/main" val="0"/>
              </a:ext>
            </a:extLst>
          </a:blip>
          <a:srcRect l="10810" b="10805"/>
          <a:stretch/>
        </p:blipFill>
        <p:spPr bwMode="auto">
          <a:xfrm>
            <a:off x="1616927" y="331869"/>
            <a:ext cx="5408341" cy="54333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57239" y="331869"/>
            <a:ext cx="3579541" cy="120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0888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2ufo47lrtsv5s.cloudfront.net/content/sci/331/6014/211/F1.mediu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415" y="331869"/>
            <a:ext cx="6063853" cy="609154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8492" y="6423413"/>
            <a:ext cx="3894849" cy="369332"/>
          </a:xfrm>
          <a:prstGeom prst="rect">
            <a:avLst/>
          </a:prstGeom>
        </p:spPr>
        <p:txBody>
          <a:bodyPr wrap="none">
            <a:spAutoFit/>
          </a:bodyPr>
          <a:lstStyle/>
          <a:p>
            <a:r>
              <a:rPr lang="en-US" dirty="0" smtClean="0"/>
              <a:t>Figure from Ramirez and </a:t>
            </a:r>
            <a:r>
              <a:rPr lang="en-US" dirty="0" err="1"/>
              <a:t>Beilock</a:t>
            </a:r>
            <a:r>
              <a:rPr lang="en-US" dirty="0"/>
              <a:t> </a:t>
            </a:r>
            <a:r>
              <a:rPr lang="en-US" dirty="0" smtClean="0"/>
              <a:t>2011</a:t>
            </a:r>
            <a:r>
              <a:rPr lang="en-US" dirty="0"/>
              <a:t>. </a:t>
            </a:r>
          </a:p>
        </p:txBody>
      </p:sp>
    </p:spTree>
    <p:extLst>
      <p:ext uri="{BB962C8B-B14F-4D97-AF65-F5344CB8AC3E}">
        <p14:creationId xmlns:p14="http://schemas.microsoft.com/office/powerpoint/2010/main" val="1498619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Pre-exam writing</a:t>
            </a:r>
            <a:endParaRPr lang="en-US" dirty="0"/>
          </a:p>
        </p:txBody>
      </p:sp>
      <p:sp>
        <p:nvSpPr>
          <p:cNvPr id="3" name="Content Placeholder 2"/>
          <p:cNvSpPr>
            <a:spLocks noGrp="1"/>
          </p:cNvSpPr>
          <p:nvPr>
            <p:ph idx="1"/>
          </p:nvPr>
        </p:nvSpPr>
        <p:spPr>
          <a:xfrm>
            <a:off x="5366327" y="1825625"/>
            <a:ext cx="6502400" cy="4351338"/>
          </a:xfrm>
        </p:spPr>
        <p:txBody>
          <a:bodyPr>
            <a:normAutofit lnSpcReduction="10000"/>
          </a:bodyPr>
          <a:lstStyle/>
          <a:p>
            <a:pPr marL="0" indent="0">
              <a:buNone/>
            </a:pPr>
            <a:r>
              <a:rPr lang="en-US" sz="3600" dirty="0" smtClean="0"/>
              <a:t>Expressive writing on test worries improved test performance by </a:t>
            </a:r>
            <a:r>
              <a:rPr lang="en-US" sz="3600" b="1" dirty="0" smtClean="0"/>
              <a:t>half a letter grade</a:t>
            </a:r>
            <a:r>
              <a:rPr lang="en-US" sz="3600" dirty="0" smtClean="0"/>
              <a:t>!</a:t>
            </a:r>
          </a:p>
          <a:p>
            <a:pPr marL="0" indent="0">
              <a:buNone/>
            </a:pPr>
            <a:endParaRPr lang="en-US" sz="3600" dirty="0"/>
          </a:p>
          <a:p>
            <a:pPr marL="0" indent="0">
              <a:buNone/>
            </a:pPr>
            <a:r>
              <a:rPr lang="en-US" sz="3600" dirty="0" smtClean="0"/>
              <a:t>Worrying uses up your ‘working memory,’ so getting those worries on paper and out of the way frees up your brain to focus on the exam </a:t>
            </a:r>
            <a:endParaRPr lang="en-US" sz="3600" dirty="0"/>
          </a:p>
        </p:txBody>
      </p:sp>
      <p:pic>
        <p:nvPicPr>
          <p:cNvPr id="1026" name="Picture 2" descr="https://d2ufo47lrtsv5s.cloudfront.net/content/sci/331/6014/211/F1.mediu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28" y="2120899"/>
            <a:ext cx="4171950" cy="4191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8492" y="6423413"/>
            <a:ext cx="3894849" cy="369332"/>
          </a:xfrm>
          <a:prstGeom prst="rect">
            <a:avLst/>
          </a:prstGeom>
        </p:spPr>
        <p:txBody>
          <a:bodyPr wrap="none">
            <a:spAutoFit/>
          </a:bodyPr>
          <a:lstStyle/>
          <a:p>
            <a:r>
              <a:rPr lang="en-US" dirty="0" smtClean="0"/>
              <a:t>Figure from Ramirez and </a:t>
            </a:r>
            <a:r>
              <a:rPr lang="en-US" dirty="0" err="1"/>
              <a:t>Beilock</a:t>
            </a:r>
            <a:r>
              <a:rPr lang="en-US" dirty="0"/>
              <a:t> </a:t>
            </a:r>
            <a:r>
              <a:rPr lang="en-US" dirty="0" smtClean="0"/>
              <a:t>2011</a:t>
            </a:r>
            <a:r>
              <a:rPr lang="en-US" dirty="0"/>
              <a:t>. </a:t>
            </a:r>
          </a:p>
        </p:txBody>
      </p:sp>
    </p:spTree>
    <p:extLst>
      <p:ext uri="{BB962C8B-B14F-4D97-AF65-F5344CB8AC3E}">
        <p14:creationId xmlns:p14="http://schemas.microsoft.com/office/powerpoint/2010/main" val="27712407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Introduction to math anxiety</a:t>
            </a:r>
          </a:p>
          <a:p>
            <a:pPr marL="514350" indent="-514350">
              <a:buFont typeface="+mj-lt"/>
              <a:buAutoNum type="arabicPeriod"/>
            </a:pPr>
            <a:r>
              <a:rPr lang="en-US" dirty="0" smtClean="0"/>
              <a:t>Introduction to the BIOMAAP project</a:t>
            </a:r>
          </a:p>
          <a:p>
            <a:pPr marL="514350" indent="-514350">
              <a:buFont typeface="+mj-lt"/>
              <a:buAutoNum type="arabicPeriod"/>
            </a:pPr>
            <a:r>
              <a:rPr lang="en-US" dirty="0" smtClean="0"/>
              <a:t>Overview of general approaches to address math anxiety </a:t>
            </a:r>
          </a:p>
          <a:p>
            <a:pPr lvl="2"/>
            <a:r>
              <a:rPr lang="en-US" sz="2400" dirty="0" smtClean="0"/>
              <a:t>These will incorporate examples of BIOMAAP student materials </a:t>
            </a:r>
          </a:p>
          <a:p>
            <a:pPr marL="514350" indent="-514350">
              <a:buFont typeface="+mj-lt"/>
              <a:buAutoNum type="arabicPeriod"/>
            </a:pPr>
            <a:r>
              <a:rPr lang="en-US" dirty="0" smtClean="0"/>
              <a:t>Discussion: what has worked in your own classes?</a:t>
            </a:r>
          </a:p>
          <a:p>
            <a:pPr marL="457200" lvl="1" indent="0">
              <a:buNone/>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32555867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215" y="-88135"/>
            <a:ext cx="10515600" cy="1325563"/>
          </a:xfrm>
        </p:spPr>
        <p:txBody>
          <a:bodyPr/>
          <a:lstStyle/>
          <a:p>
            <a:r>
              <a:rPr lang="en-US" dirty="0" smtClean="0"/>
              <a:t>Metacognition: Key points</a:t>
            </a:r>
            <a:endParaRPr lang="en-US" dirty="0"/>
          </a:p>
        </p:txBody>
      </p:sp>
      <p:sp>
        <p:nvSpPr>
          <p:cNvPr id="3" name="Content Placeholder 2"/>
          <p:cNvSpPr>
            <a:spLocks noGrp="1"/>
          </p:cNvSpPr>
          <p:nvPr>
            <p:ph idx="1"/>
          </p:nvPr>
        </p:nvSpPr>
        <p:spPr>
          <a:xfrm>
            <a:off x="538448" y="1572239"/>
            <a:ext cx="11137135" cy="4916698"/>
          </a:xfrm>
        </p:spPr>
        <p:txBody>
          <a:bodyPr>
            <a:normAutofit/>
          </a:bodyPr>
          <a:lstStyle/>
          <a:p>
            <a:r>
              <a:rPr lang="en-US" dirty="0" smtClean="0"/>
              <a:t>Math actually is more creative than you might think…even for very simple math problems, there is more than one way to get to the answer</a:t>
            </a:r>
          </a:p>
          <a:p>
            <a:endParaRPr lang="en-US" dirty="0" smtClean="0"/>
          </a:p>
          <a:p>
            <a:r>
              <a:rPr lang="en-US" dirty="0" smtClean="0"/>
              <a:t>Some problem-solving methods take more time (and effort) than others.  Being ‘slow’ at math doesn’t mean you are bad at math! </a:t>
            </a:r>
          </a:p>
          <a:p>
            <a:endParaRPr lang="en-US" dirty="0" smtClean="0"/>
          </a:p>
          <a:p>
            <a:r>
              <a:rPr lang="en-US" dirty="0" smtClean="0"/>
              <a:t>Helps students think about their own problem solving strategies. Learning a different approach might reduce mental effort, improve accuracy</a:t>
            </a:r>
          </a:p>
          <a:p>
            <a:endParaRPr lang="en-US" dirty="0" smtClean="0"/>
          </a:p>
          <a:p>
            <a:pPr marL="0" indent="0">
              <a:buNone/>
            </a:pPr>
            <a:endParaRPr lang="en-US" dirty="0"/>
          </a:p>
        </p:txBody>
      </p:sp>
    </p:spTree>
    <p:extLst>
      <p:ext uri="{BB962C8B-B14F-4D97-AF65-F5344CB8AC3E}">
        <p14:creationId xmlns:p14="http://schemas.microsoft.com/office/powerpoint/2010/main" val="24684288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Strategies to address math anxiety </a:t>
            </a:r>
            <a:br>
              <a:rPr lang="en-US" dirty="0" smtClean="0"/>
            </a:br>
            <a:endParaRPr lang="en-US" dirty="0"/>
          </a:p>
        </p:txBody>
      </p:sp>
      <p:sp>
        <p:nvSpPr>
          <p:cNvPr id="3" name="Content Placeholder 2"/>
          <p:cNvSpPr>
            <a:spLocks noGrp="1"/>
          </p:cNvSpPr>
          <p:nvPr>
            <p:ph idx="1"/>
          </p:nvPr>
        </p:nvSpPr>
        <p:spPr/>
        <p:txBody>
          <a:bodyPr/>
          <a:lstStyle/>
          <a:p>
            <a:r>
              <a:rPr lang="en-US" dirty="0" smtClean="0"/>
              <a:t>Metacognition</a:t>
            </a:r>
          </a:p>
          <a:p>
            <a:r>
              <a:rPr lang="en-US" dirty="0" smtClean="0"/>
              <a:t>Growth mindset</a:t>
            </a:r>
          </a:p>
          <a:p>
            <a:r>
              <a:rPr lang="en-US" dirty="0" smtClean="0"/>
              <a:t>Creating a comfortable learning environment and avoiding stereotype threat</a:t>
            </a:r>
          </a:p>
          <a:p>
            <a:r>
              <a:rPr lang="en-US" dirty="0" smtClean="0"/>
              <a:t>Encouraging math practice</a:t>
            </a:r>
          </a:p>
          <a:p>
            <a:r>
              <a:rPr lang="en-US" dirty="0" smtClean="0"/>
              <a:t>Developing number sense</a:t>
            </a:r>
          </a:p>
          <a:p>
            <a:endParaRPr lang="en-US" dirty="0"/>
          </a:p>
        </p:txBody>
      </p:sp>
    </p:spTree>
    <p:extLst>
      <p:ext uri="{BB962C8B-B14F-4D97-AF65-F5344CB8AC3E}">
        <p14:creationId xmlns:p14="http://schemas.microsoft.com/office/powerpoint/2010/main" val="36074516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Strategies to address math anxiety </a:t>
            </a:r>
            <a:br>
              <a:rPr lang="en-US" dirty="0" smtClean="0"/>
            </a:br>
            <a:endParaRPr lang="en-US" dirty="0"/>
          </a:p>
        </p:txBody>
      </p:sp>
      <p:sp>
        <p:nvSpPr>
          <p:cNvPr id="3" name="Content Placeholder 2"/>
          <p:cNvSpPr>
            <a:spLocks noGrp="1"/>
          </p:cNvSpPr>
          <p:nvPr>
            <p:ph idx="1"/>
          </p:nvPr>
        </p:nvSpPr>
        <p:spPr/>
        <p:txBody>
          <a:bodyPr/>
          <a:lstStyle/>
          <a:p>
            <a:r>
              <a:rPr lang="en-US" dirty="0" smtClean="0"/>
              <a:t>Metacognition</a:t>
            </a:r>
          </a:p>
          <a:p>
            <a:r>
              <a:rPr lang="en-US" b="1" dirty="0" smtClean="0"/>
              <a:t>Growth mindset</a:t>
            </a:r>
          </a:p>
          <a:p>
            <a:r>
              <a:rPr lang="en-US" dirty="0" smtClean="0"/>
              <a:t>Creating a comfortable learning environment and avoiding stereotype threat</a:t>
            </a:r>
          </a:p>
          <a:p>
            <a:r>
              <a:rPr lang="en-US" dirty="0" smtClean="0"/>
              <a:t>Encouraging math practice</a:t>
            </a:r>
          </a:p>
          <a:p>
            <a:r>
              <a:rPr lang="en-US" dirty="0" smtClean="0"/>
              <a:t>Developing number sense</a:t>
            </a:r>
          </a:p>
          <a:p>
            <a:endParaRPr lang="en-US" dirty="0"/>
          </a:p>
        </p:txBody>
      </p:sp>
    </p:spTree>
    <p:extLst>
      <p:ext uri="{BB962C8B-B14F-4D97-AF65-F5344CB8AC3E}">
        <p14:creationId xmlns:p14="http://schemas.microsoft.com/office/powerpoint/2010/main" val="39252072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flipV="1">
            <a:off x="6471468" y="2027476"/>
            <a:ext cx="958280" cy="334655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2493" y="365125"/>
            <a:ext cx="11751857" cy="1325563"/>
          </a:xfrm>
        </p:spPr>
        <p:txBody>
          <a:bodyPr/>
          <a:lstStyle/>
          <a:p>
            <a:pPr algn="ctr"/>
            <a:r>
              <a:rPr lang="en-US" dirty="0" smtClean="0"/>
              <a:t>Are certain people born with the ability to juggle?  </a:t>
            </a:r>
            <a:endParaRPr lang="en-US" dirty="0"/>
          </a:p>
        </p:txBody>
      </p:sp>
      <p:sp>
        <p:nvSpPr>
          <p:cNvPr id="4" name="Rectangle 3"/>
          <p:cNvSpPr/>
          <p:nvPr/>
        </p:nvSpPr>
        <p:spPr>
          <a:xfrm>
            <a:off x="1465238" y="5398461"/>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009613" y="5379869"/>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651670" y="5336849"/>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0" y="6176968"/>
            <a:ext cx="8869864" cy="369332"/>
          </a:xfrm>
          <a:prstGeom prst="rect">
            <a:avLst/>
          </a:prstGeom>
        </p:spPr>
        <p:txBody>
          <a:bodyPr wrap="square">
            <a:spAutoFit/>
          </a:bodyPr>
          <a:lstStyle/>
          <a:p>
            <a:r>
              <a:rPr lang="en-US" i="1" dirty="0" smtClean="0"/>
              <a:t>Photos from Wiki Commons</a:t>
            </a:r>
            <a:endParaRPr lang="en-US" i="1" dirty="0"/>
          </a:p>
        </p:txBody>
      </p:sp>
      <p:pic>
        <p:nvPicPr>
          <p:cNvPr id="1028" name="Picture 4" descr="Trentino Parcells wik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927" y="1420586"/>
            <a:ext cx="3542988" cy="53176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362354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400800" y="1690688"/>
            <a:ext cx="5791200" cy="4743450"/>
          </a:xfrm>
          <a:prstGeom prst="rect">
            <a:avLst/>
          </a:prstGeom>
        </p:spPr>
      </p:pic>
      <p:sp>
        <p:nvSpPr>
          <p:cNvPr id="14" name="Rectangle 13"/>
          <p:cNvSpPr/>
          <p:nvPr/>
        </p:nvSpPr>
        <p:spPr>
          <a:xfrm flipV="1">
            <a:off x="6471468" y="2027476"/>
            <a:ext cx="958280" cy="334655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2493" y="365125"/>
            <a:ext cx="11751857" cy="1325563"/>
          </a:xfrm>
        </p:spPr>
        <p:txBody>
          <a:bodyPr/>
          <a:lstStyle/>
          <a:p>
            <a:pPr algn="ctr"/>
            <a:r>
              <a:rPr lang="en-US" dirty="0" smtClean="0"/>
              <a:t>Are certain people born with the ability to juggle?  </a:t>
            </a:r>
            <a:endParaRPr lang="en-US" dirty="0"/>
          </a:p>
        </p:txBody>
      </p:sp>
      <p:grpSp>
        <p:nvGrpSpPr>
          <p:cNvPr id="8" name="Group 7"/>
          <p:cNvGrpSpPr/>
          <p:nvPr/>
        </p:nvGrpSpPr>
        <p:grpSpPr>
          <a:xfrm>
            <a:off x="0" y="1190847"/>
            <a:ext cx="6400800" cy="4624166"/>
            <a:chOff x="0" y="1190847"/>
            <a:chExt cx="6400800" cy="4624166"/>
          </a:xfrm>
        </p:grpSpPr>
        <p:pic>
          <p:nvPicPr>
            <p:cNvPr id="5" name="Picture 4"/>
            <p:cNvPicPr>
              <a:picLocks noChangeAspect="1"/>
            </p:cNvPicPr>
            <p:nvPr/>
          </p:nvPicPr>
          <p:blipFill>
            <a:blip r:embed="rId4"/>
            <a:stretch>
              <a:fillRect/>
            </a:stretch>
          </p:blipFill>
          <p:spPr>
            <a:xfrm>
              <a:off x="192493" y="1690688"/>
              <a:ext cx="6208307" cy="4124325"/>
            </a:xfrm>
            <a:prstGeom prst="rect">
              <a:avLst/>
            </a:prstGeom>
          </p:spPr>
        </p:pic>
        <p:sp>
          <p:nvSpPr>
            <p:cNvPr id="7" name="Rectangle 6"/>
            <p:cNvSpPr/>
            <p:nvPr/>
          </p:nvSpPr>
          <p:spPr>
            <a:xfrm>
              <a:off x="0" y="1190847"/>
              <a:ext cx="659219" cy="11695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425302" y="6434138"/>
            <a:ext cx="2357136" cy="461665"/>
          </a:xfrm>
          <a:prstGeom prst="rect">
            <a:avLst/>
          </a:prstGeom>
          <a:noFill/>
        </p:spPr>
        <p:txBody>
          <a:bodyPr wrap="none" rtlCol="0">
            <a:spAutoFit/>
          </a:bodyPr>
          <a:lstStyle/>
          <a:p>
            <a:r>
              <a:rPr lang="en-US" sz="2400" dirty="0" err="1" smtClean="0"/>
              <a:t>Scholz</a:t>
            </a:r>
            <a:r>
              <a:rPr lang="en-US" sz="2400" dirty="0" smtClean="0"/>
              <a:t> et al. 2009</a:t>
            </a:r>
            <a:endParaRPr lang="en-US" sz="2400" dirty="0"/>
          </a:p>
        </p:txBody>
      </p:sp>
      <p:sp>
        <p:nvSpPr>
          <p:cNvPr id="4" name="Rectangle 3"/>
          <p:cNvSpPr/>
          <p:nvPr/>
        </p:nvSpPr>
        <p:spPr>
          <a:xfrm>
            <a:off x="1465238" y="5398461"/>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009613" y="5379869"/>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651670" y="5336849"/>
            <a:ext cx="830301" cy="31755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rot="16200000">
            <a:off x="5412305" y="2836160"/>
            <a:ext cx="2973051" cy="769441"/>
          </a:xfrm>
          <a:prstGeom prst="rect">
            <a:avLst/>
          </a:prstGeom>
          <a:solidFill>
            <a:srgbClr val="FFFFFF"/>
          </a:solidFill>
        </p:spPr>
        <p:txBody>
          <a:bodyPr wrap="square" rtlCol="0">
            <a:spAutoFit/>
          </a:bodyPr>
          <a:lstStyle/>
          <a:p>
            <a:r>
              <a:rPr lang="en-US" sz="2200" dirty="0" smtClean="0">
                <a:latin typeface="Arial"/>
                <a:cs typeface="Arial"/>
              </a:rPr>
              <a:t>Percent gray matter</a:t>
            </a:r>
          </a:p>
          <a:p>
            <a:r>
              <a:rPr lang="en-US" sz="2200" dirty="0">
                <a:latin typeface="Arial"/>
                <a:cs typeface="Arial"/>
              </a:rPr>
              <a:t>d</a:t>
            </a:r>
            <a:r>
              <a:rPr lang="en-US" sz="2200" dirty="0" smtClean="0">
                <a:latin typeface="Arial"/>
                <a:cs typeface="Arial"/>
              </a:rPr>
              <a:t>ensity change (%)</a:t>
            </a:r>
            <a:endParaRPr lang="en-US" sz="2200" dirty="0">
              <a:latin typeface="Arial"/>
              <a:cs typeface="Arial"/>
            </a:endParaRPr>
          </a:p>
        </p:txBody>
      </p:sp>
      <p:sp>
        <p:nvSpPr>
          <p:cNvPr id="13" name="TextBox 12"/>
          <p:cNvSpPr txBox="1"/>
          <p:nvPr/>
        </p:nvSpPr>
        <p:spPr>
          <a:xfrm>
            <a:off x="7716919" y="4967181"/>
            <a:ext cx="4224771" cy="1446550"/>
          </a:xfrm>
          <a:prstGeom prst="rect">
            <a:avLst/>
          </a:prstGeom>
          <a:solidFill>
            <a:srgbClr val="FFFFFF"/>
          </a:solidFill>
        </p:spPr>
        <p:txBody>
          <a:bodyPr wrap="square" rtlCol="0">
            <a:spAutoFit/>
          </a:bodyPr>
          <a:lstStyle/>
          <a:p>
            <a:r>
              <a:rPr lang="en-US" sz="2200" dirty="0" smtClean="0">
                <a:latin typeface="Arial"/>
                <a:cs typeface="Arial"/>
              </a:rPr>
              <a:t>      Controls  Jugglers  Jugglers</a:t>
            </a:r>
          </a:p>
          <a:p>
            <a:r>
              <a:rPr lang="en-US" sz="2200" dirty="0" smtClean="0">
                <a:latin typeface="Arial"/>
                <a:cs typeface="Arial"/>
              </a:rPr>
              <a:t>       Week 6   Week 6   Week 10</a:t>
            </a:r>
          </a:p>
          <a:p>
            <a:endParaRPr lang="en-US" sz="2200" dirty="0">
              <a:latin typeface="Arial"/>
              <a:cs typeface="Arial"/>
            </a:endParaRPr>
          </a:p>
          <a:p>
            <a:endParaRPr lang="en-US" sz="2200" dirty="0">
              <a:latin typeface="Arial"/>
              <a:cs typeface="Arial"/>
            </a:endParaRPr>
          </a:p>
        </p:txBody>
      </p:sp>
    </p:spTree>
    <p:extLst>
      <p:ext uri="{BB962C8B-B14F-4D97-AF65-F5344CB8AC3E}">
        <p14:creationId xmlns:p14="http://schemas.microsoft.com/office/powerpoint/2010/main" val="11880822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Life takes practice</a:t>
            </a:r>
            <a:endParaRPr lang="en-US" dirty="0"/>
          </a:p>
        </p:txBody>
      </p:sp>
      <p:sp>
        <p:nvSpPr>
          <p:cNvPr id="5" name="Rectangle 4"/>
          <p:cNvSpPr/>
          <p:nvPr/>
        </p:nvSpPr>
        <p:spPr>
          <a:xfrm>
            <a:off x="97684" y="6005585"/>
            <a:ext cx="2251688" cy="646331"/>
          </a:xfrm>
          <a:prstGeom prst="rect">
            <a:avLst/>
          </a:prstGeom>
        </p:spPr>
        <p:txBody>
          <a:bodyPr wrap="none">
            <a:spAutoFit/>
          </a:bodyPr>
          <a:lstStyle/>
          <a:p>
            <a:r>
              <a:rPr lang="en-US" i="1" dirty="0" smtClean="0"/>
              <a:t>Photos from</a:t>
            </a:r>
          </a:p>
          <a:p>
            <a:r>
              <a:rPr lang="en-US" i="1" dirty="0" smtClean="0"/>
              <a:t> Wikimedia commons</a:t>
            </a:r>
            <a:endParaRPr lang="en-US" i="1" dirty="0"/>
          </a:p>
        </p:txBody>
      </p:sp>
      <p:pic>
        <p:nvPicPr>
          <p:cNvPr id="6" name="Picture 5"/>
          <p:cNvPicPr>
            <a:picLocks noChangeAspect="1"/>
          </p:cNvPicPr>
          <p:nvPr/>
        </p:nvPicPr>
        <p:blipFill>
          <a:blip r:embed="rId3"/>
          <a:stretch>
            <a:fillRect/>
          </a:stretch>
        </p:blipFill>
        <p:spPr>
          <a:xfrm>
            <a:off x="8712326" y="757250"/>
            <a:ext cx="3235464" cy="3207295"/>
          </a:xfrm>
          <a:prstGeom prst="rect">
            <a:avLst/>
          </a:prstGeom>
        </p:spPr>
      </p:pic>
      <p:pic>
        <p:nvPicPr>
          <p:cNvPr id="11" name="Picture 10"/>
          <p:cNvPicPr>
            <a:picLocks noChangeAspect="1"/>
          </p:cNvPicPr>
          <p:nvPr/>
        </p:nvPicPr>
        <p:blipFill>
          <a:blip r:embed="rId4"/>
          <a:stretch>
            <a:fillRect/>
          </a:stretch>
        </p:blipFill>
        <p:spPr>
          <a:xfrm>
            <a:off x="4663895" y="1587784"/>
            <a:ext cx="2872071" cy="2369459"/>
          </a:xfrm>
          <a:prstGeom prst="rect">
            <a:avLst/>
          </a:prstGeom>
        </p:spPr>
      </p:pic>
      <p:pic>
        <p:nvPicPr>
          <p:cNvPr id="1028" name="Picture 4" descr="https://upload.wikimedia.org/wikipedia/commons/thumb/2/2d/Children_Playing_Chess_on_the_Street_-_Santiago_de_Cuba_-_Cuba.jpg/1280px-Children_Playing_Chess_on_the_Street_-_Santiago_de_Cuba_-_Cub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8216" y="4135536"/>
            <a:ext cx="3212140" cy="2409105"/>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s://upload.wikimedia.org/wikipedia/commons/thumb/0/04/Students_participate_in_Soroban_contest_130429-M-LK794-039.jpg/1280px-Students_participate_in_Soroban_contest_130429-M-LK794-03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7211" y="4158040"/>
            <a:ext cx="3198163" cy="239862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7"/>
          <a:stretch>
            <a:fillRect/>
          </a:stretch>
        </p:blipFill>
        <p:spPr>
          <a:xfrm>
            <a:off x="512672" y="993126"/>
            <a:ext cx="2655071" cy="2971420"/>
          </a:xfrm>
          <a:prstGeom prst="rect">
            <a:avLst/>
          </a:prstGeom>
        </p:spPr>
      </p:pic>
    </p:spTree>
    <p:extLst>
      <p:ext uri="{BB962C8B-B14F-4D97-AF65-F5344CB8AC3E}">
        <p14:creationId xmlns:p14="http://schemas.microsoft.com/office/powerpoint/2010/main" val="39662519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13" y="157796"/>
            <a:ext cx="11836750" cy="2617110"/>
          </a:xfrm>
        </p:spPr>
        <p:txBody>
          <a:bodyPr>
            <a:normAutofit/>
          </a:bodyPr>
          <a:lstStyle/>
          <a:p>
            <a:r>
              <a:rPr lang="en-US" sz="3800" dirty="0"/>
              <a:t>Growth mindset = The belief that skills and understanding increase through (the right kind of) practice. </a:t>
            </a:r>
            <a:r>
              <a:rPr lang="en-US" dirty="0"/>
              <a:t/>
            </a:r>
            <a:br>
              <a:rPr lang="en-US" dirty="0"/>
            </a:br>
            <a:r>
              <a:rPr lang="en-US" dirty="0" smtClean="0"/>
              <a:t> </a:t>
            </a:r>
            <a:endParaRPr lang="en-US" dirty="0"/>
          </a:p>
        </p:txBody>
      </p:sp>
      <p:sp>
        <p:nvSpPr>
          <p:cNvPr id="3" name="Content Placeholder 2"/>
          <p:cNvSpPr>
            <a:spLocks noGrp="1"/>
          </p:cNvSpPr>
          <p:nvPr>
            <p:ph idx="1"/>
          </p:nvPr>
        </p:nvSpPr>
        <p:spPr>
          <a:xfrm>
            <a:off x="682624" y="1774863"/>
            <a:ext cx="10671175" cy="1960796"/>
          </a:xfrm>
        </p:spPr>
        <p:txBody>
          <a:bodyPr/>
          <a:lstStyle/>
          <a:p>
            <a:pPr marL="0" indent="0">
              <a:buNone/>
            </a:pPr>
            <a:endParaRPr lang="en-US" dirty="0" smtClean="0"/>
          </a:p>
          <a:p>
            <a:pPr lvl="1"/>
            <a:r>
              <a:rPr lang="en-US" sz="2800" dirty="0" smtClean="0"/>
              <a:t>Learning feels like hard work, especially at first</a:t>
            </a:r>
          </a:p>
          <a:p>
            <a:pPr lvl="1"/>
            <a:r>
              <a:rPr lang="en-US" sz="2800" dirty="0" smtClean="0"/>
              <a:t>Your brain will rewire itself as you work</a:t>
            </a:r>
          </a:p>
          <a:p>
            <a:pPr lvl="1"/>
            <a:r>
              <a:rPr lang="en-US" sz="2800" dirty="0" smtClean="0"/>
              <a:t>The work and effort you put in affect the results you get out</a:t>
            </a:r>
            <a:endParaRPr lang="en-US" dirty="0"/>
          </a:p>
        </p:txBody>
      </p:sp>
      <p:pic>
        <p:nvPicPr>
          <p:cNvPr id="2050" name="Picture 2" descr="Image result for bench pres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2625" y="4044171"/>
            <a:ext cx="2472147" cy="2472148"/>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s://upload.wikimedia.org/wikipedia/commons/c/c8/Weight_lifting_black_and_wh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1391" y="3947472"/>
            <a:ext cx="2337841" cy="2474773"/>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Image result for brai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1665" y="3947472"/>
            <a:ext cx="2447425" cy="24474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257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05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names for growth and fixed mindset</a:t>
            </a:r>
            <a:endParaRPr lang="en-US" dirty="0"/>
          </a:p>
        </p:txBody>
      </p:sp>
      <p:sp>
        <p:nvSpPr>
          <p:cNvPr id="3" name="Content Placeholder 2"/>
          <p:cNvSpPr>
            <a:spLocks noGrp="1"/>
          </p:cNvSpPr>
          <p:nvPr>
            <p:ph idx="1"/>
          </p:nvPr>
        </p:nvSpPr>
        <p:spPr/>
        <p:txBody>
          <a:bodyPr/>
          <a:lstStyle/>
          <a:p>
            <a:r>
              <a:rPr lang="en-US" sz="3200" dirty="0" smtClean="0"/>
              <a:t>Fixed mindset: “Be good”</a:t>
            </a:r>
          </a:p>
          <a:p>
            <a:pPr lvl="1"/>
            <a:r>
              <a:rPr lang="en-US" dirty="0" smtClean="0"/>
              <a:t>Performance (“being good”) is the most important thing</a:t>
            </a:r>
          </a:p>
          <a:p>
            <a:pPr lvl="1"/>
            <a:r>
              <a:rPr lang="en-US" dirty="0" smtClean="0"/>
              <a:t>Mistakes are to be avoided</a:t>
            </a:r>
          </a:p>
          <a:p>
            <a:pPr lvl="1"/>
            <a:r>
              <a:rPr lang="en-US" dirty="0" smtClean="0"/>
              <a:t>You naturally have certain skills</a:t>
            </a:r>
          </a:p>
          <a:p>
            <a:pPr lvl="1"/>
            <a:endParaRPr lang="en-US" dirty="0" smtClean="0"/>
          </a:p>
          <a:p>
            <a:r>
              <a:rPr lang="en-US" sz="3200" dirty="0" smtClean="0"/>
              <a:t>Growth mindset: “Get better”</a:t>
            </a:r>
          </a:p>
          <a:p>
            <a:pPr lvl="1"/>
            <a:r>
              <a:rPr lang="en-US" dirty="0" smtClean="0"/>
              <a:t>Improvement through effort (“getting better”) is the most important thing</a:t>
            </a:r>
          </a:p>
          <a:p>
            <a:pPr lvl="1"/>
            <a:r>
              <a:rPr lang="en-US" dirty="0" smtClean="0"/>
              <a:t>Mistakes are valuable tools and show that you are learning </a:t>
            </a:r>
          </a:p>
          <a:p>
            <a:pPr lvl="2"/>
            <a:r>
              <a:rPr lang="en-US" dirty="0" smtClean="0"/>
              <a:t>Analogous to the scientific process!</a:t>
            </a:r>
          </a:p>
          <a:p>
            <a:pPr lvl="1"/>
            <a:r>
              <a:rPr lang="en-US" dirty="0" smtClean="0"/>
              <a:t>You develop or grow your skills with practice</a:t>
            </a:r>
            <a:endParaRPr lang="en-US" dirty="0"/>
          </a:p>
        </p:txBody>
      </p:sp>
    </p:spTree>
    <p:extLst>
      <p:ext uri="{BB962C8B-B14F-4D97-AF65-F5344CB8AC3E}">
        <p14:creationId xmlns:p14="http://schemas.microsoft.com/office/powerpoint/2010/main" val="26115391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Strategies to address math anxiety </a:t>
            </a:r>
            <a:br>
              <a:rPr lang="en-US" dirty="0" smtClean="0"/>
            </a:br>
            <a:endParaRPr lang="en-US" dirty="0"/>
          </a:p>
        </p:txBody>
      </p:sp>
      <p:sp>
        <p:nvSpPr>
          <p:cNvPr id="3" name="Content Placeholder 2"/>
          <p:cNvSpPr>
            <a:spLocks noGrp="1"/>
          </p:cNvSpPr>
          <p:nvPr>
            <p:ph idx="1"/>
          </p:nvPr>
        </p:nvSpPr>
        <p:spPr/>
        <p:txBody>
          <a:bodyPr/>
          <a:lstStyle/>
          <a:p>
            <a:r>
              <a:rPr lang="en-US" dirty="0" smtClean="0"/>
              <a:t>Metacognition</a:t>
            </a:r>
          </a:p>
          <a:p>
            <a:r>
              <a:rPr lang="en-US" dirty="0" smtClean="0"/>
              <a:t>Growth mindset</a:t>
            </a:r>
          </a:p>
          <a:p>
            <a:r>
              <a:rPr lang="en-US" b="1" dirty="0" smtClean="0"/>
              <a:t>Creating a comfortable learning environment and avoiding stereotype threat</a:t>
            </a:r>
          </a:p>
          <a:p>
            <a:r>
              <a:rPr lang="en-US" b="1" dirty="0" smtClean="0"/>
              <a:t>Encouraging math practice</a:t>
            </a:r>
          </a:p>
          <a:p>
            <a:r>
              <a:rPr lang="en-US" dirty="0" smtClean="0"/>
              <a:t>Developing number sense</a:t>
            </a:r>
          </a:p>
          <a:p>
            <a:endParaRPr lang="en-US" dirty="0"/>
          </a:p>
        </p:txBody>
      </p:sp>
    </p:spTree>
    <p:extLst>
      <p:ext uri="{BB962C8B-B14F-4D97-AF65-F5344CB8AC3E}">
        <p14:creationId xmlns:p14="http://schemas.microsoft.com/office/powerpoint/2010/main" val="25373674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100"/>
            <a:ext cx="10515600" cy="1325563"/>
          </a:xfrm>
        </p:spPr>
        <p:txBody>
          <a:bodyPr>
            <a:normAutofit/>
          </a:bodyPr>
          <a:lstStyle/>
          <a:p>
            <a:r>
              <a:rPr lang="en-US" dirty="0" smtClean="0"/>
              <a:t>Creating a comfortable learning environment and avoiding stereotype threat</a:t>
            </a:r>
            <a:endParaRPr lang="en-US" dirty="0"/>
          </a:p>
        </p:txBody>
      </p:sp>
      <p:sp>
        <p:nvSpPr>
          <p:cNvPr id="3" name="Content Placeholder 2"/>
          <p:cNvSpPr>
            <a:spLocks noGrp="1"/>
          </p:cNvSpPr>
          <p:nvPr>
            <p:ph idx="1"/>
          </p:nvPr>
        </p:nvSpPr>
        <p:spPr/>
        <p:txBody>
          <a:bodyPr/>
          <a:lstStyle/>
          <a:p>
            <a:r>
              <a:rPr lang="en-US" sz="3200" dirty="0" smtClean="0"/>
              <a:t>Low stakes practice</a:t>
            </a:r>
          </a:p>
          <a:p>
            <a:r>
              <a:rPr lang="en-US" sz="3200" dirty="0" smtClean="0"/>
              <a:t>Emphasize value of mistakes</a:t>
            </a:r>
          </a:p>
          <a:p>
            <a:r>
              <a:rPr lang="en-US" sz="3200" dirty="0"/>
              <a:t>Encourage answer checking and allow students to re-do problems that were incorrect</a:t>
            </a:r>
          </a:p>
          <a:p>
            <a:pPr marL="0" indent="0">
              <a:buNone/>
            </a:pPr>
            <a:r>
              <a:rPr lang="en-US" sz="3200" dirty="0" smtClean="0"/>
              <a:t> </a:t>
            </a:r>
          </a:p>
          <a:p>
            <a:endParaRPr lang="en-US" dirty="0"/>
          </a:p>
        </p:txBody>
      </p:sp>
    </p:spTree>
    <p:extLst>
      <p:ext uri="{BB962C8B-B14F-4D97-AF65-F5344CB8AC3E}">
        <p14:creationId xmlns:p14="http://schemas.microsoft.com/office/powerpoint/2010/main" val="2552478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What is math anxiety?</a:t>
            </a:r>
            <a:endParaRPr lang="en-US" dirty="0"/>
          </a:p>
        </p:txBody>
      </p:sp>
      <p:sp>
        <p:nvSpPr>
          <p:cNvPr id="5" name="Content Placeholder 9"/>
          <p:cNvSpPr txBox="1">
            <a:spLocks/>
          </p:cNvSpPr>
          <p:nvPr/>
        </p:nvSpPr>
        <p:spPr>
          <a:xfrm>
            <a:off x="4775200" y="1914229"/>
            <a:ext cx="65786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Excessive </a:t>
            </a:r>
            <a:r>
              <a:rPr lang="en-US" i="1" dirty="0" smtClean="0"/>
              <a:t>physiological</a:t>
            </a:r>
            <a:r>
              <a:rPr lang="en-US" dirty="0" smtClean="0"/>
              <a:t> and/or </a:t>
            </a:r>
            <a:r>
              <a:rPr lang="en-US" i="1" dirty="0" smtClean="0"/>
              <a:t>psychological</a:t>
            </a:r>
            <a:r>
              <a:rPr lang="en-US" dirty="0" smtClean="0"/>
              <a:t> stimulation that negatively impacts academic performance on mathematical tasks (Richardson &amp; </a:t>
            </a:r>
            <a:r>
              <a:rPr lang="en-US" dirty="0" err="1" smtClean="0"/>
              <a:t>Suinn</a:t>
            </a:r>
            <a:r>
              <a:rPr lang="en-US" dirty="0" smtClean="0"/>
              <a:t> 1972)</a:t>
            </a:r>
          </a:p>
          <a:p>
            <a:pPr marL="0" indent="0">
              <a:buNone/>
            </a:pPr>
            <a:endParaRPr lang="en-US" dirty="0" smtClean="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315" t="9348" r="8678" b="10645"/>
          <a:stretch/>
        </p:blipFill>
        <p:spPr>
          <a:xfrm>
            <a:off x="383310" y="1911435"/>
            <a:ext cx="4225834" cy="3018451"/>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spTree>
    <p:extLst>
      <p:ext uri="{BB962C8B-B14F-4D97-AF65-F5344CB8AC3E}">
        <p14:creationId xmlns:p14="http://schemas.microsoft.com/office/powerpoint/2010/main" val="31940500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166" y="222568"/>
            <a:ext cx="10515600" cy="1325563"/>
          </a:xfrm>
        </p:spPr>
        <p:txBody>
          <a:bodyPr/>
          <a:lstStyle/>
          <a:p>
            <a:r>
              <a:rPr lang="en-US" dirty="0" smtClean="0"/>
              <a:t>What happens when you make a mistake? </a:t>
            </a:r>
            <a:endParaRPr lang="en-US" dirty="0"/>
          </a:p>
        </p:txBody>
      </p:sp>
      <p:pic>
        <p:nvPicPr>
          <p:cNvPr id="4" name="Picture 3"/>
          <p:cNvPicPr/>
          <p:nvPr/>
        </p:nvPicPr>
        <p:blipFill rotWithShape="1">
          <a:blip r:embed="rId3">
            <a:extLst>
              <a:ext uri="{28A0092B-C50C-407E-A947-70E740481C1C}">
                <a14:useLocalDpi xmlns:a14="http://schemas.microsoft.com/office/drawing/2010/main" val="0"/>
              </a:ext>
            </a:extLst>
          </a:blip>
          <a:srcRect t="4397" b="8323"/>
          <a:stretch/>
        </p:blipFill>
        <p:spPr bwMode="auto">
          <a:xfrm>
            <a:off x="4465220" y="1690688"/>
            <a:ext cx="7311811" cy="4493895"/>
          </a:xfrm>
          <a:prstGeom prst="rect">
            <a:avLst/>
          </a:prstGeom>
          <a:ln>
            <a:noFill/>
          </a:ln>
          <a:extLst>
            <a:ext uri="{53640926-AAD7-44d8-BBD7-CCE9431645EC}">
              <a14:shadowObscured xmlns:a14="http://schemas.microsoft.com/office/drawing/2010/main" xmlns=""/>
            </a:ext>
          </a:extLst>
        </p:spPr>
      </p:pic>
      <p:sp>
        <p:nvSpPr>
          <p:cNvPr id="5" name="Content Placeholder 4"/>
          <p:cNvSpPr>
            <a:spLocks noGrp="1"/>
          </p:cNvSpPr>
          <p:nvPr>
            <p:ph idx="1"/>
          </p:nvPr>
        </p:nvSpPr>
        <p:spPr>
          <a:xfrm>
            <a:off x="528809" y="1690688"/>
            <a:ext cx="4175393" cy="4351338"/>
          </a:xfrm>
        </p:spPr>
        <p:txBody>
          <a:bodyPr/>
          <a:lstStyle/>
          <a:p>
            <a:r>
              <a:rPr lang="en-US" dirty="0" smtClean="0"/>
              <a:t>A spike in negative voltage in your brain!</a:t>
            </a:r>
          </a:p>
          <a:p>
            <a:endParaRPr lang="en-US" dirty="0"/>
          </a:p>
          <a:p>
            <a:r>
              <a:rPr lang="en-US" dirty="0" smtClean="0"/>
              <a:t>Called </a:t>
            </a:r>
            <a:r>
              <a:rPr lang="en-US" dirty="0"/>
              <a:t>e</a:t>
            </a:r>
            <a:r>
              <a:rPr lang="en-US" dirty="0" smtClean="0"/>
              <a:t>rror-related negativity</a:t>
            </a:r>
          </a:p>
          <a:p>
            <a:endParaRPr lang="en-US" dirty="0"/>
          </a:p>
        </p:txBody>
      </p:sp>
      <p:sp>
        <p:nvSpPr>
          <p:cNvPr id="6" name="Rectangle 5"/>
          <p:cNvSpPr/>
          <p:nvPr/>
        </p:nvSpPr>
        <p:spPr>
          <a:xfrm>
            <a:off x="528809" y="6184583"/>
            <a:ext cx="3194016" cy="369332"/>
          </a:xfrm>
          <a:prstGeom prst="rect">
            <a:avLst/>
          </a:prstGeom>
        </p:spPr>
        <p:txBody>
          <a:bodyPr wrap="none">
            <a:spAutoFit/>
          </a:bodyPr>
          <a:lstStyle/>
          <a:p>
            <a:r>
              <a:rPr lang="en-US" i="1" dirty="0" smtClean="0">
                <a:latin typeface="Arial" panose="020B0604020202020204" pitchFamily="34" charset="0"/>
                <a:ea typeface="MS Mincho"/>
                <a:cs typeface="Times New Roman" panose="02020603050405020304" pitchFamily="18" charset="0"/>
              </a:rPr>
              <a:t>Figure from </a:t>
            </a:r>
            <a:r>
              <a:rPr lang="en-US" i="1" dirty="0">
                <a:latin typeface="Arial" panose="020B0604020202020204" pitchFamily="34" charset="0"/>
                <a:ea typeface="MS Mincho"/>
                <a:cs typeface="Times New Roman" panose="02020603050405020304" pitchFamily="18" charset="0"/>
              </a:rPr>
              <a:t>Moser et al. 2011</a:t>
            </a:r>
            <a:endParaRPr lang="en-US" dirty="0"/>
          </a:p>
        </p:txBody>
      </p:sp>
    </p:spTree>
    <p:extLst>
      <p:ext uri="{BB962C8B-B14F-4D97-AF65-F5344CB8AC3E}">
        <p14:creationId xmlns:p14="http://schemas.microsoft.com/office/powerpoint/2010/main" val="39426727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 when you make a mistake? </a:t>
            </a:r>
          </a:p>
        </p:txBody>
      </p:sp>
      <p:sp>
        <p:nvSpPr>
          <p:cNvPr id="3" name="Content Placeholder 2"/>
          <p:cNvSpPr>
            <a:spLocks noGrp="1"/>
          </p:cNvSpPr>
          <p:nvPr>
            <p:ph idx="1"/>
          </p:nvPr>
        </p:nvSpPr>
        <p:spPr>
          <a:xfrm>
            <a:off x="617862" y="1825625"/>
            <a:ext cx="5595651" cy="4351338"/>
          </a:xfrm>
        </p:spPr>
        <p:txBody>
          <a:bodyPr>
            <a:normAutofit/>
          </a:bodyPr>
          <a:lstStyle/>
          <a:p>
            <a:r>
              <a:rPr lang="en-US" dirty="0" smtClean="0"/>
              <a:t>That depends… do you have a “Be good” (fixed) or a “Get better” (growth) mindset?</a:t>
            </a:r>
          </a:p>
          <a:p>
            <a:endParaRPr lang="en-US" dirty="0" smtClean="0"/>
          </a:p>
          <a:p>
            <a:endParaRPr lang="en-US" dirty="0"/>
          </a:p>
        </p:txBody>
      </p:sp>
    </p:spTree>
    <p:extLst>
      <p:ext uri="{BB962C8B-B14F-4D97-AF65-F5344CB8AC3E}">
        <p14:creationId xmlns:p14="http://schemas.microsoft.com/office/powerpoint/2010/main" val="8508311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 when you make a mistake? </a:t>
            </a:r>
          </a:p>
        </p:txBody>
      </p:sp>
      <p:sp>
        <p:nvSpPr>
          <p:cNvPr id="3" name="Content Placeholder 2"/>
          <p:cNvSpPr>
            <a:spLocks noGrp="1"/>
          </p:cNvSpPr>
          <p:nvPr>
            <p:ph idx="1"/>
          </p:nvPr>
        </p:nvSpPr>
        <p:spPr>
          <a:xfrm>
            <a:off x="617862" y="1825625"/>
            <a:ext cx="5595651" cy="4351338"/>
          </a:xfrm>
        </p:spPr>
        <p:txBody>
          <a:bodyPr>
            <a:normAutofit/>
          </a:bodyPr>
          <a:lstStyle/>
          <a:p>
            <a:r>
              <a:rPr lang="en-US" dirty="0" smtClean="0"/>
              <a:t>That depends… do you have a “Be good” (fixed) or a “Get better” (growth) mindset?</a:t>
            </a:r>
          </a:p>
          <a:p>
            <a:endParaRPr lang="en-US" dirty="0" smtClean="0"/>
          </a:p>
          <a:p>
            <a:endParaRPr lang="en-US" dirty="0"/>
          </a:p>
        </p:txBody>
      </p:sp>
      <p:pic>
        <p:nvPicPr>
          <p:cNvPr id="4" name="Picture 3" descr="Macintosh HD:private:var:folders:v9:k7fn1znn1933qnlg6mxjvcy80000gp:T:com.evernote.Evernote:com.evernote.Evernote:WebKitDnD.MxHSrW:screenshot.png"/>
          <p:cNvPicPr/>
          <p:nvPr/>
        </p:nvPicPr>
        <p:blipFill rotWithShape="1">
          <a:blip r:embed="rId3">
            <a:extLst>
              <a:ext uri="{28A0092B-C50C-407E-A947-70E740481C1C}">
                <a14:useLocalDpi xmlns:a14="http://schemas.microsoft.com/office/drawing/2010/main" val="0"/>
              </a:ext>
            </a:extLst>
          </a:blip>
          <a:srcRect t="51881" r="47505"/>
          <a:stretch/>
        </p:blipFill>
        <p:spPr bwMode="auto">
          <a:xfrm>
            <a:off x="6301043" y="1825625"/>
            <a:ext cx="5321752" cy="3937635"/>
          </a:xfrm>
          <a:prstGeom prst="rect">
            <a:avLst/>
          </a:prstGeom>
          <a:noFill/>
          <a:ln>
            <a:noFill/>
          </a:ln>
          <a:extLst>
            <a:ext uri="{53640926-AAD7-44d8-BBD7-CCE9431645EC}">
              <a14:shadowObscured xmlns:a14="http://schemas.microsoft.com/office/drawing/2010/main" xmlns=""/>
            </a:ext>
          </a:extLst>
        </p:spPr>
      </p:pic>
      <p:sp>
        <p:nvSpPr>
          <p:cNvPr id="5" name="Rectangle 4"/>
          <p:cNvSpPr/>
          <p:nvPr/>
        </p:nvSpPr>
        <p:spPr>
          <a:xfrm>
            <a:off x="8629410" y="6309274"/>
            <a:ext cx="3194016" cy="369332"/>
          </a:xfrm>
          <a:prstGeom prst="rect">
            <a:avLst/>
          </a:prstGeom>
        </p:spPr>
        <p:txBody>
          <a:bodyPr wrap="none">
            <a:spAutoFit/>
          </a:bodyPr>
          <a:lstStyle/>
          <a:p>
            <a:r>
              <a:rPr lang="en-US" i="1" dirty="0" smtClean="0">
                <a:latin typeface="Arial" panose="020B0604020202020204" pitchFamily="34" charset="0"/>
                <a:ea typeface="MS Mincho"/>
                <a:cs typeface="Times New Roman" panose="02020603050405020304" pitchFamily="18" charset="0"/>
              </a:rPr>
              <a:t>Figure from </a:t>
            </a:r>
            <a:r>
              <a:rPr lang="en-US" i="1" dirty="0">
                <a:latin typeface="Arial" panose="020B0604020202020204" pitchFamily="34" charset="0"/>
                <a:ea typeface="MS Mincho"/>
                <a:cs typeface="Times New Roman" panose="02020603050405020304" pitchFamily="18" charset="0"/>
              </a:rPr>
              <a:t>Moser et al. 2011</a:t>
            </a:r>
            <a:endParaRPr lang="en-US" dirty="0"/>
          </a:p>
        </p:txBody>
      </p:sp>
    </p:spTree>
    <p:extLst>
      <p:ext uri="{BB962C8B-B14F-4D97-AF65-F5344CB8AC3E}">
        <p14:creationId xmlns:p14="http://schemas.microsoft.com/office/powerpoint/2010/main" val="21847449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 when you make a mistake? </a:t>
            </a:r>
          </a:p>
        </p:txBody>
      </p:sp>
      <p:sp>
        <p:nvSpPr>
          <p:cNvPr id="3" name="Content Placeholder 2"/>
          <p:cNvSpPr>
            <a:spLocks noGrp="1"/>
          </p:cNvSpPr>
          <p:nvPr>
            <p:ph idx="1"/>
          </p:nvPr>
        </p:nvSpPr>
        <p:spPr>
          <a:xfrm>
            <a:off x="617862" y="1825625"/>
            <a:ext cx="5595651" cy="4351338"/>
          </a:xfrm>
        </p:spPr>
        <p:txBody>
          <a:bodyPr>
            <a:normAutofit fontScale="92500" lnSpcReduction="10000"/>
          </a:bodyPr>
          <a:lstStyle/>
          <a:p>
            <a:r>
              <a:rPr lang="en-US" dirty="0" smtClean="0"/>
              <a:t>That depends… do you have a “Be good” (fixed) or a “Get better” (growth) mindset?</a:t>
            </a:r>
          </a:p>
          <a:p>
            <a:endParaRPr lang="en-US" dirty="0" smtClean="0"/>
          </a:p>
          <a:p>
            <a:r>
              <a:rPr lang="en-US" dirty="0" smtClean="0"/>
              <a:t>People with a growth mindset have a </a:t>
            </a:r>
            <a:r>
              <a:rPr lang="en-US" b="1" dirty="0" smtClean="0"/>
              <a:t>different physiological response</a:t>
            </a:r>
            <a:r>
              <a:rPr lang="en-US" dirty="0" smtClean="0"/>
              <a:t> to mistakes</a:t>
            </a:r>
          </a:p>
          <a:p>
            <a:endParaRPr lang="en-US" dirty="0"/>
          </a:p>
          <a:p>
            <a:r>
              <a:rPr lang="en-US" dirty="0" smtClean="0"/>
              <a:t>Red=positive voltage (“error positivity”) and is related to attention given to the mistakes</a:t>
            </a:r>
          </a:p>
          <a:p>
            <a:endParaRPr lang="en-US" dirty="0" smtClean="0"/>
          </a:p>
          <a:p>
            <a:endParaRPr lang="en-US" dirty="0"/>
          </a:p>
        </p:txBody>
      </p:sp>
      <p:pic>
        <p:nvPicPr>
          <p:cNvPr id="4" name="Picture 3" descr="Macintosh HD:private:var:folders:v9:k7fn1znn1933qnlg6mxjvcy80000gp:T:com.evernote.Evernote:com.evernote.Evernote:WebKitDnD.MxHSrW:screenshot.png"/>
          <p:cNvPicPr/>
          <p:nvPr/>
        </p:nvPicPr>
        <p:blipFill rotWithShape="1">
          <a:blip r:embed="rId3">
            <a:extLst>
              <a:ext uri="{28A0092B-C50C-407E-A947-70E740481C1C}">
                <a14:useLocalDpi xmlns:a14="http://schemas.microsoft.com/office/drawing/2010/main" val="0"/>
              </a:ext>
            </a:extLst>
          </a:blip>
          <a:srcRect t="51881" r="47505"/>
          <a:stretch/>
        </p:blipFill>
        <p:spPr bwMode="auto">
          <a:xfrm>
            <a:off x="6301043" y="1825625"/>
            <a:ext cx="5321752" cy="3937635"/>
          </a:xfrm>
          <a:prstGeom prst="rect">
            <a:avLst/>
          </a:prstGeom>
          <a:noFill/>
          <a:ln>
            <a:noFill/>
          </a:ln>
          <a:extLst>
            <a:ext uri="{53640926-AAD7-44d8-BBD7-CCE9431645EC}">
              <a14:shadowObscured xmlns:a14="http://schemas.microsoft.com/office/drawing/2010/main" xmlns=""/>
            </a:ext>
          </a:extLst>
        </p:spPr>
      </p:pic>
      <p:sp>
        <p:nvSpPr>
          <p:cNvPr id="5" name="Rectangle 4"/>
          <p:cNvSpPr/>
          <p:nvPr/>
        </p:nvSpPr>
        <p:spPr>
          <a:xfrm>
            <a:off x="8629410" y="6309274"/>
            <a:ext cx="3194016" cy="369332"/>
          </a:xfrm>
          <a:prstGeom prst="rect">
            <a:avLst/>
          </a:prstGeom>
        </p:spPr>
        <p:txBody>
          <a:bodyPr wrap="none">
            <a:spAutoFit/>
          </a:bodyPr>
          <a:lstStyle/>
          <a:p>
            <a:r>
              <a:rPr lang="en-US" i="1" dirty="0" smtClean="0">
                <a:latin typeface="Arial" panose="020B0604020202020204" pitchFamily="34" charset="0"/>
                <a:ea typeface="MS Mincho"/>
                <a:cs typeface="Times New Roman" panose="02020603050405020304" pitchFamily="18" charset="0"/>
              </a:rPr>
              <a:t>Figure from </a:t>
            </a:r>
            <a:r>
              <a:rPr lang="en-US" i="1" dirty="0">
                <a:latin typeface="Arial" panose="020B0604020202020204" pitchFamily="34" charset="0"/>
                <a:ea typeface="MS Mincho"/>
                <a:cs typeface="Times New Roman" panose="02020603050405020304" pitchFamily="18" charset="0"/>
              </a:rPr>
              <a:t>Moser et al. 2011</a:t>
            </a:r>
            <a:endParaRPr lang="en-US" dirty="0"/>
          </a:p>
        </p:txBody>
      </p:sp>
    </p:spTree>
    <p:extLst>
      <p:ext uri="{BB962C8B-B14F-4D97-AF65-F5344CB8AC3E}">
        <p14:creationId xmlns:p14="http://schemas.microsoft.com/office/powerpoint/2010/main" val="39816626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100"/>
            <a:ext cx="10515600" cy="1325563"/>
          </a:xfrm>
        </p:spPr>
        <p:txBody>
          <a:bodyPr>
            <a:normAutofit/>
          </a:bodyPr>
          <a:lstStyle/>
          <a:p>
            <a:r>
              <a:rPr lang="en-US" dirty="0" smtClean="0"/>
              <a:t>Creating a comfortable learning environment and avoiding stereotype threat</a:t>
            </a:r>
            <a:endParaRPr lang="en-US" dirty="0"/>
          </a:p>
        </p:txBody>
      </p:sp>
      <p:sp>
        <p:nvSpPr>
          <p:cNvPr id="3" name="Content Placeholder 2"/>
          <p:cNvSpPr>
            <a:spLocks noGrp="1"/>
          </p:cNvSpPr>
          <p:nvPr>
            <p:ph idx="1"/>
          </p:nvPr>
        </p:nvSpPr>
        <p:spPr/>
        <p:txBody>
          <a:bodyPr>
            <a:normAutofit/>
          </a:bodyPr>
          <a:lstStyle/>
          <a:p>
            <a:r>
              <a:rPr lang="en-US" dirty="0" smtClean="0"/>
              <a:t>Low stakes practice</a:t>
            </a:r>
          </a:p>
          <a:p>
            <a:r>
              <a:rPr lang="en-US" dirty="0" smtClean="0"/>
              <a:t>Emphasize value of mistakes </a:t>
            </a:r>
          </a:p>
          <a:p>
            <a:r>
              <a:rPr lang="en-US" dirty="0" smtClean="0"/>
              <a:t>Encourage answer checking and allow students to re-do problems that were incorrect</a:t>
            </a:r>
          </a:p>
          <a:p>
            <a:endParaRPr lang="en-US" dirty="0"/>
          </a:p>
        </p:txBody>
      </p:sp>
    </p:spTree>
    <p:extLst>
      <p:ext uri="{BB962C8B-B14F-4D97-AF65-F5344CB8AC3E}">
        <p14:creationId xmlns:p14="http://schemas.microsoft.com/office/powerpoint/2010/main" val="6963398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comfortable learning environment and avoiding stereotype threat</a:t>
            </a:r>
          </a:p>
        </p:txBody>
      </p:sp>
      <p:sp>
        <p:nvSpPr>
          <p:cNvPr id="3" name="Content Placeholder 2"/>
          <p:cNvSpPr>
            <a:spLocks noGrp="1"/>
          </p:cNvSpPr>
          <p:nvPr>
            <p:ph idx="1"/>
          </p:nvPr>
        </p:nvSpPr>
        <p:spPr/>
        <p:txBody>
          <a:bodyPr>
            <a:normAutofit/>
          </a:bodyPr>
          <a:lstStyle/>
          <a:p>
            <a:r>
              <a:rPr lang="en-US" dirty="0"/>
              <a:t>Group work—consider using CATME </a:t>
            </a:r>
            <a:r>
              <a:rPr lang="en-US" dirty="0" smtClean="0"/>
              <a:t>techniques </a:t>
            </a:r>
            <a:r>
              <a:rPr lang="en-US" dirty="0"/>
              <a:t>to form groups (see </a:t>
            </a:r>
            <a:r>
              <a:rPr lang="en-US" dirty="0" smtClean="0"/>
              <a:t>Layton et al 2006).</a:t>
            </a:r>
          </a:p>
          <a:p>
            <a:endParaRPr lang="en-US" dirty="0"/>
          </a:p>
          <a:p>
            <a:endParaRPr lang="en-US" dirty="0"/>
          </a:p>
        </p:txBody>
      </p:sp>
    </p:spTree>
    <p:extLst>
      <p:ext uri="{BB962C8B-B14F-4D97-AF65-F5344CB8AC3E}">
        <p14:creationId xmlns:p14="http://schemas.microsoft.com/office/powerpoint/2010/main" val="14007936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comfortable learning environment and avoiding stereotype threat</a:t>
            </a:r>
          </a:p>
        </p:txBody>
      </p:sp>
      <p:sp>
        <p:nvSpPr>
          <p:cNvPr id="3" name="Content Placeholder 2"/>
          <p:cNvSpPr>
            <a:spLocks noGrp="1"/>
          </p:cNvSpPr>
          <p:nvPr>
            <p:ph idx="1"/>
          </p:nvPr>
        </p:nvSpPr>
        <p:spPr/>
        <p:txBody>
          <a:bodyPr>
            <a:normAutofit/>
          </a:bodyPr>
          <a:lstStyle/>
          <a:p>
            <a:r>
              <a:rPr lang="en-US" dirty="0" smtClean="0"/>
              <a:t>If </a:t>
            </a:r>
            <a:r>
              <a:rPr lang="en-US" dirty="0"/>
              <a:t>you use images of scientists in your </a:t>
            </a:r>
            <a:r>
              <a:rPr lang="en-US" dirty="0" err="1"/>
              <a:t>Powerpoints</a:t>
            </a:r>
            <a:r>
              <a:rPr lang="en-US" dirty="0"/>
              <a:t>, </a:t>
            </a:r>
            <a:r>
              <a:rPr lang="en-US" dirty="0" smtClean="0"/>
              <a:t>double check </a:t>
            </a:r>
            <a:r>
              <a:rPr lang="en-US" dirty="0"/>
              <a:t>that you’ve included a diverse set of </a:t>
            </a:r>
            <a:r>
              <a:rPr lang="en-US" dirty="0" smtClean="0"/>
              <a:t>people</a:t>
            </a:r>
          </a:p>
          <a:p>
            <a:endParaRPr lang="en-US" dirty="0" smtClean="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185" y="2843561"/>
            <a:ext cx="2855714" cy="3668750"/>
          </a:xfrm>
          <a:prstGeom prst="rect">
            <a:avLst/>
          </a:prstGeom>
        </p:spPr>
      </p:pic>
    </p:spTree>
    <p:extLst>
      <p:ext uri="{BB962C8B-B14F-4D97-AF65-F5344CB8AC3E}">
        <p14:creationId xmlns:p14="http://schemas.microsoft.com/office/powerpoint/2010/main" val="28694746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comfortable learning environment and avoiding stereotype threat</a:t>
            </a:r>
          </a:p>
        </p:txBody>
      </p:sp>
      <p:sp>
        <p:nvSpPr>
          <p:cNvPr id="3" name="Content Placeholder 2"/>
          <p:cNvSpPr>
            <a:spLocks noGrp="1"/>
          </p:cNvSpPr>
          <p:nvPr>
            <p:ph idx="1"/>
          </p:nvPr>
        </p:nvSpPr>
        <p:spPr/>
        <p:txBody>
          <a:bodyPr>
            <a:normAutofit/>
          </a:bodyPr>
          <a:lstStyle/>
          <a:p>
            <a:r>
              <a:rPr lang="en-US" dirty="0" smtClean="0"/>
              <a:t>If </a:t>
            </a:r>
            <a:r>
              <a:rPr lang="en-US" dirty="0"/>
              <a:t>you use images of scientists in your </a:t>
            </a:r>
            <a:r>
              <a:rPr lang="en-US" dirty="0" err="1"/>
              <a:t>Powerpoints</a:t>
            </a:r>
            <a:r>
              <a:rPr lang="en-US" dirty="0"/>
              <a:t>, </a:t>
            </a:r>
            <a:r>
              <a:rPr lang="en-US" dirty="0" smtClean="0"/>
              <a:t>double check </a:t>
            </a:r>
            <a:r>
              <a:rPr lang="en-US" dirty="0"/>
              <a:t>that you’ve included a diverse set of </a:t>
            </a:r>
            <a:r>
              <a:rPr lang="en-US" dirty="0" smtClean="0"/>
              <a:t>people</a:t>
            </a:r>
          </a:p>
          <a:p>
            <a:endParaRPr lang="en-US" dirty="0" smtClean="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185" y="2843561"/>
            <a:ext cx="2855714" cy="3668750"/>
          </a:xfrm>
          <a:prstGeom prst="rect">
            <a:avLst/>
          </a:prstGeom>
        </p:spPr>
      </p:pic>
      <p:sp>
        <p:nvSpPr>
          <p:cNvPr id="6" name="AutoShape 2" descr="Image result for Carla E Cáce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9023" y="4077344"/>
            <a:ext cx="3360236" cy="223455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3205" y="2679478"/>
            <a:ext cx="2325561" cy="2325561"/>
          </a:xfrm>
          <a:prstGeom prst="rect">
            <a:avLst/>
          </a:prstGeom>
        </p:spPr>
      </p:pic>
    </p:spTree>
    <p:extLst>
      <p:ext uri="{BB962C8B-B14F-4D97-AF65-F5344CB8AC3E}">
        <p14:creationId xmlns:p14="http://schemas.microsoft.com/office/powerpoint/2010/main" val="19410396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comfortable learning environment and avoiding stereotype threat</a:t>
            </a:r>
          </a:p>
        </p:txBody>
      </p:sp>
      <p:sp>
        <p:nvSpPr>
          <p:cNvPr id="3" name="Content Placeholder 2"/>
          <p:cNvSpPr>
            <a:spLocks noGrp="1"/>
          </p:cNvSpPr>
          <p:nvPr>
            <p:ph idx="1"/>
          </p:nvPr>
        </p:nvSpPr>
        <p:spPr/>
        <p:txBody>
          <a:bodyPr>
            <a:normAutofit/>
          </a:bodyPr>
          <a:lstStyle/>
          <a:p>
            <a:r>
              <a:rPr lang="en-US" dirty="0" smtClean="0"/>
              <a:t>Think </a:t>
            </a:r>
            <a:r>
              <a:rPr lang="en-US" dirty="0"/>
              <a:t>of how you mentor students in research, or how you learned to do research in grad school—can you make your class setup closer to that process?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9117" y="2910467"/>
            <a:ext cx="2944112" cy="3639994"/>
          </a:xfrm>
          <a:prstGeom prst="rect">
            <a:avLst/>
          </a:prstGeom>
        </p:spPr>
      </p:pic>
    </p:spTree>
    <p:extLst>
      <p:ext uri="{BB962C8B-B14F-4D97-AF65-F5344CB8AC3E}">
        <p14:creationId xmlns:p14="http://schemas.microsoft.com/office/powerpoint/2010/main" val="40727832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Other thoughts on learning environment</a:t>
            </a:r>
            <a:endParaRPr lang="en-US" dirty="0"/>
          </a:p>
        </p:txBody>
      </p:sp>
      <p:sp>
        <p:nvSpPr>
          <p:cNvPr id="3" name="Content Placeholder 2"/>
          <p:cNvSpPr>
            <a:spLocks noGrp="1"/>
          </p:cNvSpPr>
          <p:nvPr>
            <p:ph idx="1"/>
          </p:nvPr>
        </p:nvSpPr>
        <p:spPr>
          <a:xfrm>
            <a:off x="838200" y="1325564"/>
            <a:ext cx="10515600" cy="4851400"/>
          </a:xfrm>
        </p:spPr>
        <p:txBody>
          <a:bodyPr>
            <a:normAutofit/>
          </a:bodyPr>
          <a:lstStyle/>
          <a:p>
            <a:r>
              <a:rPr lang="en-US" dirty="0" smtClean="0"/>
              <a:t>Some faculty have expressed concerns that students will see some activities as too ‘touchy feeling’ and want to skip to the number sense/content-oriented exercises</a:t>
            </a:r>
          </a:p>
          <a:p>
            <a:endParaRPr lang="en-US" dirty="0" smtClean="0"/>
          </a:p>
          <a:p>
            <a:r>
              <a:rPr lang="en-US" dirty="0" smtClean="0"/>
              <a:t> In our experience, students are surprisingly open to ‘feelings-based’ exercises, particularly when presented with hard evidence that this will help raise their test scores and chances of passing the class.</a:t>
            </a:r>
          </a:p>
          <a:p>
            <a:endParaRPr lang="en-US" dirty="0" smtClean="0"/>
          </a:p>
          <a:p>
            <a:r>
              <a:rPr lang="en-US" dirty="0" smtClean="0"/>
              <a:t>Going directly to ‘skills-based’ exercises can leave behind the students that need help the most. At a minimum, we strongly recommend starting with growth mindset materials.</a:t>
            </a:r>
            <a:endParaRPr lang="en-US" dirty="0"/>
          </a:p>
          <a:p>
            <a:endParaRPr lang="en-US" dirty="0"/>
          </a:p>
        </p:txBody>
      </p:sp>
    </p:spTree>
    <p:extLst>
      <p:ext uri="{BB962C8B-B14F-4D97-AF65-F5344CB8AC3E}">
        <p14:creationId xmlns:p14="http://schemas.microsoft.com/office/powerpoint/2010/main" val="2946280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65417"/>
            <a:ext cx="11591925" cy="1325563"/>
          </a:xfrm>
        </p:spPr>
        <p:txBody>
          <a:bodyPr/>
          <a:lstStyle/>
          <a:p>
            <a:r>
              <a:rPr lang="en-US" dirty="0" smtClean="0"/>
              <a:t>In the brain, math anxiety looks like physical pain!</a:t>
            </a:r>
            <a:endParaRPr lang="en-US" dirty="0"/>
          </a:p>
        </p:txBody>
      </p:sp>
      <p:sp>
        <p:nvSpPr>
          <p:cNvPr id="18" name="TextBox 17"/>
          <p:cNvSpPr txBox="1"/>
          <p:nvPr/>
        </p:nvSpPr>
        <p:spPr>
          <a:xfrm>
            <a:off x="838200" y="6246630"/>
            <a:ext cx="3695046" cy="369332"/>
          </a:xfrm>
          <a:prstGeom prst="rect">
            <a:avLst/>
          </a:prstGeom>
          <a:noFill/>
        </p:spPr>
        <p:txBody>
          <a:bodyPr wrap="square" rtlCol="0">
            <a:spAutoFit/>
          </a:bodyPr>
          <a:lstStyle/>
          <a:p>
            <a:r>
              <a:rPr lang="en-US" dirty="0" smtClean="0"/>
              <a:t>Figure from Lyons and </a:t>
            </a:r>
            <a:r>
              <a:rPr lang="en-US" dirty="0" err="1" smtClean="0"/>
              <a:t>Beilock</a:t>
            </a:r>
            <a:r>
              <a:rPr lang="en-US" dirty="0" smtClean="0"/>
              <a:t> 2011</a:t>
            </a:r>
            <a:endParaRPr lang="en-US" dirty="0"/>
          </a:p>
        </p:txBody>
      </p:sp>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pic>
        <p:nvPicPr>
          <p:cNvPr id="6"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827"/>
          <a:stretch/>
        </p:blipFill>
        <p:spPr bwMode="auto">
          <a:xfrm>
            <a:off x="4024841" y="1880183"/>
            <a:ext cx="4355677" cy="395513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7291"/>
          <a:stretch/>
        </p:blipFill>
        <p:spPr bwMode="auto">
          <a:xfrm>
            <a:off x="1060735" y="1724407"/>
            <a:ext cx="2120942" cy="39551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010383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641" y="387427"/>
            <a:ext cx="11052717" cy="1325563"/>
          </a:xfrm>
        </p:spPr>
        <p:txBody>
          <a:bodyPr>
            <a:normAutofit/>
          </a:bodyPr>
          <a:lstStyle/>
          <a:p>
            <a:r>
              <a:rPr lang="en-US" dirty="0" smtClean="0"/>
              <a:t>Students have a range of skills and comfort levels with math.  How can we address this?</a:t>
            </a:r>
            <a:endParaRPr lang="en-US" dirty="0"/>
          </a:p>
        </p:txBody>
      </p:sp>
      <p:sp>
        <p:nvSpPr>
          <p:cNvPr id="3" name="Content Placeholder 2"/>
          <p:cNvSpPr>
            <a:spLocks noGrp="1"/>
          </p:cNvSpPr>
          <p:nvPr>
            <p:ph idx="1"/>
          </p:nvPr>
        </p:nvSpPr>
        <p:spPr>
          <a:xfrm>
            <a:off x="657922" y="1825625"/>
            <a:ext cx="10695878" cy="4351338"/>
          </a:xfrm>
        </p:spPr>
        <p:txBody>
          <a:bodyPr/>
          <a:lstStyle/>
          <a:p>
            <a:r>
              <a:rPr lang="en-US" dirty="0" smtClean="0"/>
              <a:t>Explicitly address students without math anxiety at the beginning and explain how they will benefit from these materials</a:t>
            </a:r>
            <a:endParaRPr lang="en-US" dirty="0"/>
          </a:p>
        </p:txBody>
      </p:sp>
    </p:spTree>
    <p:extLst>
      <p:ext uri="{BB962C8B-B14F-4D97-AF65-F5344CB8AC3E}">
        <p14:creationId xmlns:p14="http://schemas.microsoft.com/office/powerpoint/2010/main" val="27825595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266"/>
            <a:ext cx="11002701" cy="1325563"/>
          </a:xfrm>
        </p:spPr>
        <p:txBody>
          <a:bodyPr/>
          <a:lstStyle/>
          <a:p>
            <a:r>
              <a:rPr lang="en-US" dirty="0" smtClean="0"/>
              <a:t>But I don’t have math anxiety, what about me?</a:t>
            </a:r>
            <a:endParaRPr lang="en-US" dirty="0"/>
          </a:p>
        </p:txBody>
      </p:sp>
      <p:sp>
        <p:nvSpPr>
          <p:cNvPr id="3" name="Content Placeholder 2"/>
          <p:cNvSpPr>
            <a:spLocks noGrp="1"/>
          </p:cNvSpPr>
          <p:nvPr>
            <p:ph idx="1"/>
          </p:nvPr>
        </p:nvSpPr>
        <p:spPr>
          <a:xfrm>
            <a:off x="838199" y="1443660"/>
            <a:ext cx="10515600" cy="5165484"/>
          </a:xfrm>
        </p:spPr>
        <p:txBody>
          <a:bodyPr>
            <a:noAutofit/>
          </a:bodyPr>
          <a:lstStyle/>
          <a:p>
            <a:pPr marL="0" indent="0">
              <a:buNone/>
            </a:pPr>
            <a:r>
              <a:rPr lang="en-US" i="1" dirty="0" smtClean="0"/>
              <a:t>You can still benefit from learning these general methods!</a:t>
            </a:r>
          </a:p>
          <a:p>
            <a:pPr marL="0" indent="0">
              <a:buNone/>
            </a:pPr>
            <a:endParaRPr lang="en-US" sz="1800" dirty="0"/>
          </a:p>
          <a:p>
            <a:pPr marL="514350" indent="-514350">
              <a:buAutoNum type="arabicPeriod"/>
            </a:pPr>
            <a:r>
              <a:rPr lang="en-US" dirty="0" smtClean="0"/>
              <a:t>Improving your intuitive </a:t>
            </a:r>
            <a:r>
              <a:rPr lang="en-US" dirty="0"/>
              <a:t>‘number sense,’ </a:t>
            </a:r>
            <a:r>
              <a:rPr lang="en-US" dirty="0" smtClean="0"/>
              <a:t>will </a:t>
            </a:r>
            <a:r>
              <a:rPr lang="en-US" dirty="0"/>
              <a:t>help you in your future biology courses and career</a:t>
            </a:r>
            <a:r>
              <a:rPr lang="en-US" dirty="0" smtClean="0"/>
              <a:t>.  Learning new problem solving strategies increases the sophistication of problems you can tackle.</a:t>
            </a:r>
          </a:p>
          <a:p>
            <a:pPr marL="514350" indent="-514350">
              <a:buAutoNum type="arabicPeriod"/>
            </a:pPr>
            <a:endParaRPr lang="en-US" sz="1050" dirty="0"/>
          </a:p>
          <a:p>
            <a:pPr marL="514350" indent="-514350">
              <a:buAutoNum type="arabicPeriod"/>
            </a:pPr>
            <a:r>
              <a:rPr lang="en-US" dirty="0" smtClean="0"/>
              <a:t>Understanding and adopting a ‘growth mindset’ is helpful for other areas in your life where you </a:t>
            </a:r>
            <a:r>
              <a:rPr lang="en-US" i="1" dirty="0" smtClean="0"/>
              <a:t>do</a:t>
            </a:r>
            <a:r>
              <a:rPr lang="en-US" dirty="0" smtClean="0"/>
              <a:t> struggle</a:t>
            </a:r>
          </a:p>
          <a:p>
            <a:pPr marL="514350" indent="-514350">
              <a:buAutoNum type="arabicPeriod"/>
            </a:pPr>
            <a:endParaRPr lang="en-US" sz="1050" dirty="0" smtClean="0"/>
          </a:p>
          <a:p>
            <a:pPr marL="514350" indent="-514350">
              <a:buAutoNum type="arabicPeriod"/>
            </a:pPr>
            <a:r>
              <a:rPr lang="en-US" dirty="0" smtClean="0"/>
              <a:t>We find that ‘math-comfortable’ students often really enjoy these activities— they practice some of the ‘higher thinking’ math skills that often attract students to math</a:t>
            </a:r>
            <a:endParaRPr lang="en-US" dirty="0"/>
          </a:p>
          <a:p>
            <a:endParaRPr lang="en-US" dirty="0"/>
          </a:p>
        </p:txBody>
      </p:sp>
    </p:spTree>
    <p:extLst>
      <p:ext uri="{BB962C8B-B14F-4D97-AF65-F5344CB8AC3E}">
        <p14:creationId xmlns:p14="http://schemas.microsoft.com/office/powerpoint/2010/main" val="40076142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710" y="387428"/>
            <a:ext cx="10870580" cy="1325563"/>
          </a:xfrm>
        </p:spPr>
        <p:txBody>
          <a:bodyPr>
            <a:normAutofit/>
          </a:bodyPr>
          <a:lstStyle/>
          <a:p>
            <a:r>
              <a:rPr lang="en-US" dirty="0" smtClean="0"/>
              <a:t>Students </a:t>
            </a:r>
            <a:r>
              <a:rPr lang="en-US" dirty="0"/>
              <a:t>have a range of skills and comfort levels with math.  </a:t>
            </a:r>
            <a:r>
              <a:rPr lang="en-US" dirty="0" smtClean="0"/>
              <a:t>Other ways to address </a:t>
            </a:r>
            <a:r>
              <a:rPr lang="en-US" dirty="0"/>
              <a:t>this?</a:t>
            </a:r>
          </a:p>
        </p:txBody>
      </p:sp>
      <p:sp>
        <p:nvSpPr>
          <p:cNvPr id="3" name="Content Placeholder 2"/>
          <p:cNvSpPr>
            <a:spLocks noGrp="1"/>
          </p:cNvSpPr>
          <p:nvPr>
            <p:ph idx="1"/>
          </p:nvPr>
        </p:nvSpPr>
        <p:spPr/>
        <p:txBody>
          <a:bodyPr/>
          <a:lstStyle/>
          <a:p>
            <a:r>
              <a:rPr lang="en-US" dirty="0"/>
              <a:t>“Low floor, high ceiling” </a:t>
            </a:r>
            <a:r>
              <a:rPr lang="en-US" dirty="0" smtClean="0"/>
              <a:t>problems</a:t>
            </a:r>
          </a:p>
          <a:p>
            <a:endParaRPr lang="en-US" dirty="0" smtClean="0"/>
          </a:p>
          <a:p>
            <a:r>
              <a:rPr lang="en-US" dirty="0" smtClean="0"/>
              <a:t> Encourage and reward intellectual exploration of challenging problems</a:t>
            </a:r>
          </a:p>
          <a:p>
            <a:endParaRPr lang="en-US" dirty="0"/>
          </a:p>
          <a:p>
            <a:r>
              <a:rPr lang="en-US" dirty="0" smtClean="0"/>
              <a:t>Give each group member a specific task</a:t>
            </a:r>
          </a:p>
          <a:p>
            <a:endParaRPr lang="en-US" dirty="0" smtClean="0"/>
          </a:p>
          <a:p>
            <a:r>
              <a:rPr lang="en-US" dirty="0" smtClean="0"/>
              <a:t>Consider pairing students with similar confidence or math anxiety scores (or similar confidence with computers, if relevant)</a:t>
            </a:r>
          </a:p>
          <a:p>
            <a:pPr lvl="1"/>
            <a:endParaRPr lang="en-US" dirty="0"/>
          </a:p>
          <a:p>
            <a:endParaRPr lang="en-US" dirty="0"/>
          </a:p>
        </p:txBody>
      </p:sp>
    </p:spTree>
    <p:extLst>
      <p:ext uri="{BB962C8B-B14F-4D97-AF65-F5344CB8AC3E}">
        <p14:creationId xmlns:p14="http://schemas.microsoft.com/office/powerpoint/2010/main" val="11726968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Strategies to address math anxiety </a:t>
            </a:r>
            <a:br>
              <a:rPr lang="en-US" dirty="0" smtClean="0"/>
            </a:br>
            <a:endParaRPr lang="en-US" dirty="0"/>
          </a:p>
        </p:txBody>
      </p:sp>
      <p:sp>
        <p:nvSpPr>
          <p:cNvPr id="3" name="Content Placeholder 2"/>
          <p:cNvSpPr>
            <a:spLocks noGrp="1"/>
          </p:cNvSpPr>
          <p:nvPr>
            <p:ph idx="1"/>
          </p:nvPr>
        </p:nvSpPr>
        <p:spPr/>
        <p:txBody>
          <a:bodyPr/>
          <a:lstStyle/>
          <a:p>
            <a:r>
              <a:rPr lang="en-US" dirty="0" smtClean="0"/>
              <a:t>Metacognition</a:t>
            </a:r>
          </a:p>
          <a:p>
            <a:r>
              <a:rPr lang="en-US" dirty="0" smtClean="0"/>
              <a:t>Growth mindset</a:t>
            </a:r>
          </a:p>
          <a:p>
            <a:r>
              <a:rPr lang="en-US" dirty="0" smtClean="0"/>
              <a:t>Creating a comfortable learning environment and avoiding stereotype threat</a:t>
            </a:r>
          </a:p>
          <a:p>
            <a:r>
              <a:rPr lang="en-US" dirty="0" smtClean="0"/>
              <a:t>Encouraging math practice</a:t>
            </a:r>
          </a:p>
          <a:p>
            <a:r>
              <a:rPr lang="en-US" b="1" dirty="0" smtClean="0"/>
              <a:t>Developing number sense</a:t>
            </a:r>
          </a:p>
          <a:p>
            <a:endParaRPr lang="en-US" dirty="0"/>
          </a:p>
        </p:txBody>
      </p:sp>
    </p:spTree>
    <p:extLst>
      <p:ext uri="{BB962C8B-B14F-4D97-AF65-F5344CB8AC3E}">
        <p14:creationId xmlns:p14="http://schemas.microsoft.com/office/powerpoint/2010/main" val="38744365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can you use mistakes to improve your learning?</a:t>
            </a:r>
            <a:endParaRPr lang="en-US" dirty="0"/>
          </a:p>
        </p:txBody>
      </p:sp>
      <p:sp>
        <p:nvSpPr>
          <p:cNvPr id="3" name="Content Placeholder 2"/>
          <p:cNvSpPr>
            <a:spLocks noGrp="1"/>
          </p:cNvSpPr>
          <p:nvPr>
            <p:ph idx="1"/>
          </p:nvPr>
        </p:nvSpPr>
        <p:spPr/>
        <p:txBody>
          <a:bodyPr/>
          <a:lstStyle/>
          <a:p>
            <a:pPr marL="0" indent="0">
              <a:buNone/>
            </a:pPr>
            <a:r>
              <a:rPr lang="en-US" dirty="0" smtClean="0"/>
              <a:t>One way is answer checking</a:t>
            </a:r>
          </a:p>
          <a:p>
            <a:pPr marL="0" indent="0">
              <a:buNone/>
            </a:pPr>
            <a:r>
              <a:rPr lang="en-US" dirty="0" smtClean="0"/>
              <a:t>Steps:</a:t>
            </a:r>
          </a:p>
          <a:p>
            <a:pPr marL="514350" indent="-514350">
              <a:buFont typeface="+mj-lt"/>
              <a:buAutoNum type="arabicPeriod"/>
            </a:pPr>
            <a:r>
              <a:rPr lang="en-US" dirty="0" smtClean="0"/>
              <a:t>When you get an answer (yours or someone else’s), check it and use your </a:t>
            </a:r>
            <a:r>
              <a:rPr lang="en-US" i="1" u="sng" dirty="0" smtClean="0"/>
              <a:t>number sense </a:t>
            </a:r>
            <a:r>
              <a:rPr lang="en-US" dirty="0" smtClean="0"/>
              <a:t>to see if it is plausible.</a:t>
            </a:r>
          </a:p>
          <a:p>
            <a:pPr marL="514350" indent="-514350">
              <a:buFont typeface="+mj-lt"/>
              <a:buAutoNum type="arabicPeriod"/>
            </a:pPr>
            <a:endParaRPr lang="en-US" dirty="0"/>
          </a:p>
          <a:p>
            <a:pPr marL="514350" indent="-514350">
              <a:buFont typeface="+mj-lt"/>
              <a:buAutoNum type="arabicPeriod"/>
            </a:pPr>
            <a:r>
              <a:rPr lang="en-US" dirty="0" smtClean="0"/>
              <a:t>Feel good if you found a mistake! Not only can you correct it, but you are learning more than someone who didn’t make a mistake.</a:t>
            </a:r>
            <a:endParaRPr lang="en-US" dirty="0"/>
          </a:p>
        </p:txBody>
      </p:sp>
    </p:spTree>
    <p:extLst>
      <p:ext uri="{BB962C8B-B14F-4D97-AF65-F5344CB8AC3E}">
        <p14:creationId xmlns:p14="http://schemas.microsoft.com/office/powerpoint/2010/main" val="32213908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If you aren’t yet in the habit of checking your answers, it might help to learn some strategies that other scientists use</a:t>
            </a:r>
            <a:endParaRPr lang="en-US" sz="3200" dirty="0"/>
          </a:p>
        </p:txBody>
      </p:sp>
      <p:sp>
        <p:nvSpPr>
          <p:cNvPr id="3" name="Content Placeholder 2"/>
          <p:cNvSpPr>
            <a:spLocks noGrp="1"/>
          </p:cNvSpPr>
          <p:nvPr>
            <p:ph idx="1"/>
          </p:nvPr>
        </p:nvSpPr>
        <p:spPr>
          <a:xfrm>
            <a:off x="838200" y="2277316"/>
            <a:ext cx="10515600" cy="3275185"/>
          </a:xfrm>
        </p:spPr>
        <p:txBody>
          <a:bodyPr>
            <a:normAutofit/>
          </a:bodyPr>
          <a:lstStyle/>
          <a:p>
            <a:pPr lvl="0"/>
            <a:r>
              <a:rPr lang="en-US" b="1" dirty="0" smtClean="0"/>
              <a:t>Units </a:t>
            </a:r>
            <a:r>
              <a:rPr lang="en-US" b="1" dirty="0"/>
              <a:t>and </a:t>
            </a:r>
            <a:r>
              <a:rPr lang="en-US" b="1" dirty="0" smtClean="0"/>
              <a:t>scale</a:t>
            </a:r>
          </a:p>
          <a:p>
            <a:pPr lvl="0"/>
            <a:r>
              <a:rPr lang="en-US" b="1" dirty="0" smtClean="0"/>
              <a:t>Averages</a:t>
            </a:r>
          </a:p>
          <a:p>
            <a:pPr lvl="0"/>
            <a:r>
              <a:rPr lang="en-US" b="1" dirty="0" smtClean="0"/>
              <a:t>Direction </a:t>
            </a:r>
            <a:r>
              <a:rPr lang="en-US" b="1" dirty="0"/>
              <a:t>of </a:t>
            </a:r>
            <a:r>
              <a:rPr lang="en-US" b="1" dirty="0" smtClean="0"/>
              <a:t>changes</a:t>
            </a:r>
          </a:p>
          <a:p>
            <a:pPr lvl="0"/>
            <a:r>
              <a:rPr lang="en-US" b="1" dirty="0" smtClean="0"/>
              <a:t>Does </a:t>
            </a:r>
            <a:r>
              <a:rPr lang="en-US" b="1" dirty="0"/>
              <a:t>it add up?  </a:t>
            </a:r>
            <a:endParaRPr lang="en-US" dirty="0"/>
          </a:p>
          <a:p>
            <a:pPr lvl="0"/>
            <a:r>
              <a:rPr lang="en-US" b="1" dirty="0"/>
              <a:t>Convert to a measure you’re more comfortable </a:t>
            </a:r>
            <a:r>
              <a:rPr lang="en-US" b="1" dirty="0" smtClean="0"/>
              <a:t>with</a:t>
            </a:r>
          </a:p>
          <a:p>
            <a:pPr lvl="0"/>
            <a:r>
              <a:rPr lang="en-US" b="1" dirty="0" smtClean="0"/>
              <a:t>Compare </a:t>
            </a:r>
            <a:r>
              <a:rPr lang="en-US" b="1" dirty="0"/>
              <a:t>to </a:t>
            </a:r>
            <a:r>
              <a:rPr lang="en-US" b="1" dirty="0" smtClean="0"/>
              <a:t>what </a:t>
            </a:r>
            <a:r>
              <a:rPr lang="en-US" b="1" dirty="0"/>
              <a:t>you </a:t>
            </a:r>
            <a:r>
              <a:rPr lang="en-US" b="1" dirty="0" smtClean="0"/>
              <a:t>see</a:t>
            </a:r>
            <a:endParaRPr lang="en-US" dirty="0"/>
          </a:p>
        </p:txBody>
      </p:sp>
    </p:spTree>
    <p:extLst>
      <p:ext uri="{BB962C8B-B14F-4D97-AF65-F5344CB8AC3E}">
        <p14:creationId xmlns:p14="http://schemas.microsoft.com/office/powerpoint/2010/main" val="34450985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771"/>
            <a:ext cx="12192000" cy="1325563"/>
          </a:xfrm>
        </p:spPr>
        <p:txBody>
          <a:bodyPr/>
          <a:lstStyle/>
          <a:p>
            <a:pPr algn="ctr"/>
            <a:r>
              <a:rPr lang="en-US" dirty="0" smtClean="0"/>
              <a:t>How can I determine if an answer is plausible?</a:t>
            </a:r>
            <a:endParaRPr lang="en-US" dirty="0"/>
          </a:p>
        </p:txBody>
      </p:sp>
      <p:sp>
        <p:nvSpPr>
          <p:cNvPr id="3" name="Content Placeholder 2"/>
          <p:cNvSpPr>
            <a:spLocks noGrp="1"/>
          </p:cNvSpPr>
          <p:nvPr>
            <p:ph idx="1"/>
          </p:nvPr>
        </p:nvSpPr>
        <p:spPr>
          <a:xfrm>
            <a:off x="838200" y="1558551"/>
            <a:ext cx="3744686" cy="4840741"/>
          </a:xfrm>
        </p:spPr>
        <p:txBody>
          <a:bodyPr>
            <a:normAutofit fontScale="92500" lnSpcReduction="20000"/>
          </a:bodyPr>
          <a:lstStyle/>
          <a:p>
            <a:pPr marL="0" indent="0">
              <a:buNone/>
            </a:pPr>
            <a:r>
              <a:rPr lang="en-US" b="1" dirty="0" smtClean="0"/>
              <a:t>Units and Scale</a:t>
            </a:r>
          </a:p>
          <a:p>
            <a:pPr marL="0" indent="0">
              <a:buNone/>
            </a:pPr>
            <a:endParaRPr lang="en-US" b="1" dirty="0"/>
          </a:p>
          <a:p>
            <a:pPr marL="0" indent="0">
              <a:buNone/>
            </a:pPr>
            <a:r>
              <a:rPr lang="en-US" b="1" dirty="0" smtClean="0"/>
              <a:t>Averages</a:t>
            </a:r>
          </a:p>
          <a:p>
            <a:pPr marL="0" indent="0">
              <a:buNone/>
            </a:pPr>
            <a:endParaRPr lang="en-US" b="1" dirty="0"/>
          </a:p>
          <a:p>
            <a:pPr marL="0" indent="0">
              <a:buNone/>
            </a:pPr>
            <a:r>
              <a:rPr lang="en-US" b="1" dirty="0" smtClean="0"/>
              <a:t>Direction of Changes</a:t>
            </a:r>
          </a:p>
          <a:p>
            <a:pPr marL="0" indent="0">
              <a:buNone/>
            </a:pPr>
            <a:endParaRPr lang="en-US" b="1" dirty="0" smtClean="0"/>
          </a:p>
          <a:p>
            <a:pPr marL="0" indent="0">
              <a:buNone/>
            </a:pPr>
            <a:r>
              <a:rPr lang="en-US" b="1" dirty="0"/>
              <a:t>Does It Add Up?</a:t>
            </a:r>
          </a:p>
          <a:p>
            <a:pPr marL="0" indent="0">
              <a:buNone/>
            </a:pPr>
            <a:endParaRPr lang="en-US" b="1" dirty="0" smtClean="0"/>
          </a:p>
          <a:p>
            <a:pPr marL="0" indent="0">
              <a:buNone/>
            </a:pPr>
            <a:r>
              <a:rPr lang="en-US" b="1" dirty="0" smtClean="0"/>
              <a:t>Convert to more comfortable measures</a:t>
            </a:r>
          </a:p>
          <a:p>
            <a:pPr marL="0" indent="0">
              <a:buNone/>
            </a:pPr>
            <a:endParaRPr lang="en-US" b="1" dirty="0"/>
          </a:p>
          <a:p>
            <a:pPr marL="0" indent="0">
              <a:buNone/>
            </a:pPr>
            <a:r>
              <a:rPr lang="en-US" b="1" dirty="0" smtClean="0"/>
              <a:t>Compare to what you see</a:t>
            </a:r>
            <a:endParaRPr lang="en-US" b="1" dirty="0"/>
          </a:p>
        </p:txBody>
      </p:sp>
      <p:pic>
        <p:nvPicPr>
          <p:cNvPr id="4" name="Picture 2" descr="https://upload.wikimedia.org/wikipedia/commons/thumb/f/f3/Statue-de-la-liberte-new-york.jpg/800px-Statue-de-la-liberte-new-yo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2345" y="1690688"/>
            <a:ext cx="3535956" cy="471608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152400" y="6406775"/>
            <a:ext cx="8869864" cy="369332"/>
          </a:xfrm>
          <a:prstGeom prst="rect">
            <a:avLst/>
          </a:prstGeom>
        </p:spPr>
        <p:txBody>
          <a:bodyPr wrap="square">
            <a:spAutoFit/>
          </a:bodyPr>
          <a:lstStyle/>
          <a:p>
            <a:r>
              <a:rPr lang="en-US" i="1" dirty="0" smtClean="0"/>
              <a:t>Photos from Wiki Commons</a:t>
            </a:r>
            <a:endParaRPr lang="en-US" i="1" dirty="0"/>
          </a:p>
        </p:txBody>
      </p:sp>
    </p:spTree>
    <p:extLst>
      <p:ext uri="{BB962C8B-B14F-4D97-AF65-F5344CB8AC3E}">
        <p14:creationId xmlns:p14="http://schemas.microsoft.com/office/powerpoint/2010/main" val="137630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3">
                                            <p:txEl>
                                              <p:pRg st="0" end="0"/>
                                            </p:txEl>
                                          </p:spTgt>
                                        </p:tgtEl>
                                      </p:cBhvr>
                                      <p:by x="150000" y="150000"/>
                                    </p:animScale>
                                  </p:childTnLst>
                                </p:cTn>
                              </p:par>
                              <p:par>
                                <p:cTn id="7" presetID="19" presetClass="emph" presetSubtype="0" fill="hold" nodeType="withEffect">
                                  <p:stCondLst>
                                    <p:cond delay="0"/>
                                  </p:stCondLst>
                                  <p:childTnLst>
                                    <p:animClr clrSpc="rgb" dir="cw">
                                      <p:cBhvr override="childStyle">
                                        <p:cTn id="8" dur="500" fill="hold"/>
                                        <p:tgtEl>
                                          <p:spTgt spid="3">
                                            <p:txEl>
                                              <p:pRg st="0" end="0"/>
                                            </p:txEl>
                                          </p:spTgt>
                                        </p:tgtEl>
                                        <p:attrNameLst>
                                          <p:attrName>style.color</p:attrName>
                                        </p:attrNameLst>
                                      </p:cBhvr>
                                      <p:to>
                                        <a:schemeClr val="accent2"/>
                                      </p:to>
                                    </p:animClr>
                                    <p:animClr clrSpc="rgb" dir="cw">
                                      <p:cBhvr>
                                        <p:cTn id="9" dur="500" fill="hold"/>
                                        <p:tgtEl>
                                          <p:spTgt spid="3">
                                            <p:txEl>
                                              <p:pRg st="0" end="0"/>
                                            </p:txEl>
                                          </p:spTgt>
                                        </p:tgtEl>
                                        <p:attrNameLst>
                                          <p:attrName>fillcolor</p:attrName>
                                        </p:attrNameLst>
                                      </p:cBhvr>
                                      <p:to>
                                        <a:schemeClr val="accent2"/>
                                      </p:to>
                                    </p:animClr>
                                    <p:set>
                                      <p:cBhvr>
                                        <p:cTn id="10" dur="500" fill="hold"/>
                                        <p:tgtEl>
                                          <p:spTgt spid="3">
                                            <p:txEl>
                                              <p:pRg st="0" end="0"/>
                                            </p:txEl>
                                          </p:spTgt>
                                        </p:tgtEl>
                                        <p:attrNameLst>
                                          <p:attrName>fill.type</p:attrName>
                                        </p:attrNameLst>
                                      </p:cBhvr>
                                      <p:to>
                                        <p:strVal val="solid"/>
                                      </p:to>
                                    </p:set>
                                    <p:set>
                                      <p:cBhvr>
                                        <p:cTn id="11" dur="500" fill="hold"/>
                                        <p:tgtEl>
                                          <p:spTgt spid="3">
                                            <p:txEl>
                                              <p:pRg st="0" end="0"/>
                                            </p:txEl>
                                          </p:spTgt>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58551"/>
            <a:ext cx="3744686" cy="4840741"/>
          </a:xfrm>
        </p:spPr>
        <p:txBody>
          <a:bodyPr>
            <a:normAutofit fontScale="92500" lnSpcReduction="20000"/>
          </a:bodyPr>
          <a:lstStyle/>
          <a:p>
            <a:pPr marL="0" indent="0">
              <a:buNone/>
            </a:pPr>
            <a:r>
              <a:rPr lang="en-US" b="1" dirty="0" smtClean="0"/>
              <a:t>Units and Scale</a:t>
            </a:r>
          </a:p>
          <a:p>
            <a:pPr marL="0" indent="0">
              <a:buNone/>
            </a:pPr>
            <a:endParaRPr lang="en-US" b="1" dirty="0"/>
          </a:p>
          <a:p>
            <a:pPr marL="0" indent="0">
              <a:buNone/>
            </a:pPr>
            <a:r>
              <a:rPr lang="en-US" b="1" dirty="0" smtClean="0"/>
              <a:t>Averages</a:t>
            </a:r>
          </a:p>
          <a:p>
            <a:pPr marL="0" indent="0">
              <a:buNone/>
            </a:pPr>
            <a:endParaRPr lang="en-US" b="1" dirty="0"/>
          </a:p>
          <a:p>
            <a:pPr marL="0" indent="0">
              <a:buNone/>
            </a:pPr>
            <a:r>
              <a:rPr lang="en-US" b="1" dirty="0" smtClean="0"/>
              <a:t>Direction of Changes</a:t>
            </a:r>
          </a:p>
          <a:p>
            <a:pPr marL="0" indent="0">
              <a:buNone/>
            </a:pPr>
            <a:endParaRPr lang="en-US" b="1" dirty="0" smtClean="0"/>
          </a:p>
          <a:p>
            <a:pPr marL="0" indent="0">
              <a:buNone/>
            </a:pPr>
            <a:r>
              <a:rPr lang="en-US" b="1" dirty="0"/>
              <a:t>Does It Add Up</a:t>
            </a:r>
            <a:r>
              <a:rPr lang="en-US" b="1" dirty="0" smtClean="0"/>
              <a:t>?</a:t>
            </a:r>
          </a:p>
          <a:p>
            <a:pPr marL="0" indent="0">
              <a:buNone/>
            </a:pPr>
            <a:endParaRPr lang="en-US" b="1" dirty="0" smtClean="0"/>
          </a:p>
          <a:p>
            <a:pPr marL="0" indent="0">
              <a:buNone/>
            </a:pPr>
            <a:r>
              <a:rPr lang="en-US" b="1" dirty="0"/>
              <a:t>Convert to more comfortable measures</a:t>
            </a:r>
          </a:p>
          <a:p>
            <a:pPr marL="0" indent="0">
              <a:buNone/>
            </a:pPr>
            <a:endParaRPr lang="en-US" b="1" dirty="0"/>
          </a:p>
          <a:p>
            <a:pPr marL="0" indent="0">
              <a:buNone/>
            </a:pPr>
            <a:r>
              <a:rPr lang="en-US" b="1" dirty="0"/>
              <a:t>Compare to what you see</a:t>
            </a:r>
          </a:p>
          <a:p>
            <a:pPr marL="0" indent="0">
              <a:buNone/>
            </a:pPr>
            <a:endParaRPr lang="en-US" b="1" dirty="0"/>
          </a:p>
          <a:p>
            <a:pPr marL="0" indent="0">
              <a:buNone/>
            </a:pPr>
            <a:endParaRPr lang="en-US" b="1" dirty="0"/>
          </a:p>
        </p:txBody>
      </p:sp>
      <mc:AlternateContent xmlns:mc="http://schemas.openxmlformats.org/markup-compatibility/2006" xmlns:a14="http://schemas.microsoft.com/office/drawing/2010/main">
        <mc:Choice Requires="a14">
          <p:sp>
            <p:nvSpPr>
              <p:cNvPr id="5" name="TextBox 4"/>
              <p:cNvSpPr txBox="1"/>
              <p:nvPr/>
            </p:nvSpPr>
            <p:spPr>
              <a:xfrm>
                <a:off x="5148943" y="1698171"/>
                <a:ext cx="7043057" cy="13849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u="sng" smtClean="0">
                          <a:latin typeface="Cambria Math" panose="02040503050406030204" pitchFamily="18" charset="0"/>
                        </a:rPr>
                        <m:t>𝐻𝑒𝑖𝑔h𝑡𝑠</m:t>
                      </m:r>
                      <m:r>
                        <a:rPr lang="en-US" sz="2800" b="0" i="1" u="sng" smtClean="0">
                          <a:latin typeface="Cambria Math" panose="02040503050406030204" pitchFamily="18" charset="0"/>
                        </a:rPr>
                        <m:t> </m:t>
                      </m:r>
                      <m:r>
                        <a:rPr lang="en-US" sz="2800" b="0" i="1" u="sng" smtClean="0">
                          <a:latin typeface="Cambria Math" panose="02040503050406030204" pitchFamily="18" charset="0"/>
                        </a:rPr>
                        <m:t>𝑜𝑓</m:t>
                      </m:r>
                      <m:r>
                        <a:rPr lang="en-US" sz="2800" b="0" i="1" u="sng" smtClean="0">
                          <a:latin typeface="Cambria Math" panose="02040503050406030204" pitchFamily="18" charset="0"/>
                        </a:rPr>
                        <m:t> </m:t>
                      </m:r>
                      <m:r>
                        <a:rPr lang="en-US" sz="2800" b="0" i="1" u="sng" smtClean="0">
                          <a:latin typeface="Cambria Math" panose="02040503050406030204" pitchFamily="18" charset="0"/>
                        </a:rPr>
                        <m:t>𝑂𝑎𝑘</m:t>
                      </m:r>
                      <m:r>
                        <a:rPr lang="en-US" sz="2800" b="0" i="1" u="sng" smtClean="0">
                          <a:latin typeface="Cambria Math" panose="02040503050406030204" pitchFamily="18" charset="0"/>
                        </a:rPr>
                        <m:t> </m:t>
                      </m:r>
                      <m:r>
                        <a:rPr lang="en-US" sz="2800" b="0" i="1" u="sng" smtClean="0">
                          <a:latin typeface="Cambria Math" panose="02040503050406030204" pitchFamily="18" charset="0"/>
                        </a:rPr>
                        <m:t>𝑇𝑟𝑒𝑒𝑠</m:t>
                      </m:r>
                    </m:oMath>
                  </m:oMathPara>
                </a14:m>
                <a:endParaRPr lang="en-US" sz="2800" b="0" u="sng" dirty="0" smtClean="0"/>
              </a:p>
              <a:p>
                <a:endParaRPr lang="en-US" sz="2800" u="sng" dirty="0" smtClean="0"/>
              </a:p>
              <a:p>
                <a:r>
                  <a:rPr lang="en-US" sz="2800" dirty="0" smtClean="0"/>
                  <a:t>12 feet     15 feet     10 feet     13 feet      9 feet</a:t>
                </a:r>
              </a:p>
            </p:txBody>
          </p:sp>
        </mc:Choice>
        <mc:Fallback xmlns="">
          <p:sp>
            <p:nvSpPr>
              <p:cNvPr id="5" name="TextBox 4"/>
              <p:cNvSpPr txBox="1">
                <a:spLocks noRot="1" noChangeAspect="1" noMove="1" noResize="1" noEditPoints="1" noAdjustHandles="1" noChangeArrowheads="1" noChangeShapeType="1" noTextEdit="1"/>
              </p:cNvSpPr>
              <p:nvPr/>
            </p:nvSpPr>
            <p:spPr>
              <a:xfrm>
                <a:off x="5148943" y="1698171"/>
                <a:ext cx="7043057" cy="1384995"/>
              </a:xfrm>
              <a:prstGeom prst="rect">
                <a:avLst/>
              </a:prstGeom>
              <a:blipFill>
                <a:blip r:embed="rId3"/>
                <a:stretch>
                  <a:fillRect l="-1818" b="-11894"/>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5588429" y="3090649"/>
            <a:ext cx="4759827" cy="3820225"/>
          </a:xfrm>
          <a:prstGeom prst="rect">
            <a:avLst/>
          </a:prstGeom>
        </p:spPr>
      </p:pic>
      <p:pic>
        <p:nvPicPr>
          <p:cNvPr id="9" name="Picture 8"/>
          <p:cNvPicPr>
            <a:picLocks noChangeAspect="1"/>
          </p:cNvPicPr>
          <p:nvPr/>
        </p:nvPicPr>
        <p:blipFill>
          <a:blip r:embed="rId5"/>
          <a:stretch>
            <a:fillRect/>
          </a:stretch>
        </p:blipFill>
        <p:spPr>
          <a:xfrm>
            <a:off x="5490469" y="3090649"/>
            <a:ext cx="4955746" cy="3921030"/>
          </a:xfrm>
          <a:prstGeom prst="rect">
            <a:avLst/>
          </a:prstGeom>
        </p:spPr>
      </p:pic>
      <p:sp>
        <p:nvSpPr>
          <p:cNvPr id="8" name="Title 1"/>
          <p:cNvSpPr txBox="1">
            <a:spLocks/>
          </p:cNvSpPr>
          <p:nvPr/>
        </p:nvSpPr>
        <p:spPr>
          <a:xfrm>
            <a:off x="0" y="133771"/>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How can I determine if an answer is plausible?</a:t>
            </a:r>
            <a:endParaRPr lang="en-US" dirty="0"/>
          </a:p>
        </p:txBody>
      </p:sp>
    </p:spTree>
    <p:extLst>
      <p:ext uri="{BB962C8B-B14F-4D97-AF65-F5344CB8AC3E}">
        <p14:creationId xmlns:p14="http://schemas.microsoft.com/office/powerpoint/2010/main" val="139204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3">
                                            <p:txEl>
                                              <p:pRg st="2" end="2"/>
                                            </p:txEl>
                                          </p:spTgt>
                                        </p:tgtEl>
                                      </p:cBhvr>
                                      <p:by x="150000" y="150000"/>
                                    </p:animScale>
                                  </p:childTnLst>
                                </p:cTn>
                              </p:par>
                              <p:par>
                                <p:cTn id="7" presetID="19" presetClass="emph" presetSubtype="0" fill="hold" grpId="0" nodeType="withEffect">
                                  <p:stCondLst>
                                    <p:cond delay="0"/>
                                  </p:stCondLst>
                                  <p:childTnLst>
                                    <p:animClr clrSpc="rgb" dir="cw">
                                      <p:cBhvr override="childStyle">
                                        <p:cTn id="8" dur="500" fill="hold"/>
                                        <p:tgtEl>
                                          <p:spTgt spid="3">
                                            <p:txEl>
                                              <p:pRg st="2" end="2"/>
                                            </p:txEl>
                                          </p:spTgt>
                                        </p:tgtEl>
                                        <p:attrNameLst>
                                          <p:attrName>style.color</p:attrName>
                                        </p:attrNameLst>
                                      </p:cBhvr>
                                      <p:to>
                                        <a:schemeClr val="accent2"/>
                                      </p:to>
                                    </p:animClr>
                                    <p:animClr clrSpc="rgb" dir="cw">
                                      <p:cBhvr>
                                        <p:cTn id="9" dur="500" fill="hold"/>
                                        <p:tgtEl>
                                          <p:spTgt spid="3">
                                            <p:txEl>
                                              <p:pRg st="2" end="2"/>
                                            </p:txEl>
                                          </p:spTgt>
                                        </p:tgtEl>
                                        <p:attrNameLst>
                                          <p:attrName>fillcolor</p:attrName>
                                        </p:attrNameLst>
                                      </p:cBhvr>
                                      <p:to>
                                        <a:schemeClr val="accent2"/>
                                      </p:to>
                                    </p:animClr>
                                    <p:set>
                                      <p:cBhvr>
                                        <p:cTn id="10" dur="500" fill="hold"/>
                                        <p:tgtEl>
                                          <p:spTgt spid="3">
                                            <p:txEl>
                                              <p:pRg st="2" end="2"/>
                                            </p:txEl>
                                          </p:spTgt>
                                        </p:tgtEl>
                                        <p:attrNameLst>
                                          <p:attrName>fill.type</p:attrName>
                                        </p:attrNameLst>
                                      </p:cBhvr>
                                      <p:to>
                                        <p:strVal val="solid"/>
                                      </p:to>
                                    </p:set>
                                    <p:set>
                                      <p:cBhvr>
                                        <p:cTn id="11" dur="500" fill="hold"/>
                                        <p:tgtEl>
                                          <p:spTgt spid="3">
                                            <p:txEl>
                                              <p:pRg st="2" end="2"/>
                                            </p:txEl>
                                          </p:spTgt>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In groups of 3-4 people:</a:t>
            </a:r>
            <a:endParaRPr lang="en-US" dirty="0"/>
          </a:p>
        </p:txBody>
      </p:sp>
      <p:sp>
        <p:nvSpPr>
          <p:cNvPr id="3" name="Content Placeholder 2"/>
          <p:cNvSpPr>
            <a:spLocks noGrp="1"/>
          </p:cNvSpPr>
          <p:nvPr>
            <p:ph idx="1"/>
          </p:nvPr>
        </p:nvSpPr>
        <p:spPr>
          <a:xfrm>
            <a:off x="838200" y="1498294"/>
            <a:ext cx="11049000" cy="4678669"/>
          </a:xfrm>
        </p:spPr>
        <p:txBody>
          <a:bodyPr>
            <a:normAutofit fontScale="85000" lnSpcReduction="20000"/>
          </a:bodyPr>
          <a:lstStyle/>
          <a:p>
            <a:r>
              <a:rPr lang="en-US" sz="3600" dirty="0" smtClean="0"/>
              <a:t>Read the “But How Do I Know if I’m Right?” handout and complete the student activity section on pages 2-3.</a:t>
            </a:r>
          </a:p>
          <a:p>
            <a:endParaRPr lang="en-US" sz="3600" dirty="0" smtClean="0"/>
          </a:p>
          <a:p>
            <a:r>
              <a:rPr lang="en-US" sz="3600" dirty="0" smtClean="0"/>
              <a:t>For each practice, discuss:</a:t>
            </a:r>
            <a:endParaRPr lang="en-US" sz="3600" dirty="0"/>
          </a:p>
          <a:p>
            <a:pPr lvl="1"/>
            <a:r>
              <a:rPr lang="en-US" sz="3200" dirty="0"/>
              <a:t>Is this a reasonable answer?  Why or why not?  </a:t>
            </a:r>
          </a:p>
          <a:p>
            <a:endParaRPr lang="en-US" sz="3600" dirty="0"/>
          </a:p>
          <a:p>
            <a:pPr lvl="1"/>
            <a:r>
              <a:rPr lang="en-US" sz="3200" dirty="0"/>
              <a:t>Which of the suggested strategies did you use?  Or did you use a new strategy?</a:t>
            </a:r>
          </a:p>
          <a:p>
            <a:endParaRPr lang="en-US" sz="3600" dirty="0"/>
          </a:p>
          <a:p>
            <a:pPr lvl="1"/>
            <a:r>
              <a:rPr lang="en-US" sz="3200" dirty="0"/>
              <a:t>Please don’t redo the calculations (why</a:t>
            </a:r>
            <a:r>
              <a:rPr lang="en-US" sz="3200" dirty="0" smtClean="0"/>
              <a:t>?)</a:t>
            </a:r>
          </a:p>
          <a:p>
            <a:pPr lvl="1"/>
            <a:endParaRPr lang="en-US" sz="3200" b="1" dirty="0"/>
          </a:p>
          <a:p>
            <a:pPr lvl="1"/>
            <a:r>
              <a:rPr lang="en-US" sz="3200" b="1" dirty="0" smtClean="0"/>
              <a:t>Absolutely no calculators!!  : )</a:t>
            </a:r>
            <a:endParaRPr lang="en-US" sz="3200" b="1" dirty="0"/>
          </a:p>
          <a:p>
            <a:endParaRPr lang="en-US" sz="3600" dirty="0"/>
          </a:p>
        </p:txBody>
      </p:sp>
    </p:spTree>
    <p:extLst>
      <p:ext uri="{BB962C8B-B14F-4D97-AF65-F5344CB8AC3E}">
        <p14:creationId xmlns:p14="http://schemas.microsoft.com/office/powerpoint/2010/main" val="14711619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Answer checking: key points</a:t>
            </a:r>
            <a:endParaRPr lang="en-US" dirty="0"/>
          </a:p>
        </p:txBody>
      </p:sp>
      <p:sp>
        <p:nvSpPr>
          <p:cNvPr id="3" name="Content Placeholder 2"/>
          <p:cNvSpPr>
            <a:spLocks noGrp="1"/>
          </p:cNvSpPr>
          <p:nvPr>
            <p:ph idx="1"/>
          </p:nvPr>
        </p:nvSpPr>
        <p:spPr>
          <a:xfrm>
            <a:off x="838200" y="1553379"/>
            <a:ext cx="10515600" cy="4711720"/>
          </a:xfrm>
        </p:spPr>
        <p:txBody>
          <a:bodyPr>
            <a:normAutofit lnSpcReduction="10000"/>
          </a:bodyPr>
          <a:lstStyle/>
          <a:p>
            <a:r>
              <a:rPr lang="en-US" dirty="0" smtClean="0"/>
              <a:t>Try many different methods to check your answers</a:t>
            </a:r>
          </a:p>
          <a:p>
            <a:endParaRPr lang="en-US" sz="1000" dirty="0" smtClean="0"/>
          </a:p>
          <a:p>
            <a:r>
              <a:rPr lang="en-US" dirty="0" smtClean="0"/>
              <a:t>Be proud of the mistakes you catch!  You have just had more brain activity (which leads to more neuron growth) than someone who didn’t make or catch a mistake.</a:t>
            </a:r>
          </a:p>
          <a:p>
            <a:endParaRPr lang="en-US" sz="1000" dirty="0" smtClean="0"/>
          </a:p>
          <a:p>
            <a:r>
              <a:rPr lang="en-US" dirty="0" smtClean="0"/>
              <a:t>Taking a moment to ‘turn on your common sense’ can sometimes help reduce your math anxiety…your frontal cortex is driving instead of your brain stem (aka “lizard brain”).</a:t>
            </a:r>
          </a:p>
          <a:p>
            <a:endParaRPr lang="en-US" sz="1000" dirty="0" smtClean="0"/>
          </a:p>
          <a:p>
            <a:r>
              <a:rPr lang="en-US" dirty="0" smtClean="0"/>
              <a:t>Answer checking is a habit—it might feel slow or non-intuitive at first, but when you practice it enough, it becomes automatic.</a:t>
            </a:r>
            <a:endParaRPr lang="en-US" dirty="0"/>
          </a:p>
        </p:txBody>
      </p:sp>
    </p:spTree>
    <p:extLst>
      <p:ext uri="{BB962C8B-B14F-4D97-AF65-F5344CB8AC3E}">
        <p14:creationId xmlns:p14="http://schemas.microsoft.com/office/powerpoint/2010/main" val="6816124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65417"/>
            <a:ext cx="11591925" cy="1325563"/>
          </a:xfrm>
        </p:spPr>
        <p:txBody>
          <a:bodyPr/>
          <a:lstStyle/>
          <a:p>
            <a:r>
              <a:rPr lang="en-US" dirty="0" smtClean="0"/>
              <a:t>In the brain, math anxiety looks like physical pain!</a:t>
            </a:r>
            <a:endParaRPr lang="en-US" dirty="0"/>
          </a:p>
        </p:txBody>
      </p:sp>
      <p:sp>
        <p:nvSpPr>
          <p:cNvPr id="18" name="TextBox 17"/>
          <p:cNvSpPr txBox="1"/>
          <p:nvPr/>
        </p:nvSpPr>
        <p:spPr>
          <a:xfrm>
            <a:off x="838200" y="6246630"/>
            <a:ext cx="3695046" cy="369332"/>
          </a:xfrm>
          <a:prstGeom prst="rect">
            <a:avLst/>
          </a:prstGeom>
          <a:noFill/>
        </p:spPr>
        <p:txBody>
          <a:bodyPr wrap="square" rtlCol="0">
            <a:spAutoFit/>
          </a:bodyPr>
          <a:lstStyle/>
          <a:p>
            <a:r>
              <a:rPr lang="en-US" dirty="0" smtClean="0"/>
              <a:t>Figure from Lyons and </a:t>
            </a:r>
            <a:r>
              <a:rPr lang="en-US" dirty="0" err="1" smtClean="0"/>
              <a:t>Beilock</a:t>
            </a:r>
            <a:r>
              <a:rPr lang="en-US" dirty="0" smtClean="0"/>
              <a:t> 2011</a:t>
            </a:r>
            <a:endParaRPr lang="en-US" dirty="0"/>
          </a:p>
        </p:txBody>
      </p:sp>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pic>
        <p:nvPicPr>
          <p:cNvPr id="6"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519"/>
          <a:stretch/>
        </p:blipFill>
        <p:spPr bwMode="auto">
          <a:xfrm>
            <a:off x="4329113" y="1880183"/>
            <a:ext cx="4051405" cy="395513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7291"/>
          <a:stretch/>
        </p:blipFill>
        <p:spPr bwMode="auto">
          <a:xfrm>
            <a:off x="1060735" y="1724407"/>
            <a:ext cx="2120942" cy="39551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431546" y="-350994"/>
            <a:ext cx="492443" cy="6186309"/>
          </a:xfrm>
          <a:prstGeom prst="rect">
            <a:avLst/>
          </a:prstGeom>
          <a:noFill/>
        </p:spPr>
        <p:txBody>
          <a:bodyPr vert="vert270" wrap="square" rtlCol="0">
            <a:spAutoFit/>
          </a:bodyPr>
          <a:lstStyle/>
          <a:p>
            <a:r>
              <a:rPr lang="en-US" sz="2000" b="1" dirty="0" smtClean="0"/>
              <a:t>Higher activity with higher math anxiety</a:t>
            </a:r>
            <a:endParaRPr lang="en-US" sz="2000" b="1" dirty="0"/>
          </a:p>
        </p:txBody>
      </p:sp>
      <p:cxnSp>
        <p:nvCxnSpPr>
          <p:cNvPr id="8" name="Straight Arrow Connector 7"/>
          <p:cNvCxnSpPr/>
          <p:nvPr/>
        </p:nvCxnSpPr>
        <p:spPr>
          <a:xfrm flipV="1">
            <a:off x="4082824" y="1724407"/>
            <a:ext cx="33051" cy="411090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4681" y="1137472"/>
            <a:ext cx="5459167" cy="461665"/>
          </a:xfrm>
          <a:prstGeom prst="rect">
            <a:avLst/>
          </a:prstGeom>
          <a:noFill/>
        </p:spPr>
        <p:txBody>
          <a:bodyPr wrap="square" rtlCol="0">
            <a:spAutoFit/>
          </a:bodyPr>
          <a:lstStyle/>
          <a:p>
            <a:r>
              <a:rPr lang="en-US" sz="2400" b="1" dirty="0" smtClean="0"/>
              <a:t>Brain areas associated with threat /pain</a:t>
            </a:r>
            <a:endParaRPr lang="en-US" sz="2400" b="1" dirty="0"/>
          </a:p>
        </p:txBody>
      </p:sp>
      <p:sp>
        <p:nvSpPr>
          <p:cNvPr id="12" name="Right Brace 11"/>
          <p:cNvSpPr/>
          <p:nvPr/>
        </p:nvSpPr>
        <p:spPr>
          <a:xfrm rot="16200000">
            <a:off x="6163093" y="-45592"/>
            <a:ext cx="454759" cy="3739219"/>
          </a:xfrm>
          <a:prstGeom prst="rightBrace">
            <a:avLst>
              <a:gd name="adj1" fmla="val 8333"/>
              <a:gd name="adj2" fmla="val 51318"/>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164397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Strategies to address math anxiety </a:t>
            </a:r>
            <a:br>
              <a:rPr lang="en-US" dirty="0" smtClean="0"/>
            </a:br>
            <a:endParaRPr lang="en-US" dirty="0"/>
          </a:p>
        </p:txBody>
      </p:sp>
      <p:sp>
        <p:nvSpPr>
          <p:cNvPr id="3" name="Content Placeholder 2"/>
          <p:cNvSpPr>
            <a:spLocks noGrp="1"/>
          </p:cNvSpPr>
          <p:nvPr>
            <p:ph idx="1"/>
          </p:nvPr>
        </p:nvSpPr>
        <p:spPr/>
        <p:txBody>
          <a:bodyPr/>
          <a:lstStyle/>
          <a:p>
            <a:r>
              <a:rPr lang="en-US" dirty="0" smtClean="0"/>
              <a:t>Metacognition</a:t>
            </a:r>
          </a:p>
          <a:p>
            <a:r>
              <a:rPr lang="en-US" dirty="0" smtClean="0"/>
              <a:t>Growth mindset</a:t>
            </a:r>
          </a:p>
          <a:p>
            <a:r>
              <a:rPr lang="en-US" dirty="0" smtClean="0"/>
              <a:t>Creating a comfortable learning environment and avoiding stereotype threat</a:t>
            </a:r>
          </a:p>
          <a:p>
            <a:r>
              <a:rPr lang="en-US" dirty="0" smtClean="0"/>
              <a:t>Encouraging math practice</a:t>
            </a:r>
          </a:p>
          <a:p>
            <a:r>
              <a:rPr lang="en-US" dirty="0" smtClean="0"/>
              <a:t>Developing number sense</a:t>
            </a:r>
          </a:p>
          <a:p>
            <a:endParaRPr lang="en-US" dirty="0"/>
          </a:p>
        </p:txBody>
      </p:sp>
    </p:spTree>
    <p:extLst>
      <p:ext uri="{BB962C8B-B14F-4D97-AF65-F5344CB8AC3E}">
        <p14:creationId xmlns:p14="http://schemas.microsoft.com/office/powerpoint/2010/main" val="1634817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lstStyle/>
          <a:p>
            <a:r>
              <a:rPr lang="en-US" dirty="0" smtClean="0"/>
              <a:t>What techniques have you used to help students address their math anxiety?  What has worked?</a:t>
            </a:r>
          </a:p>
          <a:p>
            <a:endParaRPr lang="en-US" dirty="0"/>
          </a:p>
          <a:p>
            <a:r>
              <a:rPr lang="en-US" dirty="0" smtClean="0"/>
              <a:t>What kinds of materials would you be most likely to use in your own classes?  Particular formats (e.g., in-class vs. out-of-class)?</a:t>
            </a:r>
            <a:endParaRPr lang="en-US" dirty="0"/>
          </a:p>
        </p:txBody>
      </p:sp>
    </p:spTree>
    <p:extLst>
      <p:ext uri="{BB962C8B-B14F-4D97-AF65-F5344CB8AC3E}">
        <p14:creationId xmlns:p14="http://schemas.microsoft.com/office/powerpoint/2010/main" val="7863854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65417"/>
            <a:ext cx="11591925" cy="1325563"/>
          </a:xfrm>
        </p:spPr>
        <p:txBody>
          <a:bodyPr/>
          <a:lstStyle/>
          <a:p>
            <a:r>
              <a:rPr lang="en-US" dirty="0" smtClean="0"/>
              <a:t>In the brain, math anxiety looks like physical pain!</a:t>
            </a:r>
            <a:endParaRPr lang="en-US" dirty="0"/>
          </a:p>
        </p:txBody>
      </p:sp>
      <p:sp>
        <p:nvSpPr>
          <p:cNvPr id="18" name="TextBox 17"/>
          <p:cNvSpPr txBox="1"/>
          <p:nvPr/>
        </p:nvSpPr>
        <p:spPr>
          <a:xfrm>
            <a:off x="838200" y="6246630"/>
            <a:ext cx="3695046" cy="369332"/>
          </a:xfrm>
          <a:prstGeom prst="rect">
            <a:avLst/>
          </a:prstGeom>
          <a:noFill/>
        </p:spPr>
        <p:txBody>
          <a:bodyPr wrap="square" rtlCol="0">
            <a:spAutoFit/>
          </a:bodyPr>
          <a:lstStyle/>
          <a:p>
            <a:r>
              <a:rPr lang="en-US" dirty="0" smtClean="0"/>
              <a:t>Figure from Lyons and </a:t>
            </a:r>
            <a:r>
              <a:rPr lang="en-US" dirty="0" err="1" smtClean="0"/>
              <a:t>Beilock</a:t>
            </a:r>
            <a:r>
              <a:rPr lang="en-US" dirty="0" smtClean="0"/>
              <a:t> 2011</a:t>
            </a:r>
            <a:endParaRPr lang="en-US" dirty="0"/>
          </a:p>
        </p:txBody>
      </p:sp>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pic>
        <p:nvPicPr>
          <p:cNvPr id="6"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519"/>
          <a:stretch/>
        </p:blipFill>
        <p:spPr bwMode="auto">
          <a:xfrm>
            <a:off x="4329113" y="1880183"/>
            <a:ext cx="4051405" cy="395513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7291"/>
          <a:stretch/>
        </p:blipFill>
        <p:spPr bwMode="auto">
          <a:xfrm>
            <a:off x="1060735" y="1724407"/>
            <a:ext cx="2120942" cy="39551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431546" y="-350994"/>
            <a:ext cx="492443" cy="6186309"/>
          </a:xfrm>
          <a:prstGeom prst="rect">
            <a:avLst/>
          </a:prstGeom>
          <a:noFill/>
        </p:spPr>
        <p:txBody>
          <a:bodyPr vert="vert270" wrap="square" rtlCol="0">
            <a:spAutoFit/>
          </a:bodyPr>
          <a:lstStyle/>
          <a:p>
            <a:r>
              <a:rPr lang="en-US" sz="2000" b="1" dirty="0" smtClean="0"/>
              <a:t>Higher activity with higher math anxiety</a:t>
            </a:r>
            <a:endParaRPr lang="en-US" sz="2000" b="1" dirty="0"/>
          </a:p>
        </p:txBody>
      </p:sp>
      <p:cxnSp>
        <p:nvCxnSpPr>
          <p:cNvPr id="8" name="Straight Arrow Connector 7"/>
          <p:cNvCxnSpPr/>
          <p:nvPr/>
        </p:nvCxnSpPr>
        <p:spPr>
          <a:xfrm flipV="1">
            <a:off x="4082824" y="1724407"/>
            <a:ext cx="33051" cy="411090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3" idx="1"/>
          </p:cNvCxnSpPr>
          <p:nvPr/>
        </p:nvCxnSpPr>
        <p:spPr>
          <a:xfrm flipH="1">
            <a:off x="7691046" y="2044098"/>
            <a:ext cx="974024" cy="898098"/>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665070" y="1844043"/>
            <a:ext cx="3145971" cy="400110"/>
          </a:xfrm>
          <a:prstGeom prst="rect">
            <a:avLst/>
          </a:prstGeom>
          <a:solidFill>
            <a:srgbClr val="E46C0A"/>
          </a:solidFill>
        </p:spPr>
        <p:txBody>
          <a:bodyPr wrap="square" rtlCol="0">
            <a:spAutoFit/>
          </a:bodyPr>
          <a:lstStyle/>
          <a:p>
            <a:r>
              <a:rPr lang="en-US" sz="2000" b="1" dirty="0" smtClean="0"/>
              <a:t>Thinking about doing math</a:t>
            </a:r>
            <a:endParaRPr lang="en-US" sz="2000" b="1" dirty="0"/>
          </a:p>
        </p:txBody>
      </p:sp>
      <p:sp>
        <p:nvSpPr>
          <p:cNvPr id="14" name="TextBox 13"/>
          <p:cNvSpPr txBox="1"/>
          <p:nvPr/>
        </p:nvSpPr>
        <p:spPr>
          <a:xfrm>
            <a:off x="8762600" y="2850135"/>
            <a:ext cx="2788101" cy="400110"/>
          </a:xfrm>
          <a:prstGeom prst="rect">
            <a:avLst/>
          </a:prstGeom>
          <a:solidFill>
            <a:srgbClr val="F3C299"/>
          </a:solidFill>
        </p:spPr>
        <p:txBody>
          <a:bodyPr wrap="square" rtlCol="0">
            <a:spAutoFit/>
          </a:bodyPr>
          <a:lstStyle/>
          <a:p>
            <a:r>
              <a:rPr lang="en-US" sz="2000" b="1" dirty="0"/>
              <a:t>Actually doing math</a:t>
            </a:r>
          </a:p>
        </p:txBody>
      </p:sp>
      <p:cxnSp>
        <p:nvCxnSpPr>
          <p:cNvPr id="15" name="Straight Arrow Connector 14"/>
          <p:cNvCxnSpPr>
            <a:stCxn id="14" idx="1"/>
          </p:cNvCxnSpPr>
          <p:nvPr/>
        </p:nvCxnSpPr>
        <p:spPr>
          <a:xfrm flipH="1">
            <a:off x="7815263" y="3050190"/>
            <a:ext cx="947337" cy="898123"/>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314681" y="1137472"/>
            <a:ext cx="5459167" cy="461665"/>
          </a:xfrm>
          <a:prstGeom prst="rect">
            <a:avLst/>
          </a:prstGeom>
          <a:noFill/>
        </p:spPr>
        <p:txBody>
          <a:bodyPr wrap="square" rtlCol="0">
            <a:spAutoFit/>
          </a:bodyPr>
          <a:lstStyle/>
          <a:p>
            <a:r>
              <a:rPr lang="en-US" sz="2400" b="1" dirty="0" smtClean="0"/>
              <a:t>Brain areas associated with threat /pain</a:t>
            </a:r>
            <a:endParaRPr lang="en-US" sz="2400" b="1" dirty="0"/>
          </a:p>
        </p:txBody>
      </p:sp>
      <p:sp>
        <p:nvSpPr>
          <p:cNvPr id="17" name="Right Brace 16"/>
          <p:cNvSpPr/>
          <p:nvPr/>
        </p:nvSpPr>
        <p:spPr>
          <a:xfrm rot="16200000">
            <a:off x="6163093" y="-45592"/>
            <a:ext cx="454759" cy="3739219"/>
          </a:xfrm>
          <a:prstGeom prst="rightBrace">
            <a:avLst>
              <a:gd name="adj1" fmla="val 8333"/>
              <a:gd name="adj2" fmla="val 51318"/>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667191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124" y="65417"/>
            <a:ext cx="11591925" cy="1325563"/>
          </a:xfrm>
        </p:spPr>
        <p:txBody>
          <a:bodyPr/>
          <a:lstStyle/>
          <a:p>
            <a:r>
              <a:rPr lang="en-US" dirty="0" smtClean="0"/>
              <a:t>In the brain, math anxiety looks like physical pain!</a:t>
            </a:r>
            <a:endParaRPr lang="en-US" dirty="0"/>
          </a:p>
        </p:txBody>
      </p:sp>
      <p:sp>
        <p:nvSpPr>
          <p:cNvPr id="18" name="TextBox 17"/>
          <p:cNvSpPr txBox="1"/>
          <p:nvPr/>
        </p:nvSpPr>
        <p:spPr>
          <a:xfrm>
            <a:off x="838200" y="6246630"/>
            <a:ext cx="3695046" cy="369332"/>
          </a:xfrm>
          <a:prstGeom prst="rect">
            <a:avLst/>
          </a:prstGeom>
          <a:noFill/>
        </p:spPr>
        <p:txBody>
          <a:bodyPr wrap="square" rtlCol="0">
            <a:spAutoFit/>
          </a:bodyPr>
          <a:lstStyle/>
          <a:p>
            <a:r>
              <a:rPr lang="en-US" dirty="0" smtClean="0"/>
              <a:t>Figure from Lyons and </a:t>
            </a:r>
            <a:r>
              <a:rPr lang="en-US" dirty="0" err="1" smtClean="0"/>
              <a:t>Beilock</a:t>
            </a:r>
            <a:r>
              <a:rPr lang="en-US" dirty="0" smtClean="0"/>
              <a:t> 2011</a:t>
            </a:r>
            <a:endParaRPr lang="en-US" dirty="0"/>
          </a:p>
        </p:txBody>
      </p:sp>
      <p:pic>
        <p:nvPicPr>
          <p:cNvPr id="19" name="Picture 18"/>
          <p:cNvPicPr/>
          <p:nvPr/>
        </p:nvPicPr>
        <p:blipFill>
          <a:blip r:embed="rId3" cstate="print">
            <a:extLst>
              <a:ext uri="{28A0092B-C50C-407E-A947-70E740481C1C}">
                <a14:useLocalDpi xmlns:a14="http://schemas.microsoft.com/office/drawing/2010/main" val="0"/>
              </a:ext>
            </a:extLst>
          </a:blip>
          <a:stretch>
            <a:fillRect/>
          </a:stretch>
        </p:blipFill>
        <p:spPr>
          <a:xfrm>
            <a:off x="6202680" y="6118860"/>
            <a:ext cx="5918200" cy="685800"/>
          </a:xfrm>
          <a:prstGeom prst="rect">
            <a:avLst/>
          </a:prstGeom>
        </p:spPr>
      </p:pic>
      <p:pic>
        <p:nvPicPr>
          <p:cNvPr id="6"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519"/>
          <a:stretch/>
        </p:blipFill>
        <p:spPr bwMode="auto">
          <a:xfrm>
            <a:off x="4329113" y="1880183"/>
            <a:ext cx="4051405" cy="395513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Figure 1.  Whole-brain and ROI regression result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7291"/>
          <a:stretch/>
        </p:blipFill>
        <p:spPr bwMode="auto">
          <a:xfrm>
            <a:off x="1060735" y="1724407"/>
            <a:ext cx="2120942" cy="395513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431546" y="-350994"/>
            <a:ext cx="492443" cy="6186309"/>
          </a:xfrm>
          <a:prstGeom prst="rect">
            <a:avLst/>
          </a:prstGeom>
          <a:noFill/>
        </p:spPr>
        <p:txBody>
          <a:bodyPr vert="vert270" wrap="square" rtlCol="0">
            <a:spAutoFit/>
          </a:bodyPr>
          <a:lstStyle/>
          <a:p>
            <a:r>
              <a:rPr lang="en-US" sz="2000" b="1" dirty="0" smtClean="0"/>
              <a:t>Higher activity with higher math anxiety</a:t>
            </a:r>
            <a:endParaRPr lang="en-US" sz="2000" b="1" dirty="0"/>
          </a:p>
        </p:txBody>
      </p:sp>
      <p:cxnSp>
        <p:nvCxnSpPr>
          <p:cNvPr id="8" name="Straight Arrow Connector 7"/>
          <p:cNvCxnSpPr/>
          <p:nvPr/>
        </p:nvCxnSpPr>
        <p:spPr>
          <a:xfrm flipV="1">
            <a:off x="4082824" y="1724407"/>
            <a:ext cx="33051" cy="411090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3" idx="1"/>
          </p:cNvCxnSpPr>
          <p:nvPr/>
        </p:nvCxnSpPr>
        <p:spPr>
          <a:xfrm flipH="1">
            <a:off x="7691046" y="2044098"/>
            <a:ext cx="974024" cy="898098"/>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665070" y="1844043"/>
            <a:ext cx="3145971" cy="400110"/>
          </a:xfrm>
          <a:prstGeom prst="rect">
            <a:avLst/>
          </a:prstGeom>
          <a:solidFill>
            <a:srgbClr val="E46C0A"/>
          </a:solidFill>
        </p:spPr>
        <p:txBody>
          <a:bodyPr wrap="square" rtlCol="0">
            <a:spAutoFit/>
          </a:bodyPr>
          <a:lstStyle/>
          <a:p>
            <a:r>
              <a:rPr lang="en-US" sz="2000" b="1" dirty="0" smtClean="0"/>
              <a:t>Thinking about doing math</a:t>
            </a:r>
            <a:endParaRPr lang="en-US" sz="2000" b="1" dirty="0"/>
          </a:p>
        </p:txBody>
      </p:sp>
      <p:sp>
        <p:nvSpPr>
          <p:cNvPr id="14" name="TextBox 13"/>
          <p:cNvSpPr txBox="1"/>
          <p:nvPr/>
        </p:nvSpPr>
        <p:spPr>
          <a:xfrm>
            <a:off x="8762600" y="2850135"/>
            <a:ext cx="2788101" cy="400110"/>
          </a:xfrm>
          <a:prstGeom prst="rect">
            <a:avLst/>
          </a:prstGeom>
          <a:solidFill>
            <a:srgbClr val="F3C299"/>
          </a:solidFill>
        </p:spPr>
        <p:txBody>
          <a:bodyPr wrap="square" rtlCol="0">
            <a:spAutoFit/>
          </a:bodyPr>
          <a:lstStyle/>
          <a:p>
            <a:r>
              <a:rPr lang="en-US" sz="2000" b="1" dirty="0"/>
              <a:t>Actually doing math</a:t>
            </a:r>
          </a:p>
        </p:txBody>
      </p:sp>
      <p:cxnSp>
        <p:nvCxnSpPr>
          <p:cNvPr id="15" name="Straight Arrow Connector 14"/>
          <p:cNvCxnSpPr>
            <a:stCxn id="14" idx="1"/>
          </p:cNvCxnSpPr>
          <p:nvPr/>
        </p:nvCxnSpPr>
        <p:spPr>
          <a:xfrm flipH="1">
            <a:off x="7815263" y="3050190"/>
            <a:ext cx="947337" cy="898123"/>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589348" y="3561527"/>
            <a:ext cx="3911600" cy="2308324"/>
          </a:xfrm>
          <a:prstGeom prst="rect">
            <a:avLst/>
          </a:prstGeom>
          <a:noFill/>
        </p:spPr>
        <p:txBody>
          <a:bodyPr wrap="square" rtlCol="0">
            <a:spAutoFit/>
          </a:bodyPr>
          <a:lstStyle/>
          <a:p>
            <a:r>
              <a:rPr lang="en-US" sz="3600" b="1" dirty="0" smtClean="0"/>
              <a:t>Want to make the pain stop?  </a:t>
            </a:r>
          </a:p>
          <a:p>
            <a:r>
              <a:rPr lang="en-US" sz="3600" b="1" dirty="0" smtClean="0"/>
              <a:t>Start doing the math!</a:t>
            </a:r>
            <a:endParaRPr lang="en-US" sz="3600" b="1" dirty="0"/>
          </a:p>
        </p:txBody>
      </p:sp>
      <p:sp>
        <p:nvSpPr>
          <p:cNvPr id="17" name="TextBox 16"/>
          <p:cNvSpPr txBox="1"/>
          <p:nvPr/>
        </p:nvSpPr>
        <p:spPr>
          <a:xfrm>
            <a:off x="4314681" y="1137472"/>
            <a:ext cx="5459167" cy="461665"/>
          </a:xfrm>
          <a:prstGeom prst="rect">
            <a:avLst/>
          </a:prstGeom>
          <a:noFill/>
        </p:spPr>
        <p:txBody>
          <a:bodyPr wrap="square" rtlCol="0">
            <a:spAutoFit/>
          </a:bodyPr>
          <a:lstStyle/>
          <a:p>
            <a:r>
              <a:rPr lang="en-US" sz="2400" b="1" dirty="0" smtClean="0"/>
              <a:t>Brain areas associated with threat /pain</a:t>
            </a:r>
            <a:endParaRPr lang="en-US" sz="2400" b="1" dirty="0"/>
          </a:p>
        </p:txBody>
      </p:sp>
      <p:sp>
        <p:nvSpPr>
          <p:cNvPr id="20" name="Right Brace 19"/>
          <p:cNvSpPr/>
          <p:nvPr/>
        </p:nvSpPr>
        <p:spPr>
          <a:xfrm rot="16200000">
            <a:off x="6163093" y="-45592"/>
            <a:ext cx="454759" cy="3739219"/>
          </a:xfrm>
          <a:prstGeom prst="rightBrace">
            <a:avLst>
              <a:gd name="adj1" fmla="val 8333"/>
              <a:gd name="adj2" fmla="val 51318"/>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1415854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a:spLocks noGrp="1"/>
          </p:cNvSpPr>
          <p:nvPr>
            <p:ph type="title"/>
          </p:nvPr>
        </p:nvSpPr>
        <p:spPr>
          <a:xfrm>
            <a:off x="838200" y="139094"/>
            <a:ext cx="10515600" cy="1325563"/>
          </a:xfrm>
        </p:spPr>
        <p:txBody>
          <a:bodyPr/>
          <a:lstStyle/>
          <a:p>
            <a:r>
              <a:rPr lang="en-US" dirty="0" smtClean="0"/>
              <a:t>How does math anxiety affect your students?</a:t>
            </a:r>
            <a:endParaRPr lang="en-US" dirty="0"/>
          </a:p>
        </p:txBody>
      </p:sp>
      <p:sp>
        <p:nvSpPr>
          <p:cNvPr id="7" name="Content Placeholder 9"/>
          <p:cNvSpPr>
            <a:spLocks noGrp="1"/>
          </p:cNvSpPr>
          <p:nvPr>
            <p:ph idx="1"/>
          </p:nvPr>
        </p:nvSpPr>
        <p:spPr>
          <a:xfrm>
            <a:off x="564902" y="1616612"/>
            <a:ext cx="6597073" cy="4525963"/>
          </a:xfrm>
        </p:spPr>
        <p:txBody>
          <a:bodyPr/>
          <a:lstStyle/>
          <a:p>
            <a:r>
              <a:rPr lang="en-US" dirty="0" smtClean="0"/>
              <a:t>Decreases math performance by reducing working memory </a:t>
            </a:r>
            <a:r>
              <a:rPr lang="en-US" dirty="0"/>
              <a:t>(Faust et al. 1996, Ashcraft and Kirk 2001)</a:t>
            </a:r>
            <a:endParaRPr lang="en-US" dirty="0" smtClean="0"/>
          </a:p>
          <a:p>
            <a:endParaRPr lang="en-US" dirty="0" smtClean="0"/>
          </a:p>
          <a:p>
            <a:r>
              <a:rPr lang="en-US" dirty="0" smtClean="0"/>
              <a:t>Reduces persistence in the major</a:t>
            </a:r>
          </a:p>
          <a:p>
            <a:endParaRPr lang="en-US" dirty="0" smtClean="0"/>
          </a:p>
          <a:p>
            <a:r>
              <a:rPr lang="en-US" dirty="0" smtClean="0"/>
              <a:t>Students with math anxiety might not engage with the biology concepts when quantitative skills are required</a:t>
            </a:r>
          </a:p>
        </p:txBody>
      </p:sp>
      <p:pic>
        <p:nvPicPr>
          <p:cNvPr id="8" name="Picture 2" descr="Figure 1.  Whole-brain and ROI regression resul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662" y="2351333"/>
            <a:ext cx="5011076" cy="30565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404953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2115" t="11068" r="2728" b="10416"/>
          <a:stretch/>
        </p:blipFill>
        <p:spPr bwMode="auto">
          <a:xfrm>
            <a:off x="968057" y="960056"/>
            <a:ext cx="6045391" cy="4892992"/>
          </a:xfrm>
          <a:prstGeom prst="rect">
            <a:avLst/>
          </a:prstGeom>
          <a:ln>
            <a:noFill/>
          </a:ln>
          <a:extLst>
            <a:ext uri="{53640926-AAD7-44d8-BBD7-CCE9431645EC}">
              <a14:shadowObscured xmlns:a14="http://schemas.microsoft.com/office/drawing/2010/main" xmlns=""/>
            </a:ext>
          </a:extLst>
        </p:spPr>
      </p:pic>
      <p:cxnSp>
        <p:nvCxnSpPr>
          <p:cNvPr id="6" name="Straight Arrow Connector 5"/>
          <p:cNvCxnSpPr/>
          <p:nvPr/>
        </p:nvCxnSpPr>
        <p:spPr>
          <a:xfrm flipH="1">
            <a:off x="7114032" y="2789316"/>
            <a:ext cx="249631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610344" y="2480944"/>
            <a:ext cx="2468880" cy="1107996"/>
          </a:xfrm>
          <a:prstGeom prst="rect">
            <a:avLst/>
          </a:prstGeom>
          <a:noFill/>
        </p:spPr>
        <p:txBody>
          <a:bodyPr wrap="square" rtlCol="0">
            <a:spAutoFit/>
          </a:bodyPr>
          <a:lstStyle/>
          <a:p>
            <a:r>
              <a:rPr lang="en-US" sz="2200" dirty="0" smtClean="0"/>
              <a:t>0 = Student has average confidence for their SAT score</a:t>
            </a:r>
            <a:endParaRPr lang="en-US" sz="2200" dirty="0"/>
          </a:p>
        </p:txBody>
      </p:sp>
      <p:sp>
        <p:nvSpPr>
          <p:cNvPr id="9" name="TextBox 8"/>
          <p:cNvSpPr txBox="1"/>
          <p:nvPr/>
        </p:nvSpPr>
        <p:spPr>
          <a:xfrm>
            <a:off x="8311896" y="5097251"/>
            <a:ext cx="3554984" cy="1446550"/>
          </a:xfrm>
          <a:prstGeom prst="rect">
            <a:avLst/>
          </a:prstGeom>
          <a:noFill/>
        </p:spPr>
        <p:txBody>
          <a:bodyPr wrap="square" rtlCol="0">
            <a:spAutoFit/>
          </a:bodyPr>
          <a:lstStyle/>
          <a:p>
            <a:r>
              <a:rPr lang="en-US" sz="2200" dirty="0" smtClean="0"/>
              <a:t>Negative residual = lower  confidence than the average student with a similar SAT score</a:t>
            </a:r>
            <a:endParaRPr lang="en-US" sz="2200" dirty="0"/>
          </a:p>
        </p:txBody>
      </p:sp>
      <p:cxnSp>
        <p:nvCxnSpPr>
          <p:cNvPr id="10" name="Straight Arrow Connector 9"/>
          <p:cNvCxnSpPr/>
          <p:nvPr/>
        </p:nvCxnSpPr>
        <p:spPr>
          <a:xfrm flipH="1" flipV="1">
            <a:off x="6807200" y="4636896"/>
            <a:ext cx="1504696" cy="6278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11277" y="186813"/>
            <a:ext cx="11680723" cy="646331"/>
          </a:xfrm>
          <a:prstGeom prst="rect">
            <a:avLst/>
          </a:prstGeom>
          <a:noFill/>
        </p:spPr>
        <p:txBody>
          <a:bodyPr wrap="square" rtlCol="0">
            <a:spAutoFit/>
          </a:bodyPr>
          <a:lstStyle/>
          <a:p>
            <a:r>
              <a:rPr lang="en-US" sz="3600" dirty="0" smtClean="0"/>
              <a:t>Math confidence predicts ability to pass MATH4BIO course</a:t>
            </a:r>
            <a:endParaRPr lang="en-US" sz="3600" dirty="0"/>
          </a:p>
        </p:txBody>
      </p:sp>
      <p:sp>
        <p:nvSpPr>
          <p:cNvPr id="3" name="TextBox 2"/>
          <p:cNvSpPr txBox="1"/>
          <p:nvPr/>
        </p:nvSpPr>
        <p:spPr>
          <a:xfrm>
            <a:off x="206476" y="5938510"/>
            <a:ext cx="4513007" cy="923330"/>
          </a:xfrm>
          <a:prstGeom prst="rect">
            <a:avLst/>
          </a:prstGeom>
          <a:noFill/>
          <a:ln>
            <a:solidFill>
              <a:schemeClr val="tx1"/>
            </a:solidFill>
          </a:ln>
        </p:spPr>
        <p:txBody>
          <a:bodyPr wrap="square" rtlCol="0">
            <a:spAutoFit/>
          </a:bodyPr>
          <a:lstStyle/>
          <a:p>
            <a:r>
              <a:rPr lang="en-US" i="1" dirty="0" smtClean="0"/>
              <a:t>Data from entering Radford University freshmen, 2015; </a:t>
            </a:r>
          </a:p>
          <a:p>
            <a:r>
              <a:rPr lang="en-US" sz="1600" i="1" dirty="0" smtClean="0">
                <a:ea typeface="Calibri" panose="020F0502020204030204" pitchFamily="34" charset="0"/>
              </a:rPr>
              <a:t>Logistic regression, </a:t>
            </a:r>
            <a:r>
              <a:rPr lang="en-US" sz="1600" i="1" dirty="0">
                <a:ea typeface="Calibri" panose="020F0502020204030204" pitchFamily="34" charset="0"/>
              </a:rPr>
              <a:t>LR=7.33, </a:t>
            </a:r>
            <a:r>
              <a:rPr lang="en-US" sz="1600" i="1" dirty="0" err="1">
                <a:ea typeface="Calibri" panose="020F0502020204030204" pitchFamily="34" charset="0"/>
              </a:rPr>
              <a:t>df</a:t>
            </a:r>
            <a:r>
              <a:rPr lang="en-US" sz="1600" i="1" dirty="0">
                <a:ea typeface="Calibri" panose="020F0502020204030204" pitchFamily="34" charset="0"/>
              </a:rPr>
              <a:t>=1,57, </a:t>
            </a:r>
            <a:r>
              <a:rPr lang="en-US" sz="1600" i="1" dirty="0" smtClean="0">
                <a:ea typeface="Calibri" panose="020F0502020204030204" pitchFamily="34" charset="0"/>
              </a:rPr>
              <a:t>P&lt;0.01</a:t>
            </a:r>
            <a:endParaRPr lang="en-US" sz="1600" i="1" dirty="0"/>
          </a:p>
        </p:txBody>
      </p:sp>
    </p:spTree>
    <p:extLst>
      <p:ext uri="{BB962C8B-B14F-4D97-AF65-F5344CB8AC3E}">
        <p14:creationId xmlns:p14="http://schemas.microsoft.com/office/powerpoint/2010/main" val="33503630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4071</TotalTime>
  <Words>6503</Words>
  <Application>Microsoft Office PowerPoint</Application>
  <PresentationFormat>Widescreen</PresentationFormat>
  <Paragraphs>433</Paragraphs>
  <Slides>51</Slides>
  <Notes>49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Arial</vt:lpstr>
      <vt:lpstr>Calibri</vt:lpstr>
      <vt:lpstr>Calibri Light</vt:lpstr>
      <vt:lpstr>Cambria Math</vt:lpstr>
      <vt:lpstr>Mangal</vt:lpstr>
      <vt:lpstr>MS Mincho</vt:lpstr>
      <vt:lpstr>Times New Roman</vt:lpstr>
      <vt:lpstr>Office Theme</vt:lpstr>
      <vt:lpstr>Math anxiety and attitudes in biology undergraduate students</vt:lpstr>
      <vt:lpstr>Overview </vt:lpstr>
      <vt:lpstr>PowerPoint Presentation</vt:lpstr>
      <vt:lpstr>In the brain, math anxiety looks like physical pain!</vt:lpstr>
      <vt:lpstr>In the brain, math anxiety looks like physical pain!</vt:lpstr>
      <vt:lpstr>In the brain, math anxiety looks like physical pain!</vt:lpstr>
      <vt:lpstr>In the brain, math anxiety looks like physical pain!</vt:lpstr>
      <vt:lpstr>How does math anxiety affect your students?</vt:lpstr>
      <vt:lpstr>PowerPoint Presentation</vt:lpstr>
      <vt:lpstr>BIOMAAP project</vt:lpstr>
      <vt:lpstr>Expectancy-value theory</vt:lpstr>
      <vt:lpstr>Strategies to address math anxiety  </vt:lpstr>
      <vt:lpstr>Strategies to address math anxiety  </vt:lpstr>
      <vt:lpstr>Metacognition</vt:lpstr>
      <vt:lpstr>Metacognition</vt:lpstr>
      <vt:lpstr>Metacognition</vt:lpstr>
      <vt:lpstr>PowerPoint Presentation</vt:lpstr>
      <vt:lpstr>PowerPoint Presentation</vt:lpstr>
      <vt:lpstr>Pre-exam writing</vt:lpstr>
      <vt:lpstr>Metacognition: Key points</vt:lpstr>
      <vt:lpstr>Strategies to address math anxiety  </vt:lpstr>
      <vt:lpstr>Strategies to address math anxiety  </vt:lpstr>
      <vt:lpstr>Are certain people born with the ability to juggle?  </vt:lpstr>
      <vt:lpstr>Are certain people born with the ability to juggle?  </vt:lpstr>
      <vt:lpstr>Life takes practice</vt:lpstr>
      <vt:lpstr>Growth mindset = The belief that skills and understanding increase through (the right kind of) practice.   </vt:lpstr>
      <vt:lpstr>Other names for growth and fixed mindset</vt:lpstr>
      <vt:lpstr>Strategies to address math anxiety  </vt:lpstr>
      <vt:lpstr>Creating a comfortable learning environment and avoiding stereotype threat</vt:lpstr>
      <vt:lpstr>What happens when you make a mistake? </vt:lpstr>
      <vt:lpstr>What happens when you make a mistake? </vt:lpstr>
      <vt:lpstr>What happens when you make a mistake? </vt:lpstr>
      <vt:lpstr>What happens when you make a mistake? </vt:lpstr>
      <vt:lpstr>Creating a comfortable learning environment and avoiding stereotype threat</vt:lpstr>
      <vt:lpstr>Creating a comfortable learning environment and avoiding stereotype threat</vt:lpstr>
      <vt:lpstr>Creating a comfortable learning environment and avoiding stereotype threat</vt:lpstr>
      <vt:lpstr>Creating a comfortable learning environment and avoiding stereotype threat</vt:lpstr>
      <vt:lpstr>Creating a comfortable learning environment and avoiding stereotype threat</vt:lpstr>
      <vt:lpstr>Other thoughts on learning environment</vt:lpstr>
      <vt:lpstr>Students have a range of skills and comfort levels with math.  How can we address this?</vt:lpstr>
      <vt:lpstr>But I don’t have math anxiety, what about me?</vt:lpstr>
      <vt:lpstr>Students have a range of skills and comfort levels with math.  Other ways to address this?</vt:lpstr>
      <vt:lpstr>Strategies to address math anxiety  </vt:lpstr>
      <vt:lpstr>How can you use mistakes to improve your learning?</vt:lpstr>
      <vt:lpstr>If you aren’t yet in the habit of checking your answers, it might help to learn some strategies that other scientists use</vt:lpstr>
      <vt:lpstr>How can I determine if an answer is plausible?</vt:lpstr>
      <vt:lpstr>PowerPoint Presentation</vt:lpstr>
      <vt:lpstr>In groups of 3-4 people:</vt:lpstr>
      <vt:lpstr>Answer checking: key points</vt:lpstr>
      <vt:lpstr>Strategies to address math anxiety  </vt:lpstr>
      <vt:lpstr>Discussion</vt:lpstr>
    </vt:vector>
  </TitlesOfParts>
  <Company>Radford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Fleming-Davies, Arietta</dc:creator>
  <cp:lastModifiedBy>Fleming-Davies, Arietta</cp:lastModifiedBy>
  <cp:revision>55</cp:revision>
  <dcterms:created xsi:type="dcterms:W3CDTF">2017-03-15T14:28:43Z</dcterms:created>
  <dcterms:modified xsi:type="dcterms:W3CDTF">2017-04-12T13:20:38Z</dcterms:modified>
</cp:coreProperties>
</file>