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61" r:id="rId2"/>
  </p:sldMasterIdLst>
  <p:notesMasterIdLst>
    <p:notesMasterId r:id="rId4"/>
  </p:notesMasterIdLst>
  <p:handoutMasterIdLst>
    <p:handoutMasterId r:id="rId5"/>
  </p:handoutMasterIdLst>
  <p:sldIdLst>
    <p:sldId id="1341" r:id="rId3"/>
  </p:sldIdLst>
  <p:sldSz cx="9144000" cy="6858000" type="overhead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0">
          <p15:clr>
            <a:srgbClr val="A4A3A4"/>
          </p15:clr>
        </p15:guide>
        <p15:guide id="2" pos="4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0000"/>
    <a:srgbClr val="FF286F"/>
    <a:srgbClr val="777777"/>
    <a:srgbClr val="FCFC38"/>
    <a:srgbClr val="009900"/>
    <a:srgbClr val="CCFF99"/>
    <a:srgbClr val="F8F8F8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11"/>
    <p:restoredTop sz="94522" autoAdjust="0"/>
  </p:normalViewPr>
  <p:slideViewPr>
    <p:cSldViewPr snapToGrid="0" snapToObjects="1">
      <p:cViewPr varScale="1">
        <p:scale>
          <a:sx n="117" d="100"/>
          <a:sy n="117" d="100"/>
        </p:scale>
        <p:origin x="1880" y="168"/>
      </p:cViewPr>
      <p:guideLst>
        <p:guide orient="horz" pos="1050"/>
        <p:guide pos="4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-1736" y="-26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8FB9FD9C-EAD2-6F4C-AC9F-124EC8017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96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0E7D878A-1541-C54C-9949-F72982E50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83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7D878A-1541-C54C-9949-F72982E50BF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80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6B3DB-619F-A74E-92BC-B6970C995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E4A60-76FF-D143-85EC-554380E14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92100"/>
            <a:ext cx="2286000" cy="5803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92100"/>
            <a:ext cx="6705600" cy="5803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62CFF-B539-C545-9EFE-E8FCA8B6B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052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09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160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823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263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247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234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79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B4188-80D6-7145-8041-46DA8C46D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447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421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16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2C233-B50B-8D43-B2C8-B90628467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981200"/>
            <a:ext cx="4495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495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4746F-B3BE-C749-89DD-C3509463C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6249A-56E2-C24D-A082-1A8AA42DC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D60D8-7A6E-E746-9533-81EC10AE0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0A4E1-C3BC-0441-9201-FDC70B753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CA22-BE2C-6F41-BB7D-D43D4394B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CA6A7-401F-B447-8238-AB420A574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3"/>
          <p:cNvSpPr>
            <a:spLocks noGrp="1" noChangeArrowheads="1"/>
          </p:cNvSpPr>
          <p:nvPr>
            <p:ph type="title"/>
          </p:nvPr>
        </p:nvSpPr>
        <p:spPr bwMode="auto">
          <a:xfrm>
            <a:off x="0" y="2921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981200"/>
            <a:ext cx="9144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03" name="Rectangle 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253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5" name="Rectangle 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993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</a:defRPr>
            </a:lvl1pPr>
          </a:lstStyle>
          <a:p>
            <a:pPr>
              <a:defRPr/>
            </a:pPr>
            <a:fld id="{3FCEE343-DF2D-BF41-8850-FBD2471C7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0"/>
        </a:spcBef>
        <a:spcAft>
          <a:spcPct val="0"/>
        </a:spcAft>
        <a:buClr>
          <a:srgbClr val="009900"/>
        </a:buClr>
        <a:buSzPct val="60000"/>
        <a:buFont typeface="Monotype Sorts" charset="2"/>
        <a:buChar char="n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100000"/>
        </a:spcBef>
        <a:spcAft>
          <a:spcPct val="0"/>
        </a:spcAft>
        <a:buClr>
          <a:srgbClr val="99CCFF"/>
        </a:buClr>
        <a:buChar char="•"/>
        <a:defRPr sz="2200" b="1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100000"/>
        </a:spcBef>
        <a:spcAft>
          <a:spcPct val="0"/>
        </a:spcAft>
        <a:buClr>
          <a:schemeClr val="folHlink"/>
        </a:buClr>
        <a:buChar char="•"/>
        <a:defRPr sz="2000" b="1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100000"/>
        </a:spcBef>
        <a:spcAft>
          <a:spcPct val="0"/>
        </a:spcAft>
        <a:buClr>
          <a:srgbClr val="FF0000"/>
        </a:buClr>
        <a:buFont typeface="Wingdings" charset="2"/>
        <a:buChar char="§"/>
        <a:defRPr b="1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10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10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10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10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10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C7926-55C2-DA49-B506-D797749E1C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D4292-43C2-7943-AE8C-B41A1FB9D0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45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vida-ed.msu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8379"/>
            <a:ext cx="9144000" cy="676906"/>
          </a:xfrm>
        </p:spPr>
        <p:txBody>
          <a:bodyPr/>
          <a:lstStyle/>
          <a:p>
            <a:r>
              <a:rPr lang="en-US" sz="3600" dirty="0"/>
              <a:t>Avida-ED BIOME 2021 Workshop</a:t>
            </a:r>
            <a:br>
              <a:rPr lang="en-US" sz="3600" dirty="0"/>
            </a:br>
            <a:r>
              <a:rPr lang="en-US" sz="3600" dirty="0"/>
              <a:t>Pre-Workshop Assignment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86871" y="1379979"/>
            <a:ext cx="8389044" cy="4911964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/>
              <a:t>(Good) Explore the Avida-ED website </a:t>
            </a:r>
            <a:br>
              <a:rPr lang="en-US" sz="2000" dirty="0"/>
            </a:br>
            <a:r>
              <a:rPr lang="en-US" sz="2000" dirty="0"/>
              <a:t>(</a:t>
            </a:r>
            <a:r>
              <a:rPr lang="en-US" sz="2000" dirty="0">
                <a:hlinkClick r:id="rId3"/>
              </a:rPr>
              <a:t>https://avida-ed.msu.edu</a:t>
            </a:r>
            <a:r>
              <a:rPr lang="en-US" sz="2000" dirty="0"/>
              <a:t>) 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/>
              <a:t>(Better) Do #1, and then Download the Avida-</a:t>
            </a:r>
            <a:r>
              <a:rPr lang="en-US" sz="2000" dirty="0" err="1"/>
              <a:t>ED_Introduction.docx</a:t>
            </a:r>
            <a:r>
              <a:rPr lang="en-US" sz="2000" dirty="0"/>
              <a:t> file associated with this workshop on the BIOME 2021 QUBES Website, launch Avida-ED, and go through the Introduction to familiarize yourself with Avida-ED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/>
              <a:t>(Best) Do #’s 1 &amp; 2, and then check out the article by Smith et al. (2016), entitled, “An Avida-ED digital evolution curriculum for undergraduate biology”, available at https://evolution-</a:t>
            </a:r>
            <a:r>
              <a:rPr lang="en-US" sz="2000" dirty="0" err="1"/>
              <a:t>outreach.biomedcentral.com</a:t>
            </a:r>
            <a:r>
              <a:rPr lang="en-US" sz="2000" dirty="0"/>
              <a:t>/articles/10.1186/s12052-016-0060-0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B3ACD6-CBC0-1D49-956C-B260A33D63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2648" y="5584469"/>
            <a:ext cx="979564" cy="86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814155"/>
      </p:ext>
    </p:extLst>
  </p:cSld>
  <p:clrMapOvr>
    <a:masterClrMapping/>
  </p:clrMapOvr>
</p:sld>
</file>

<file path=ppt/theme/theme1.xml><?xml version="1.0" encoding="utf-8"?>
<a:theme xmlns:a="http://schemas.openxmlformats.org/drawingml/2006/main" name="FANS">
  <a:themeElements>
    <a:clrScheme name="">
      <a:dk1>
        <a:srgbClr val="000000"/>
      </a:dk1>
      <a:lt1>
        <a:srgbClr val="FFFFFF"/>
      </a:lt1>
      <a:dk2>
        <a:srgbClr val="000066"/>
      </a:dk2>
      <a:lt2>
        <a:srgbClr val="969696"/>
      </a:lt2>
      <a:accent1>
        <a:srgbClr val="009900"/>
      </a:accent1>
      <a:accent2>
        <a:srgbClr val="CCFF33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E72D"/>
      </a:accent6>
      <a:hlink>
        <a:srgbClr val="FF00FF"/>
      </a:hlink>
      <a:folHlink>
        <a:srgbClr val="5660E2"/>
      </a:folHlink>
    </a:clrScheme>
    <a:fontScheme name="FA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ANS 1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0000CC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E2"/>
        </a:accent5>
        <a:accent6>
          <a:srgbClr val="E7E7E7"/>
        </a:accent6>
        <a:hlink>
          <a:srgbClr val="00008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2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3">
        <a:dk1>
          <a:srgbClr val="000000"/>
        </a:dk1>
        <a:lt1>
          <a:srgbClr val="FFFFFF"/>
        </a:lt1>
        <a:dk2>
          <a:srgbClr val="006633"/>
        </a:dk2>
        <a:lt2>
          <a:srgbClr val="969696"/>
        </a:lt2>
        <a:accent1>
          <a:srgbClr val="0099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E7E7E7"/>
        </a:accent6>
        <a:hlink>
          <a:srgbClr val="00330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4">
        <a:dk1>
          <a:srgbClr val="000000"/>
        </a:dk1>
        <a:lt1>
          <a:srgbClr val="FFFFCC"/>
        </a:lt1>
        <a:dk2>
          <a:srgbClr val="CC0000"/>
        </a:dk2>
        <a:lt2>
          <a:srgbClr val="808000"/>
        </a:lt2>
        <a:accent1>
          <a:srgbClr val="CC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E2CAAA"/>
        </a:accent5>
        <a:accent6>
          <a:srgbClr val="730000"/>
        </a:accent6>
        <a:hlink>
          <a:srgbClr val="FF6633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5">
        <a:dk1>
          <a:srgbClr val="000000"/>
        </a:dk1>
        <a:lt1>
          <a:srgbClr val="FFFFFF"/>
        </a:lt1>
        <a:dk2>
          <a:srgbClr val="336699"/>
        </a:dk2>
        <a:lt2>
          <a:srgbClr val="969696"/>
        </a:lt2>
        <a:accent1>
          <a:srgbClr val="99FFCC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CAFFE2"/>
        </a:accent5>
        <a:accent6>
          <a:srgbClr val="5CB9E7"/>
        </a:accent6>
        <a:hlink>
          <a:srgbClr val="CCCCFF"/>
        </a:hlink>
        <a:folHlink>
          <a:srgbClr val="99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6">
        <a:dk1>
          <a:srgbClr val="49764A"/>
        </a:dk1>
        <a:lt1>
          <a:srgbClr val="CCFFCC"/>
        </a:lt1>
        <a:dk2>
          <a:srgbClr val="001800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BAA"/>
        </a:accent3>
        <a:accent4>
          <a:srgbClr val="AEDAAE"/>
        </a:accent4>
        <a:accent5>
          <a:srgbClr val="B8E2FF"/>
        </a:accent5>
        <a:accent6>
          <a:srgbClr val="00E7E7"/>
        </a:accent6>
        <a:hlink>
          <a:srgbClr val="009999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 7">
        <a:dk1>
          <a:srgbClr val="A05F8B"/>
        </a:dk1>
        <a:lt1>
          <a:srgbClr val="FFE4FF"/>
        </a:lt1>
        <a:dk2>
          <a:srgbClr val="280028"/>
        </a:dk2>
        <a:lt2>
          <a:srgbClr val="FFFFFF"/>
        </a:lt2>
        <a:accent1>
          <a:srgbClr val="FF33CC"/>
        </a:accent1>
        <a:accent2>
          <a:srgbClr val="CC0099"/>
        </a:accent2>
        <a:accent3>
          <a:srgbClr val="ACAAAC"/>
        </a:accent3>
        <a:accent4>
          <a:srgbClr val="DAC3DA"/>
        </a:accent4>
        <a:accent5>
          <a:srgbClr val="FFADE2"/>
        </a:accent5>
        <a:accent6>
          <a:srgbClr val="B9008A"/>
        </a:accent6>
        <a:hlink>
          <a:srgbClr val="99009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 8">
        <a:dk1>
          <a:srgbClr val="4D4D93"/>
        </a:dk1>
        <a:lt1>
          <a:srgbClr val="CCECFF"/>
        </a:lt1>
        <a:dk2>
          <a:srgbClr val="00003E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AAF"/>
        </a:accent3>
        <a:accent4>
          <a:srgbClr val="AEC9DA"/>
        </a:accent4>
        <a:accent5>
          <a:srgbClr val="B8E2FF"/>
        </a:accent5>
        <a:accent6>
          <a:srgbClr val="00E7E7"/>
        </a:accent6>
        <a:hlink>
          <a:srgbClr val="6699FF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 9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0099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2D2DB9"/>
        </a:accent6>
        <a:hlink>
          <a:srgbClr val="D33003"/>
        </a:hlink>
        <a:folHlink>
          <a:srgbClr val="5660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Designs\FANS.POT</Template>
  <TotalTime>24916</TotalTime>
  <Words>117</Words>
  <Application>Microsoft Macintosh PowerPoint</Application>
  <PresentationFormat>Overhead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Monotype Sorts</vt:lpstr>
      <vt:lpstr>Times New Roman</vt:lpstr>
      <vt:lpstr>Wingdings</vt:lpstr>
      <vt:lpstr>FANS</vt:lpstr>
      <vt:lpstr>Custom Design</vt:lpstr>
      <vt:lpstr>Avida-ED BIOME 2021 Workshop Pre-Workshop Assignment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BIOLOGY 2002</dc:title>
  <dc:creator>Jennie Burger</dc:creator>
  <cp:lastModifiedBy>jimsmith@msu.edu</cp:lastModifiedBy>
  <cp:revision>1687</cp:revision>
  <cp:lastPrinted>2014-09-30T15:25:50Z</cp:lastPrinted>
  <dcterms:created xsi:type="dcterms:W3CDTF">2012-09-17T14:49:43Z</dcterms:created>
  <dcterms:modified xsi:type="dcterms:W3CDTF">2021-07-16T20:20:39Z</dcterms:modified>
</cp:coreProperties>
</file>