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60" r:id="rId4"/>
    <p:sldId id="286" r:id="rId5"/>
    <p:sldId id="739" r:id="rId6"/>
    <p:sldId id="266" r:id="rId7"/>
    <p:sldId id="277" r:id="rId8"/>
    <p:sldId id="288" r:id="rId9"/>
    <p:sldId id="279" r:id="rId10"/>
    <p:sldId id="280" r:id="rId11"/>
    <p:sldId id="282" r:id="rId12"/>
    <p:sldId id="738" r:id="rId13"/>
    <p:sldId id="740" r:id="rId14"/>
    <p:sldId id="741" r:id="rId15"/>
    <p:sldId id="742" r:id="rId16"/>
    <p:sldId id="737" r:id="rId17"/>
    <p:sldId id="272" r:id="rId18"/>
    <p:sldId id="276" r:id="rId19"/>
    <p:sldId id="267" r:id="rId20"/>
    <p:sldId id="268" r:id="rId21"/>
    <p:sldId id="290" r:id="rId22"/>
    <p:sldId id="289" r:id="rId23"/>
    <p:sldId id="291" r:id="rId24"/>
    <p:sldId id="292" r:id="rId25"/>
    <p:sldId id="283" r:id="rId26"/>
    <p:sldId id="273" r:id="rId27"/>
    <p:sldId id="269" r:id="rId28"/>
    <p:sldId id="284" r:id="rId29"/>
    <p:sldId id="274" r:id="rId30"/>
    <p:sldId id="285" r:id="rId31"/>
    <p:sldId id="275" r:id="rId32"/>
    <p:sldId id="261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7560"/>
    <a:srgbClr val="8D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2"/>
    <p:restoredTop sz="96197"/>
  </p:normalViewPr>
  <p:slideViewPr>
    <p:cSldViewPr snapToGrid="0" snapToObjects="1">
      <p:cViewPr varScale="1">
        <p:scale>
          <a:sx n="110" d="100"/>
          <a:sy n="110" d="100"/>
        </p:scale>
        <p:origin x="208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720E-BF09-8D45-988C-D2CC9677EE90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ACBE8-948F-E746-92E3-70815BFFF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4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ACBE8-948F-E746-92E3-70815BFFF9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ACBE8-948F-E746-92E3-70815BFFF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ACBE8-948F-E746-92E3-70815BFFF9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3EA5-9DED-4745-AE74-373D35AA7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5AD2C-C231-CA95-10D9-B3FE576F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4C55C-F838-F4E1-3E3C-36AF09A8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EAE3B-8EF3-6D6F-865E-47335B7B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A7727-1970-77F0-1ECA-80BC14FA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8C02-6D33-CB93-658A-E4EB8BEB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1B3D4-B39E-2859-152D-EE831B614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89DD1-8BDC-8167-E41A-21B52521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8968A-4B98-B0F6-F835-44569A1E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65D88-6AA4-60AB-F894-4905D287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9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A6404-4432-D8C0-A762-5B6366A0E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88738-C65D-4439-72CC-52E729EEC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29828-C730-BF9A-1AF3-6CD134BB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20BF0-9BA4-1119-35B2-7EED348F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E9F9-9164-7107-A0AD-BA8ECDB4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9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65CC-2AA3-F697-FDBE-BB130A10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DA60-127E-A94E-1B3F-2DBE2D029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C83A4-C705-3BDB-0A67-F781C6AA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111A7-6208-F126-A9EA-2F139509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E457-2C69-B1EC-56DF-A2D5B42A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3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AE7C-080D-E576-9C2E-A0D409CB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EDCF3-12C5-6F68-1DEC-6CD61E09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E62E1-110C-A9ED-B903-8E60B167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89B13-B4E0-5CF5-77C6-A07B8C1A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CF0A-ECB8-09E4-02F2-FDFECB0B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6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55C5-F10B-E1DE-9DAF-C905ADBE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789C6-818D-CBCC-6D30-506A7469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35D9F-EA51-4056-0672-E752BDBE0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F8873-C2A4-63AE-FC9A-33F91435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06D69-4130-D1BF-ADE8-7227604C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D0D7A-DC00-E96D-627D-94982685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C177-8AFC-CC30-7E8F-305C9FB4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00A9C-994F-1D1D-9B76-031E8B4A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E5181-9BC5-4ED7-FF71-AA74ED99B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008BA-03B4-22F7-6525-01C775BAB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2886A-4784-95C4-2268-641505600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07CCD-8DF0-D813-AE1F-386A3631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1467A-C20F-DEB1-AC33-379EA2AF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923B4-2D29-5EE0-7C61-CC0808FD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3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2DC25-71DC-05DC-E24D-7D5724F9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EABE0-D519-1F44-D0BC-77675091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9D549-27E3-938F-9314-B371F231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081F-1D56-0A46-42C8-E2E77DA3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2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1414B-C5CA-A30F-F04C-0490277E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2A480-0C48-FBE6-4E6D-463D7CD6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63EF0-E6CE-DF5D-2953-8A19EF41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0A9C-AE2A-9DAD-A3B2-5AF7EB86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30B0-4F4E-10DF-9443-9A312EF2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C3F0F-284D-9700-E063-641FD1F8C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4CB7E-CB1B-8FF9-632F-AA0F66B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A4DA4-CC78-38C7-3AC0-91B4EF03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18B92-062F-29CC-0019-27A4A661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0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A9B4-23B4-B67B-8EA6-BB95BD70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EFC84-2F43-4B25-3807-0EF7BA040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E3E56-0745-101A-91F5-99D86F2D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80232-5F88-F309-FB0F-954653C5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45EFA-7C9C-4088-174C-20328790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BED1D-390A-24A1-6180-7CB731C9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6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A84F2-A01F-8559-38A9-DF19AD6F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950AA-7894-4FEE-C987-B540BB59B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762A-E050-F0F2-9BAA-4C638E79B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6690F-F48A-6541-AF4B-0016C01FD7C6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917B-A815-3538-F774-3BC2EDA04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7B3D-2D8E-3003-5C79-C3A68A188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7081A-B590-DD42-ADC3-FFE69030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eli@simbio.co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D8F1-27B0-68AC-88DC-5A2A0BA72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B6A28-3C12-222E-C0A2-4A4E32A83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30D88C9-C9F1-93CD-6CC5-02B55ADF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0" y="0"/>
            <a:ext cx="1200641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B26369-24F1-0319-411F-DB0604EA9275}"/>
              </a:ext>
            </a:extLst>
          </p:cNvPr>
          <p:cNvSpPr/>
          <p:nvPr/>
        </p:nvSpPr>
        <p:spPr>
          <a:xfrm>
            <a:off x="131510" y="4429919"/>
            <a:ext cx="4071780" cy="658275"/>
          </a:xfrm>
          <a:prstGeom prst="rect">
            <a:avLst/>
          </a:prstGeom>
          <a:solidFill>
            <a:srgbClr val="8D7660"/>
          </a:solidFill>
          <a:ln>
            <a:solidFill>
              <a:srgbClr val="8C7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60226-E786-DBF8-CAAA-7405415F76EB}"/>
              </a:ext>
            </a:extLst>
          </p:cNvPr>
          <p:cNvSpPr txBox="1"/>
          <p:nvPr/>
        </p:nvSpPr>
        <p:spPr>
          <a:xfrm>
            <a:off x="1873045" y="427703"/>
            <a:ext cx="7256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highlight>
                  <a:srgbClr val="00FFFF"/>
                </a:highlight>
              </a:rPr>
              <a:t>Can My Students Make a Graph?</a:t>
            </a:r>
          </a:p>
          <a:p>
            <a:r>
              <a:rPr lang="en-US" sz="2400" dirty="0">
                <a:solidFill>
                  <a:srgbClr val="7030A0"/>
                </a:solidFill>
                <a:highlight>
                  <a:srgbClr val="00FFFF"/>
                </a:highlight>
              </a:rPr>
              <a:t>Testing a new performance-based assessment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2C5C8-5375-4C28-A07C-018C25AC6BA2}"/>
              </a:ext>
            </a:extLst>
          </p:cNvPr>
          <p:cNvSpPr txBox="1"/>
          <p:nvPr/>
        </p:nvSpPr>
        <p:spPr>
          <a:xfrm>
            <a:off x="1061883" y="4044092"/>
            <a:ext cx="40478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Eli Meir, </a:t>
            </a:r>
            <a:r>
              <a:rPr lang="en-US" dirty="0" err="1">
                <a:solidFill>
                  <a:schemeClr val="bg1"/>
                </a:solidFill>
              </a:rPr>
              <a:t>SimBiotic</a:t>
            </a:r>
            <a:r>
              <a:rPr lang="en-US" dirty="0">
                <a:solidFill>
                  <a:schemeClr val="bg1"/>
                </a:solidFill>
              </a:rPr>
              <a:t> Software</a:t>
            </a:r>
          </a:p>
          <a:p>
            <a:r>
              <a:rPr lang="en-US" dirty="0">
                <a:solidFill>
                  <a:schemeClr val="bg1"/>
                </a:solidFill>
              </a:rPr>
              <a:t>Joel Abraham, CSU Fullerton</a:t>
            </a:r>
          </a:p>
          <a:p>
            <a:r>
              <a:rPr lang="en-US" dirty="0">
                <a:solidFill>
                  <a:schemeClr val="bg1"/>
                </a:solidFill>
              </a:rPr>
              <a:t>Elizabeth </a:t>
            </a:r>
            <a:r>
              <a:rPr lang="en-US" dirty="0" err="1">
                <a:solidFill>
                  <a:schemeClr val="bg1"/>
                </a:solidFill>
              </a:rPr>
              <a:t>Suazo</a:t>
            </a:r>
            <a:r>
              <a:rPr lang="en-US" dirty="0">
                <a:solidFill>
                  <a:schemeClr val="bg1"/>
                </a:solidFill>
              </a:rPr>
              <a:t>-Flores, Purdue University</a:t>
            </a:r>
          </a:p>
          <a:p>
            <a:r>
              <a:rPr lang="en-US" dirty="0">
                <a:solidFill>
                  <a:schemeClr val="bg1"/>
                </a:solidFill>
              </a:rPr>
              <a:t>Susan </a:t>
            </a:r>
            <a:r>
              <a:rPr lang="en-US" dirty="0" err="1">
                <a:solidFill>
                  <a:schemeClr val="bg1"/>
                </a:solidFill>
              </a:rPr>
              <a:t>Maruca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SimBiotic</a:t>
            </a:r>
            <a:r>
              <a:rPr lang="en-US" dirty="0">
                <a:solidFill>
                  <a:schemeClr val="bg1"/>
                </a:solidFill>
              </a:rPr>
              <a:t> Software,</a:t>
            </a:r>
          </a:p>
          <a:p>
            <a:r>
              <a:rPr lang="en-US" dirty="0" err="1">
                <a:solidFill>
                  <a:schemeClr val="bg1"/>
                </a:solidFill>
              </a:rPr>
              <a:t>Anupriya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Karippadath</a:t>
            </a:r>
            <a:r>
              <a:rPr lang="en-US" dirty="0">
                <a:solidFill>
                  <a:schemeClr val="bg1"/>
                </a:solidFill>
              </a:rPr>
              <a:t>, Purdue University</a:t>
            </a:r>
          </a:p>
          <a:p>
            <a:r>
              <a:rPr lang="en-US" dirty="0" err="1">
                <a:solidFill>
                  <a:schemeClr val="bg1"/>
                </a:solidFill>
              </a:rPr>
              <a:t>Nouran</a:t>
            </a:r>
            <a:r>
              <a:rPr lang="en-US" dirty="0">
                <a:solidFill>
                  <a:schemeClr val="bg1"/>
                </a:solidFill>
              </a:rPr>
              <a:t> E Amin, Purdue University</a:t>
            </a:r>
          </a:p>
          <a:p>
            <a:r>
              <a:rPr lang="en-US" dirty="0">
                <a:solidFill>
                  <a:schemeClr val="bg1"/>
                </a:solidFill>
              </a:rPr>
              <a:t>Rou </a:t>
            </a:r>
            <a:r>
              <a:rPr lang="en-US" dirty="0" err="1">
                <a:solidFill>
                  <a:schemeClr val="bg1"/>
                </a:solidFill>
              </a:rPr>
              <a:t>Rouvere</a:t>
            </a:r>
            <a:r>
              <a:rPr lang="en-US" dirty="0">
                <a:solidFill>
                  <a:schemeClr val="bg1"/>
                </a:solidFill>
              </a:rPr>
              <a:t>, CSU Fullerton</a:t>
            </a:r>
          </a:p>
          <a:p>
            <a:r>
              <a:rPr lang="en-US" dirty="0">
                <a:solidFill>
                  <a:schemeClr val="bg1"/>
                </a:solidFill>
              </a:rPr>
              <a:t>Stephanie Gardner, Purdue University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2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AD94-18DD-A9B5-57DE-62796E38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Manipulating Constraint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3A506A-06B5-286B-F7C7-D8103B9D4194}"/>
              </a:ext>
            </a:extLst>
          </p:cNvPr>
          <p:cNvGrpSpPr/>
          <p:nvPr/>
        </p:nvGrpSpPr>
        <p:grpSpPr>
          <a:xfrm>
            <a:off x="2138516" y="2074146"/>
            <a:ext cx="4085304" cy="3790336"/>
            <a:chOff x="604685" y="2050026"/>
            <a:chExt cx="2521974" cy="202052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AC3C552-1CD9-DCF7-8E61-36C06B8F8FBC}"/>
                </a:ext>
              </a:extLst>
            </p:cNvPr>
            <p:cNvCxnSpPr/>
            <p:nvPr/>
          </p:nvCxnSpPr>
          <p:spPr>
            <a:xfrm>
              <a:off x="619432" y="2050026"/>
              <a:ext cx="0" cy="200578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E5442C-58A8-4B25-0EDD-DACC6B1B5F76}"/>
                </a:ext>
              </a:extLst>
            </p:cNvPr>
            <p:cNvCxnSpPr/>
            <p:nvPr/>
          </p:nvCxnSpPr>
          <p:spPr>
            <a:xfrm>
              <a:off x="604685" y="4070555"/>
              <a:ext cx="252197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42DAE9-0380-D65D-DF01-32F578C3A271}"/>
              </a:ext>
            </a:extLst>
          </p:cNvPr>
          <p:cNvCxnSpPr/>
          <p:nvPr/>
        </p:nvCxnSpPr>
        <p:spPr>
          <a:xfrm flipV="1">
            <a:off x="2182761" y="4483510"/>
            <a:ext cx="1460090" cy="13273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55AF2B-4BA3-DE61-A1A1-7BE22D4CF8E1}"/>
              </a:ext>
            </a:extLst>
          </p:cNvPr>
          <p:cNvCxnSpPr/>
          <p:nvPr/>
        </p:nvCxnSpPr>
        <p:spPr>
          <a:xfrm flipV="1">
            <a:off x="2477729" y="4483510"/>
            <a:ext cx="663677" cy="66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02207-24A1-E0A6-A196-FDE0BA026FDD}"/>
              </a:ext>
            </a:extLst>
          </p:cNvPr>
          <p:cNvCxnSpPr>
            <a:cxnSpLocks/>
          </p:cNvCxnSpPr>
          <p:nvPr/>
        </p:nvCxnSpPr>
        <p:spPr>
          <a:xfrm>
            <a:off x="1887793" y="2315497"/>
            <a:ext cx="27461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0177EE-FE06-9A16-AFB0-7B99F5CBF0E0}"/>
              </a:ext>
            </a:extLst>
          </p:cNvPr>
          <p:cNvCxnSpPr>
            <a:cxnSpLocks/>
          </p:cNvCxnSpPr>
          <p:nvPr/>
        </p:nvCxnSpPr>
        <p:spPr>
          <a:xfrm>
            <a:off x="1863905" y="5166852"/>
            <a:ext cx="27461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C3D509-6808-A7C2-ABD1-D551A5862888}"/>
              </a:ext>
            </a:extLst>
          </p:cNvPr>
          <p:cNvCxnSpPr>
            <a:cxnSpLocks/>
          </p:cNvCxnSpPr>
          <p:nvPr/>
        </p:nvCxnSpPr>
        <p:spPr>
          <a:xfrm>
            <a:off x="2477729" y="5864481"/>
            <a:ext cx="0" cy="25609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0D64CD-8083-5E9E-0974-460D1C15835F}"/>
              </a:ext>
            </a:extLst>
          </p:cNvPr>
          <p:cNvCxnSpPr>
            <a:cxnSpLocks/>
          </p:cNvCxnSpPr>
          <p:nvPr/>
        </p:nvCxnSpPr>
        <p:spPr>
          <a:xfrm>
            <a:off x="3367548" y="5864481"/>
            <a:ext cx="0" cy="25609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BB0008-2F42-250A-B4FE-11C8D06B5C68}"/>
              </a:ext>
            </a:extLst>
          </p:cNvPr>
          <p:cNvCxnSpPr>
            <a:cxnSpLocks/>
          </p:cNvCxnSpPr>
          <p:nvPr/>
        </p:nvCxnSpPr>
        <p:spPr>
          <a:xfrm>
            <a:off x="4257367" y="5864481"/>
            <a:ext cx="0" cy="25609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127149-817C-A538-8B53-57DB5892A083}"/>
              </a:ext>
            </a:extLst>
          </p:cNvPr>
          <p:cNvCxnSpPr>
            <a:cxnSpLocks/>
          </p:cNvCxnSpPr>
          <p:nvPr/>
        </p:nvCxnSpPr>
        <p:spPr>
          <a:xfrm>
            <a:off x="5147186" y="5864481"/>
            <a:ext cx="0" cy="25609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D57C30-41B7-C66F-2DE0-280D27C0999D}"/>
              </a:ext>
            </a:extLst>
          </p:cNvPr>
          <p:cNvCxnSpPr>
            <a:cxnSpLocks/>
          </p:cNvCxnSpPr>
          <p:nvPr/>
        </p:nvCxnSpPr>
        <p:spPr>
          <a:xfrm>
            <a:off x="6037006" y="5864481"/>
            <a:ext cx="0" cy="25609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2EACDB4-791B-BA0D-D08E-A2DED89A449C}"/>
              </a:ext>
            </a:extLst>
          </p:cNvPr>
          <p:cNvSpPr txBox="1"/>
          <p:nvPr/>
        </p:nvSpPr>
        <p:spPr>
          <a:xfrm>
            <a:off x="1094551" y="2130831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22001B-5229-60C0-EAB4-AF8EA7F3459A}"/>
              </a:ext>
            </a:extLst>
          </p:cNvPr>
          <p:cNvSpPr txBox="1"/>
          <p:nvPr/>
        </p:nvSpPr>
        <p:spPr>
          <a:xfrm>
            <a:off x="1109523" y="496252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C7F60D-EB67-C41D-8C08-3E1E118D5096}"/>
              </a:ext>
            </a:extLst>
          </p:cNvPr>
          <p:cNvSpPr txBox="1"/>
          <p:nvPr/>
        </p:nvSpPr>
        <p:spPr>
          <a:xfrm>
            <a:off x="6223820" y="1858663"/>
            <a:ext cx="6098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Meir, E. Strategies for targeting the learning of complex skills like experimentation to different student levels:  The intermediate constraint hypothesis.  In </a:t>
            </a:r>
            <a:r>
              <a:rPr lang="en-US" sz="1800" i="1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Teaching Experimentation in Life Sciences. 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Eds. N. J. </a:t>
            </a:r>
            <a:r>
              <a:rPr lang="en-US" sz="1800" dirty="0" err="1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Pelaez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M. Gardner, &amp; T. R. Anderson. Springer Nature</a:t>
            </a:r>
            <a:r>
              <a:rPr lang="en-US" sz="1800" dirty="0">
                <a:effectLst/>
                <a:highlight>
                  <a:srgbClr val="FFFFFF"/>
                </a:highlight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Switzerland AG, Cham, Switzerland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93B4DF-5B0A-3952-6DD7-0A664CF2AAD2}"/>
              </a:ext>
            </a:extLst>
          </p:cNvPr>
          <p:cNvSpPr txBox="1"/>
          <p:nvPr/>
        </p:nvSpPr>
        <p:spPr>
          <a:xfrm>
            <a:off x="6223820" y="4076684"/>
            <a:ext cx="6164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Meir E., Wendel, D., Pope D.S., Hsiao L., Chen D., Kim K.J. Are intermediate constraint question formats useful for evaluating student thinking and promoting learning in formative assessments? </a:t>
            </a:r>
            <a:r>
              <a:rPr lang="en-US" sz="1800" i="1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Computers &amp; Education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DOI: 10.1016/j.compedu.2019.103606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0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5C35-5000-0454-5070-2D96E95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New Scenario – Lobsters! Urchins!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4674-8036-9A29-C7C8-0F941B1BA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012983"/>
            <a:ext cx="8779411" cy="26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56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5C35-5000-0454-5070-2D96E95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Data Provided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97717-9514-1D55-FEBC-12DEC51CA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65" y="1733805"/>
            <a:ext cx="9091373" cy="3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7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1ED2-45B6-A3A5-6AAA-08399C03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Predictions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800BC-DDFC-EEC8-B9EF-1C87B3CA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09799"/>
            <a:ext cx="10894018" cy="25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7356-BB88-40F0-78FA-2E281DD6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</a:t>
            </a:r>
            <a:r>
              <a:rPr lang="en-US" dirty="0" err="1"/>
              <a:t>GraphSmarts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DD7FE-44F4-0EA2-12AA-4F0DED2FE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6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FFB1-4B8D-0277-EDE2-2A5DEDB3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Construction Conceptual Model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1C16A7-D41F-0A9C-6FEC-221C2235A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75761"/>
              </p:ext>
            </p:extLst>
          </p:nvPr>
        </p:nvGraphicFramePr>
        <p:xfrm>
          <a:off x="207872" y="1365814"/>
          <a:ext cx="11741532" cy="5423163"/>
        </p:xfrm>
        <a:graphic>
          <a:graphicData uri="http://schemas.openxmlformats.org/drawingml/2006/table">
            <a:tbl>
              <a:tblPr/>
              <a:tblGrid>
                <a:gridCol w="2597551">
                  <a:extLst>
                    <a:ext uri="{9D8B030D-6E8A-4147-A177-3AD203B41FA5}">
                      <a16:colId xmlns:a16="http://schemas.microsoft.com/office/drawing/2014/main" val="1686374751"/>
                    </a:ext>
                  </a:extLst>
                </a:gridCol>
                <a:gridCol w="9143981">
                  <a:extLst>
                    <a:ext uri="{9D8B030D-6E8A-4147-A177-3AD203B41FA5}">
                      <a16:colId xmlns:a16="http://schemas.microsoft.com/office/drawing/2014/main" val="2247531555"/>
                    </a:ext>
                  </a:extLst>
                </a:gridCol>
              </a:tblGrid>
              <a:tr h="2967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Practice 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Practice Description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336936"/>
                  </a:ext>
                </a:extLst>
              </a:tr>
              <a:tr h="5772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Variable Relevance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Selects variables for the graph that are relevant to a scientific claim in the context of a given research question, hypothesis, prediction, or objective</a:t>
                      </a:r>
                      <a:endParaRPr lang="en-US" sz="18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714442"/>
                  </a:ext>
                </a:extLst>
              </a:tr>
              <a:tr h="5772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Variable Categorization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Identifies variables as related or causally linked in the context of a stated research question, hypothesis, prediction, or objective</a:t>
                      </a:r>
                      <a:endParaRPr lang="en-US" sz="18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707363"/>
                  </a:ext>
                </a:extLst>
              </a:tr>
              <a:tr h="52116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 Summarization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Plots individual or summarized data to communicate information efficiently for a given data set and intended purpose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045832"/>
                  </a:ext>
                </a:extLst>
              </a:tr>
              <a:tr h="31361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 Variability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Displays variation in data in a form appropriate for a given graph type and intended purpose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17433"/>
                  </a:ext>
                </a:extLst>
              </a:tr>
              <a:tr h="2967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Graph Type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Selects a graph appropriate for the data type and intended purpose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258666"/>
                  </a:ext>
                </a:extLst>
              </a:tr>
              <a:tr h="577258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Graph Structure: Axis Conventions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Follows disciplinary conventions in assignment of axes of graph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167129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Graph Structure: Scaling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Follows disciplinary conventions in scaling of graph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231893"/>
                  </a:ext>
                </a:extLst>
              </a:tr>
              <a:tr h="577258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Data Description</a:t>
                      </a:r>
                      <a:br>
                        <a:rPr lang="en-US" sz="2000" dirty="0">
                          <a:effectLst/>
                        </a:rPr>
                      </a:b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Describes the characteristics (i.e. central tendency, variability) and patterns of the graphed data for the plotted values and graph type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113325"/>
                  </a:ext>
                </a:extLst>
              </a:tr>
              <a:tr h="521163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Graph Selection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one or more graphs are constructed, evaluates the affordances and limitations of each graph for exploring data characteristics or for supporting a scientific claim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034509"/>
                  </a:ext>
                </a:extLst>
              </a:tr>
              <a:tr h="521163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Scientific Claim</a:t>
                      </a: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Interprets the constructed graph to support a scientific claim in the context of a given research question, hypothesis, prediction, or objective </a:t>
                      </a:r>
                      <a:endParaRPr lang="en-US" sz="1800" dirty="0"/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70690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D5EDB92-65A1-05D3-61FA-FA7ED5BE2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DAC79-E3C0-0022-F05F-C93A65CE5DBB}"/>
              </a:ext>
            </a:extLst>
          </p:cNvPr>
          <p:cNvSpPr txBox="1"/>
          <p:nvPr/>
        </p:nvSpPr>
        <p:spPr>
          <a:xfrm>
            <a:off x="8982694" y="70793"/>
            <a:ext cx="296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Abraham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199593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5C35-5000-0454-5070-2D96E95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Less Constraint =&gt; More Data, Harder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D4777-794A-A5EB-3900-9F6691AAD87C}"/>
              </a:ext>
            </a:extLst>
          </p:cNvPr>
          <p:cNvSpPr txBox="1"/>
          <p:nvPr/>
        </p:nvSpPr>
        <p:spPr>
          <a:xfrm>
            <a:off x="8111614" y="2145180"/>
            <a:ext cx="3331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Surround Performance by embedded questions</a:t>
            </a:r>
          </a:p>
          <a:p>
            <a:endParaRPr lang="en-US" sz="2000" dirty="0"/>
          </a:p>
          <a:p>
            <a:r>
              <a:rPr lang="en-US" sz="2000" dirty="0"/>
              <a:t>Seven variables</a:t>
            </a:r>
          </a:p>
          <a:p>
            <a:endParaRPr lang="en-US" sz="2000" dirty="0"/>
          </a:p>
          <a:p>
            <a:r>
              <a:rPr lang="en-US" sz="2000" dirty="0"/>
              <a:t>Three Graph Types</a:t>
            </a:r>
          </a:p>
          <a:p>
            <a:endParaRPr lang="en-US" sz="2000" dirty="0"/>
          </a:p>
          <a:p>
            <a:r>
              <a:rPr lang="en-US" sz="2000" dirty="0"/>
              <a:t>Three very explicit predictions</a:t>
            </a:r>
          </a:p>
          <a:p>
            <a:endParaRPr lang="en-US" sz="2000" dirty="0"/>
          </a:p>
          <a:p>
            <a:r>
              <a:rPr lang="en-US" sz="2000" dirty="0"/>
              <a:t>Stats vs no stats but no stat selection</a:t>
            </a:r>
          </a:p>
          <a:p>
            <a:endParaRPr lang="en-US" sz="2000" dirty="0"/>
          </a:p>
          <a:p>
            <a:r>
              <a:rPr lang="en-US" sz="2000" dirty="0"/>
              <a:t>No manual axis labels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2A40D-EA9F-05B2-2EF6-E816E1E55301}"/>
              </a:ext>
            </a:extLst>
          </p:cNvPr>
          <p:cNvSpPr txBox="1"/>
          <p:nvPr/>
        </p:nvSpPr>
        <p:spPr>
          <a:xfrm>
            <a:off x="7905135" y="1663861"/>
            <a:ext cx="3188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Selected Design Choices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5DE115-F3E4-6ECF-C01A-CA92BABE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73"/>
          <a:stretch/>
        </p:blipFill>
        <p:spPr>
          <a:xfrm>
            <a:off x="286642" y="1617698"/>
            <a:ext cx="7587492" cy="48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152F-0BC4-E51A-497D-01F39141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what we intend to measure?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B7926-B6DA-5951-B524-9C88EDF41EB7}"/>
              </a:ext>
            </a:extLst>
          </p:cNvPr>
          <p:cNvSpPr txBox="1"/>
          <p:nvPr/>
        </p:nvSpPr>
        <p:spPr>
          <a:xfrm>
            <a:off x="853597" y="1598187"/>
            <a:ext cx="2998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YES (mostly)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53BC-BB8C-56A3-8A18-13A35F07D83D}"/>
              </a:ext>
            </a:extLst>
          </p:cNvPr>
          <p:cNvSpPr txBox="1"/>
          <p:nvPr/>
        </p:nvSpPr>
        <p:spPr>
          <a:xfrm>
            <a:off x="-1" y="5654509"/>
            <a:ext cx="9866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Meir, E., Gardner, S.M., </a:t>
            </a:r>
            <a:r>
              <a:rPr lang="en-US" sz="2000" dirty="0" err="1"/>
              <a:t>Maruca</a:t>
            </a:r>
            <a:r>
              <a:rPr lang="en-US" sz="2000" dirty="0"/>
              <a:t>, S., </a:t>
            </a:r>
            <a:r>
              <a:rPr lang="en-US" sz="2000" dirty="0" err="1"/>
              <a:t>Suazo</a:t>
            </a:r>
            <a:r>
              <a:rPr lang="en-US" sz="2000" dirty="0"/>
              <a:t>-Flores, E., Abraham, J.K. (in press). Can My Students Make A Graph? </a:t>
            </a:r>
            <a:r>
              <a:rPr lang="en-US" sz="1600" dirty="0"/>
              <a:t>Using Evidence-Based Design to Build an Auto-Scored Performance-Based Assessment of Graph Construction. In J.M. Spector, B. B. </a:t>
            </a:r>
            <a:r>
              <a:rPr lang="en-US" sz="1600" dirty="0" err="1"/>
              <a:t>Lockee</a:t>
            </a:r>
            <a:r>
              <a:rPr lang="en-US" sz="1600" dirty="0"/>
              <a:t>, &amp; M.D. Childress (Eds.) </a:t>
            </a:r>
            <a:r>
              <a:rPr lang="en-US" sz="1600" i="1" dirty="0"/>
              <a:t>Learning, Design, and Technology. An International Compendium of Theory, Research, Practice, and Policy.</a:t>
            </a:r>
            <a:r>
              <a:rPr lang="en-US" sz="1600" dirty="0"/>
              <a:t> Springer Nature, New </a:t>
            </a:r>
            <a:r>
              <a:rPr lang="en-US" sz="1600" dirty="0" err="1"/>
              <a:t>Dehli</a:t>
            </a:r>
            <a:r>
              <a:rPr lang="en-US" sz="1600" dirty="0"/>
              <a:t>, India.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D6DA6-343A-DCA4-F0DC-4411D83C43E0}"/>
              </a:ext>
            </a:extLst>
          </p:cNvPr>
          <p:cNvSpPr txBox="1"/>
          <p:nvPr/>
        </p:nvSpPr>
        <p:spPr>
          <a:xfrm>
            <a:off x="6973529" y="7322443"/>
            <a:ext cx="9435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research process using the Evidence Centered Design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Iterations over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&gt; 100 student interviews</a:t>
            </a:r>
          </a:p>
          <a:p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89B29-6794-2217-F309-489830458986}"/>
              </a:ext>
            </a:extLst>
          </p:cNvPr>
          <p:cNvGrpSpPr/>
          <p:nvPr/>
        </p:nvGrpSpPr>
        <p:grpSpPr>
          <a:xfrm>
            <a:off x="5750150" y="1774654"/>
            <a:ext cx="4116520" cy="3795889"/>
            <a:chOff x="7886210" y="1968909"/>
            <a:chExt cx="4116520" cy="379588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EEC049-3EB7-02AA-50ED-22C8C162AB84}"/>
                </a:ext>
              </a:extLst>
            </p:cNvPr>
            <p:cNvSpPr/>
            <p:nvPr/>
          </p:nvSpPr>
          <p:spPr>
            <a:xfrm>
              <a:off x="10483645" y="2473346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Interface Task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84842E8-5425-B6CB-0070-B39B560A70A3}"/>
                </a:ext>
              </a:extLst>
            </p:cNvPr>
            <p:cNvSpPr/>
            <p:nvPr/>
          </p:nvSpPr>
          <p:spPr>
            <a:xfrm>
              <a:off x="7886210" y="1968909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Student Model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893FA7-B099-767A-D85E-B22DF1161EB8}"/>
                </a:ext>
              </a:extLst>
            </p:cNvPr>
            <p:cNvSpPr/>
            <p:nvPr/>
          </p:nvSpPr>
          <p:spPr>
            <a:xfrm>
              <a:off x="8770931" y="4304707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Evidence Model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A1E3630-6F3B-9096-84F3-3CB9F5C401A4}"/>
                </a:ext>
              </a:extLst>
            </p:cNvPr>
            <p:cNvSpPr/>
            <p:nvPr/>
          </p:nvSpPr>
          <p:spPr>
            <a:xfrm>
              <a:off x="8465574" y="2610466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AD9A49E-7A48-8760-F723-1958E3E80E44}"/>
                </a:ext>
              </a:extLst>
            </p:cNvPr>
            <p:cNvSpPr/>
            <p:nvPr/>
          </p:nvSpPr>
          <p:spPr>
            <a:xfrm rot="6935571">
              <a:off x="9652939" y="3676700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40CAF80-6A2E-CEAB-FD73-2E57147BAEC5}"/>
                </a:ext>
              </a:extLst>
            </p:cNvPr>
            <p:cNvSpPr/>
            <p:nvPr/>
          </p:nvSpPr>
          <p:spPr>
            <a:xfrm rot="14566273">
              <a:off x="8089036" y="4217128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259665C-66E2-1770-8831-57A2A7169F42}"/>
              </a:ext>
            </a:extLst>
          </p:cNvPr>
          <p:cNvSpPr txBox="1"/>
          <p:nvPr/>
        </p:nvSpPr>
        <p:spPr>
          <a:xfrm>
            <a:off x="7566980" y="1552020"/>
            <a:ext cx="345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Evidence-Centered Design</a:t>
            </a:r>
          </a:p>
          <a:p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27D830-65E8-2272-942A-88FF24841771}"/>
              </a:ext>
            </a:extLst>
          </p:cNvPr>
          <p:cNvSpPr txBox="1"/>
          <p:nvPr/>
        </p:nvSpPr>
        <p:spPr>
          <a:xfrm>
            <a:off x="8646982" y="4091067"/>
            <a:ext cx="354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 iterations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ACF66A-0553-EED5-E55C-CF19E21D1026}"/>
              </a:ext>
            </a:extLst>
          </p:cNvPr>
          <p:cNvSpPr txBox="1"/>
          <p:nvPr/>
        </p:nvSpPr>
        <p:spPr>
          <a:xfrm>
            <a:off x="3215970" y="3621468"/>
            <a:ext cx="329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&gt; 100 Student Interviews</a:t>
            </a:r>
          </a:p>
          <a:p>
            <a:r>
              <a:rPr lang="en-US" sz="2400" dirty="0"/>
              <a:t>9 Instructor interviews</a:t>
            </a:r>
          </a:p>
        </p:txBody>
      </p:sp>
    </p:spTree>
    <p:extLst>
      <p:ext uri="{BB962C8B-B14F-4D97-AF65-F5344CB8AC3E}">
        <p14:creationId xmlns:p14="http://schemas.microsoft.com/office/powerpoint/2010/main" val="232277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152F-0BC4-E51A-497D-01F39141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use?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2ED41AA-CF05-C770-89A0-EA7AF5B2A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14" y="2478753"/>
            <a:ext cx="2834558" cy="2128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7AB120-7B64-B90B-A5DD-FAF450151981}"/>
              </a:ext>
            </a:extLst>
          </p:cNvPr>
          <p:cNvSpPr txBox="1"/>
          <p:nvPr/>
        </p:nvSpPr>
        <p:spPr>
          <a:xfrm>
            <a:off x="1209368" y="1873045"/>
            <a:ext cx="2077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 Graph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31C7B6-030D-2CE4-50BB-C52A50BDC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30" y="1773262"/>
            <a:ext cx="6096000" cy="3311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609AFA-4498-FDD1-41D3-97074F3E2C84}"/>
              </a:ext>
            </a:extLst>
          </p:cNvPr>
          <p:cNvSpPr txBox="1"/>
          <p:nvPr/>
        </p:nvSpPr>
        <p:spPr>
          <a:xfrm>
            <a:off x="4986571" y="2795103"/>
            <a:ext cx="2279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 you make 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EBDF07-DB74-5155-7049-BED0E2C08929}"/>
              </a:ext>
            </a:extLst>
          </p:cNvPr>
          <p:cNvCxnSpPr>
            <a:cxnSpLocks/>
          </p:cNvCxnSpPr>
          <p:nvPr/>
        </p:nvCxnSpPr>
        <p:spPr>
          <a:xfrm>
            <a:off x="3465872" y="3013868"/>
            <a:ext cx="14600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E0044C-AE60-2478-9A53-D4BCAD3F3F0F}"/>
              </a:ext>
            </a:extLst>
          </p:cNvPr>
          <p:cNvSpPr txBox="1"/>
          <p:nvPr/>
        </p:nvSpPr>
        <p:spPr>
          <a:xfrm>
            <a:off x="1120877" y="5294671"/>
            <a:ext cx="9089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 Testers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Variables, aggregation, graph type, most other features – no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few small issues addressed in revisions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students had trouble finding error bars – not yet addressed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EF6D9-19E9-D0B4-DCB7-049F02E37881}"/>
              </a:ext>
            </a:extLst>
          </p:cNvPr>
          <p:cNvSpPr txBox="1"/>
          <p:nvPr/>
        </p:nvSpPr>
        <p:spPr>
          <a:xfrm>
            <a:off x="4220467" y="671445"/>
            <a:ext cx="29988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YES (mostly)</a:t>
            </a:r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8185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BA0C-82C5-4FA6-9C1E-3B18CD50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Range of Student Competencies?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F9D1A-8A04-C68D-FD36-8B9F765E1BD5}"/>
              </a:ext>
            </a:extLst>
          </p:cNvPr>
          <p:cNvSpPr txBox="1"/>
          <p:nvPr/>
        </p:nvSpPr>
        <p:spPr>
          <a:xfrm>
            <a:off x="8155306" y="1813173"/>
            <a:ext cx="37583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YES </a:t>
            </a:r>
          </a:p>
          <a:p>
            <a:r>
              <a:rPr lang="en-US" sz="3600" dirty="0"/>
              <a:t>(if students aren’t too competent)</a:t>
            </a:r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63E8AF5-56CD-480E-1FD4-E7E3A357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1"/>
          <a:stretch/>
        </p:blipFill>
        <p:spPr>
          <a:xfrm>
            <a:off x="706578" y="1277919"/>
            <a:ext cx="6440672" cy="5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bar chart, line chart&#10;&#10;Description automatically generated">
            <a:extLst>
              <a:ext uri="{FF2B5EF4-FFF2-40B4-BE49-F238E27FC236}">
                <a16:creationId xmlns:a16="http://schemas.microsoft.com/office/drawing/2014/main" id="{B98D18E6-B344-905C-A160-19527E23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2" y="1252724"/>
            <a:ext cx="4337235" cy="3494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19184-4C0B-8C0C-43E3-3190EF92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Student’s have trouble constructing graphs</a:t>
            </a: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31FAE528-13EF-24E9-A629-8473BC43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12" y="2558705"/>
            <a:ext cx="4229385" cy="36348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0BC3AF-5195-86D3-2DA7-A30833CE2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30" y="1374147"/>
            <a:ext cx="5338739" cy="2635863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FF2B1A0-B194-D01A-DB21-C6EAB864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06" y="3290125"/>
            <a:ext cx="3377726" cy="2913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28A0AF-4699-F584-2561-099B7F66C7DF}"/>
              </a:ext>
            </a:extLst>
          </p:cNvPr>
          <p:cNvSpPr txBox="1"/>
          <p:nvPr/>
        </p:nvSpPr>
        <p:spPr>
          <a:xfrm>
            <a:off x="385132" y="6203736"/>
            <a:ext cx="11307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Gardner, S.M.,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Suazo</a:t>
            </a:r>
            <a:r>
              <a:rPr lang="en-US" sz="1800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-Flores, E.,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Maruca</a:t>
            </a:r>
            <a:r>
              <a:rPr lang="en-US" sz="1800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Abraham J.K.,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Karippadath</a:t>
            </a:r>
            <a:r>
              <a:rPr lang="en-US" sz="1800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Meir, E.  </a:t>
            </a:r>
            <a:r>
              <a:rPr lang="en-US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2021) Biology Undergraduate Students’ Graphing Practice in Digital Versus Pen and Paper Graphing Environments.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 Sci Educ Technol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5828-A7F3-1876-A9E6-6ECB8F2A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Expected Population Differences?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C8C86143-CBF7-2084-EBB4-1EEC6096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"/>
          <a:stretch/>
        </p:blipFill>
        <p:spPr>
          <a:xfrm>
            <a:off x="1480114" y="1476103"/>
            <a:ext cx="7532620" cy="53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5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5828-A7F3-1876-A9E6-6ECB8F2A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Expected Population Differences?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9BF7B46-BC60-4E35-6C01-C8B8A8DDB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"/>
          <a:stretch/>
        </p:blipFill>
        <p:spPr>
          <a:xfrm>
            <a:off x="1480114" y="1476103"/>
            <a:ext cx="7532620" cy="538189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CB542F9-3583-1450-C08E-3280F4B34C99}"/>
              </a:ext>
            </a:extLst>
          </p:cNvPr>
          <p:cNvSpPr/>
          <p:nvPr/>
        </p:nvSpPr>
        <p:spPr>
          <a:xfrm>
            <a:off x="7537268" y="1690688"/>
            <a:ext cx="483326" cy="20247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CEC22D5D-43FA-E6AC-77F7-170890311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"/>
          <a:stretch/>
        </p:blipFill>
        <p:spPr>
          <a:xfrm>
            <a:off x="1480114" y="1476103"/>
            <a:ext cx="7532620" cy="5381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45828-A7F3-1876-A9E6-6ECB8F2A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Expected Population Differences?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BDB7FD-C71A-FF35-FB37-4612BEDA838C}"/>
              </a:ext>
            </a:extLst>
          </p:cNvPr>
          <p:cNvGrpSpPr/>
          <p:nvPr/>
        </p:nvGrpSpPr>
        <p:grpSpPr>
          <a:xfrm>
            <a:off x="4247620" y="1755620"/>
            <a:ext cx="680224" cy="193287"/>
            <a:chOff x="3557239" y="2315737"/>
            <a:chExt cx="680224" cy="19328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4F38DF-50BB-5418-8F52-953DC1C3B553}"/>
                </a:ext>
              </a:extLst>
            </p:cNvPr>
            <p:cNvCxnSpPr/>
            <p:nvPr/>
          </p:nvCxnSpPr>
          <p:spPr>
            <a:xfrm flipV="1">
              <a:off x="3557239" y="2319454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D7FDBF-AF4F-550F-D2D5-937FDC4CE891}"/>
                </a:ext>
              </a:extLst>
            </p:cNvPr>
            <p:cNvCxnSpPr/>
            <p:nvPr/>
          </p:nvCxnSpPr>
          <p:spPr>
            <a:xfrm>
              <a:off x="3568390" y="2330605"/>
              <a:ext cx="669073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EAC347-3044-5995-538B-31FF7558E0C1}"/>
                </a:ext>
              </a:extLst>
            </p:cNvPr>
            <p:cNvCxnSpPr/>
            <p:nvPr/>
          </p:nvCxnSpPr>
          <p:spPr>
            <a:xfrm flipV="1">
              <a:off x="4233742" y="2315737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768C5-73A2-B17A-AA01-8A3E6ECF2597}"/>
              </a:ext>
            </a:extLst>
          </p:cNvPr>
          <p:cNvGrpSpPr/>
          <p:nvPr/>
        </p:nvGrpSpPr>
        <p:grpSpPr>
          <a:xfrm>
            <a:off x="6348832" y="1744469"/>
            <a:ext cx="680224" cy="193287"/>
            <a:chOff x="3557239" y="2315737"/>
            <a:chExt cx="680224" cy="19328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282992-54CE-E464-A8E8-507146FF39EA}"/>
                </a:ext>
              </a:extLst>
            </p:cNvPr>
            <p:cNvCxnSpPr/>
            <p:nvPr/>
          </p:nvCxnSpPr>
          <p:spPr>
            <a:xfrm flipV="1">
              <a:off x="3557239" y="2319454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5A992B4-4B79-A425-BD4F-E45E5DA36222}"/>
                </a:ext>
              </a:extLst>
            </p:cNvPr>
            <p:cNvCxnSpPr/>
            <p:nvPr/>
          </p:nvCxnSpPr>
          <p:spPr>
            <a:xfrm>
              <a:off x="3568390" y="2330605"/>
              <a:ext cx="669073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6E78A1-7CAF-96E9-172D-633B5F2E31A8}"/>
                </a:ext>
              </a:extLst>
            </p:cNvPr>
            <p:cNvCxnSpPr/>
            <p:nvPr/>
          </p:nvCxnSpPr>
          <p:spPr>
            <a:xfrm flipV="1">
              <a:off x="4233742" y="2315737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9E351-2FF0-CC27-E248-15BE398492C8}"/>
              </a:ext>
            </a:extLst>
          </p:cNvPr>
          <p:cNvGrpSpPr/>
          <p:nvPr/>
        </p:nvGrpSpPr>
        <p:grpSpPr>
          <a:xfrm>
            <a:off x="4681305" y="1254951"/>
            <a:ext cx="1962088" cy="454911"/>
            <a:chOff x="4046825" y="1441561"/>
            <a:chExt cx="1606366" cy="45491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E3639B-556F-CBDF-4309-B9F7AD750192}"/>
                </a:ext>
              </a:extLst>
            </p:cNvPr>
            <p:cNvCxnSpPr/>
            <p:nvPr/>
          </p:nvCxnSpPr>
          <p:spPr>
            <a:xfrm flipV="1">
              <a:off x="4046825" y="1441561"/>
              <a:ext cx="0" cy="4240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66B38E-2AF8-42F2-7E25-32E9F12AA275}"/>
                </a:ext>
              </a:extLst>
            </p:cNvPr>
            <p:cNvCxnSpPr/>
            <p:nvPr/>
          </p:nvCxnSpPr>
          <p:spPr>
            <a:xfrm>
              <a:off x="4073158" y="1466504"/>
              <a:ext cx="158003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2D0920-E1CE-7D39-0224-A6BBE59163DB}"/>
                </a:ext>
              </a:extLst>
            </p:cNvPr>
            <p:cNvCxnSpPr/>
            <p:nvPr/>
          </p:nvCxnSpPr>
          <p:spPr>
            <a:xfrm flipV="1">
              <a:off x="5644404" y="1472436"/>
              <a:ext cx="0" cy="4240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208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84296650-C166-E5D4-A22F-699278007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"/>
          <a:stretch/>
        </p:blipFill>
        <p:spPr>
          <a:xfrm>
            <a:off x="1480114" y="1476103"/>
            <a:ext cx="7532620" cy="5381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45828-A7F3-1876-A9E6-6ECB8F2A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Expected Population Differences?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2C2529-C5A8-6775-436C-64BE6B17832E}"/>
              </a:ext>
            </a:extLst>
          </p:cNvPr>
          <p:cNvGrpSpPr/>
          <p:nvPr/>
        </p:nvGrpSpPr>
        <p:grpSpPr>
          <a:xfrm>
            <a:off x="2985798" y="1606331"/>
            <a:ext cx="3247052" cy="389977"/>
            <a:chOff x="2442767" y="1979552"/>
            <a:chExt cx="3633246" cy="588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4F38DF-50BB-5418-8F52-953DC1C3B553}"/>
                </a:ext>
              </a:extLst>
            </p:cNvPr>
            <p:cNvCxnSpPr/>
            <p:nvPr/>
          </p:nvCxnSpPr>
          <p:spPr>
            <a:xfrm flipV="1">
              <a:off x="2442767" y="1990866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D7FDBF-AF4F-550F-D2D5-937FDC4CE891}"/>
                </a:ext>
              </a:extLst>
            </p:cNvPr>
            <p:cNvCxnSpPr/>
            <p:nvPr/>
          </p:nvCxnSpPr>
          <p:spPr>
            <a:xfrm>
              <a:off x="2463466" y="1998682"/>
              <a:ext cx="3593342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EAC347-3044-5995-538B-31FF7558E0C1}"/>
                </a:ext>
              </a:extLst>
            </p:cNvPr>
            <p:cNvCxnSpPr/>
            <p:nvPr/>
          </p:nvCxnSpPr>
          <p:spPr>
            <a:xfrm flipV="1">
              <a:off x="6076013" y="1979552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768C5-73A2-B17A-AA01-8A3E6ECF2597}"/>
              </a:ext>
            </a:extLst>
          </p:cNvPr>
          <p:cNvGrpSpPr/>
          <p:nvPr/>
        </p:nvGrpSpPr>
        <p:grpSpPr>
          <a:xfrm>
            <a:off x="7201652" y="1595180"/>
            <a:ext cx="266564" cy="408993"/>
            <a:chOff x="3557239" y="2315737"/>
            <a:chExt cx="680224" cy="19328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282992-54CE-E464-A8E8-507146FF39EA}"/>
                </a:ext>
              </a:extLst>
            </p:cNvPr>
            <p:cNvCxnSpPr/>
            <p:nvPr/>
          </p:nvCxnSpPr>
          <p:spPr>
            <a:xfrm flipV="1">
              <a:off x="3557239" y="2319454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5A992B4-4B79-A425-BD4F-E45E5DA36222}"/>
                </a:ext>
              </a:extLst>
            </p:cNvPr>
            <p:cNvCxnSpPr/>
            <p:nvPr/>
          </p:nvCxnSpPr>
          <p:spPr>
            <a:xfrm>
              <a:off x="3568390" y="2330605"/>
              <a:ext cx="669073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6E78A1-7CAF-96E9-172D-633B5F2E31A8}"/>
                </a:ext>
              </a:extLst>
            </p:cNvPr>
            <p:cNvCxnSpPr/>
            <p:nvPr/>
          </p:nvCxnSpPr>
          <p:spPr>
            <a:xfrm flipV="1">
              <a:off x="4233742" y="2315737"/>
              <a:ext cx="0" cy="18957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9E351-2FF0-CC27-E248-15BE398492C8}"/>
              </a:ext>
            </a:extLst>
          </p:cNvPr>
          <p:cNvGrpSpPr/>
          <p:nvPr/>
        </p:nvGrpSpPr>
        <p:grpSpPr>
          <a:xfrm>
            <a:off x="5730753" y="1248295"/>
            <a:ext cx="1606366" cy="442393"/>
            <a:chOff x="4046825" y="1441561"/>
            <a:chExt cx="1606366" cy="45491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E3639B-556F-CBDF-4309-B9F7AD750192}"/>
                </a:ext>
              </a:extLst>
            </p:cNvPr>
            <p:cNvCxnSpPr/>
            <p:nvPr/>
          </p:nvCxnSpPr>
          <p:spPr>
            <a:xfrm flipV="1">
              <a:off x="4046825" y="1441561"/>
              <a:ext cx="0" cy="4240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66B38E-2AF8-42F2-7E25-32E9F12AA275}"/>
                </a:ext>
              </a:extLst>
            </p:cNvPr>
            <p:cNvCxnSpPr/>
            <p:nvPr/>
          </p:nvCxnSpPr>
          <p:spPr>
            <a:xfrm>
              <a:off x="4073158" y="1466504"/>
              <a:ext cx="158003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2D0920-E1CE-7D39-0224-A6BBE59163DB}"/>
                </a:ext>
              </a:extLst>
            </p:cNvPr>
            <p:cNvCxnSpPr/>
            <p:nvPr/>
          </p:nvCxnSpPr>
          <p:spPr>
            <a:xfrm flipV="1">
              <a:off x="5644404" y="1472436"/>
              <a:ext cx="0" cy="4240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587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hart, scatter chart&#10;&#10;Description automatically generated">
            <a:extLst>
              <a:ext uri="{FF2B5EF4-FFF2-40B4-BE49-F238E27FC236}">
                <a16:creationId xmlns:a16="http://schemas.microsoft.com/office/drawing/2014/main" id="{333E6285-4F13-83B3-0913-72647477B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"/>
          <a:stretch/>
        </p:blipFill>
        <p:spPr>
          <a:xfrm>
            <a:off x="1480114" y="1476103"/>
            <a:ext cx="7532620" cy="5381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45828-A7F3-1876-A9E6-6ECB8F2A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2C2529-C5A8-6775-436C-64BE6B17832E}"/>
              </a:ext>
            </a:extLst>
          </p:cNvPr>
          <p:cNvGrpSpPr/>
          <p:nvPr/>
        </p:nvGrpSpPr>
        <p:grpSpPr>
          <a:xfrm>
            <a:off x="3331039" y="1728919"/>
            <a:ext cx="695347" cy="237977"/>
            <a:chOff x="2442767" y="1979552"/>
            <a:chExt cx="3633246" cy="588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4F38DF-50BB-5418-8F52-953DC1C3B553}"/>
                </a:ext>
              </a:extLst>
            </p:cNvPr>
            <p:cNvCxnSpPr/>
            <p:nvPr/>
          </p:nvCxnSpPr>
          <p:spPr>
            <a:xfrm flipV="1">
              <a:off x="2442767" y="1990866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D7FDBF-AF4F-550F-D2D5-937FDC4CE891}"/>
                </a:ext>
              </a:extLst>
            </p:cNvPr>
            <p:cNvCxnSpPr/>
            <p:nvPr/>
          </p:nvCxnSpPr>
          <p:spPr>
            <a:xfrm>
              <a:off x="2463466" y="1998682"/>
              <a:ext cx="3593342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EAC347-3044-5995-538B-31FF7558E0C1}"/>
                </a:ext>
              </a:extLst>
            </p:cNvPr>
            <p:cNvCxnSpPr/>
            <p:nvPr/>
          </p:nvCxnSpPr>
          <p:spPr>
            <a:xfrm flipV="1">
              <a:off x="6076013" y="1979552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1D7F72-8469-52E8-5355-644BF891F936}"/>
              </a:ext>
            </a:extLst>
          </p:cNvPr>
          <p:cNvGrpSpPr/>
          <p:nvPr/>
        </p:nvGrpSpPr>
        <p:grpSpPr>
          <a:xfrm>
            <a:off x="4233935" y="1723098"/>
            <a:ext cx="695347" cy="237977"/>
            <a:chOff x="2442767" y="1979552"/>
            <a:chExt cx="3633246" cy="58833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DD4EC-4AF7-FA97-2BD5-96467935DB57}"/>
                </a:ext>
              </a:extLst>
            </p:cNvPr>
            <p:cNvCxnSpPr/>
            <p:nvPr/>
          </p:nvCxnSpPr>
          <p:spPr>
            <a:xfrm flipV="1">
              <a:off x="2442767" y="1990866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BEA166-55CC-E213-EC1D-D5C014DAC7A2}"/>
                </a:ext>
              </a:extLst>
            </p:cNvPr>
            <p:cNvCxnSpPr/>
            <p:nvPr/>
          </p:nvCxnSpPr>
          <p:spPr>
            <a:xfrm>
              <a:off x="2463466" y="1998682"/>
              <a:ext cx="3593342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118753-4558-B5A5-06AC-B251DD2D66D8}"/>
                </a:ext>
              </a:extLst>
            </p:cNvPr>
            <p:cNvCxnSpPr/>
            <p:nvPr/>
          </p:nvCxnSpPr>
          <p:spPr>
            <a:xfrm flipV="1">
              <a:off x="6076013" y="1979552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2CBD6-81F8-F5F5-B63E-B7A15FBDC641}"/>
              </a:ext>
            </a:extLst>
          </p:cNvPr>
          <p:cNvGrpSpPr/>
          <p:nvPr/>
        </p:nvGrpSpPr>
        <p:grpSpPr>
          <a:xfrm>
            <a:off x="6349099" y="1718522"/>
            <a:ext cx="695347" cy="237977"/>
            <a:chOff x="2442767" y="1979552"/>
            <a:chExt cx="3633246" cy="58833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F57B04-DC3B-E74A-7571-FB85D54E1E42}"/>
                </a:ext>
              </a:extLst>
            </p:cNvPr>
            <p:cNvCxnSpPr/>
            <p:nvPr/>
          </p:nvCxnSpPr>
          <p:spPr>
            <a:xfrm flipV="1">
              <a:off x="2442767" y="1990866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AABBD0-673A-385E-4453-7B377E195971}"/>
                </a:ext>
              </a:extLst>
            </p:cNvPr>
            <p:cNvCxnSpPr/>
            <p:nvPr/>
          </p:nvCxnSpPr>
          <p:spPr>
            <a:xfrm>
              <a:off x="2463466" y="1998682"/>
              <a:ext cx="3593342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29B00F-DAAA-1449-494D-E3C1B33F761F}"/>
                </a:ext>
              </a:extLst>
            </p:cNvPr>
            <p:cNvCxnSpPr/>
            <p:nvPr/>
          </p:nvCxnSpPr>
          <p:spPr>
            <a:xfrm flipV="1">
              <a:off x="6076013" y="1979552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69AEFE-577B-B1D4-E99F-B6328EFD31BC}"/>
              </a:ext>
            </a:extLst>
          </p:cNvPr>
          <p:cNvGrpSpPr/>
          <p:nvPr/>
        </p:nvGrpSpPr>
        <p:grpSpPr>
          <a:xfrm>
            <a:off x="5129493" y="1726260"/>
            <a:ext cx="695347" cy="237977"/>
            <a:chOff x="2442767" y="1979552"/>
            <a:chExt cx="3633246" cy="58833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CC3DF1-230E-496B-A7F4-8A276C34D95E}"/>
                </a:ext>
              </a:extLst>
            </p:cNvPr>
            <p:cNvCxnSpPr/>
            <p:nvPr/>
          </p:nvCxnSpPr>
          <p:spPr>
            <a:xfrm flipV="1">
              <a:off x="2442767" y="1990866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A47AC4B-791D-7643-6D1D-5AA23D5FB273}"/>
                </a:ext>
              </a:extLst>
            </p:cNvPr>
            <p:cNvCxnSpPr/>
            <p:nvPr/>
          </p:nvCxnSpPr>
          <p:spPr>
            <a:xfrm>
              <a:off x="2463466" y="1998682"/>
              <a:ext cx="3593342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5DF804-07FC-84AB-F66B-2E53CE4EDCF9}"/>
                </a:ext>
              </a:extLst>
            </p:cNvPr>
            <p:cNvCxnSpPr/>
            <p:nvPr/>
          </p:nvCxnSpPr>
          <p:spPr>
            <a:xfrm flipV="1">
              <a:off x="6076013" y="1979552"/>
              <a:ext cx="0" cy="577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693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C9B9-87DC-6CE6-E0ED-A837C4CC9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7774" cy="1325563"/>
          </a:xfrm>
        </p:spPr>
        <p:txBody>
          <a:bodyPr/>
          <a:lstStyle/>
          <a:p>
            <a:r>
              <a:rPr lang="en-US" dirty="0"/>
              <a:t>Performance vs. Non-Performance Correlation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5C245-97CB-33C3-CE10-0D6263E625CD}"/>
              </a:ext>
            </a:extLst>
          </p:cNvPr>
          <p:cNvSpPr txBox="1"/>
          <p:nvPr/>
        </p:nvSpPr>
        <p:spPr>
          <a:xfrm>
            <a:off x="8112034" y="2161419"/>
            <a:ext cx="31934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R^2                     0.34</a:t>
            </a:r>
          </a:p>
          <a:p>
            <a:endParaRPr lang="en-US" sz="2800" dirty="0"/>
          </a:p>
          <a:p>
            <a:r>
              <a:rPr lang="en-US" sz="2800" dirty="0"/>
              <a:t>Pearson’s  r       0.58 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739D6C3-A32C-D378-A9DF-7CF1C440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1314833"/>
            <a:ext cx="6766560" cy="51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9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EBE2-CC2C-6D4D-7665-85E3A3E5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for use? We say yes!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41459C-BB8C-F685-B56A-3E60BC6AD161}"/>
              </a:ext>
            </a:extLst>
          </p:cNvPr>
          <p:cNvGrpSpPr/>
          <p:nvPr/>
        </p:nvGrpSpPr>
        <p:grpSpPr>
          <a:xfrm>
            <a:off x="2050025" y="1865671"/>
            <a:ext cx="4281949" cy="3126658"/>
            <a:chOff x="1799303" y="2153265"/>
            <a:chExt cx="4281949" cy="312665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C0E47F-C694-7FC3-AD1C-F6A2F9C0F5F0}"/>
                </a:ext>
              </a:extLst>
            </p:cNvPr>
            <p:cNvCxnSpPr/>
            <p:nvPr/>
          </p:nvCxnSpPr>
          <p:spPr>
            <a:xfrm>
              <a:off x="1799303" y="2153265"/>
              <a:ext cx="0" cy="31266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38E1D43-5089-A61C-04D9-D9C9E7F7C1A8}"/>
                </a:ext>
              </a:extLst>
            </p:cNvPr>
            <p:cNvCxnSpPr/>
            <p:nvPr/>
          </p:nvCxnSpPr>
          <p:spPr>
            <a:xfrm>
              <a:off x="1799304" y="5279923"/>
              <a:ext cx="4281948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03F572-BCA7-CCA7-90C3-0A97885F4786}"/>
              </a:ext>
            </a:extLst>
          </p:cNvPr>
          <p:cNvSpPr txBox="1"/>
          <p:nvPr/>
        </p:nvSpPr>
        <p:spPr>
          <a:xfrm rot="16200000">
            <a:off x="767110" y="2841996"/>
            <a:ext cx="1734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Information </a:t>
            </a:r>
          </a:p>
          <a:p>
            <a:r>
              <a:rPr lang="en-US" sz="2400" dirty="0"/>
              <a:t>Perfection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6D8C0-A0AA-DFAF-BF6C-CD908491ACE8}"/>
              </a:ext>
            </a:extLst>
          </p:cNvPr>
          <p:cNvSpPr txBox="1"/>
          <p:nvPr/>
        </p:nvSpPr>
        <p:spPr>
          <a:xfrm>
            <a:off x="2463888" y="4478271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9FBAA-8738-E1C9-55BF-F52704B0C9AB}"/>
              </a:ext>
            </a:extLst>
          </p:cNvPr>
          <p:cNvSpPr txBox="1"/>
          <p:nvPr/>
        </p:nvSpPr>
        <p:spPr>
          <a:xfrm>
            <a:off x="3098453" y="5117690"/>
            <a:ext cx="261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Usability Perfection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707C5-3458-DB94-6B8A-E4EFA81E2F8B}"/>
              </a:ext>
            </a:extLst>
          </p:cNvPr>
          <p:cNvSpPr txBox="1"/>
          <p:nvPr/>
        </p:nvSpPr>
        <p:spPr>
          <a:xfrm>
            <a:off x="5867408" y="4078161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A1BC6-E4E7-89C0-0837-61A5F542EA68}"/>
              </a:ext>
            </a:extLst>
          </p:cNvPr>
          <p:cNvSpPr txBox="1"/>
          <p:nvPr/>
        </p:nvSpPr>
        <p:spPr>
          <a:xfrm>
            <a:off x="3098453" y="3874856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9067B-8019-CB6E-4548-6D4CF0A023BC}"/>
              </a:ext>
            </a:extLst>
          </p:cNvPr>
          <p:cNvSpPr txBox="1"/>
          <p:nvPr/>
        </p:nvSpPr>
        <p:spPr>
          <a:xfrm>
            <a:off x="3970761" y="3295629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BBC76-D6B7-D72D-2769-5B62A8B98C93}"/>
              </a:ext>
            </a:extLst>
          </p:cNvPr>
          <p:cNvSpPr txBox="1"/>
          <p:nvPr/>
        </p:nvSpPr>
        <p:spPr>
          <a:xfrm>
            <a:off x="4826870" y="3111876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FBCF0A-C0EE-2EF6-3E3F-7CBA4C60B293}"/>
              </a:ext>
            </a:extLst>
          </p:cNvPr>
          <p:cNvSpPr txBox="1"/>
          <p:nvPr/>
        </p:nvSpPr>
        <p:spPr>
          <a:xfrm>
            <a:off x="5461435" y="2752968"/>
            <a:ext cx="126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B76B97-CF36-DD20-8962-9C3415177B79}"/>
              </a:ext>
            </a:extLst>
          </p:cNvPr>
          <p:cNvSpPr/>
          <p:nvPr/>
        </p:nvSpPr>
        <p:spPr>
          <a:xfrm>
            <a:off x="2301656" y="4598899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E74142-740B-5751-A976-77BF06965F23}"/>
              </a:ext>
            </a:extLst>
          </p:cNvPr>
          <p:cNvSpPr/>
          <p:nvPr/>
        </p:nvSpPr>
        <p:spPr>
          <a:xfrm>
            <a:off x="5726139" y="4215358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2D56F8-F70D-B3E1-E2CA-F32947877F0D}"/>
              </a:ext>
            </a:extLst>
          </p:cNvPr>
          <p:cNvSpPr/>
          <p:nvPr/>
        </p:nvSpPr>
        <p:spPr>
          <a:xfrm>
            <a:off x="2949161" y="4020617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7A89B6-4950-F549-1504-14C60C815295}"/>
              </a:ext>
            </a:extLst>
          </p:cNvPr>
          <p:cNvSpPr/>
          <p:nvPr/>
        </p:nvSpPr>
        <p:spPr>
          <a:xfrm>
            <a:off x="3825735" y="3424270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B4A5BF-B197-44C3-7440-022DB497C160}"/>
              </a:ext>
            </a:extLst>
          </p:cNvPr>
          <p:cNvSpPr/>
          <p:nvPr/>
        </p:nvSpPr>
        <p:spPr>
          <a:xfrm>
            <a:off x="4664638" y="3232504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96E8B2-AE42-551E-A765-2FF3D4FECB9C}"/>
              </a:ext>
            </a:extLst>
          </p:cNvPr>
          <p:cNvSpPr/>
          <p:nvPr/>
        </p:nvSpPr>
        <p:spPr>
          <a:xfrm>
            <a:off x="5350823" y="2890343"/>
            <a:ext cx="162232" cy="158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00EFE1-EE82-9EBE-823B-6A939ACA6721}"/>
              </a:ext>
            </a:extLst>
          </p:cNvPr>
          <p:cNvCxnSpPr/>
          <p:nvPr/>
        </p:nvCxnSpPr>
        <p:spPr>
          <a:xfrm>
            <a:off x="2050025" y="3391357"/>
            <a:ext cx="4451948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B9B78D-D45D-F76B-978F-499F09BC606E}"/>
              </a:ext>
            </a:extLst>
          </p:cNvPr>
          <p:cNvCxnSpPr/>
          <p:nvPr/>
        </p:nvCxnSpPr>
        <p:spPr>
          <a:xfrm flipV="1">
            <a:off x="4367583" y="1939411"/>
            <a:ext cx="0" cy="301271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29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6A04422-FCC8-7042-4829-13B740CDF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" y="923411"/>
            <a:ext cx="7819574" cy="5984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62AB7-DDCF-362D-4AE7-AE645ECC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Scores by practice</a:t>
            </a:r>
          </a:p>
        </p:txBody>
      </p:sp>
    </p:spTree>
    <p:extLst>
      <p:ext uri="{BB962C8B-B14F-4D97-AF65-F5344CB8AC3E}">
        <p14:creationId xmlns:p14="http://schemas.microsoft.com/office/powerpoint/2010/main" val="229737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2AB7-DDCF-362D-4AE7-AE645ECC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Content validity of new versions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3D6354-BCCD-4BD2-1BB1-EBE1BF851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GraphSmarts</a:t>
            </a:r>
            <a:r>
              <a:rPr lang="en-US" dirty="0"/>
              <a:t> versions situated in</a:t>
            </a:r>
          </a:p>
          <a:p>
            <a:r>
              <a:rPr lang="en-US" dirty="0"/>
              <a:t>Ecology (all data shown today)</a:t>
            </a:r>
          </a:p>
          <a:p>
            <a:r>
              <a:rPr lang="en-US" dirty="0"/>
              <a:t>Physiology</a:t>
            </a:r>
          </a:p>
          <a:p>
            <a:r>
              <a:rPr lang="en-US" dirty="0"/>
              <a:t>Molecular Biology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TAKE OUR ASSESSMENTS – THIS SUMMER    </a:t>
            </a:r>
            <a:r>
              <a:rPr lang="en-US" dirty="0">
                <a:hlinkClick r:id="rId2"/>
              </a:rPr>
              <a:t>eli@simbio.com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(We won’t judge, we promise)</a:t>
            </a:r>
          </a:p>
        </p:txBody>
      </p:sp>
    </p:spTree>
    <p:extLst>
      <p:ext uri="{BB962C8B-B14F-4D97-AF65-F5344CB8AC3E}">
        <p14:creationId xmlns:p14="http://schemas.microsoft.com/office/powerpoint/2010/main" val="1264937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3FE-67F4-91D6-AC85-268C0796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How Do Students Learn To Graph?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83921-1875-54C3-DE95-B6795F44B495}"/>
              </a:ext>
            </a:extLst>
          </p:cNvPr>
          <p:cNvSpPr txBox="1"/>
          <p:nvPr/>
        </p:nvSpPr>
        <p:spPr>
          <a:xfrm>
            <a:off x="4822723" y="1690688"/>
            <a:ext cx="17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 Bio Syllabus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7BEAF-1E3C-9CFF-1897-4DD6EC51026E}"/>
              </a:ext>
            </a:extLst>
          </p:cNvPr>
          <p:cNvCxnSpPr/>
          <p:nvPr/>
        </p:nvCxnSpPr>
        <p:spPr>
          <a:xfrm>
            <a:off x="943897" y="2256503"/>
            <a:ext cx="9807677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AF33D9-4808-7ED7-928D-7AF08B46B78B}"/>
              </a:ext>
            </a:extLst>
          </p:cNvPr>
          <p:cNvCxnSpPr/>
          <p:nvPr/>
        </p:nvCxnSpPr>
        <p:spPr>
          <a:xfrm>
            <a:off x="958645" y="2256503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76BF48-CDFF-C39D-B983-A89F63FD2839}"/>
              </a:ext>
            </a:extLst>
          </p:cNvPr>
          <p:cNvCxnSpPr/>
          <p:nvPr/>
        </p:nvCxnSpPr>
        <p:spPr>
          <a:xfrm>
            <a:off x="3898491" y="2224548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A347DF-4C6E-A2B8-0E97-67E3592FF9FB}"/>
              </a:ext>
            </a:extLst>
          </p:cNvPr>
          <p:cNvCxnSpPr/>
          <p:nvPr/>
        </p:nvCxnSpPr>
        <p:spPr>
          <a:xfrm>
            <a:off x="7172633" y="2256502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8A2910-2F60-03D8-81C0-EACB4DB95EAF}"/>
              </a:ext>
            </a:extLst>
          </p:cNvPr>
          <p:cNvCxnSpPr/>
          <p:nvPr/>
        </p:nvCxnSpPr>
        <p:spPr>
          <a:xfrm>
            <a:off x="10726993" y="2224547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FFC0E5-0BF4-D43F-F069-80DFAA7638DD}"/>
              </a:ext>
            </a:extLst>
          </p:cNvPr>
          <p:cNvSpPr txBox="1"/>
          <p:nvPr/>
        </p:nvSpPr>
        <p:spPr>
          <a:xfrm>
            <a:off x="619433" y="2890690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82319-9AFD-E20E-9A63-1441891E133D}"/>
              </a:ext>
            </a:extLst>
          </p:cNvPr>
          <p:cNvSpPr txBox="1"/>
          <p:nvPr/>
        </p:nvSpPr>
        <p:spPr>
          <a:xfrm>
            <a:off x="3303649" y="2890690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0B2AB-9D39-95A6-0D7F-9816C8257D94}"/>
              </a:ext>
            </a:extLst>
          </p:cNvPr>
          <p:cNvSpPr txBox="1"/>
          <p:nvPr/>
        </p:nvSpPr>
        <p:spPr>
          <a:xfrm>
            <a:off x="6577784" y="2890690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89425-73F4-6C65-BD91-D9D856560FE1}"/>
              </a:ext>
            </a:extLst>
          </p:cNvPr>
          <p:cNvSpPr txBox="1"/>
          <p:nvPr/>
        </p:nvSpPr>
        <p:spPr>
          <a:xfrm>
            <a:off x="10427110" y="289069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BC2F1A-07BC-5944-E693-1D97A3CA3819}"/>
              </a:ext>
            </a:extLst>
          </p:cNvPr>
          <p:cNvCxnSpPr/>
          <p:nvPr/>
        </p:nvCxnSpPr>
        <p:spPr>
          <a:xfrm flipV="1">
            <a:off x="1740310" y="2467895"/>
            <a:ext cx="0" cy="1101214"/>
          </a:xfrm>
          <a:prstGeom prst="straightConnector1">
            <a:avLst/>
          </a:prstGeom>
          <a:ln w="381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423DB8-8A95-8AFA-023A-D0908D8E241B}"/>
              </a:ext>
            </a:extLst>
          </p:cNvPr>
          <p:cNvSpPr txBox="1"/>
          <p:nvPr/>
        </p:nvSpPr>
        <p:spPr>
          <a:xfrm>
            <a:off x="973312" y="3754072"/>
            <a:ext cx="159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Homework:</a:t>
            </a:r>
          </a:p>
          <a:p>
            <a:r>
              <a:rPr lang="en-US" dirty="0" err="1"/>
              <a:t>GraphSmarts</a:t>
            </a:r>
            <a:r>
              <a:rPr lang="en-US" dirty="0"/>
              <a:t> 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203818-199C-AD12-AE16-6E91F0AA9744}"/>
              </a:ext>
            </a:extLst>
          </p:cNvPr>
          <p:cNvCxnSpPr/>
          <p:nvPr/>
        </p:nvCxnSpPr>
        <p:spPr>
          <a:xfrm flipV="1">
            <a:off x="8957187" y="2453781"/>
            <a:ext cx="0" cy="1101214"/>
          </a:xfrm>
          <a:prstGeom prst="straightConnector1">
            <a:avLst/>
          </a:prstGeom>
          <a:ln w="381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9ACF41-3CDD-BE58-1D11-F0615FFD2011}"/>
              </a:ext>
            </a:extLst>
          </p:cNvPr>
          <p:cNvSpPr txBox="1"/>
          <p:nvPr/>
        </p:nvSpPr>
        <p:spPr>
          <a:xfrm>
            <a:off x="8190189" y="3739958"/>
            <a:ext cx="159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Homework:</a:t>
            </a:r>
          </a:p>
          <a:p>
            <a:r>
              <a:rPr lang="en-US" dirty="0" err="1"/>
              <a:t>GraphSmarts</a:t>
            </a:r>
            <a:r>
              <a:rPr lang="en-US" dirty="0"/>
              <a:t>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366CAB-F3F3-E3AB-8F1E-8BA5638DEAE3}"/>
              </a:ext>
            </a:extLst>
          </p:cNvPr>
          <p:cNvSpPr txBox="1"/>
          <p:nvPr/>
        </p:nvSpPr>
        <p:spPr>
          <a:xfrm>
            <a:off x="339213" y="4811972"/>
            <a:ext cx="10308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2 – 3 </a:t>
            </a:r>
            <a:r>
              <a:rPr lang="en-US" sz="2400" dirty="0" err="1"/>
              <a:t>GraphSmarts</a:t>
            </a:r>
            <a:r>
              <a:rPr lang="en-US" sz="2400" dirty="0"/>
              <a:t> versions in a class                          </a:t>
            </a:r>
          </a:p>
          <a:p>
            <a:pPr lvl="1"/>
            <a:r>
              <a:rPr lang="en-US" sz="2400" dirty="0"/>
              <a:t>		Versions available this year: Ecology, Physiology, Molecular Biology</a:t>
            </a:r>
          </a:p>
          <a:p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DDD25-09E2-A31A-6CC9-49E1E29CC8CE}"/>
              </a:ext>
            </a:extLst>
          </p:cNvPr>
          <p:cNvSpPr txBox="1"/>
          <p:nvPr/>
        </p:nvSpPr>
        <p:spPr>
          <a:xfrm>
            <a:off x="339213" y="5545394"/>
            <a:ext cx="9059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provide reports to instructors for each assessment.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Change between assessments -&gt; hypotheses of learning trajectories</a:t>
            </a:r>
          </a:p>
        </p:txBody>
      </p:sp>
    </p:spTree>
    <p:extLst>
      <p:ext uri="{BB962C8B-B14F-4D97-AF65-F5344CB8AC3E}">
        <p14:creationId xmlns:p14="http://schemas.microsoft.com/office/powerpoint/2010/main" val="861915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AFBB-0565-01FA-1D8F-AABEB3B1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56688-D6C3-F0FF-4837-B319DAC8F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22" y="55372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*</a:t>
            </a:r>
          </a:p>
          <a:p>
            <a:pPr marL="0" indent="0">
              <a:buNone/>
            </a:pPr>
            <a:r>
              <a:rPr lang="en-US" dirty="0"/>
              <a:t>Complex skills like graph construction are hard to assess with simple test items like multiple choice.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 want to talk about today - does it work?</a:t>
            </a:r>
          </a:p>
          <a:p>
            <a:r>
              <a:rPr lang="en-US" dirty="0"/>
              <a:t>Validity &amp; Reliability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62E278-C3E5-7764-7710-71101B144B91}"/>
              </a:ext>
            </a:extLst>
          </p:cNvPr>
          <p:cNvGrpSpPr/>
          <p:nvPr/>
        </p:nvGrpSpPr>
        <p:grpSpPr>
          <a:xfrm>
            <a:off x="1940801" y="2082486"/>
            <a:ext cx="4296697" cy="3141406"/>
            <a:chOff x="3692013" y="1755066"/>
            <a:chExt cx="4296697" cy="314140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2C7B57-7AD5-4B9F-2F13-95AB91C6A3C5}"/>
                </a:ext>
              </a:extLst>
            </p:cNvPr>
            <p:cNvCxnSpPr/>
            <p:nvPr/>
          </p:nvCxnSpPr>
          <p:spPr>
            <a:xfrm>
              <a:off x="3692013" y="1755066"/>
              <a:ext cx="0" cy="31266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022C7E5-315B-70E4-2453-06CD70F60144}"/>
                </a:ext>
              </a:extLst>
            </p:cNvPr>
            <p:cNvCxnSpPr/>
            <p:nvPr/>
          </p:nvCxnSpPr>
          <p:spPr>
            <a:xfrm>
              <a:off x="3706762" y="4896472"/>
              <a:ext cx="42819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FBD930-C529-3B62-CCD3-1845B2135395}"/>
              </a:ext>
            </a:extLst>
          </p:cNvPr>
          <p:cNvSpPr txBox="1"/>
          <p:nvPr/>
        </p:nvSpPr>
        <p:spPr>
          <a:xfrm>
            <a:off x="1940801" y="5223892"/>
            <a:ext cx="432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and validity of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BBD80-66E6-CB99-118D-3A549C59F572}"/>
              </a:ext>
            </a:extLst>
          </p:cNvPr>
          <p:cNvSpPr txBox="1"/>
          <p:nvPr/>
        </p:nvSpPr>
        <p:spPr>
          <a:xfrm rot="16200000">
            <a:off x="-405322" y="3414982"/>
            <a:ext cx="3783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Ability to help students learn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84D4C-5E3C-3B13-5705-44A47846D8DE}"/>
              </a:ext>
            </a:extLst>
          </p:cNvPr>
          <p:cNvSpPr txBox="1"/>
          <p:nvPr/>
        </p:nvSpPr>
        <p:spPr>
          <a:xfrm>
            <a:off x="7724468" y="1755117"/>
            <a:ext cx="5298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Hard to improve what you can’t assess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FAE8C-4720-CD57-0D99-FF2546D3EE9B}"/>
              </a:ext>
            </a:extLst>
          </p:cNvPr>
          <p:cNvSpPr txBox="1"/>
          <p:nvPr/>
        </p:nvSpPr>
        <p:spPr>
          <a:xfrm>
            <a:off x="2314971" y="3138466"/>
            <a:ext cx="182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Multiple Choice</a:t>
            </a:r>
          </a:p>
          <a:p>
            <a:r>
              <a:rPr lang="en-US" sz="2000" dirty="0"/>
              <a:t>Maxes Out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C25640-EDE7-C6A6-7DDA-5AA752B3300E}"/>
              </a:ext>
            </a:extLst>
          </p:cNvPr>
          <p:cNvCxnSpPr/>
          <p:nvPr/>
        </p:nvCxnSpPr>
        <p:spPr>
          <a:xfrm flipV="1">
            <a:off x="2164259" y="3134124"/>
            <a:ext cx="4097148" cy="175922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1398BE-A740-28A6-80DC-BCF45FD86303}"/>
              </a:ext>
            </a:extLst>
          </p:cNvPr>
          <p:cNvSpPr txBox="1"/>
          <p:nvPr/>
        </p:nvSpPr>
        <p:spPr>
          <a:xfrm>
            <a:off x="3331755" y="2395461"/>
            <a:ext cx="158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Intermediate Constraint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66AA2-562F-3849-441A-E955A16C6229}"/>
              </a:ext>
            </a:extLst>
          </p:cNvPr>
          <p:cNvSpPr txBox="1"/>
          <p:nvPr/>
        </p:nvSpPr>
        <p:spPr>
          <a:xfrm>
            <a:off x="4543749" y="2001165"/>
            <a:ext cx="2229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Performance-based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763362-FDF0-3F8A-3511-F6127EF2EA5E}"/>
              </a:ext>
            </a:extLst>
          </p:cNvPr>
          <p:cNvCxnSpPr/>
          <p:nvPr/>
        </p:nvCxnSpPr>
        <p:spPr>
          <a:xfrm>
            <a:off x="3601616" y="3636368"/>
            <a:ext cx="494908" cy="327725"/>
          </a:xfrm>
          <a:prstGeom prst="straightConnector1">
            <a:avLst/>
          </a:prstGeom>
          <a:ln w="3175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F11F7E-FFB7-DA97-3BA2-6E76D6AF97CF}"/>
              </a:ext>
            </a:extLst>
          </p:cNvPr>
          <p:cNvCxnSpPr>
            <a:cxnSpLocks/>
          </p:cNvCxnSpPr>
          <p:nvPr/>
        </p:nvCxnSpPr>
        <p:spPr>
          <a:xfrm>
            <a:off x="5411755" y="2423537"/>
            <a:ext cx="698302" cy="537552"/>
          </a:xfrm>
          <a:prstGeom prst="straightConnector1">
            <a:avLst/>
          </a:prstGeom>
          <a:ln w="3175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1A8978-888F-BFFA-5386-B7FBB8D0B3DE}"/>
              </a:ext>
            </a:extLst>
          </p:cNvPr>
          <p:cNvCxnSpPr>
            <a:cxnSpLocks/>
          </p:cNvCxnSpPr>
          <p:nvPr/>
        </p:nvCxnSpPr>
        <p:spPr>
          <a:xfrm>
            <a:off x="4290831" y="3118095"/>
            <a:ext cx="783423" cy="434127"/>
          </a:xfrm>
          <a:prstGeom prst="straightConnector1">
            <a:avLst/>
          </a:prstGeom>
          <a:ln w="3175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8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3FE-67F4-91D6-AC85-268C0796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Aim: Find Learning Trajectories</a:t>
            </a:r>
            <a:br>
              <a:rPr lang="en-US" dirty="0"/>
            </a:br>
            <a:r>
              <a:rPr lang="en-US" dirty="0"/>
              <a:t>	  Use Those To Build Learning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83921-1875-54C3-DE95-B6795F44B495}"/>
              </a:ext>
            </a:extLst>
          </p:cNvPr>
          <p:cNvSpPr txBox="1"/>
          <p:nvPr/>
        </p:nvSpPr>
        <p:spPr>
          <a:xfrm>
            <a:off x="4822723" y="1690688"/>
            <a:ext cx="17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 Bio Syllabus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7BEAF-1E3C-9CFF-1897-4DD6EC51026E}"/>
              </a:ext>
            </a:extLst>
          </p:cNvPr>
          <p:cNvCxnSpPr/>
          <p:nvPr/>
        </p:nvCxnSpPr>
        <p:spPr>
          <a:xfrm>
            <a:off x="943897" y="2256503"/>
            <a:ext cx="9807677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AF33D9-4808-7ED7-928D-7AF08B46B78B}"/>
              </a:ext>
            </a:extLst>
          </p:cNvPr>
          <p:cNvCxnSpPr/>
          <p:nvPr/>
        </p:nvCxnSpPr>
        <p:spPr>
          <a:xfrm>
            <a:off x="958645" y="2256503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76BF48-CDFF-C39D-B983-A89F63FD2839}"/>
              </a:ext>
            </a:extLst>
          </p:cNvPr>
          <p:cNvCxnSpPr/>
          <p:nvPr/>
        </p:nvCxnSpPr>
        <p:spPr>
          <a:xfrm>
            <a:off x="3898491" y="2224548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A347DF-4C6E-A2B8-0E97-67E3592FF9FB}"/>
              </a:ext>
            </a:extLst>
          </p:cNvPr>
          <p:cNvCxnSpPr/>
          <p:nvPr/>
        </p:nvCxnSpPr>
        <p:spPr>
          <a:xfrm>
            <a:off x="7172633" y="2256502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8A2910-2F60-03D8-81C0-EACB4DB95EAF}"/>
              </a:ext>
            </a:extLst>
          </p:cNvPr>
          <p:cNvCxnSpPr/>
          <p:nvPr/>
        </p:nvCxnSpPr>
        <p:spPr>
          <a:xfrm>
            <a:off x="10726993" y="2224547"/>
            <a:ext cx="0" cy="48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FFC0E5-0BF4-D43F-F069-80DFAA7638DD}"/>
              </a:ext>
            </a:extLst>
          </p:cNvPr>
          <p:cNvSpPr txBox="1"/>
          <p:nvPr/>
        </p:nvSpPr>
        <p:spPr>
          <a:xfrm>
            <a:off x="619433" y="2890690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82319-9AFD-E20E-9A63-1441891E133D}"/>
              </a:ext>
            </a:extLst>
          </p:cNvPr>
          <p:cNvSpPr txBox="1"/>
          <p:nvPr/>
        </p:nvSpPr>
        <p:spPr>
          <a:xfrm>
            <a:off x="3303649" y="2890690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0B2AB-9D39-95A6-0D7F-9816C8257D94}"/>
              </a:ext>
            </a:extLst>
          </p:cNvPr>
          <p:cNvSpPr txBox="1"/>
          <p:nvPr/>
        </p:nvSpPr>
        <p:spPr>
          <a:xfrm>
            <a:off x="6577784" y="2890690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89425-73F4-6C65-BD91-D9D856560FE1}"/>
              </a:ext>
            </a:extLst>
          </p:cNvPr>
          <p:cNvSpPr txBox="1"/>
          <p:nvPr/>
        </p:nvSpPr>
        <p:spPr>
          <a:xfrm>
            <a:off x="10427110" y="289069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BC2F1A-07BC-5944-E693-1D97A3CA3819}"/>
              </a:ext>
            </a:extLst>
          </p:cNvPr>
          <p:cNvCxnSpPr/>
          <p:nvPr/>
        </p:nvCxnSpPr>
        <p:spPr>
          <a:xfrm flipV="1">
            <a:off x="1740310" y="2467895"/>
            <a:ext cx="0" cy="1101214"/>
          </a:xfrm>
          <a:prstGeom prst="straightConnector1">
            <a:avLst/>
          </a:prstGeom>
          <a:ln w="381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423DB8-8A95-8AFA-023A-D0908D8E241B}"/>
              </a:ext>
            </a:extLst>
          </p:cNvPr>
          <p:cNvSpPr txBox="1"/>
          <p:nvPr/>
        </p:nvSpPr>
        <p:spPr>
          <a:xfrm>
            <a:off x="973312" y="3754072"/>
            <a:ext cx="2969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Homework:</a:t>
            </a:r>
          </a:p>
          <a:p>
            <a:r>
              <a:rPr lang="en-US" dirty="0"/>
              <a:t>Graph Construction Tutorial 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203818-199C-AD12-AE16-6E91F0AA9744}"/>
              </a:ext>
            </a:extLst>
          </p:cNvPr>
          <p:cNvCxnSpPr/>
          <p:nvPr/>
        </p:nvCxnSpPr>
        <p:spPr>
          <a:xfrm flipV="1">
            <a:off x="5019367" y="2453781"/>
            <a:ext cx="0" cy="1101214"/>
          </a:xfrm>
          <a:prstGeom prst="straightConnector1">
            <a:avLst/>
          </a:prstGeom>
          <a:ln w="381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9ACF41-3CDD-BE58-1D11-F0615FFD2011}"/>
              </a:ext>
            </a:extLst>
          </p:cNvPr>
          <p:cNvSpPr txBox="1"/>
          <p:nvPr/>
        </p:nvSpPr>
        <p:spPr>
          <a:xfrm>
            <a:off x="4252369" y="3739958"/>
            <a:ext cx="296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Homework:</a:t>
            </a:r>
          </a:p>
          <a:p>
            <a:r>
              <a:rPr lang="en-US" dirty="0"/>
              <a:t>Graph Construction Tutorial B</a:t>
            </a:r>
          </a:p>
        </p:txBody>
      </p:sp>
    </p:spTree>
    <p:extLst>
      <p:ext uri="{BB962C8B-B14F-4D97-AF65-F5344CB8AC3E}">
        <p14:creationId xmlns:p14="http://schemas.microsoft.com/office/powerpoint/2010/main" val="1031268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A018-6961-D4EC-FCDA-35900C49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1293" cy="1325563"/>
          </a:xfrm>
        </p:spPr>
        <p:txBody>
          <a:bodyPr/>
          <a:lstStyle/>
          <a:p>
            <a:r>
              <a:rPr lang="en-US" dirty="0"/>
              <a:t>Get Info On Your Students’ Graphing This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712-7C11-D50C-2CE1-2A945E8F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043" y="3530870"/>
            <a:ext cx="3497823" cy="8437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Stephanie Gardner:  </a:t>
            </a:r>
            <a:r>
              <a:rPr lang="en-US" dirty="0" err="1"/>
              <a:t>sgardne@purdue.edu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BAE921-2354-D229-1225-977A45564029}"/>
              </a:ext>
            </a:extLst>
          </p:cNvPr>
          <p:cNvCxnSpPr/>
          <p:nvPr/>
        </p:nvCxnSpPr>
        <p:spPr>
          <a:xfrm>
            <a:off x="3692013" y="1755066"/>
            <a:ext cx="0" cy="31266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8F8A6A-EEE6-CADA-6795-0E4084DA7F35}"/>
              </a:ext>
            </a:extLst>
          </p:cNvPr>
          <p:cNvCxnSpPr/>
          <p:nvPr/>
        </p:nvCxnSpPr>
        <p:spPr>
          <a:xfrm>
            <a:off x="3706762" y="4896472"/>
            <a:ext cx="42819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FFEF91-0AB4-EABB-3557-6EB8B609CD92}"/>
              </a:ext>
            </a:extLst>
          </p:cNvPr>
          <p:cNvSpPr txBox="1"/>
          <p:nvPr/>
        </p:nvSpPr>
        <p:spPr>
          <a:xfrm>
            <a:off x="3923623" y="5035996"/>
            <a:ext cx="406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Knowledgeable about graphing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3B732-B7B2-4086-BA38-40A5A5D7940E}"/>
              </a:ext>
            </a:extLst>
          </p:cNvPr>
          <p:cNvSpPr txBox="1"/>
          <p:nvPr/>
        </p:nvSpPr>
        <p:spPr>
          <a:xfrm rot="16200000">
            <a:off x="1121249" y="2757915"/>
            <a:ext cx="354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Knowledgeable about implementing in your class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BB7E5-E2BA-ABA7-A605-8DE7423293D3}"/>
              </a:ext>
            </a:extLst>
          </p:cNvPr>
          <p:cNvSpPr txBox="1"/>
          <p:nvPr/>
        </p:nvSpPr>
        <p:spPr>
          <a:xfrm>
            <a:off x="4572055" y="1755066"/>
            <a:ext cx="2551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Eli Meir: </a:t>
            </a:r>
            <a:r>
              <a:rPr lang="en-US" sz="2800" dirty="0" err="1"/>
              <a:t>eli@simbio.com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4F3CFD-9F6B-9C5C-173E-836999A2B6BC}"/>
              </a:ext>
            </a:extLst>
          </p:cNvPr>
          <p:cNvSpPr/>
          <p:nvPr/>
        </p:nvSpPr>
        <p:spPr>
          <a:xfrm>
            <a:off x="4449902" y="2241321"/>
            <a:ext cx="116487" cy="1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A02C44-3EB7-E120-6CFD-B0243854791C}"/>
              </a:ext>
            </a:extLst>
          </p:cNvPr>
          <p:cNvSpPr/>
          <p:nvPr/>
        </p:nvSpPr>
        <p:spPr>
          <a:xfrm>
            <a:off x="6770318" y="3839061"/>
            <a:ext cx="116487" cy="1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3A533-8B1B-EA21-FF61-FF0F9CDAA11A}"/>
              </a:ext>
            </a:extLst>
          </p:cNvPr>
          <p:cNvSpPr txBox="1"/>
          <p:nvPr/>
        </p:nvSpPr>
        <p:spPr>
          <a:xfrm>
            <a:off x="-9832" y="5767421"/>
            <a:ext cx="7311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Thanks to all the instructors and students who participated and the many </a:t>
            </a:r>
            <a:r>
              <a:rPr lang="en-US" sz="2000" dirty="0" err="1"/>
              <a:t>SimBio</a:t>
            </a:r>
            <a:r>
              <a:rPr lang="en-US" sz="2000" dirty="0"/>
              <a:t> people who worked on </a:t>
            </a:r>
            <a:r>
              <a:rPr lang="en-US" sz="2000" dirty="0" err="1"/>
              <a:t>GraphSmarts</a:t>
            </a:r>
            <a:r>
              <a:rPr lang="en-US" sz="2000" dirty="0"/>
              <a:t>, esp. Amy Gallagher, Steve Allison-Bunnell, and Kerry Kim</a:t>
            </a:r>
          </a:p>
        </p:txBody>
      </p:sp>
      <p:pic>
        <p:nvPicPr>
          <p:cNvPr id="13" name="Picture 6" descr="nsf1.jpg">
            <a:extLst>
              <a:ext uri="{FF2B5EF4-FFF2-40B4-BE49-F238E27FC236}">
                <a16:creationId xmlns:a16="http://schemas.microsoft.com/office/drawing/2014/main" id="{07A1D891-B49D-62A7-8E00-57542330E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31" y="5625930"/>
            <a:ext cx="8239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5137F93-282A-061C-A697-9E8994AE8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044" y="5625930"/>
            <a:ext cx="32322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/>
              <a:t>Funded in part by the U.S. National Science Foundation Grants #1726180, 2111150</a:t>
            </a:r>
          </a:p>
        </p:txBody>
      </p:sp>
    </p:spTree>
    <p:extLst>
      <p:ext uri="{BB962C8B-B14F-4D97-AF65-F5344CB8AC3E}">
        <p14:creationId xmlns:p14="http://schemas.microsoft.com/office/powerpoint/2010/main" val="8489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A6AB-4DAB-0D02-2E0E-5539B37E7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flavors of </a:t>
            </a:r>
            <a:r>
              <a:rPr lang="en-US" dirty="0" err="1"/>
              <a:t>GraphSmarts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9792-043C-BE23-F1E7-9F48E35BE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GraphSmarts</a:t>
            </a:r>
            <a:r>
              <a:rPr lang="en-US" dirty="0"/>
              <a:t> versions situated in</a:t>
            </a:r>
          </a:p>
          <a:p>
            <a:r>
              <a:rPr lang="en-US" dirty="0"/>
              <a:t>Ecology (all data shown today)</a:t>
            </a:r>
          </a:p>
          <a:p>
            <a:r>
              <a:rPr lang="en-US" dirty="0"/>
              <a:t>Physiology</a:t>
            </a:r>
          </a:p>
          <a:p>
            <a:r>
              <a:rPr lang="en-US" dirty="0"/>
              <a:t>Molecular Biology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Goal: graphing assessments across the intro bio curriculum to track learning about graphing over time</a:t>
            </a:r>
          </a:p>
        </p:txBody>
      </p:sp>
    </p:spTree>
    <p:extLst>
      <p:ext uri="{BB962C8B-B14F-4D97-AF65-F5344CB8AC3E}">
        <p14:creationId xmlns:p14="http://schemas.microsoft.com/office/powerpoint/2010/main" val="266384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7C86-418F-9B5F-C853-7AA95C01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Range of Student Competencies?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50370-97B7-557B-9D56-3E3B143E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" y="1690688"/>
            <a:ext cx="11179277" cy="51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D80484-FD7D-5FB0-09DF-E520E9FE1645}"/>
              </a:ext>
            </a:extLst>
          </p:cNvPr>
          <p:cNvSpPr/>
          <p:nvPr/>
        </p:nvSpPr>
        <p:spPr>
          <a:xfrm>
            <a:off x="1342103" y="6291589"/>
            <a:ext cx="10132142" cy="566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CB2FB-20F8-DC16-16A9-7C3F0AF9B033}"/>
              </a:ext>
            </a:extLst>
          </p:cNvPr>
          <p:cNvSpPr txBox="1"/>
          <p:nvPr/>
        </p:nvSpPr>
        <p:spPr>
          <a:xfrm>
            <a:off x="6213787" y="62316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DDABC-BDE1-D439-3139-A62CC667553F}"/>
              </a:ext>
            </a:extLst>
          </p:cNvPr>
          <p:cNvSpPr txBox="1"/>
          <p:nvPr/>
        </p:nvSpPr>
        <p:spPr>
          <a:xfrm>
            <a:off x="3809044" y="622142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BCECE-135C-7439-00AB-29C5EFE11582}"/>
              </a:ext>
            </a:extLst>
          </p:cNvPr>
          <p:cNvSpPr txBox="1"/>
          <p:nvPr/>
        </p:nvSpPr>
        <p:spPr>
          <a:xfrm>
            <a:off x="8618530" y="622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6C60F-80C3-684B-9979-6D1801F9509A}"/>
              </a:ext>
            </a:extLst>
          </p:cNvPr>
          <p:cNvSpPr txBox="1"/>
          <p:nvPr/>
        </p:nvSpPr>
        <p:spPr>
          <a:xfrm>
            <a:off x="1404301" y="616140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96EE7-6628-0160-D13F-4A9EA151EA83}"/>
              </a:ext>
            </a:extLst>
          </p:cNvPr>
          <p:cNvSpPr txBox="1"/>
          <p:nvPr/>
        </p:nvSpPr>
        <p:spPr>
          <a:xfrm>
            <a:off x="11023273" y="622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C57E6-C0BB-2845-946C-98F382ED2BA1}"/>
              </a:ext>
            </a:extLst>
          </p:cNvPr>
          <p:cNvSpPr txBox="1"/>
          <p:nvPr/>
        </p:nvSpPr>
        <p:spPr>
          <a:xfrm>
            <a:off x="5508475" y="6416236"/>
            <a:ext cx="1753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Competency</a:t>
            </a:r>
          </a:p>
        </p:txBody>
      </p:sp>
    </p:spTree>
    <p:extLst>
      <p:ext uri="{BB962C8B-B14F-4D97-AF65-F5344CB8AC3E}">
        <p14:creationId xmlns:p14="http://schemas.microsoft.com/office/powerpoint/2010/main" val="316560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FFB1-4B8D-0277-EDE2-2A5DEDB3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Construction Conceptual Model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1C16A7-D41F-0A9C-6FEC-221C2235A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964633"/>
              </p:ext>
            </p:extLst>
          </p:nvPr>
        </p:nvGraphicFramePr>
        <p:xfrm>
          <a:off x="242596" y="1407888"/>
          <a:ext cx="11607282" cy="5489695"/>
        </p:xfrm>
        <a:graphic>
          <a:graphicData uri="http://schemas.openxmlformats.org/drawingml/2006/table">
            <a:tbl>
              <a:tblPr/>
              <a:tblGrid>
                <a:gridCol w="1298058">
                  <a:extLst>
                    <a:ext uri="{9D8B030D-6E8A-4147-A177-3AD203B41FA5}">
                      <a16:colId xmlns:a16="http://schemas.microsoft.com/office/drawing/2014/main" val="1929006258"/>
                    </a:ext>
                  </a:extLst>
                </a:gridCol>
                <a:gridCol w="1956496">
                  <a:extLst>
                    <a:ext uri="{9D8B030D-6E8A-4147-A177-3AD203B41FA5}">
                      <a16:colId xmlns:a16="http://schemas.microsoft.com/office/drawing/2014/main" val="1686374751"/>
                    </a:ext>
                  </a:extLst>
                </a:gridCol>
                <a:gridCol w="8352728">
                  <a:extLst>
                    <a:ext uri="{9D8B030D-6E8A-4147-A177-3AD203B41FA5}">
                      <a16:colId xmlns:a16="http://schemas.microsoft.com/office/drawing/2014/main" val="2247531555"/>
                    </a:ext>
                  </a:extLst>
                </a:gridCol>
              </a:tblGrid>
              <a:tr h="1836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Category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Practice 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Practice Description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336936"/>
                  </a:ext>
                </a:extLst>
              </a:tr>
              <a:tr h="61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Selection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2000">
                          <a:effectLst/>
                        </a:rPr>
                      </a:b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Four practices related to understanding the structure of the data being plotted and its relation to the research question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714442"/>
                  </a:ext>
                </a:extLst>
              </a:tr>
              <a:tr h="77593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Type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Differentiates between quantitative (i.e. ratio, interval) and qualitative (i.e. ordinal, nominal) data types 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707363"/>
                  </a:ext>
                </a:extLst>
              </a:tr>
              <a:tr h="611411">
                <a:tc>
                  <a:txBody>
                    <a:bodyPr/>
                    <a:lstStyle/>
                    <a:p>
                      <a:pPr fontAlgn="t"/>
                      <a:br>
                        <a:rPr lang="en-US" sz="2000" dirty="0">
                          <a:effectLst/>
                        </a:rPr>
                      </a:b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Variable Relevance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Selects variables for the graph that are relevant to a scientific claim in the context of a given research question, hypothesis, prediction, or objective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045832"/>
                  </a:ext>
                </a:extLst>
              </a:tr>
              <a:tr h="348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Variable Categorization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Identifies variables as related or causally linked in the context of a stated research question, hypothesis, prediction, or objective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17433"/>
                  </a:ext>
                </a:extLst>
              </a:tr>
              <a:tr h="348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Filtering / Prioritization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Plots appropriate data points, and appropriately excludes data points (e.g. missing data, corrupted samples), from each variable based on data characteristics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258666"/>
                  </a:ext>
                </a:extLst>
              </a:tr>
              <a:tr h="61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Exploration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2000">
                          <a:effectLst/>
                        </a:rPr>
                      </a:b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Four practices related to manipulating and characterizing data on a graph (e.g. individual points vs. summary statistics, showing variance)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167129"/>
                  </a:ext>
                </a:extLst>
              </a:tr>
              <a:tr h="61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Graph Assembly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2000">
                          <a:effectLst/>
                        </a:rPr>
                      </a:b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Five practices related to drawing the graph (e.g. choosing type of graph, plotting points, following conventions)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231893"/>
                  </a:ext>
                </a:extLst>
              </a:tr>
              <a:tr h="61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Graph Reflection</a:t>
                      </a: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2000">
                          <a:effectLst/>
                        </a:rPr>
                      </a:br>
                      <a:endParaRPr lang="en-US" sz="200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Four practices related to interpreting and evaluating the graph (e.g. identifying trends, drawing conclusions)</a:t>
                      </a:r>
                      <a:endParaRPr lang="en-US" sz="2000" dirty="0">
                        <a:effectLst/>
                      </a:endParaRPr>
                    </a:p>
                  </a:txBody>
                  <a:tcPr marL="8860" marR="8860" marT="8860" marB="886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11332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D5EDB92-65A1-05D3-61FA-FA7ED5BE2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DAC79-E3C0-0022-F05F-C93A65CE5DBB}"/>
              </a:ext>
            </a:extLst>
          </p:cNvPr>
          <p:cNvSpPr txBox="1"/>
          <p:nvPr/>
        </p:nvSpPr>
        <p:spPr>
          <a:xfrm>
            <a:off x="8982694" y="70793"/>
            <a:ext cx="296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Abraham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152593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D8F1-27B0-68AC-88DC-5A2A0BA72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B6A28-3C12-222E-C0A2-4A4E32A83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30D88C9-C9F1-93CD-6CC5-02B55ADF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0" y="0"/>
            <a:ext cx="1200641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B26369-24F1-0319-411F-DB0604EA9275}"/>
              </a:ext>
            </a:extLst>
          </p:cNvPr>
          <p:cNvSpPr/>
          <p:nvPr/>
        </p:nvSpPr>
        <p:spPr>
          <a:xfrm>
            <a:off x="131510" y="4429919"/>
            <a:ext cx="4071780" cy="658275"/>
          </a:xfrm>
          <a:prstGeom prst="rect">
            <a:avLst/>
          </a:prstGeom>
          <a:solidFill>
            <a:srgbClr val="8D7660"/>
          </a:solidFill>
          <a:ln>
            <a:solidFill>
              <a:srgbClr val="8C7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79961-2496-3D5B-649A-923DBFA82E1D}"/>
              </a:ext>
            </a:extLst>
          </p:cNvPr>
          <p:cNvSpPr txBox="1"/>
          <p:nvPr/>
        </p:nvSpPr>
        <p:spPr>
          <a:xfrm>
            <a:off x="471058" y="-46930"/>
            <a:ext cx="7176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highlight>
                  <a:srgbClr val="808080"/>
                </a:highlight>
              </a:rPr>
              <a:t>GraphSmarts</a:t>
            </a:r>
            <a:r>
              <a:rPr lang="en-US" sz="3200" dirty="0">
                <a:solidFill>
                  <a:schemeClr val="bg1"/>
                </a:solidFill>
                <a:highlight>
                  <a:srgbClr val="808080"/>
                </a:highlight>
              </a:rPr>
              <a:t> – Auto-scored Performance-based Assessment for Graph Construction</a:t>
            </a:r>
          </a:p>
        </p:txBody>
      </p:sp>
    </p:spTree>
    <p:extLst>
      <p:ext uri="{BB962C8B-B14F-4D97-AF65-F5344CB8AC3E}">
        <p14:creationId xmlns:p14="http://schemas.microsoft.com/office/powerpoint/2010/main" val="250073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168A-0B33-8881-1CC6-6BA9CC92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validity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DEFBA-31D0-B454-A167-4C594CDD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Measuring what we intend to measure</a:t>
            </a:r>
          </a:p>
          <a:p>
            <a:r>
              <a:rPr lang="en-US" dirty="0"/>
              <a:t>Easy to use</a:t>
            </a:r>
          </a:p>
          <a:p>
            <a:r>
              <a:rPr lang="en-US" dirty="0"/>
              <a:t>Capture range of student competencies</a:t>
            </a:r>
          </a:p>
          <a:p>
            <a:r>
              <a:rPr lang="en-US" dirty="0"/>
              <a:t>Show expected differences between populations</a:t>
            </a:r>
          </a:p>
          <a:p>
            <a:pPr lvl="1"/>
            <a:r>
              <a:rPr lang="en-US" dirty="0"/>
              <a:t>Faculty more competent than undergraduates</a:t>
            </a:r>
          </a:p>
          <a:p>
            <a:pPr lvl="1"/>
            <a:r>
              <a:rPr lang="en-US" dirty="0"/>
              <a:t>Majors more competent than non-majors</a:t>
            </a:r>
          </a:p>
          <a:p>
            <a:pPr lvl="1"/>
            <a:r>
              <a:rPr lang="en-US" dirty="0"/>
              <a:t>Upper level students more competent than intro students</a:t>
            </a:r>
          </a:p>
          <a:p>
            <a:r>
              <a:rPr lang="en-US" dirty="0"/>
              <a:t>No item ordering effects</a:t>
            </a:r>
          </a:p>
          <a:p>
            <a:r>
              <a:rPr lang="en-US" dirty="0"/>
              <a:t>Correlation between similar items</a:t>
            </a:r>
          </a:p>
          <a:p>
            <a:r>
              <a:rPr lang="en-US" dirty="0"/>
              <a:t>Correlation of performance and non-performance based items</a:t>
            </a:r>
          </a:p>
          <a:p>
            <a:r>
              <a:rPr lang="en-US" dirty="0"/>
              <a:t>Correlation with non-digital performance assessment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7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152F-0BC4-E51A-497D-01F39141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what we intend to measure?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D6DA6-343A-DCA4-F0DC-4411D83C43E0}"/>
              </a:ext>
            </a:extLst>
          </p:cNvPr>
          <p:cNvSpPr txBox="1"/>
          <p:nvPr/>
        </p:nvSpPr>
        <p:spPr>
          <a:xfrm>
            <a:off x="6973529" y="7322443"/>
            <a:ext cx="9435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research process using the Evidence Centered Design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Iterations over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&gt; 100 student interviews</a:t>
            </a:r>
          </a:p>
          <a:p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89B29-6794-2217-F309-489830458986}"/>
              </a:ext>
            </a:extLst>
          </p:cNvPr>
          <p:cNvGrpSpPr/>
          <p:nvPr/>
        </p:nvGrpSpPr>
        <p:grpSpPr>
          <a:xfrm>
            <a:off x="5750150" y="1774654"/>
            <a:ext cx="4116520" cy="3795889"/>
            <a:chOff x="7886210" y="1968909"/>
            <a:chExt cx="4116520" cy="379588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EEC049-3EB7-02AA-50ED-22C8C162AB84}"/>
                </a:ext>
              </a:extLst>
            </p:cNvPr>
            <p:cNvSpPr/>
            <p:nvPr/>
          </p:nvSpPr>
          <p:spPr>
            <a:xfrm>
              <a:off x="10483645" y="2473346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Interface Task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84842E8-5425-B6CB-0070-B39B560A70A3}"/>
                </a:ext>
              </a:extLst>
            </p:cNvPr>
            <p:cNvSpPr/>
            <p:nvPr/>
          </p:nvSpPr>
          <p:spPr>
            <a:xfrm>
              <a:off x="7886210" y="1968909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Student Model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893FA7-B099-767A-D85E-B22DF1161EB8}"/>
                </a:ext>
              </a:extLst>
            </p:cNvPr>
            <p:cNvSpPr/>
            <p:nvPr/>
          </p:nvSpPr>
          <p:spPr>
            <a:xfrm>
              <a:off x="8770931" y="4304707"/>
              <a:ext cx="1519085" cy="146009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Evidence Model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A1E3630-6F3B-9096-84F3-3CB9F5C401A4}"/>
                </a:ext>
              </a:extLst>
            </p:cNvPr>
            <p:cNvSpPr/>
            <p:nvPr/>
          </p:nvSpPr>
          <p:spPr>
            <a:xfrm>
              <a:off x="8465574" y="2610466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AD9A49E-7A48-8760-F723-1958E3E80E44}"/>
                </a:ext>
              </a:extLst>
            </p:cNvPr>
            <p:cNvSpPr/>
            <p:nvPr/>
          </p:nvSpPr>
          <p:spPr>
            <a:xfrm rot="6935571">
              <a:off x="9652939" y="3676700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40CAF80-6A2E-CEAB-FD73-2E57147BAEC5}"/>
                </a:ext>
              </a:extLst>
            </p:cNvPr>
            <p:cNvSpPr/>
            <p:nvPr/>
          </p:nvSpPr>
          <p:spPr>
            <a:xfrm rot="14566273">
              <a:off x="8089036" y="4217128"/>
              <a:ext cx="2018071" cy="322292"/>
            </a:xfrm>
            <a:prstGeom prst="arc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259665C-66E2-1770-8831-57A2A7169F42}"/>
              </a:ext>
            </a:extLst>
          </p:cNvPr>
          <p:cNvSpPr txBox="1"/>
          <p:nvPr/>
        </p:nvSpPr>
        <p:spPr>
          <a:xfrm>
            <a:off x="7566980" y="1552020"/>
            <a:ext cx="345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Evidence-Centered Design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69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8B36-6394-7C9B-6237-6675E9DD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Isle Royale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2BCF8-9B29-269F-6118-E75502342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886" y="1407614"/>
            <a:ext cx="627659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B7D09-4143-72B1-A268-32690E6E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36" y="1807208"/>
            <a:ext cx="6276594" cy="4367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030DA4-77BE-53A7-C108-47D4CD247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24" y="2136823"/>
            <a:ext cx="6857110" cy="47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2727-3298-F489-A994-16479668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graphing = simple assessment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4FD95-B916-0FC0-BC00-B44A0891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5" y="1497371"/>
            <a:ext cx="6464300" cy="4394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21F988-1A24-4D9C-78D0-E80B30E5EBF3}"/>
              </a:ext>
            </a:extLst>
          </p:cNvPr>
          <p:cNvSpPr txBox="1"/>
          <p:nvPr/>
        </p:nvSpPr>
        <p:spPr>
          <a:xfrm>
            <a:off x="7406298" y="1991032"/>
            <a:ext cx="4672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Only 3 graphing practices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Variable Relevance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Aggregation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Axis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Lack of Choice = Lack of Assessment Power</a:t>
            </a:r>
          </a:p>
        </p:txBody>
      </p:sp>
    </p:spTree>
    <p:extLst>
      <p:ext uri="{BB962C8B-B14F-4D97-AF65-F5344CB8AC3E}">
        <p14:creationId xmlns:p14="http://schemas.microsoft.com/office/powerpoint/2010/main" val="167101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5908</TotalTime>
  <Words>1460</Words>
  <Application>Microsoft Macintosh PowerPoint</Application>
  <PresentationFormat>Widescreen</PresentationFormat>
  <Paragraphs>236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Student’s have trouble constructing graphs</vt:lpstr>
      <vt:lpstr>Assessment is Key</vt:lpstr>
      <vt:lpstr>Graph Construction Conceptual Model</vt:lpstr>
      <vt:lpstr>PowerPoint Presentation</vt:lpstr>
      <vt:lpstr>Assessment validity</vt:lpstr>
      <vt:lpstr>Measuring what we intend to measure?</vt:lpstr>
      <vt:lpstr>Isle Royale</vt:lpstr>
      <vt:lpstr>Simple graphing = simple assessment</vt:lpstr>
      <vt:lpstr>Manipulating Constraint</vt:lpstr>
      <vt:lpstr>New Scenario – Lobsters! Urchins!</vt:lpstr>
      <vt:lpstr>Data Provided</vt:lpstr>
      <vt:lpstr>Explicit Predictions</vt:lpstr>
      <vt:lpstr>Try GraphSmarts</vt:lpstr>
      <vt:lpstr>Graph Construction Conceptual Model</vt:lpstr>
      <vt:lpstr>Less Constraint =&gt; More Data, Harder Interpretation</vt:lpstr>
      <vt:lpstr>Measuring what we intend to measure?</vt:lpstr>
      <vt:lpstr>Easy to use?</vt:lpstr>
      <vt:lpstr>Capture Range of Student Competencies?</vt:lpstr>
      <vt:lpstr>Show Expected Population Differences?</vt:lpstr>
      <vt:lpstr>Show Expected Population Differences?</vt:lpstr>
      <vt:lpstr>Show Expected Population Differences?</vt:lpstr>
      <vt:lpstr>Show Expected Population Differences?</vt:lpstr>
      <vt:lpstr>Reliability?</vt:lpstr>
      <vt:lpstr>Performance vs. Non-Performance Correlation</vt:lpstr>
      <vt:lpstr>Ready for use? We say yes!</vt:lpstr>
      <vt:lpstr>Scores by practice</vt:lpstr>
      <vt:lpstr>Question: Content validity of new versions</vt:lpstr>
      <vt:lpstr>Question: How Do Students Learn To Graph?</vt:lpstr>
      <vt:lpstr>Aim: Find Learning Trajectories    Use Those To Build Learning Tools</vt:lpstr>
      <vt:lpstr>Get Info On Your Students’ Graphing This Year!</vt:lpstr>
      <vt:lpstr>Several flavors of GraphSmarts</vt:lpstr>
      <vt:lpstr>Capture Range of Student Competencies?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 Meir</dc:creator>
  <cp:lastModifiedBy>Eli Meir</cp:lastModifiedBy>
  <cp:revision>21</cp:revision>
  <dcterms:created xsi:type="dcterms:W3CDTF">2022-07-06T13:12:38Z</dcterms:created>
  <dcterms:modified xsi:type="dcterms:W3CDTF">2022-07-19T16:13:17Z</dcterms:modified>
</cp:coreProperties>
</file>