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329" r:id="rId4"/>
    <p:sldId id="285" r:id="rId5"/>
    <p:sldId id="339" r:id="rId6"/>
    <p:sldId id="340" r:id="rId7"/>
    <p:sldId id="304" r:id="rId8"/>
    <p:sldId id="308" r:id="rId9"/>
    <p:sldId id="309" r:id="rId10"/>
    <p:sldId id="341" r:id="rId11"/>
    <p:sldId id="342" r:id="rId12"/>
    <p:sldId id="343" r:id="rId13"/>
    <p:sldId id="33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C0"/>
    <a:srgbClr val="F7F085"/>
    <a:srgbClr val="FEE845"/>
    <a:srgbClr val="DEECF7"/>
    <a:srgbClr val="FEFCC2"/>
    <a:srgbClr val="FAE0AA"/>
    <a:srgbClr val="FBDAB6"/>
    <a:srgbClr val="ECDBC4"/>
    <a:srgbClr val="EDF1DD"/>
    <a:srgbClr val="FBF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83061"/>
  </p:normalViewPr>
  <p:slideViewPr>
    <p:cSldViewPr snapToGrid="0" snapToObjects="1">
      <p:cViewPr varScale="1">
        <p:scale>
          <a:sx n="140" d="100"/>
          <a:sy n="140" d="100"/>
        </p:scale>
        <p:origin x="145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9DD3-EDFE-7045-9DFE-C9026CBF25D2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3267-9F9A-F94E-A91F-249912F0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6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93923-3D65-5648-84BE-21263BD7E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673" y="92927"/>
            <a:ext cx="3171373" cy="4957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D73D62-5AB5-7D4B-9C21-47A98499D6A9}"/>
              </a:ext>
            </a:extLst>
          </p:cNvPr>
          <p:cNvSpPr/>
          <p:nvPr userDrawn="1"/>
        </p:nvSpPr>
        <p:spPr>
          <a:xfrm>
            <a:off x="542693" y="223024"/>
            <a:ext cx="840058" cy="475786"/>
          </a:xfrm>
          <a:prstGeom prst="ellipse">
            <a:avLst/>
          </a:prstGeom>
          <a:solidFill>
            <a:srgbClr val="F7F0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7DB3D3-25D9-B142-B92B-09A1F7940172}"/>
              </a:ext>
            </a:extLst>
          </p:cNvPr>
          <p:cNvSpPr/>
          <p:nvPr userDrawn="1"/>
        </p:nvSpPr>
        <p:spPr>
          <a:xfrm>
            <a:off x="1527717" y="223024"/>
            <a:ext cx="840058" cy="475786"/>
          </a:xfrm>
          <a:prstGeom prst="ellipse">
            <a:avLst/>
          </a:prstGeom>
          <a:solidFill>
            <a:srgbClr val="FB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A8393A-18F1-E448-B50A-D7455E9FE55E}"/>
              </a:ext>
            </a:extLst>
          </p:cNvPr>
          <p:cNvSpPr/>
          <p:nvPr userDrawn="1"/>
        </p:nvSpPr>
        <p:spPr>
          <a:xfrm>
            <a:off x="542693" y="3354194"/>
            <a:ext cx="840058" cy="475786"/>
          </a:xfrm>
          <a:prstGeom prst="ellipse">
            <a:avLst/>
          </a:prstGeom>
          <a:solidFill>
            <a:srgbClr val="F5C2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D78756-19B6-394B-B8FD-32D3C3F7F7BE}"/>
              </a:ext>
            </a:extLst>
          </p:cNvPr>
          <p:cNvSpPr/>
          <p:nvPr userDrawn="1"/>
        </p:nvSpPr>
        <p:spPr>
          <a:xfrm>
            <a:off x="1527717" y="3354194"/>
            <a:ext cx="840058" cy="475786"/>
          </a:xfrm>
          <a:prstGeom prst="ellipse">
            <a:avLst/>
          </a:prstGeom>
          <a:solidFill>
            <a:srgbClr val="FAE0A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E0A51-293A-274F-A7D2-5D6FC3F1F3B4}"/>
              </a:ext>
            </a:extLst>
          </p:cNvPr>
          <p:cNvSpPr/>
          <p:nvPr userDrawn="1"/>
        </p:nvSpPr>
        <p:spPr>
          <a:xfrm>
            <a:off x="542693" y="2726008"/>
            <a:ext cx="840058" cy="475786"/>
          </a:xfrm>
          <a:prstGeom prst="ellipse">
            <a:avLst/>
          </a:prstGeom>
          <a:solidFill>
            <a:srgbClr val="F4913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B1915-3243-EE46-8B09-A02DBD232DC9}"/>
              </a:ext>
            </a:extLst>
          </p:cNvPr>
          <p:cNvSpPr/>
          <p:nvPr userDrawn="1"/>
        </p:nvSpPr>
        <p:spPr>
          <a:xfrm>
            <a:off x="1527717" y="2726008"/>
            <a:ext cx="840058" cy="475786"/>
          </a:xfrm>
          <a:prstGeom prst="ellipse">
            <a:avLst/>
          </a:prstGeom>
          <a:solidFill>
            <a:srgbClr val="F9C8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60704D-B676-5A4D-B9CB-C3D4F51A9CD7}"/>
              </a:ext>
            </a:extLst>
          </p:cNvPr>
          <p:cNvSpPr/>
          <p:nvPr userDrawn="1"/>
        </p:nvSpPr>
        <p:spPr>
          <a:xfrm>
            <a:off x="542693" y="841450"/>
            <a:ext cx="840058" cy="475786"/>
          </a:xfrm>
          <a:prstGeom prst="ellipse">
            <a:avLst/>
          </a:prstGeom>
          <a:solidFill>
            <a:srgbClr val="DBE4B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21598C-322F-BC4D-AE8D-01590DF29906}"/>
              </a:ext>
            </a:extLst>
          </p:cNvPr>
          <p:cNvSpPr/>
          <p:nvPr userDrawn="1"/>
        </p:nvSpPr>
        <p:spPr>
          <a:xfrm>
            <a:off x="1527717" y="841450"/>
            <a:ext cx="840058" cy="475786"/>
          </a:xfrm>
          <a:prstGeom prst="ellipse">
            <a:avLst/>
          </a:prstGeom>
          <a:solidFill>
            <a:srgbClr val="EDF1D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0DE8F8-A14C-2C4B-A7F8-A6053CCCC5D5}"/>
              </a:ext>
            </a:extLst>
          </p:cNvPr>
          <p:cNvSpPr/>
          <p:nvPr userDrawn="1"/>
        </p:nvSpPr>
        <p:spPr>
          <a:xfrm>
            <a:off x="542693" y="1469636"/>
            <a:ext cx="840058" cy="475786"/>
          </a:xfrm>
          <a:prstGeom prst="ellipse">
            <a:avLst/>
          </a:prstGeom>
          <a:solidFill>
            <a:srgbClr val="BED8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FEEB53-8E74-2E45-B9C8-0B4834CBBAAA}"/>
              </a:ext>
            </a:extLst>
          </p:cNvPr>
          <p:cNvSpPr/>
          <p:nvPr userDrawn="1"/>
        </p:nvSpPr>
        <p:spPr>
          <a:xfrm>
            <a:off x="1527717" y="1469636"/>
            <a:ext cx="840058" cy="475786"/>
          </a:xfrm>
          <a:prstGeom prst="ellipse">
            <a:avLst/>
          </a:prstGeom>
          <a:solidFill>
            <a:srgbClr val="DEEC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CF7AAE-7B12-8046-B12B-C7407532D3F9}"/>
              </a:ext>
            </a:extLst>
          </p:cNvPr>
          <p:cNvSpPr/>
          <p:nvPr userDrawn="1"/>
        </p:nvSpPr>
        <p:spPr>
          <a:xfrm>
            <a:off x="544879" y="2097822"/>
            <a:ext cx="840058" cy="475786"/>
          </a:xfrm>
          <a:prstGeom prst="ellipse">
            <a:avLst/>
          </a:prstGeom>
          <a:solidFill>
            <a:srgbClr val="D9B4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683A6-AA84-A743-8240-63126D04E8A9}"/>
              </a:ext>
            </a:extLst>
          </p:cNvPr>
          <p:cNvSpPr/>
          <p:nvPr userDrawn="1"/>
        </p:nvSpPr>
        <p:spPr>
          <a:xfrm>
            <a:off x="1529903" y="2097822"/>
            <a:ext cx="840058" cy="475786"/>
          </a:xfrm>
          <a:prstGeom prst="ellipse">
            <a:avLst/>
          </a:prstGeom>
          <a:solidFill>
            <a:srgbClr val="ECDBC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FB-14BD-4247-96E9-E8B5112D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3F98-EFA6-F44A-AA22-EC4526D7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083D-8630-5C4B-BECC-2A833043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B139-3A52-DF40-8C7A-9EB463CF9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8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83B6-79B9-F141-9557-9836F00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4319-0177-C640-8AA3-CA0226783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C955-C7AF-8B44-8465-DAF43A88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8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84EC-E6E3-6B4E-8C87-3A06974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F7CB-C23A-A44A-B2B5-68AE797E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28A55-CDA6-C943-A61A-EBDC29B5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EADE2-E220-D241-9E0F-1E8BCCF87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5143C-BD1C-1E49-B532-575482B3B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71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8220-BA19-EC42-B5F6-3009891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7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D249-603F-FC4B-9784-B0CB53C1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61DE-312A-0D45-A81B-3E5C66A0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96B85-0901-A54F-A678-7CD95670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6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26E7-0466-ED49-B09F-297224D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3F72F-156F-2F4F-B1B5-3A628726E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073BB-4F67-E24C-99F9-1A09C925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61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D7CE-7B03-6C4C-A8F1-BF54443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0DA94-3291-1040-BC56-7E093EB87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F43D0-89B9-BE44-ABEF-4D25A9390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4ADD0-9371-994D-8AB0-487F9330B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37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09174" y="378224"/>
            <a:ext cx="8791388" cy="1206221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3347"/>
            <a:ext cx="7772400" cy="1102519"/>
          </a:xfrm>
        </p:spPr>
        <p:txBody>
          <a:bodyPr>
            <a:noAutofit/>
          </a:bodyPr>
          <a:lstStyle>
            <a:lvl1pPr>
              <a:defRPr sz="3600" cap="small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89647" y="307368"/>
            <a:ext cx="3570102" cy="768395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14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3600450"/>
            <a:ext cx="8791388" cy="425053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49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134470" y="202781"/>
            <a:ext cx="8821270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553200" y="-313765"/>
            <a:ext cx="2133600" cy="4908388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34470" y="187840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2782"/>
            <a:ext cx="8199718" cy="857250"/>
          </a:xfrm>
        </p:spPr>
        <p:txBody>
          <a:bodyPr>
            <a:noAutofit/>
          </a:bodyPr>
          <a:lstStyle>
            <a:lvl1pPr>
              <a:defRPr sz="3200" b="0" i="0">
                <a:latin typeface="+mj-lt"/>
                <a:cs typeface="Gill Sans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53998" y="3461430"/>
            <a:ext cx="8791388" cy="1148512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61430"/>
            <a:ext cx="7772400" cy="1148512"/>
          </a:xfrm>
        </p:spPr>
        <p:txBody>
          <a:bodyPr anchor="t">
            <a:normAutofit/>
          </a:bodyPr>
          <a:lstStyle>
            <a:lvl1pPr algn="l">
              <a:defRPr sz="3200" b="0" i="0" cap="none"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47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5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32974" y="176097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2581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904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2581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6904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86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7FD1-C958-774D-9B92-0A9C2785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1549F-B583-814B-B1B9-A93F6AEF4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4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Gill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STEM Writing Project: Using Reflective Feedback on Scientific Writing to Increase Student Self-Efficacy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2253579"/>
            <a:ext cx="3410072" cy="19293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 Johnson</a:t>
            </a:r>
          </a:p>
          <a:p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Wake Forest University</a:t>
            </a:r>
          </a:p>
        </p:txBody>
      </p:sp>
      <p:pic>
        <p:nvPicPr>
          <p:cNvPr id="4" name="Picture 3" descr="Biology_logo_rebuilt_900px.png">
            <a:extLst>
              <a:ext uri="{FF2B5EF4-FFF2-40B4-BE49-F238E27FC236}">
                <a16:creationId xmlns:a16="http://schemas.microsoft.com/office/drawing/2014/main" id="{91C84AFF-C2B5-AB4E-9BD6-2B336FE1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71" y="4182965"/>
            <a:ext cx="703616" cy="702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1C8D2-E019-EE48-9E23-B3584561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331" y="4182963"/>
            <a:ext cx="1102863" cy="702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E2139-EBA6-D24D-80C8-DF3B6F252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69" y="2111197"/>
            <a:ext cx="1791318" cy="1706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BAB9A-E18E-4340-865E-BB0AB880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000" y="4182964"/>
            <a:ext cx="700710" cy="702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B406A-31BE-0D4B-AEAF-B9CDDEBFB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294" y="2066202"/>
            <a:ext cx="2569080" cy="17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Tour SEM, introduce reflective coaching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Regrade 2 reports using reflective coaching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Document questions, problems</a:t>
            </a:r>
          </a:p>
          <a:p>
            <a:pPr marL="857250" lvl="1" indent="-457200"/>
            <a:r>
              <a:rPr lang="en-US" sz="2400" dirty="0"/>
              <a:t>Go into break-outs</a:t>
            </a:r>
          </a:p>
          <a:p>
            <a:pPr marL="857250" lvl="1" indent="-457200"/>
            <a:r>
              <a:rPr lang="en-US" sz="2400" dirty="0"/>
              <a:t>Discuss as you work</a:t>
            </a:r>
          </a:p>
          <a:p>
            <a:pPr marL="857250" lvl="1" indent="-457200"/>
            <a:r>
              <a:rPr lang="en-US" sz="2400" dirty="0"/>
              <a:t>Post questions (I’ll monitor, respond)</a:t>
            </a: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93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Tour SEM, introduce reflective coaching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Regrade 2 reports using reflective coaching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Document questions,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Review outcomes, participant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Talk about: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Logistics; implementing  coaching in multi-section courses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Reinforcing reflection comments in follow-up 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Compiled comments = data to refine writing instruction.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Incorporating more UDL</a:t>
            </a: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05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Tour SEM, introduce reflective coaching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Regrade 2 reports using reflective coaching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Document questions,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Review outcomes, participant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Participants’ choice:</a:t>
            </a:r>
          </a:p>
          <a:p>
            <a:pPr marL="857250" lvl="1" indent="-457200"/>
            <a:r>
              <a:rPr lang="en-US" sz="2400" dirty="0"/>
              <a:t>Logistics; implementing  coaching in multi-section courses</a:t>
            </a:r>
          </a:p>
          <a:p>
            <a:pPr marL="857250" lvl="1" indent="-457200"/>
            <a:r>
              <a:rPr lang="en-US" sz="2400" dirty="0"/>
              <a:t>Reinforcing reflection comments in follow-up </a:t>
            </a:r>
          </a:p>
          <a:p>
            <a:pPr marL="857250" lvl="1" indent="-457200"/>
            <a:r>
              <a:rPr lang="en-US" sz="2400" dirty="0"/>
              <a:t>Compiled comments = data to refine writing instruction</a:t>
            </a:r>
          </a:p>
          <a:p>
            <a:pPr marL="857250" lvl="1" indent="-457200"/>
            <a:r>
              <a:rPr lang="en-US" sz="2400" dirty="0"/>
              <a:t>Training GTAs</a:t>
            </a:r>
          </a:p>
          <a:p>
            <a:pPr marL="857250" lvl="1" indent="-457200"/>
            <a:r>
              <a:rPr lang="en-US" sz="2400" dirty="0"/>
              <a:t>Reflection as UDL</a:t>
            </a: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196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THANKS for coming today!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00" y="1947672"/>
            <a:ext cx="4242816" cy="293522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out evaluation!</a:t>
            </a:r>
          </a:p>
          <a:p>
            <a:pPr algn="l"/>
            <a:endParaRPr lang="en-US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out more project resources at:</a:t>
            </a:r>
          </a:p>
          <a:p>
            <a:pPr lvl="1" algn="l"/>
            <a:r>
              <a:rPr lang="en-US" sz="2400" b="1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stemwritingproject.org</a:t>
            </a:r>
            <a: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4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(links to </a:t>
            </a:r>
            <a:r>
              <a:rPr lang="en-US" sz="20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BioQUEST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Hub)</a:t>
            </a:r>
            <a:endParaRPr lang="en-US" sz="2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Biology_logo_rebuilt_900px.png">
            <a:extLst>
              <a:ext uri="{FF2B5EF4-FFF2-40B4-BE49-F238E27FC236}">
                <a16:creationId xmlns:a16="http://schemas.microsoft.com/office/drawing/2014/main" id="{91C84AFF-C2B5-AB4E-9BD6-2B336FE1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39" y="3967813"/>
            <a:ext cx="571269" cy="5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1C8D2-E019-EE48-9E23-B3584561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208" y="3967813"/>
            <a:ext cx="895420" cy="57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5E2139-EBA6-D24D-80C8-DF3B6F252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837" y="2059986"/>
            <a:ext cx="1733736" cy="1651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BAB9A-E18E-4340-865E-BB0AB880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628" y="3967813"/>
            <a:ext cx="568910" cy="5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74635-F183-E149-AD96-DD7EEEFB3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680" y="2066202"/>
            <a:ext cx="2353073" cy="1645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38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Tour SEM, introduce reflective coaching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Regrade 2 reports using reflective coaching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Document questions,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outcomes, participant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Talk about:</a:t>
            </a:r>
          </a:p>
          <a:p>
            <a:pPr marL="857250" lvl="1" indent="-457200"/>
            <a:r>
              <a:rPr lang="en-US" sz="2000" dirty="0"/>
              <a:t>Logistics; implementing  coaching in multi-section courses</a:t>
            </a:r>
          </a:p>
          <a:p>
            <a:pPr marL="857250" lvl="1" indent="-457200"/>
            <a:r>
              <a:rPr lang="en-US" sz="2000" dirty="0"/>
              <a:t>Reinforcing reflection comments in student follow-ups </a:t>
            </a:r>
          </a:p>
          <a:p>
            <a:pPr marL="857250" lvl="1" indent="-457200"/>
            <a:r>
              <a:rPr lang="en-US" sz="2000" dirty="0"/>
              <a:t>Compiled comments = data to refine writing instruction</a:t>
            </a:r>
          </a:p>
          <a:p>
            <a:pPr marL="857250" lvl="1" indent="-457200"/>
            <a:r>
              <a:rPr lang="en-US" sz="2000" dirty="0"/>
              <a:t>Training GTAs to use reflective coaching</a:t>
            </a:r>
          </a:p>
          <a:p>
            <a:pPr marL="857250" lvl="1" indent="-457200"/>
            <a:r>
              <a:rPr lang="en-US" sz="2000" dirty="0"/>
              <a:t>Reflection as a component of UDL</a:t>
            </a: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97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the Truth…Is THIS Your Reality?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1A906-10DA-4447-958C-BCD5C4DA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304" y="1490472"/>
            <a:ext cx="4909185" cy="327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BC5BB-EC3D-9345-A54E-C46DF0501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00" b="15571"/>
          <a:stretch/>
        </p:blipFill>
        <p:spPr>
          <a:xfrm>
            <a:off x="537638" y="1490472"/>
            <a:ext cx="2893219" cy="3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…Or Is THIS Closer to Your Reality?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D770F-2F50-1B40-821E-154CEF08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2" y="1344168"/>
            <a:ext cx="3421614" cy="2566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78ED6-347B-3C45-8223-789480A0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739" y="2809645"/>
            <a:ext cx="3302201" cy="220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C7A948-5A0B-0C43-A45F-3A3BD0312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601" y="1344168"/>
            <a:ext cx="3322969" cy="22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STEM Teaches Writing is NOT How Pros Do It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FB0C1CA-908B-9145-9A0B-23BB2474D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18762"/>
              </p:ext>
            </p:extLst>
          </p:nvPr>
        </p:nvGraphicFramePr>
        <p:xfrm>
          <a:off x="265176" y="1598930"/>
          <a:ext cx="8595361" cy="305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6232">
                  <a:extLst>
                    <a:ext uri="{9D8B030D-6E8A-4147-A177-3AD203B41FA5}">
                      <a16:colId xmlns:a16="http://schemas.microsoft.com/office/drawing/2014/main" val="406356810"/>
                    </a:ext>
                  </a:extLst>
                </a:gridCol>
                <a:gridCol w="2367167">
                  <a:extLst>
                    <a:ext uri="{9D8B030D-6E8A-4147-A177-3AD203B41FA5}">
                      <a16:colId xmlns:a16="http://schemas.microsoft.com/office/drawing/2014/main" val="3591582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59084442"/>
                    </a:ext>
                  </a:extLst>
                </a:gridCol>
                <a:gridCol w="1722233">
                  <a:extLst>
                    <a:ext uri="{9D8B030D-6E8A-4147-A177-3AD203B41FA5}">
                      <a16:colId xmlns:a16="http://schemas.microsoft.com/office/drawing/2014/main" val="1748818232"/>
                    </a:ext>
                  </a:extLst>
                </a:gridCol>
                <a:gridCol w="2441449">
                  <a:extLst>
                    <a:ext uri="{9D8B030D-6E8A-4147-A177-3AD203B41FA5}">
                      <a16:colId xmlns:a16="http://schemas.microsoft.com/office/drawing/2014/main" val="38104599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Program Design Differences</a:t>
                      </a:r>
                    </a:p>
                  </a:txBody>
                  <a:tcPr>
                    <a:solidFill>
                      <a:srgbClr val="F7F0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EFCC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Instructor Differences</a:t>
                      </a:r>
                    </a:p>
                  </a:txBody>
                  <a:tcPr>
                    <a:solidFill>
                      <a:srgbClr val="F7F08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EFC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569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STEM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Writing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STEM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Writing Programs</a:t>
                      </a:r>
                    </a:p>
                  </a:txBody>
                  <a:tcPr>
                    <a:solidFill>
                      <a:srgbClr val="FEFC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9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100s of students/ sem.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15/sec., 60/sem.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Extensive copy-editing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editing, more coaching to self-correct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51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GTAs; add-on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Professionals; 1 goal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Overload students with corrections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Limit feedback, priority is biggest errors first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4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Ad hoc approach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Evidence-based best practices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Mechanics &gt;&gt;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Structure &gt;&gt; </a:t>
                      </a:r>
                    </a:p>
                    <a:p>
                      <a:r>
                        <a:rPr lang="en-US" sz="1600" dirty="0"/>
                        <a:t>mechanics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80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Assume goals, purpose are clear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Assess students; do they see goals, purpose?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highlight>
                            <a:srgbClr val="DEECF7"/>
                          </a:highlight>
                        </a:rPr>
                        <a:t>What else??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36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49E515-412E-2A43-A9DD-9AD6A78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Outline for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1F89-B1D0-404E-8BFE-C8A2167C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28750"/>
            <a:ext cx="8229600" cy="351196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Tour SEM, introduce reflective coaching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Regrade 2 reports using reflective coaching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Document questions, problems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Review outcomes, participant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Talk about: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Logistics; implementing  coaching in multi-section courses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Reinforcing reflection comments in follow-up 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Compiled comments = data to refine writing instruction.</a:t>
            </a:r>
          </a:p>
          <a:p>
            <a:pPr marL="857250" lvl="1" indent="-457200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Incorporating more UDL</a:t>
            </a:r>
          </a:p>
          <a:p>
            <a:pPr marL="40005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72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Six Elements Model (SEM)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54" y="1520496"/>
            <a:ext cx="3297482" cy="29805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73EAA03-6380-884D-B2C3-862F387D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186" y="1419911"/>
            <a:ext cx="4443984" cy="3597254"/>
          </a:xfrm>
        </p:spPr>
        <p:txBody>
          <a:bodyPr>
            <a:noAutofit/>
          </a:bodyPr>
          <a:lstStyle/>
          <a:p>
            <a:r>
              <a:rPr lang="en-US" sz="2400" b="1" dirty="0"/>
              <a:t>Adapt</a:t>
            </a:r>
            <a:r>
              <a:rPr lang="en-US" sz="2400" dirty="0"/>
              <a:t> WAC/WID practices to STEM’s reality</a:t>
            </a:r>
          </a:p>
          <a:p>
            <a:pPr lvl="1"/>
            <a:r>
              <a:rPr lang="en-US" sz="2000" dirty="0"/>
              <a:t>Improve on what works</a:t>
            </a:r>
          </a:p>
          <a:p>
            <a:pPr lvl="1"/>
            <a:r>
              <a:rPr lang="en-US" sz="2000" dirty="0"/>
              <a:t>Remove what doesn’t</a:t>
            </a:r>
          </a:p>
          <a:p>
            <a:r>
              <a:rPr lang="en-US" sz="2400" dirty="0"/>
              <a:t>Leverage data science, computational methods </a:t>
            </a:r>
          </a:p>
          <a:p>
            <a:r>
              <a:rPr lang="en-US" sz="2400" dirty="0"/>
              <a:t>Make student experience more “authentic”</a:t>
            </a:r>
          </a:p>
          <a:p>
            <a:r>
              <a:rPr lang="en-US" sz="2400" dirty="0"/>
              <a:t>Give instructors time back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39052-E6A1-624D-B8C6-C641FDA5ECF2}"/>
              </a:ext>
            </a:extLst>
          </p:cNvPr>
          <p:cNvSpPr txBox="1"/>
          <p:nvPr/>
        </p:nvSpPr>
        <p:spPr>
          <a:xfrm>
            <a:off x="836212" y="4647833"/>
            <a:ext cx="3149965" cy="369332"/>
          </a:xfrm>
          <a:prstGeom prst="rect">
            <a:avLst/>
          </a:prstGeom>
          <a:solidFill>
            <a:srgbClr val="F7F08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stemwritingproject.org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041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Bins-Based Scoring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Autofit/>
          </a:bodyPr>
          <a:lstStyle/>
          <a:p>
            <a:r>
              <a:rPr lang="en-US" sz="2800" dirty="0"/>
              <a:t>Scores based on ~20 binary features:</a:t>
            </a:r>
          </a:p>
          <a:p>
            <a:pPr lvl="1"/>
            <a:r>
              <a:rPr lang="en-US" sz="2000" dirty="0"/>
              <a:t>Meets all basic criteria?</a:t>
            </a:r>
            <a:endParaRPr lang="en-US" sz="2400" dirty="0"/>
          </a:p>
          <a:p>
            <a:pPr lvl="1"/>
            <a:r>
              <a:rPr lang="en-US" sz="2000" dirty="0"/>
              <a:t>Are there flaws in writing, logic, or technical requirements?</a:t>
            </a:r>
          </a:p>
          <a:p>
            <a:r>
              <a:rPr lang="en-US" sz="2800" dirty="0"/>
              <a:t>Faster, fairer grading:</a:t>
            </a:r>
          </a:p>
          <a:p>
            <a:pPr lvl="1"/>
            <a:r>
              <a:rPr lang="en-US" sz="2000" dirty="0"/>
              <a:t>Time for submission/revision</a:t>
            </a:r>
          </a:p>
          <a:p>
            <a:pPr lvl="1"/>
            <a:r>
              <a:rPr lang="en-US" sz="2000" dirty="0"/>
              <a:t>Points arguments change to deeper discussions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2D04DDE-D5E3-C141-8EB8-6201A59082BE}"/>
              </a:ext>
            </a:extLst>
          </p:cNvPr>
          <p:cNvSpPr/>
          <p:nvPr/>
        </p:nvSpPr>
        <p:spPr>
          <a:xfrm>
            <a:off x="230706" y="2481639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Approach: Reflective Feedback, Coaching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864A9-67B2-9E46-96D2-8F48CFA0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934" y="1419911"/>
            <a:ext cx="4443984" cy="3394472"/>
          </a:xfrm>
        </p:spPr>
        <p:txBody>
          <a:bodyPr>
            <a:noAutofit/>
          </a:bodyPr>
          <a:lstStyle/>
          <a:p>
            <a:r>
              <a:rPr lang="en-US" sz="2800" dirty="0"/>
              <a:t>Student is in charge of improving, correcting</a:t>
            </a:r>
          </a:p>
          <a:p>
            <a:pPr lvl="1"/>
            <a:r>
              <a:rPr lang="en-US" sz="2000" dirty="0"/>
              <a:t>Helps students learn to ask right questions about their OWN work</a:t>
            </a:r>
          </a:p>
          <a:p>
            <a:r>
              <a:rPr lang="en-US" sz="2800" dirty="0"/>
              <a:t>Limited/no copy editing</a:t>
            </a:r>
          </a:p>
          <a:p>
            <a:pPr lvl="1"/>
            <a:r>
              <a:rPr lang="en-US" sz="2000" dirty="0">
                <a:highlight>
                  <a:srgbClr val="DEECF7"/>
                </a:highlight>
              </a:rPr>
              <a:t>Refer authors back to Writing Guide, training activities</a:t>
            </a:r>
          </a:p>
          <a:p>
            <a:pPr lvl="1"/>
            <a:r>
              <a:rPr lang="en-US" sz="2000" dirty="0"/>
              <a:t>Look to 1</a:t>
            </a:r>
            <a:r>
              <a:rPr lang="en-US" sz="2000" baseline="30000" dirty="0"/>
              <a:t>o</a:t>
            </a:r>
            <a:r>
              <a:rPr lang="en-US" sz="2000" dirty="0"/>
              <a:t> lit. for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1659D-B3C2-404C-8F98-F7CD822C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0" y="1419911"/>
            <a:ext cx="3759980" cy="339854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A5D232-BB0C-4340-B8EC-BE9DEA788B75}"/>
              </a:ext>
            </a:extLst>
          </p:cNvPr>
          <p:cNvSpPr/>
          <p:nvPr/>
        </p:nvSpPr>
        <p:spPr>
          <a:xfrm>
            <a:off x="786212" y="1300734"/>
            <a:ext cx="1435608" cy="1271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8642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lides Template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804000"/>
      </a:hlink>
      <a:folHlink>
        <a:srgbClr val="9966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WP Template" id="{856F01FF-6602-0447-82CC-3C449DDC28A1}" vid="{F967C9EE-F2F1-2C46-99FB-24F9A5231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Slides Template</Template>
  <TotalTime>1952</TotalTime>
  <Words>574</Words>
  <Application>Microsoft Macintosh PowerPoint</Application>
  <PresentationFormat>On-screen Show (16:9)</PresentationFormat>
  <Paragraphs>109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Biology Slides Template</vt:lpstr>
      <vt:lpstr>STEM Writing Project: Using Reflective Feedback on Scientific Writing to Increase Student Self-Efficacy</vt:lpstr>
      <vt:lpstr>Goals &amp; Outline for Today</vt:lpstr>
      <vt:lpstr>Tell the Truth…Is THIS Your Reality?</vt:lpstr>
      <vt:lpstr>…Or Is THIS Closer to Your Reality?</vt:lpstr>
      <vt:lpstr>How STEM Teaches Writing is NOT How Pros Do It</vt:lpstr>
      <vt:lpstr>Goals &amp; Outline for Today</vt:lpstr>
      <vt:lpstr>Our Approach: Six Elements Model (SEM)</vt:lpstr>
      <vt:lpstr>Our Approach: Bins-Based Scoring</vt:lpstr>
      <vt:lpstr>Our Approach: Reflective Feedback, Coaching</vt:lpstr>
      <vt:lpstr>Goals &amp; Outline for Today</vt:lpstr>
      <vt:lpstr>Goals &amp; Outline for Today</vt:lpstr>
      <vt:lpstr>Goals &amp; Outline for Today</vt:lpstr>
      <vt:lpstr>THANKS for coming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 Daniel Johnson</dc:creator>
  <cp:lastModifiedBy>Johnson, Dan</cp:lastModifiedBy>
  <cp:revision>23</cp:revision>
  <dcterms:created xsi:type="dcterms:W3CDTF">2022-06-20T15:14:32Z</dcterms:created>
  <dcterms:modified xsi:type="dcterms:W3CDTF">2022-07-13T17:03:06Z</dcterms:modified>
</cp:coreProperties>
</file>