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99" r:id="rId4"/>
  </p:sldMasterIdLst>
  <p:notesMasterIdLst>
    <p:notesMasterId r:id="rId15"/>
  </p:notesMasterIdLst>
  <p:handoutMasterIdLst>
    <p:handoutMasterId r:id="rId16"/>
  </p:handout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notesViewPr>
    <p:cSldViewPr snapToGrid="0">
      <p:cViewPr varScale="1">
        <p:scale>
          <a:sx n="60" d="100"/>
          <a:sy n="60" d="100"/>
        </p:scale>
        <p:origin x="1670"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9B3372-74CF-4E21-A4D4-286B22AA5A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63762BE-D43C-49F5-99A5-BF49C695927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85766F-5EC0-4797-B4D1-777FCB005B11}" type="datetimeFigureOut">
              <a:rPr lang="en-US" smtClean="0"/>
              <a:t>7/19/2022</a:t>
            </a:fld>
            <a:endParaRPr lang="en-US" dirty="0"/>
          </a:p>
        </p:txBody>
      </p:sp>
      <p:sp>
        <p:nvSpPr>
          <p:cNvPr id="4" name="Footer Placeholder 3">
            <a:extLst>
              <a:ext uri="{FF2B5EF4-FFF2-40B4-BE49-F238E27FC236}">
                <a16:creationId xmlns:a16="http://schemas.microsoft.com/office/drawing/2014/main" id="{1989E452-9BCA-4AF5-9A9C-233BF410EAA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6BF9F63-CE4F-44E2-A07D-7E654DE9F5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0AC76B-F5B1-4D6E-BACD-2A80744AC929}" type="slidenum">
              <a:rPr lang="en-US" smtClean="0"/>
              <a:t>‹#›</a:t>
            </a:fld>
            <a:endParaRPr lang="en-US" dirty="0"/>
          </a:p>
        </p:txBody>
      </p:sp>
    </p:spTree>
    <p:extLst>
      <p:ext uri="{BB962C8B-B14F-4D97-AF65-F5344CB8AC3E}">
        <p14:creationId xmlns:p14="http://schemas.microsoft.com/office/powerpoint/2010/main" val="3205145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4B5EC-152C-4627-80C0-63B10D5574EF}" type="datetimeFigureOut">
              <a:rPr lang="en-US" smtClean="0"/>
              <a:t>7/19/2022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EE60E-651F-40CC-AD73-C00F10CE42B6}" type="slidenum">
              <a:rPr lang="en-US" smtClean="0"/>
              <a:t>‹#›</a:t>
            </a:fld>
            <a:endParaRPr lang="en-US" dirty="0"/>
          </a:p>
        </p:txBody>
      </p:sp>
    </p:spTree>
    <p:extLst>
      <p:ext uri="{BB962C8B-B14F-4D97-AF65-F5344CB8AC3E}">
        <p14:creationId xmlns:p14="http://schemas.microsoft.com/office/powerpoint/2010/main" val="202541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9883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5061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3979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5575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279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2197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156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9948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7/19/2022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9153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7/19/2022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28398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429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7/19/2022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550213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mailto:shomerdr@tct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homerdrummonds@gmail.com" TargetMode="External"/><Relationship Id="rId2" Type="http://schemas.openxmlformats.org/officeDocument/2006/relationships/hyperlink" Target="mailto:shomerdr@tctc.edu" TargetMode="External"/><Relationship Id="rId1" Type="http://schemas.openxmlformats.org/officeDocument/2006/relationships/slideLayout" Target="../slideLayouts/slideLayout2.xml"/><Relationship Id="rId4" Type="http://schemas.openxmlformats.org/officeDocument/2006/relationships/hyperlink" Target="mailto:edrill@andrew.cmu.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qubeshub.org/community/groups/summer2022/schedule/workshop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irtlincludes.net/wp-content/uploads/2018/03/Inclusive-Pedagogy-Framework.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8D3E5-C7A3-47DF-A374-46BF83A69904}"/>
              </a:ext>
            </a:extLst>
          </p:cNvPr>
          <p:cNvSpPr>
            <a:spLocks noGrp="1"/>
          </p:cNvSpPr>
          <p:nvPr>
            <p:ph type="ctrTitle"/>
          </p:nvPr>
        </p:nvSpPr>
        <p:spPr>
          <a:xfrm>
            <a:off x="1876424" y="474133"/>
            <a:ext cx="8791575" cy="3035830"/>
          </a:xfrm>
        </p:spPr>
        <p:txBody>
          <a:bodyPr>
            <a:normAutofit/>
          </a:bodyPr>
          <a:lstStyle/>
          <a:p>
            <a:pPr algn="ctr"/>
            <a:r>
              <a:rPr lang="en-US" sz="5400" b="1" dirty="0">
                <a:latin typeface="Calibri" panose="020F0502020204030204" pitchFamily="34" charset="0"/>
                <a:cs typeface="Calibri" panose="020F0502020204030204" pitchFamily="34" charset="0"/>
              </a:rPr>
              <a:t>Using an OER Resource: “SARS-CoV-2:  Understanding, Applying and Communicating Science</a:t>
            </a:r>
          </a:p>
        </p:txBody>
      </p:sp>
      <p:sp>
        <p:nvSpPr>
          <p:cNvPr id="5" name="Subtitle 4">
            <a:extLst>
              <a:ext uri="{FF2B5EF4-FFF2-40B4-BE49-F238E27FC236}">
                <a16:creationId xmlns:a16="http://schemas.microsoft.com/office/drawing/2014/main" id="{1AB49C15-691F-4B98-A282-9F35ADC72E82}"/>
              </a:ext>
            </a:extLst>
          </p:cNvPr>
          <p:cNvSpPr>
            <a:spLocks noGrp="1"/>
          </p:cNvSpPr>
          <p:nvPr>
            <p:ph type="subTitle" idx="1"/>
          </p:nvPr>
        </p:nvSpPr>
        <p:spPr>
          <a:xfrm>
            <a:off x="1562684" y="4341180"/>
            <a:ext cx="9525526" cy="1473693"/>
          </a:xfrm>
        </p:spPr>
        <p:txBody>
          <a:bodyPr>
            <a:normAutofit fontScale="62500" lnSpcReduction="20000"/>
          </a:bodyPr>
          <a:lstStyle/>
          <a:p>
            <a:pPr algn="ctr"/>
            <a:r>
              <a:rPr lang="en-US" sz="4000" b="1" dirty="0">
                <a:latin typeface="Calibri" panose="020F0502020204030204" pitchFamily="34" charset="0"/>
                <a:cs typeface="Calibri" panose="020F0502020204030204" pitchFamily="34" charset="0"/>
              </a:rPr>
              <a:t>Biome 2021, spring 2022 </a:t>
            </a:r>
            <a:r>
              <a:rPr lang="en-US" sz="4000" b="1" dirty="0" err="1">
                <a:latin typeface="Calibri" panose="020F0502020204030204" pitchFamily="34" charset="0"/>
                <a:cs typeface="Calibri" panose="020F0502020204030204" pitchFamily="34" charset="0"/>
              </a:rPr>
              <a:t>fmn</a:t>
            </a:r>
            <a:r>
              <a:rPr lang="en-US" sz="4000" b="1" dirty="0">
                <a:latin typeface="Calibri" panose="020F0502020204030204" pitchFamily="34" charset="0"/>
                <a:cs typeface="Calibri" panose="020F0502020204030204" pitchFamily="34" charset="0"/>
              </a:rPr>
              <a:t>: </a:t>
            </a:r>
          </a:p>
          <a:p>
            <a:r>
              <a:rPr lang="en-US" sz="4000" b="1" dirty="0">
                <a:latin typeface="Calibri" panose="020F0502020204030204" pitchFamily="34" charset="0"/>
                <a:cs typeface="Calibri" panose="020F0502020204030204" pitchFamily="34" charset="0"/>
              </a:rPr>
              <a:t>Sharon Homer-Drummond, Charles </a:t>
            </a:r>
            <a:r>
              <a:rPr lang="en-US" sz="4000" b="1" dirty="0" err="1">
                <a:latin typeface="Calibri" panose="020F0502020204030204" pitchFamily="34" charset="0"/>
                <a:cs typeface="Calibri" panose="020F0502020204030204" pitchFamily="34" charset="0"/>
              </a:rPr>
              <a:t>kennedy</a:t>
            </a:r>
            <a:r>
              <a:rPr lang="en-US" sz="4000" b="1" dirty="0">
                <a:latin typeface="Calibri" panose="020F0502020204030204" pitchFamily="34" charset="0"/>
                <a:cs typeface="Calibri" panose="020F0502020204030204" pitchFamily="34" charset="0"/>
              </a:rPr>
              <a:t>, Emily drill, Nancy </a:t>
            </a:r>
            <a:r>
              <a:rPr lang="en-US" sz="4000" b="1" dirty="0" err="1">
                <a:latin typeface="Calibri" panose="020F0502020204030204" pitchFamily="34" charset="0"/>
                <a:cs typeface="Calibri" panose="020F0502020204030204" pitchFamily="34" charset="0"/>
              </a:rPr>
              <a:t>barsic</a:t>
            </a:r>
            <a:r>
              <a:rPr lang="en-US" sz="4000" b="1" dirty="0">
                <a:latin typeface="Calibri" panose="020F0502020204030204" pitchFamily="34" charset="0"/>
                <a:cs typeface="Calibri" panose="020F0502020204030204" pitchFamily="34" charset="0"/>
              </a:rPr>
              <a:t> tress, Tomislav </a:t>
            </a:r>
            <a:r>
              <a:rPr lang="en-US" sz="4000" b="1" dirty="0" err="1">
                <a:latin typeface="Calibri" panose="020F0502020204030204" pitchFamily="34" charset="0"/>
                <a:cs typeface="Calibri" panose="020F0502020204030204" pitchFamily="34" charset="0"/>
              </a:rPr>
              <a:t>MeŠtrović</a:t>
            </a:r>
            <a:endParaRPr lang="en-US" sz="4000" b="1" dirty="0">
              <a:latin typeface="Calibri" panose="020F0502020204030204" pitchFamily="34" charset="0"/>
              <a:cs typeface="Calibri" panose="020F0502020204030204" pitchFamily="34" charset="0"/>
            </a:endParaRPr>
          </a:p>
        </p:txBody>
      </p:sp>
      <p:pic>
        <p:nvPicPr>
          <p:cNvPr id="1026" name="gmail-m_-1981423400377377564Picture 1" descr="image001.png">
            <a:extLst>
              <a:ext uri="{FF2B5EF4-FFF2-40B4-BE49-F238E27FC236}">
                <a16:creationId xmlns:a16="http://schemas.microsoft.com/office/drawing/2014/main" id="{2EC1AB4B-A700-4321-B1C6-2234610FCC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553" y="80254"/>
            <a:ext cx="1524001" cy="1674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https://upload.wikimedia.org/wikipedia/en/thumb/b/bb/Carnegie_Mellon_University_seal.svg/225px-Carnegie_Mellon_University_seal.svg.png">
            <a:extLst>
              <a:ext uri="{FF2B5EF4-FFF2-40B4-BE49-F238E27FC236}">
                <a16:creationId xmlns:a16="http://schemas.microsoft.com/office/drawing/2014/main" id="{44B6717D-94F7-4E45-8DF5-7E1867913E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84" y="1754819"/>
            <a:ext cx="1524001" cy="1524001"/>
          </a:xfrm>
          <a:prstGeom prst="rect">
            <a:avLst/>
          </a:prstGeom>
          <a:noFill/>
          <a:extLst>
            <a:ext uri="{909E8E84-426E-40DD-AFC4-6F175D3DCCD1}">
              <a14:hiddenFill xmlns:a14="http://schemas.microsoft.com/office/drawing/2010/main">
                <a:solidFill>
                  <a:srgbClr val="FFFFFF"/>
                </a:solidFill>
              </a14:hiddenFill>
            </a:ext>
          </a:extLst>
        </p:spPr>
      </p:pic>
      <p:pic>
        <p:nvPicPr>
          <p:cNvPr id="4" name="Graphic 3">
            <a:extLst>
              <a:ext uri="{FF2B5EF4-FFF2-40B4-BE49-F238E27FC236}">
                <a16:creationId xmlns:a16="http://schemas.microsoft.com/office/drawing/2014/main" id="{B8C2921D-80E7-4448-B3C3-5BD30166EE5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8684" y="3428509"/>
            <a:ext cx="1524000" cy="1524000"/>
          </a:xfrm>
          <a:prstGeom prst="rect">
            <a:avLst/>
          </a:prstGeom>
        </p:spPr>
      </p:pic>
      <p:pic>
        <p:nvPicPr>
          <p:cNvPr id="6" name="Picture 5">
            <a:extLst>
              <a:ext uri="{FF2B5EF4-FFF2-40B4-BE49-F238E27FC236}">
                <a16:creationId xmlns:a16="http://schemas.microsoft.com/office/drawing/2014/main" id="{AF95160C-DF64-464A-95AD-9A0DE016D2E1}"/>
              </a:ext>
            </a:extLst>
          </p:cNvPr>
          <p:cNvPicPr>
            <a:picLocks noChangeAspect="1"/>
          </p:cNvPicPr>
          <p:nvPr/>
        </p:nvPicPr>
        <p:blipFill>
          <a:blip r:embed="rId6"/>
          <a:stretch>
            <a:fillRect/>
          </a:stretch>
        </p:blipFill>
        <p:spPr>
          <a:xfrm>
            <a:off x="0" y="5167714"/>
            <a:ext cx="1562684" cy="1562684"/>
          </a:xfrm>
          <a:prstGeom prst="rect">
            <a:avLst/>
          </a:prstGeom>
        </p:spPr>
      </p:pic>
    </p:spTree>
    <p:extLst>
      <p:ext uri="{BB962C8B-B14F-4D97-AF65-F5344CB8AC3E}">
        <p14:creationId xmlns:p14="http://schemas.microsoft.com/office/powerpoint/2010/main" val="1819359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a:xfrm>
            <a:off x="1143001" y="327514"/>
            <a:ext cx="9905998" cy="1421386"/>
          </a:xfrm>
        </p:spPr>
        <p:txBody>
          <a:bodyPr>
            <a:normAutofit/>
          </a:bodyPr>
          <a:lstStyle/>
          <a:p>
            <a:r>
              <a:rPr lang="en-US" sz="4400" b="1" dirty="0">
                <a:latin typeface="Calibri" panose="020F0502020204030204" pitchFamily="34" charset="0"/>
                <a:cs typeface="Calibri" panose="020F0502020204030204" pitchFamily="34" charset="0"/>
              </a:rPr>
              <a:t>Q &amp; A</a:t>
            </a:r>
          </a:p>
        </p:txBody>
      </p:sp>
      <p:sp>
        <p:nvSpPr>
          <p:cNvPr id="5" name="Content Placeholder 4">
            <a:extLst>
              <a:ext uri="{FF2B5EF4-FFF2-40B4-BE49-F238E27FC236}">
                <a16:creationId xmlns:a16="http://schemas.microsoft.com/office/drawing/2014/main" id="{8189E78B-6B47-44CC-9E35-304471D3A13F}"/>
              </a:ext>
            </a:extLst>
          </p:cNvPr>
          <p:cNvSpPr>
            <a:spLocks noGrp="1"/>
          </p:cNvSpPr>
          <p:nvPr>
            <p:ph idx="1"/>
          </p:nvPr>
        </p:nvSpPr>
        <p:spPr>
          <a:xfrm>
            <a:off x="1141412" y="1748900"/>
            <a:ext cx="9905999" cy="4589755"/>
          </a:xfrm>
        </p:spPr>
        <p:txBody>
          <a:bodyPr>
            <a:normAutofit/>
          </a:bodyPr>
          <a:lstStyle/>
          <a:p>
            <a:r>
              <a:rPr lang="en-US" sz="2400" dirty="0"/>
              <a:t>What problems do you foresee?</a:t>
            </a:r>
          </a:p>
          <a:p>
            <a:r>
              <a:rPr lang="en-US" sz="2400" dirty="0"/>
              <a:t>Any suggested improvements?</a:t>
            </a:r>
          </a:p>
          <a:p>
            <a:r>
              <a:rPr lang="en-US" sz="2400" dirty="0"/>
              <a:t>Any additions you’d like to see?</a:t>
            </a:r>
          </a:p>
          <a:p>
            <a:r>
              <a:rPr lang="en-US" sz="2400" dirty="0"/>
              <a:t>Please complete the feedback questions in the Workshop Planning document, and submit as soon as possible.</a:t>
            </a:r>
          </a:p>
          <a:p>
            <a:pPr lvl="1"/>
            <a:r>
              <a:rPr lang="en-US" sz="2200" dirty="0"/>
              <a:t>Email: </a:t>
            </a:r>
            <a:r>
              <a:rPr lang="en-US" sz="2200" dirty="0">
                <a:hlinkClick r:id="rId2"/>
              </a:rPr>
              <a:t>shomerdr@tctc.edu</a:t>
            </a:r>
            <a:endParaRPr lang="en-US" sz="2200" dirty="0"/>
          </a:p>
          <a:p>
            <a:pPr lvl="1"/>
            <a:r>
              <a:rPr lang="en-US" sz="2200" dirty="0"/>
              <a:t>QUBES profile</a:t>
            </a:r>
          </a:p>
        </p:txBody>
      </p:sp>
    </p:spTree>
    <p:extLst>
      <p:ext uri="{BB962C8B-B14F-4D97-AF65-F5344CB8AC3E}">
        <p14:creationId xmlns:p14="http://schemas.microsoft.com/office/powerpoint/2010/main" val="238927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a:xfrm>
            <a:off x="1143001" y="327514"/>
            <a:ext cx="9905998" cy="1385875"/>
          </a:xfrm>
        </p:spPr>
        <p:txBody>
          <a:bodyPr>
            <a:normAutofit/>
          </a:bodyPr>
          <a:lstStyle/>
          <a:p>
            <a:r>
              <a:rPr lang="en-US" sz="4400" b="1" dirty="0">
                <a:latin typeface="Calibri" panose="020F0502020204030204" pitchFamily="34" charset="0"/>
                <a:cs typeface="Calibri" panose="020F0502020204030204" pitchFamily="34" charset="0"/>
              </a:rPr>
              <a:t>Introductions</a:t>
            </a:r>
          </a:p>
        </p:txBody>
      </p:sp>
      <p:sp>
        <p:nvSpPr>
          <p:cNvPr id="5" name="Content Placeholder 4">
            <a:extLst>
              <a:ext uri="{FF2B5EF4-FFF2-40B4-BE49-F238E27FC236}">
                <a16:creationId xmlns:a16="http://schemas.microsoft.com/office/drawing/2014/main" id="{8189E78B-6B47-44CC-9E35-304471D3A13F}"/>
              </a:ext>
            </a:extLst>
          </p:cNvPr>
          <p:cNvSpPr>
            <a:spLocks noGrp="1"/>
          </p:cNvSpPr>
          <p:nvPr>
            <p:ph idx="1"/>
          </p:nvPr>
        </p:nvSpPr>
        <p:spPr>
          <a:xfrm>
            <a:off x="1141412" y="1713389"/>
            <a:ext cx="9905999" cy="4714043"/>
          </a:xfrm>
        </p:spPr>
        <p:txBody>
          <a:bodyPr>
            <a:normAutofit/>
          </a:bodyPr>
          <a:lstStyle/>
          <a:p>
            <a:r>
              <a:rPr lang="en-US" sz="3000" dirty="0"/>
              <a:t>Sharon Homer-Drummond, Tri-County Technical College:</a:t>
            </a:r>
          </a:p>
          <a:p>
            <a:pPr lvl="1"/>
            <a:r>
              <a:rPr lang="en-US" sz="2600" dirty="0">
                <a:hlinkClick r:id="rId2"/>
              </a:rPr>
              <a:t>shomerdr@tctc.edu</a:t>
            </a:r>
            <a:endParaRPr lang="en-US" sz="2600" dirty="0"/>
          </a:p>
          <a:p>
            <a:pPr lvl="1"/>
            <a:r>
              <a:rPr lang="en-US" sz="2600" dirty="0">
                <a:hlinkClick r:id="rId3"/>
              </a:rPr>
              <a:t>homerdrummonds@gmail.com</a:t>
            </a:r>
            <a:endParaRPr lang="en-US" sz="2600" dirty="0"/>
          </a:p>
          <a:p>
            <a:pPr lvl="1"/>
            <a:r>
              <a:rPr lang="en-US" sz="2600" dirty="0"/>
              <a:t>561-542-1438 (m); 864-646-1522 (o)</a:t>
            </a:r>
          </a:p>
          <a:p>
            <a:pPr marL="457200" lvl="1" indent="0">
              <a:buNone/>
            </a:pPr>
            <a:endParaRPr lang="en-US" sz="2600" dirty="0"/>
          </a:p>
          <a:p>
            <a:r>
              <a:rPr lang="en-US" sz="3000" dirty="0"/>
              <a:t>Emily Drill, Carnegie Mellon University</a:t>
            </a:r>
          </a:p>
          <a:p>
            <a:pPr lvl="1"/>
            <a:r>
              <a:rPr lang="en-US" sz="2600" dirty="0">
                <a:hlinkClick r:id="rId4"/>
              </a:rPr>
              <a:t>edrill@andrew.cmu.edu</a:t>
            </a:r>
            <a:endParaRPr lang="en-US" sz="2600" dirty="0"/>
          </a:p>
          <a:p>
            <a:pPr lvl="1"/>
            <a:r>
              <a:rPr lang="en-US" sz="2600" dirty="0"/>
              <a:t>412-268-5989 (o)</a:t>
            </a:r>
          </a:p>
          <a:p>
            <a:pPr lvl="1"/>
            <a:endParaRPr lang="en-US" sz="2600" dirty="0"/>
          </a:p>
        </p:txBody>
      </p:sp>
    </p:spTree>
    <p:extLst>
      <p:ext uri="{BB962C8B-B14F-4D97-AF65-F5344CB8AC3E}">
        <p14:creationId xmlns:p14="http://schemas.microsoft.com/office/powerpoint/2010/main" val="325368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a:xfrm>
            <a:off x="1141413" y="519344"/>
            <a:ext cx="9905998" cy="1202923"/>
          </a:xfrm>
        </p:spPr>
        <p:txBody>
          <a:bodyPr>
            <a:normAutofit/>
          </a:bodyPr>
          <a:lstStyle/>
          <a:p>
            <a:r>
              <a:rPr lang="en-US" sz="4400" b="1" dirty="0">
                <a:latin typeface="Calibri" panose="020F0502020204030204" pitchFamily="34" charset="0"/>
                <a:cs typeface="Calibri" panose="020F0502020204030204" pitchFamily="34" charset="0"/>
              </a:rPr>
              <a:t>Agenda</a:t>
            </a:r>
          </a:p>
        </p:txBody>
      </p:sp>
      <p:sp>
        <p:nvSpPr>
          <p:cNvPr id="5" name="Content Placeholder 4">
            <a:extLst>
              <a:ext uri="{FF2B5EF4-FFF2-40B4-BE49-F238E27FC236}">
                <a16:creationId xmlns:a16="http://schemas.microsoft.com/office/drawing/2014/main" id="{8189E78B-6B47-44CC-9E35-304471D3A13F}"/>
              </a:ext>
            </a:extLst>
          </p:cNvPr>
          <p:cNvSpPr>
            <a:spLocks noGrp="1"/>
          </p:cNvSpPr>
          <p:nvPr>
            <p:ph idx="1"/>
          </p:nvPr>
        </p:nvSpPr>
        <p:spPr>
          <a:xfrm>
            <a:off x="1141412" y="1722267"/>
            <a:ext cx="9905999" cy="4616389"/>
          </a:xfrm>
        </p:spPr>
        <p:txBody>
          <a:bodyPr/>
          <a:lstStyle/>
          <a:p>
            <a:pPr marL="457200" indent="-457200">
              <a:buFont typeface="+mj-lt"/>
              <a:buAutoNum type="arabicPeriod"/>
            </a:pPr>
            <a:r>
              <a:rPr lang="en-US" sz="2200" dirty="0"/>
              <a:t>Background</a:t>
            </a:r>
          </a:p>
          <a:p>
            <a:pPr marL="457200" indent="-457200">
              <a:buFont typeface="+mj-lt"/>
              <a:buAutoNum type="arabicPeriod"/>
            </a:pPr>
            <a:r>
              <a:rPr lang="en-US" sz="2200" dirty="0"/>
              <a:t>Introduction to the materials</a:t>
            </a:r>
          </a:p>
          <a:p>
            <a:pPr marL="457200" indent="-457200">
              <a:buFont typeface="+mj-lt"/>
              <a:buAutoNum type="arabicPeriod"/>
            </a:pPr>
            <a:r>
              <a:rPr lang="en-US" sz="2200" dirty="0"/>
              <a:t>Examples of how the materials have been implemented</a:t>
            </a:r>
          </a:p>
          <a:p>
            <a:pPr marL="914400" lvl="1" indent="-457200">
              <a:buFont typeface="+mj-lt"/>
              <a:buAutoNum type="arabicPeriod"/>
            </a:pPr>
            <a:r>
              <a:rPr lang="en-US" sz="2000" dirty="0"/>
              <a:t>Genetics and phylogeny in Principles of Biology at TCTC</a:t>
            </a:r>
          </a:p>
          <a:p>
            <a:pPr marL="914400" lvl="1" indent="-457200">
              <a:buFont typeface="+mj-lt"/>
              <a:buAutoNum type="arabicPeriod"/>
            </a:pPr>
            <a:r>
              <a:rPr lang="en-US" sz="2000" dirty="0"/>
              <a:t>Pharmacology at University of Pittsburgh</a:t>
            </a:r>
          </a:p>
          <a:p>
            <a:pPr marL="914400" lvl="1" indent="-457200">
              <a:buFont typeface="+mj-lt"/>
              <a:buAutoNum type="arabicPeriod"/>
            </a:pPr>
            <a:r>
              <a:rPr lang="en-US" sz="2000" dirty="0"/>
              <a:t>Genetics labs at Carnegie Mellon University</a:t>
            </a:r>
          </a:p>
          <a:p>
            <a:pPr marL="457200" indent="-457200">
              <a:buFont typeface="+mj-lt"/>
              <a:buAutoNum type="arabicPeriod"/>
            </a:pPr>
            <a:r>
              <a:rPr lang="en-US" sz="2200" dirty="0"/>
              <a:t>Breakout groups</a:t>
            </a:r>
          </a:p>
          <a:p>
            <a:pPr marL="914400" lvl="1" indent="-457200">
              <a:buFont typeface="+mj-lt"/>
              <a:buAutoNum type="arabicPeriod"/>
            </a:pPr>
            <a:r>
              <a:rPr lang="en-US" sz="2000" dirty="0"/>
              <a:t>In groups, choose 1-2 modules, or parts of a module, to test in a class during the 2022-2023 school year</a:t>
            </a:r>
          </a:p>
          <a:p>
            <a:pPr marL="914400" lvl="1" indent="-457200">
              <a:buFont typeface="+mj-lt"/>
              <a:buAutoNum type="arabicPeriod"/>
            </a:pPr>
            <a:r>
              <a:rPr lang="en-US" sz="2000" dirty="0"/>
              <a:t>Plan the implementation</a:t>
            </a:r>
          </a:p>
          <a:p>
            <a:pPr marL="457200" indent="-457200">
              <a:buFont typeface="+mj-lt"/>
              <a:buAutoNum type="arabicPeriod"/>
            </a:pPr>
            <a:r>
              <a:rPr lang="en-US" sz="2200" dirty="0"/>
              <a:t>Present 1-2 implementation plans from each breakout room</a:t>
            </a:r>
          </a:p>
        </p:txBody>
      </p:sp>
    </p:spTree>
    <p:extLst>
      <p:ext uri="{BB962C8B-B14F-4D97-AF65-F5344CB8AC3E}">
        <p14:creationId xmlns:p14="http://schemas.microsoft.com/office/powerpoint/2010/main" val="15777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a:xfrm>
            <a:off x="1143001" y="327514"/>
            <a:ext cx="9905998" cy="1439143"/>
          </a:xfrm>
        </p:spPr>
        <p:txBody>
          <a:bodyPr>
            <a:normAutofit/>
          </a:bodyPr>
          <a:lstStyle/>
          <a:p>
            <a:r>
              <a:rPr lang="en-US" sz="4400" b="1" dirty="0">
                <a:latin typeface="Calibri" panose="020F0502020204030204" pitchFamily="34" charset="0"/>
                <a:cs typeface="Calibri" panose="020F0502020204030204" pitchFamily="34" charset="0"/>
              </a:rPr>
              <a:t>Background</a:t>
            </a:r>
          </a:p>
        </p:txBody>
      </p:sp>
      <p:sp>
        <p:nvSpPr>
          <p:cNvPr id="5" name="Content Placeholder 4">
            <a:extLst>
              <a:ext uri="{FF2B5EF4-FFF2-40B4-BE49-F238E27FC236}">
                <a16:creationId xmlns:a16="http://schemas.microsoft.com/office/drawing/2014/main" id="{8189E78B-6B47-44CC-9E35-304471D3A13F}"/>
              </a:ext>
            </a:extLst>
          </p:cNvPr>
          <p:cNvSpPr>
            <a:spLocks noGrp="1"/>
          </p:cNvSpPr>
          <p:nvPr>
            <p:ph idx="1"/>
          </p:nvPr>
        </p:nvSpPr>
        <p:spPr>
          <a:xfrm>
            <a:off x="1141412" y="1766657"/>
            <a:ext cx="9905999" cy="4572000"/>
          </a:xfrm>
        </p:spPr>
        <p:txBody>
          <a:bodyPr>
            <a:normAutofit/>
          </a:bodyPr>
          <a:lstStyle/>
          <a:p>
            <a:r>
              <a:rPr lang="en-US" sz="2400" dirty="0"/>
              <a:t>Originally, a multi-lab project to compare viral sequences from a hospital-transmission case of HIV in France to learn …</a:t>
            </a:r>
          </a:p>
          <a:p>
            <a:pPr lvl="1"/>
            <a:r>
              <a:rPr lang="en-US" sz="2200" dirty="0"/>
              <a:t>process of science</a:t>
            </a:r>
          </a:p>
          <a:p>
            <a:pPr lvl="1"/>
            <a:r>
              <a:rPr lang="en-US" sz="2200" dirty="0"/>
              <a:t>how to use NCBI tools</a:t>
            </a:r>
          </a:p>
          <a:p>
            <a:pPr lvl="1"/>
            <a:r>
              <a:rPr lang="en-US" sz="2200" dirty="0"/>
              <a:t>how to generate phylogenetic trees</a:t>
            </a:r>
          </a:p>
          <a:p>
            <a:pPr lvl="1"/>
            <a:r>
              <a:rPr lang="en-US" sz="2200" dirty="0"/>
              <a:t>quantitative skills</a:t>
            </a:r>
          </a:p>
          <a:p>
            <a:pPr lvl="1"/>
            <a:r>
              <a:rPr lang="en-US" sz="2200" dirty="0"/>
              <a:t>process of conducting a research project</a:t>
            </a:r>
          </a:p>
          <a:p>
            <a:pPr lvl="1"/>
            <a:r>
              <a:rPr lang="en-US" sz="2200" dirty="0"/>
              <a:t>communicating findings</a:t>
            </a:r>
          </a:p>
          <a:p>
            <a:r>
              <a:rPr lang="en-US" sz="2400" dirty="0"/>
              <a:t>While under lockdown, Charles Kennedy rewrote that lab to incorporate comparison of all major strains of coronaviruses involved in epidemics and pandemics from 2003 – 2020.</a:t>
            </a:r>
          </a:p>
        </p:txBody>
      </p:sp>
    </p:spTree>
    <p:extLst>
      <p:ext uri="{BB962C8B-B14F-4D97-AF65-F5344CB8AC3E}">
        <p14:creationId xmlns:p14="http://schemas.microsoft.com/office/powerpoint/2010/main" val="100063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a:xfrm>
            <a:off x="1143001" y="327514"/>
            <a:ext cx="9905998" cy="1421387"/>
          </a:xfrm>
        </p:spPr>
        <p:txBody>
          <a:bodyPr>
            <a:normAutofit/>
          </a:bodyPr>
          <a:lstStyle/>
          <a:p>
            <a:r>
              <a:rPr lang="en-US" sz="4400" b="1" dirty="0">
                <a:latin typeface="Calibri" panose="020F0502020204030204" pitchFamily="34" charset="0"/>
                <a:cs typeface="Calibri" panose="020F0502020204030204" pitchFamily="34" charset="0"/>
              </a:rPr>
              <a:t>Introducing the Materials</a:t>
            </a:r>
          </a:p>
        </p:txBody>
      </p:sp>
      <p:sp>
        <p:nvSpPr>
          <p:cNvPr id="5" name="Content Placeholder 4">
            <a:extLst>
              <a:ext uri="{FF2B5EF4-FFF2-40B4-BE49-F238E27FC236}">
                <a16:creationId xmlns:a16="http://schemas.microsoft.com/office/drawing/2014/main" id="{8189E78B-6B47-44CC-9E35-304471D3A13F}"/>
              </a:ext>
            </a:extLst>
          </p:cNvPr>
          <p:cNvSpPr>
            <a:spLocks noGrp="1"/>
          </p:cNvSpPr>
          <p:nvPr>
            <p:ph idx="1"/>
          </p:nvPr>
        </p:nvSpPr>
        <p:spPr>
          <a:xfrm>
            <a:off x="1141412" y="1748901"/>
            <a:ext cx="9905999" cy="4589756"/>
          </a:xfrm>
        </p:spPr>
        <p:txBody>
          <a:bodyPr/>
          <a:lstStyle/>
          <a:p>
            <a:pPr marL="0" indent="0" algn="ctr">
              <a:buNone/>
            </a:pPr>
            <a:r>
              <a:rPr lang="en-US" sz="2400" dirty="0">
                <a:hlinkClick r:id="rId2"/>
              </a:rPr>
              <a:t>https://qubeshub.org/community/groups/summer2022/schedule/workshops</a:t>
            </a:r>
            <a:r>
              <a:rPr lang="en-US" sz="2400" dirty="0"/>
              <a:t> </a:t>
            </a:r>
          </a:p>
          <a:p>
            <a:endParaRPr lang="en-US" sz="2400" dirty="0"/>
          </a:p>
          <a:p>
            <a:r>
              <a:rPr lang="en-US" sz="2400" dirty="0"/>
              <a:t>TOC: links to each section of each module</a:t>
            </a:r>
          </a:p>
          <a:p>
            <a:r>
              <a:rPr lang="en-US" sz="2400" dirty="0"/>
              <a:t>Modules are broken up into three categories and color-coded</a:t>
            </a:r>
          </a:p>
          <a:p>
            <a:pPr lvl="2"/>
            <a:r>
              <a:rPr lang="en-US" sz="2200" dirty="0"/>
              <a:t>“High school and non-science majors”		</a:t>
            </a:r>
          </a:p>
          <a:p>
            <a:pPr lvl="2"/>
            <a:r>
              <a:rPr lang="en-US" sz="2200" dirty="0"/>
              <a:t>“Non-science college majors and lower-level college students”	</a:t>
            </a:r>
          </a:p>
          <a:p>
            <a:pPr lvl="2"/>
            <a:r>
              <a:rPr lang="en-US" sz="2200" dirty="0"/>
              <a:t>“Science college majors and upper-level college students”</a:t>
            </a:r>
            <a:r>
              <a:rPr lang="en-US" dirty="0"/>
              <a:t>	</a:t>
            </a:r>
          </a:p>
        </p:txBody>
      </p:sp>
      <p:sp>
        <p:nvSpPr>
          <p:cNvPr id="4" name="Oval 3">
            <a:extLst>
              <a:ext uri="{FF2B5EF4-FFF2-40B4-BE49-F238E27FC236}">
                <a16:creationId xmlns:a16="http://schemas.microsoft.com/office/drawing/2014/main" id="{AE82AE6F-9553-429F-89EB-78A01FFB150C}"/>
              </a:ext>
            </a:extLst>
          </p:cNvPr>
          <p:cNvSpPr/>
          <p:nvPr/>
        </p:nvSpPr>
        <p:spPr>
          <a:xfrm>
            <a:off x="6094411" y="3727549"/>
            <a:ext cx="195580" cy="210820"/>
          </a:xfrm>
          <a:prstGeom prst="ellipse">
            <a:avLst/>
          </a:prstGeom>
          <a:solidFill>
            <a:srgbClr val="8296B0"/>
          </a:solidFill>
          <a:ln w="12700" cap="flat" cmpd="sng">
            <a:solidFill>
              <a:srgbClr val="31538F"/>
            </a:solidFill>
            <a:prstDash val="solid"/>
            <a:miter lim="800000"/>
            <a:headEnd type="none" w="sm" len="sm"/>
            <a:tailEnd type="none" w="sm" len="sm"/>
          </a:ln>
        </p:spPr>
        <p:txBody>
          <a:bodyPr spcFirstLastPara="1" wrap="square" lIns="91425" tIns="91425" rIns="91425" bIns="91425" anchor="ctr" anchorCtr="0">
            <a:noAutofit/>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rPr>
              <a:t> </a:t>
            </a:r>
          </a:p>
        </p:txBody>
      </p:sp>
      <p:sp>
        <p:nvSpPr>
          <p:cNvPr id="6" name="Rectangle: Rounded Corners 5">
            <a:extLst>
              <a:ext uri="{FF2B5EF4-FFF2-40B4-BE49-F238E27FC236}">
                <a16:creationId xmlns:a16="http://schemas.microsoft.com/office/drawing/2014/main" id="{19CE2C45-7979-4E6D-9B2B-05C2648D0111}"/>
              </a:ext>
            </a:extLst>
          </p:cNvPr>
          <p:cNvSpPr/>
          <p:nvPr/>
        </p:nvSpPr>
        <p:spPr>
          <a:xfrm>
            <a:off x="8887872" y="4142913"/>
            <a:ext cx="222250" cy="152400"/>
          </a:xfrm>
          <a:prstGeom prst="roundRect">
            <a:avLst>
              <a:gd name="adj" fmla="val 16667"/>
            </a:avLst>
          </a:prstGeom>
          <a:solidFill>
            <a:srgbClr val="FFFF00"/>
          </a:solidFill>
          <a:ln w="12700" cap="flat" cmpd="sng">
            <a:solidFill>
              <a:srgbClr val="31538F"/>
            </a:solidFill>
            <a:prstDash val="solid"/>
            <a:miter lim="800000"/>
            <a:headEnd type="none" w="sm" len="sm"/>
            <a:tailEnd type="none" w="sm" len="sm"/>
          </a:ln>
        </p:spPr>
        <p:txBody>
          <a:bodyPr spcFirstLastPara="1" wrap="square" lIns="91425" tIns="91425" rIns="91425" bIns="91425" anchor="ctr" anchorCtr="0">
            <a:noAutofit/>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rPr>
              <a:t> </a:t>
            </a:r>
          </a:p>
        </p:txBody>
      </p:sp>
      <p:sp>
        <p:nvSpPr>
          <p:cNvPr id="7" name="Hexagon 6">
            <a:extLst>
              <a:ext uri="{FF2B5EF4-FFF2-40B4-BE49-F238E27FC236}">
                <a16:creationId xmlns:a16="http://schemas.microsoft.com/office/drawing/2014/main" id="{486BE8C5-45B6-4B5F-8DF1-5A2C07A1C133}"/>
              </a:ext>
            </a:extLst>
          </p:cNvPr>
          <p:cNvSpPr/>
          <p:nvPr/>
        </p:nvSpPr>
        <p:spPr>
          <a:xfrm>
            <a:off x="8352049" y="4480227"/>
            <a:ext cx="210820" cy="205740"/>
          </a:xfrm>
          <a:prstGeom prst="hexagon">
            <a:avLst>
              <a:gd name="adj" fmla="val 25000"/>
              <a:gd name="vf" fmla="val 115470"/>
            </a:avLst>
          </a:prstGeom>
          <a:solidFill>
            <a:srgbClr val="FF0000"/>
          </a:solidFill>
          <a:ln w="12700" cap="flat" cmpd="sng">
            <a:solidFill>
              <a:srgbClr val="31538F"/>
            </a:solidFill>
            <a:prstDash val="solid"/>
            <a:miter lim="800000"/>
            <a:headEnd type="none" w="sm" len="sm"/>
            <a:tailEnd type="none" w="sm" len="sm"/>
          </a:ln>
        </p:spPr>
        <p:txBody>
          <a:bodyPr spcFirstLastPara="1" wrap="square" lIns="91425" tIns="91425" rIns="91425" bIns="91425" anchor="ctr" anchorCtr="0">
            <a:noAutofit/>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1969454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a:xfrm>
            <a:off x="1143001" y="327514"/>
            <a:ext cx="9905998" cy="1403632"/>
          </a:xfrm>
        </p:spPr>
        <p:txBody>
          <a:bodyPr>
            <a:normAutofit/>
          </a:bodyPr>
          <a:lstStyle/>
          <a:p>
            <a:r>
              <a:rPr lang="en-US" sz="4400" b="1" dirty="0">
                <a:latin typeface="Calibri" panose="020F0502020204030204" pitchFamily="34" charset="0"/>
                <a:cs typeface="Calibri" panose="020F0502020204030204" pitchFamily="34" charset="0"/>
              </a:rPr>
              <a:t>Implementation Strategy at TCTC</a:t>
            </a:r>
          </a:p>
        </p:txBody>
      </p:sp>
      <p:sp>
        <p:nvSpPr>
          <p:cNvPr id="5" name="Content Placeholder 4">
            <a:extLst>
              <a:ext uri="{FF2B5EF4-FFF2-40B4-BE49-F238E27FC236}">
                <a16:creationId xmlns:a16="http://schemas.microsoft.com/office/drawing/2014/main" id="{8189E78B-6B47-44CC-9E35-304471D3A13F}"/>
              </a:ext>
            </a:extLst>
          </p:cNvPr>
          <p:cNvSpPr>
            <a:spLocks noGrp="1"/>
          </p:cNvSpPr>
          <p:nvPr>
            <p:ph idx="1"/>
          </p:nvPr>
        </p:nvSpPr>
        <p:spPr>
          <a:xfrm>
            <a:off x="1141412" y="1731146"/>
            <a:ext cx="9905999" cy="4589755"/>
          </a:xfrm>
        </p:spPr>
        <p:txBody>
          <a:bodyPr>
            <a:normAutofit/>
          </a:bodyPr>
          <a:lstStyle/>
          <a:p>
            <a:r>
              <a:rPr lang="en-US" sz="2400" dirty="0"/>
              <a:t>Fall 2020: hybrid course; digital lab worked well, but difficult explaining details to students with split labs (and many students on quarantine at any one point and time). Focused on just the genetics and phylogenetics. GENEROUS grading due to circumstances.</a:t>
            </a:r>
          </a:p>
          <a:p>
            <a:r>
              <a:rPr lang="en-US" sz="2400" dirty="0"/>
              <a:t>Fall 2021: full-time and F2F; needed more time to instruct the lab instructors, but students did correctly generate comparative sequences and phylogenetic trees.</a:t>
            </a:r>
          </a:p>
          <a:p>
            <a:r>
              <a:rPr lang="en-US" sz="2400" dirty="0"/>
              <a:t>Fall 2022: plan on converting the Fall lab course to a CURE using the complete set of materials. Will order based on the topical order in lecture, teaching methods as part of the process. Focus on one paper at end of term.</a:t>
            </a:r>
          </a:p>
        </p:txBody>
      </p:sp>
    </p:spTree>
    <p:extLst>
      <p:ext uri="{BB962C8B-B14F-4D97-AF65-F5344CB8AC3E}">
        <p14:creationId xmlns:p14="http://schemas.microsoft.com/office/powerpoint/2010/main" val="2453275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a:xfrm>
            <a:off x="1143001" y="327514"/>
            <a:ext cx="9905998" cy="1421387"/>
          </a:xfrm>
        </p:spPr>
        <p:txBody>
          <a:bodyPr>
            <a:normAutofit/>
          </a:bodyPr>
          <a:lstStyle/>
          <a:p>
            <a:r>
              <a:rPr lang="en-US" sz="4400" b="1" dirty="0">
                <a:latin typeface="Calibri" panose="020F0502020204030204" pitchFamily="34" charset="0"/>
                <a:cs typeface="Calibri" panose="020F0502020204030204" pitchFamily="34" charset="0"/>
              </a:rPr>
              <a:t>Implementation Strategy at U. Pitt.</a:t>
            </a:r>
          </a:p>
        </p:txBody>
      </p:sp>
      <p:sp>
        <p:nvSpPr>
          <p:cNvPr id="5" name="Content Placeholder 4">
            <a:extLst>
              <a:ext uri="{FF2B5EF4-FFF2-40B4-BE49-F238E27FC236}">
                <a16:creationId xmlns:a16="http://schemas.microsoft.com/office/drawing/2014/main" id="{8189E78B-6B47-44CC-9E35-304471D3A13F}"/>
              </a:ext>
            </a:extLst>
          </p:cNvPr>
          <p:cNvSpPr>
            <a:spLocks noGrp="1"/>
          </p:cNvSpPr>
          <p:nvPr>
            <p:ph idx="1"/>
          </p:nvPr>
        </p:nvSpPr>
        <p:spPr>
          <a:xfrm>
            <a:off x="1141412" y="1748901"/>
            <a:ext cx="9905999" cy="4563122"/>
          </a:xfrm>
        </p:spPr>
        <p:txBody>
          <a:bodyPr/>
          <a:lstStyle/>
          <a:p>
            <a:r>
              <a:rPr lang="en-US" sz="2400" dirty="0"/>
              <a:t>Pharmacology implemented in nursing classes</a:t>
            </a:r>
          </a:p>
          <a:p>
            <a:pPr lvl="1"/>
            <a:r>
              <a:rPr lang="en-US" sz="2400" dirty="0"/>
              <a:t>Emphasized students learning to …</a:t>
            </a:r>
          </a:p>
          <a:p>
            <a:pPr lvl="2"/>
            <a:r>
              <a:rPr lang="en-US" sz="2200" dirty="0"/>
              <a:t>sort through claims</a:t>
            </a:r>
          </a:p>
          <a:p>
            <a:pPr lvl="2"/>
            <a:r>
              <a:rPr lang="en-US" sz="2200" dirty="0"/>
              <a:t>understand basics of pharmaceutical chemistry</a:t>
            </a:r>
          </a:p>
          <a:p>
            <a:pPr lvl="2"/>
            <a:r>
              <a:rPr lang="en-US" sz="2200" dirty="0"/>
              <a:t>understand drug selection and drug claims</a:t>
            </a:r>
          </a:p>
          <a:p>
            <a:pPr lvl="1"/>
            <a:r>
              <a:rPr lang="en-US" sz="2400" dirty="0"/>
              <a:t>Students had very positive feedback – felt like they clearly understood why claims about Ivermectin, etc. were incorrect</a:t>
            </a:r>
          </a:p>
        </p:txBody>
      </p:sp>
    </p:spTree>
    <p:extLst>
      <p:ext uri="{BB962C8B-B14F-4D97-AF65-F5344CB8AC3E}">
        <p14:creationId xmlns:p14="http://schemas.microsoft.com/office/powerpoint/2010/main" val="270735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a:xfrm>
            <a:off x="1143001" y="327514"/>
            <a:ext cx="9905998" cy="1421387"/>
          </a:xfrm>
        </p:spPr>
        <p:txBody>
          <a:bodyPr>
            <a:normAutofit/>
          </a:bodyPr>
          <a:lstStyle/>
          <a:p>
            <a:r>
              <a:rPr lang="en-US" sz="4400" b="1" dirty="0">
                <a:latin typeface="Calibri" panose="020F0502020204030204" pitchFamily="34" charset="0"/>
                <a:cs typeface="Calibri" panose="020F0502020204030204" pitchFamily="34" charset="0"/>
              </a:rPr>
              <a:t>Implementation Strategy at Carnegie Mellon</a:t>
            </a:r>
          </a:p>
        </p:txBody>
      </p:sp>
      <p:sp>
        <p:nvSpPr>
          <p:cNvPr id="5" name="Content Placeholder 4">
            <a:extLst>
              <a:ext uri="{FF2B5EF4-FFF2-40B4-BE49-F238E27FC236}">
                <a16:creationId xmlns:a16="http://schemas.microsoft.com/office/drawing/2014/main" id="{8189E78B-6B47-44CC-9E35-304471D3A13F}"/>
              </a:ext>
            </a:extLst>
          </p:cNvPr>
          <p:cNvSpPr>
            <a:spLocks noGrp="1"/>
          </p:cNvSpPr>
          <p:nvPr>
            <p:ph idx="1"/>
          </p:nvPr>
        </p:nvSpPr>
        <p:spPr>
          <a:xfrm>
            <a:off x="1141412" y="1748901"/>
            <a:ext cx="9905999" cy="4572000"/>
          </a:xfrm>
        </p:spPr>
        <p:txBody>
          <a:bodyPr/>
          <a:lstStyle/>
          <a:p>
            <a:r>
              <a:rPr lang="en-US" sz="2400" dirty="0"/>
              <a:t>Genetics: Variants methodology and tools based off a module implemented in a Genetics and Molecular Biology Laboratory Course Fall 2021</a:t>
            </a:r>
          </a:p>
          <a:p>
            <a:pPr lvl="1"/>
            <a:r>
              <a:rPr lang="en-US" sz="2200" dirty="0"/>
              <a:t>NCBI</a:t>
            </a:r>
          </a:p>
          <a:p>
            <a:pPr lvl="1"/>
            <a:r>
              <a:rPr lang="en-US" sz="2200" dirty="0" err="1"/>
              <a:t>Benchling</a:t>
            </a:r>
            <a:endParaRPr lang="en-US" sz="2200" dirty="0"/>
          </a:p>
          <a:p>
            <a:r>
              <a:rPr lang="en-US" sz="2400" dirty="0"/>
              <a:t>Plans to teach phylogenetic tree generation and comparison</a:t>
            </a:r>
          </a:p>
          <a:p>
            <a:r>
              <a:rPr lang="en-US" sz="2400" dirty="0"/>
              <a:t>Potential for use with high school programs, outreach</a:t>
            </a:r>
          </a:p>
        </p:txBody>
      </p:sp>
    </p:spTree>
    <p:extLst>
      <p:ext uri="{BB962C8B-B14F-4D97-AF65-F5344CB8AC3E}">
        <p14:creationId xmlns:p14="http://schemas.microsoft.com/office/powerpoint/2010/main" val="136829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a:xfrm>
            <a:off x="1143001" y="327514"/>
            <a:ext cx="9905998" cy="1057403"/>
          </a:xfrm>
        </p:spPr>
        <p:txBody>
          <a:bodyPr>
            <a:normAutofit/>
          </a:bodyPr>
          <a:lstStyle/>
          <a:p>
            <a:r>
              <a:rPr lang="en-US" sz="4400" b="1" dirty="0">
                <a:latin typeface="Calibri" panose="020F0502020204030204" pitchFamily="34" charset="0"/>
                <a:cs typeface="Calibri" panose="020F0502020204030204" pitchFamily="34" charset="0"/>
              </a:rPr>
              <a:t>Break out groups</a:t>
            </a:r>
          </a:p>
        </p:txBody>
      </p:sp>
      <p:sp>
        <p:nvSpPr>
          <p:cNvPr id="5" name="Content Placeholder 4">
            <a:extLst>
              <a:ext uri="{FF2B5EF4-FFF2-40B4-BE49-F238E27FC236}">
                <a16:creationId xmlns:a16="http://schemas.microsoft.com/office/drawing/2014/main" id="{8189E78B-6B47-44CC-9E35-304471D3A13F}"/>
              </a:ext>
            </a:extLst>
          </p:cNvPr>
          <p:cNvSpPr>
            <a:spLocks noGrp="1"/>
          </p:cNvSpPr>
          <p:nvPr>
            <p:ph idx="1"/>
          </p:nvPr>
        </p:nvSpPr>
        <p:spPr>
          <a:xfrm>
            <a:off x="1141412" y="1748901"/>
            <a:ext cx="9905999" cy="4580878"/>
          </a:xfrm>
        </p:spPr>
        <p:txBody>
          <a:bodyPr>
            <a:normAutofit lnSpcReduction="10000"/>
          </a:bodyPr>
          <a:lstStyle/>
          <a:p>
            <a:r>
              <a:rPr lang="en-US" sz="2400" dirty="0"/>
              <a:t>4-6 people per group</a:t>
            </a:r>
          </a:p>
          <a:p>
            <a:r>
              <a:rPr lang="en-US" sz="2400" dirty="0"/>
              <a:t>Each member completes the self-assessment part of the planning form.</a:t>
            </a:r>
          </a:p>
          <a:p>
            <a:r>
              <a:rPr lang="en-US" sz="2400" dirty="0"/>
              <a:t>Teams then choose a class for 1-2 members to help plan out 1-2 modules (or parts of modules) using the planning form.</a:t>
            </a:r>
          </a:p>
          <a:p>
            <a:pPr lvl="1"/>
            <a:r>
              <a:rPr lang="en-US" sz="2200" dirty="0"/>
              <a:t>Be sure to incorporate:</a:t>
            </a:r>
          </a:p>
          <a:p>
            <a:pPr lvl="2"/>
            <a:r>
              <a:rPr lang="en-US" sz="2000" dirty="0"/>
              <a:t>Ways to ensure equity in delivery of the material</a:t>
            </a:r>
          </a:p>
          <a:p>
            <a:pPr lvl="2"/>
            <a:r>
              <a:rPr lang="en-US" sz="2000" dirty="0"/>
              <a:t>Adequate time for students with little background in the subject matter</a:t>
            </a:r>
          </a:p>
          <a:p>
            <a:pPr lvl="2"/>
            <a:r>
              <a:rPr lang="en-US" sz="2000" dirty="0"/>
              <a:t>Allowance for students to explore and reach conclusions together an on their own</a:t>
            </a:r>
          </a:p>
          <a:p>
            <a:pPr lvl="2"/>
            <a:r>
              <a:rPr lang="en-US" sz="2000" dirty="0"/>
              <a:t>Flexibility: these modules are meant to be modified to meet your needs</a:t>
            </a:r>
          </a:p>
          <a:p>
            <a:pPr lvl="2"/>
            <a:r>
              <a:rPr lang="en-US" sz="2000" dirty="0"/>
              <a:t>Inclusive Teaching Practices: </a:t>
            </a:r>
            <a:r>
              <a:rPr lang="en-US" sz="1800" dirty="0">
                <a:hlinkClick r:id="rId2"/>
              </a:rPr>
              <a:t>https://cirtlincludes.net/wp-content/uploads/2018/03/Inclusive-Pedagogy-Framework.pdf</a:t>
            </a:r>
            <a:r>
              <a:rPr lang="en-US" sz="1800" dirty="0"/>
              <a:t> </a:t>
            </a:r>
          </a:p>
          <a:p>
            <a:r>
              <a:rPr lang="en-US" sz="2400" dirty="0"/>
              <a:t>Each team present one or two plans (depending on time) in the main room</a:t>
            </a:r>
          </a:p>
        </p:txBody>
      </p:sp>
    </p:spTree>
    <p:extLst>
      <p:ext uri="{BB962C8B-B14F-4D97-AF65-F5344CB8AC3E}">
        <p14:creationId xmlns:p14="http://schemas.microsoft.com/office/powerpoint/2010/main" val="182434264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79702B-25C7-40D7-9E29-7686B11A9660}">
  <ds:schemaRefs>
    <ds:schemaRef ds:uri="http://schemas.microsoft.com/sharepoint/v3/contenttype/forms"/>
  </ds:schemaRefs>
</ds:datastoreItem>
</file>

<file path=customXml/itemProps2.xml><?xml version="1.0" encoding="utf-8"?>
<ds:datastoreItem xmlns:ds="http://schemas.openxmlformats.org/officeDocument/2006/customXml" ds:itemID="{E7866CFD-F94E-4AE5-ACEA-86FEC0F48A10}">
  <ds:schemaRefs>
    <ds:schemaRef ds:uri="http://purl.org/dc/elements/1.1/"/>
    <ds:schemaRef ds:uri="http://purl.org/dc/dcmitype/"/>
    <ds:schemaRef ds:uri="http://www.w3.org/XML/1998/namespace"/>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16c05727-aa75-4e4a-9b5f-8a80a1165891"/>
    <ds:schemaRef ds:uri="71af3243-3dd4-4a8d-8c0d-dd76da1f02a5"/>
  </ds:schemaRefs>
</ds:datastoreItem>
</file>

<file path=customXml/itemProps3.xml><?xml version="1.0" encoding="utf-8"?>
<ds:datastoreItem xmlns:ds="http://schemas.openxmlformats.org/officeDocument/2006/customXml" ds:itemID="{A7C0B241-13E5-418D-8920-D23491E2D2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686</Words>
  <Application>Microsoft Office PowerPoint</Application>
  <PresentationFormat>Widescreen</PresentationFormat>
  <Paragraphs>78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lpstr>
      <vt:lpstr>Using an OER Resource: “SARS-CoV-2:  Understanding, Applying and Communicating Science</vt:lpstr>
      <vt:lpstr>Introductions</vt:lpstr>
      <vt:lpstr>Agenda</vt:lpstr>
      <vt:lpstr>Background</vt:lpstr>
      <vt:lpstr>Introducing the Materials</vt:lpstr>
      <vt:lpstr>Implementation Strategy at TCTC</vt:lpstr>
      <vt:lpstr>Implementation Strategy at U. Pitt.</vt:lpstr>
      <vt:lpstr>Implementation Strategy at Carnegie Mellon</vt:lpstr>
      <vt:lpstr>Break out groups</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2022-07-18T00:38:52Z</dcterms:created>
  <dcterms:modified xsi:type="dcterms:W3CDTF">2022-07-19T15:52:24Z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